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498764"/>
            <a:ext cx="8361229" cy="2452254"/>
          </a:xfrm>
        </p:spPr>
        <p:txBody>
          <a:bodyPr/>
          <a:lstStyle/>
          <a:p>
            <a:r>
              <a:rPr lang="en-IN" sz="4000" b="1" dirty="0">
                <a:solidFill>
                  <a:srgbClr val="FF0000"/>
                </a:solidFill>
              </a:rPr>
              <a:t>PRESENTATION ON NAÏVE BAYESIAN CLASSIFICATION</a:t>
            </a:r>
            <a:br>
              <a:rPr lang="en-IN" sz="4000" b="1" dirty="0">
                <a:solidFill>
                  <a:srgbClr val="FF0000"/>
                </a:solidFill>
              </a:rPr>
            </a:b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2164" y="3956279"/>
            <a:ext cx="6380018" cy="108623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Presented By </a:t>
            </a:r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: Team Friday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1436"/>
          </a:xfrm>
        </p:spPr>
        <p:txBody>
          <a:bodyPr/>
          <a:lstStyle/>
          <a:p>
            <a:r>
              <a:rPr lang="en-IN" b="1" dirty="0"/>
              <a:t>CLASSIFICATION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787235"/>
            <a:ext cx="9601200" cy="4759037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Classification: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/>
              <a:t> predicts categorical class </a:t>
            </a:r>
            <a:r>
              <a:rPr lang="en-IN" dirty="0" smtClean="0"/>
              <a:t>labels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/>
              <a:t> classifies data (constructs a model) based on the training set and the values </a:t>
            </a:r>
            <a:r>
              <a:rPr lang="en-IN" dirty="0" smtClean="0"/>
              <a:t>             	(</a:t>
            </a:r>
            <a:r>
              <a:rPr lang="en-IN" dirty="0"/>
              <a:t>class labels) in a classifying attribute and uses it in classifying new data</a:t>
            </a:r>
          </a:p>
          <a:p>
            <a:r>
              <a:rPr lang="en-IN" sz="2400" b="1" dirty="0" smtClean="0"/>
              <a:t>Typical Applications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 credit </a:t>
            </a:r>
            <a:r>
              <a:rPr lang="en-IN" dirty="0" smtClean="0"/>
              <a:t>approval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 target </a:t>
            </a:r>
            <a:r>
              <a:rPr lang="en-IN" dirty="0" smtClean="0"/>
              <a:t>marketing</a:t>
            </a:r>
          </a:p>
          <a:p>
            <a:pPr marL="0" indent="0">
              <a:buNone/>
            </a:pPr>
            <a:r>
              <a:rPr lang="en-IN" dirty="0" smtClean="0"/>
              <a:t>   </a:t>
            </a:r>
            <a:r>
              <a:rPr lang="en-IN" dirty="0"/>
              <a:t>medical </a:t>
            </a:r>
            <a:r>
              <a:rPr lang="en-IN" dirty="0" smtClean="0"/>
              <a:t>diagnosis</a:t>
            </a:r>
          </a:p>
          <a:p>
            <a:pPr marL="0" indent="0">
              <a:buNone/>
            </a:pPr>
            <a:r>
              <a:rPr lang="en-IN" dirty="0" smtClean="0"/>
              <a:t>   </a:t>
            </a:r>
            <a:r>
              <a:rPr lang="en-IN" dirty="0"/>
              <a:t>treatment effectiveness analysis</a:t>
            </a:r>
          </a:p>
        </p:txBody>
      </p:sp>
    </p:spTree>
    <p:extLst>
      <p:ext uri="{BB962C8B-B14F-4D97-AF65-F5344CB8AC3E}">
        <p14:creationId xmlns:p14="http://schemas.microsoft.com/office/powerpoint/2010/main" val="37880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BAYESIAN </a:t>
            </a:r>
            <a:r>
              <a:rPr lang="en-IN" b="1" dirty="0" smtClean="0"/>
              <a:t>CLASSIFICATION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Statistical method for classification.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Supervised Learning Method.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Assumes an underlying probabilistic model, the Bayes theorem.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Can solve problems involving both categorical and continuous valued attributes.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Named after Thomas Bayes, who proposed the Bayes Theorem.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16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NAÏVE BAYES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83626"/>
          </a:xfrm>
        </p:spPr>
        <p:txBody>
          <a:bodyPr>
            <a:noAutofit/>
          </a:bodyPr>
          <a:lstStyle/>
          <a:p>
            <a:r>
              <a:rPr lang="en-IN" sz="2800" dirty="0" smtClean="0"/>
              <a:t>Naïve Bayes algorithm is the algorithm that learns the probability of an object with certain feature belonging to a particular group/class.</a:t>
            </a:r>
          </a:p>
          <a:p>
            <a:r>
              <a:rPr lang="en-IN" sz="2800" dirty="0" smtClean="0"/>
              <a:t>For instance, if you are trying to identify a fruit based on its </a:t>
            </a:r>
            <a:r>
              <a:rPr lang="en-IN" sz="2800" dirty="0" err="1" smtClean="0"/>
              <a:t>color,shape,taste,then</a:t>
            </a:r>
            <a:r>
              <a:rPr lang="en-IN" sz="2800" dirty="0" smtClean="0"/>
              <a:t> an orange </a:t>
            </a:r>
            <a:r>
              <a:rPr lang="en-IN" sz="2800" dirty="0" err="1" smtClean="0"/>
              <a:t>colored,spherical</a:t>
            </a:r>
            <a:r>
              <a:rPr lang="en-IN" sz="2800" dirty="0"/>
              <a:t> </a:t>
            </a:r>
            <a:r>
              <a:rPr lang="en-IN" sz="2800" dirty="0" smtClean="0"/>
              <a:t>and tangy fruit would most likely be an </a:t>
            </a:r>
            <a:r>
              <a:rPr lang="en-IN" sz="2800" dirty="0" smtClean="0">
                <a:solidFill>
                  <a:srgbClr val="FF0000"/>
                </a:solidFill>
              </a:rPr>
              <a:t>“orange”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All of these properties individually contribute to the probability that this is an orange and what is why it is known as “Naïve”.</a:t>
            </a:r>
          </a:p>
        </p:txBody>
      </p:sp>
    </p:spTree>
    <p:extLst>
      <p:ext uri="{BB962C8B-B14F-4D97-AF65-F5344CB8AC3E}">
        <p14:creationId xmlns:p14="http://schemas.microsoft.com/office/powerpoint/2010/main" val="4021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As for “Bayes” </a:t>
            </a:r>
            <a:r>
              <a:rPr lang="en-IN" sz="3200" dirty="0" err="1" smtClean="0"/>
              <a:t>part,it</a:t>
            </a:r>
            <a:r>
              <a:rPr lang="en-IN" sz="3200" dirty="0" smtClean="0"/>
              <a:t> refers to the </a:t>
            </a:r>
            <a:r>
              <a:rPr lang="en-IN" sz="3200" dirty="0" err="1" smtClean="0"/>
              <a:t>statician</a:t>
            </a:r>
            <a:r>
              <a:rPr lang="en-IN" sz="3200" dirty="0" smtClean="0"/>
              <a:t> and </a:t>
            </a:r>
            <a:r>
              <a:rPr lang="en-IN" sz="3200" dirty="0" err="1" smtClean="0"/>
              <a:t>philosopher,Thomas</a:t>
            </a:r>
            <a:r>
              <a:rPr lang="en-IN" sz="3200" dirty="0" smtClean="0"/>
              <a:t> Bayes and the theorem named after </a:t>
            </a:r>
            <a:r>
              <a:rPr lang="en-IN" sz="3200" dirty="0" err="1" smtClean="0"/>
              <a:t>him,Bayes</a:t>
            </a:r>
            <a:r>
              <a:rPr lang="en-IN" sz="3200" dirty="0" smtClean="0"/>
              <a:t> </a:t>
            </a:r>
            <a:r>
              <a:rPr lang="en-IN" sz="3200" dirty="0" err="1" smtClean="0"/>
              <a:t>theorem,in</a:t>
            </a:r>
            <a:r>
              <a:rPr lang="en-IN" sz="3200" dirty="0" smtClean="0"/>
              <a:t> which is the base for Naïve Bayes algorithm.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9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MATHEMATICS OF NAÏVE BAYES ALGORITM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2545"/>
            <a:ext cx="9601200" cy="4204855"/>
          </a:xfrm>
        </p:spPr>
        <p:txBody>
          <a:bodyPr>
            <a:noAutofit/>
          </a:bodyPr>
          <a:lstStyle/>
          <a:p>
            <a:r>
              <a:rPr lang="en-IN" sz="2800" dirty="0" smtClean="0"/>
              <a:t>More formally, Bayes Theorem is started as following equation:  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b="1" dirty="0" smtClean="0"/>
              <a:t>P(A|B)=P(B|A)P(A)</a:t>
            </a:r>
          </a:p>
          <a:p>
            <a:pPr marL="0" indent="0">
              <a:buNone/>
            </a:pPr>
            <a:r>
              <a:rPr lang="en-IN" sz="2800" b="1" dirty="0" smtClean="0"/>
              <a:t>			        P(B)</a:t>
            </a:r>
          </a:p>
          <a:p>
            <a:r>
              <a:rPr lang="en-IN" sz="2800" dirty="0" smtClean="0"/>
              <a:t>P(A|B) : Probability (conditional probability) of </a:t>
            </a:r>
            <a:r>
              <a:rPr lang="en-IN" sz="2800" dirty="0" err="1" smtClean="0"/>
              <a:t>acuurance</a:t>
            </a:r>
            <a:r>
              <a:rPr lang="en-IN" sz="2800" dirty="0" smtClean="0"/>
              <a:t> of event A given the B is True</a:t>
            </a:r>
          </a:p>
          <a:p>
            <a:r>
              <a:rPr lang="en-IN" sz="2800" dirty="0" smtClean="0"/>
              <a:t>P(A) and P(B) : Probability of </a:t>
            </a:r>
            <a:r>
              <a:rPr lang="en-IN" sz="2800" dirty="0" err="1" smtClean="0"/>
              <a:t>accurance</a:t>
            </a:r>
            <a:r>
              <a:rPr lang="en-IN" sz="2800" dirty="0" smtClean="0"/>
              <a:t> of event A and B</a:t>
            </a:r>
          </a:p>
          <a:p>
            <a:r>
              <a:rPr lang="en-IN" sz="2800" dirty="0" smtClean="0"/>
              <a:t>P(B|A) : Probability of the </a:t>
            </a:r>
            <a:r>
              <a:rPr lang="en-IN" sz="2800" dirty="0" err="1" smtClean="0"/>
              <a:t>accurance</a:t>
            </a:r>
            <a:r>
              <a:rPr lang="en-IN" sz="2800" dirty="0" smtClean="0"/>
              <a:t> of event B given A is True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88873" y="3179618"/>
            <a:ext cx="166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454" y="2171700"/>
            <a:ext cx="9601200" cy="3581400"/>
          </a:xfrm>
        </p:spPr>
        <p:txBody>
          <a:bodyPr>
            <a:noAutofit/>
          </a:bodyPr>
          <a:lstStyle/>
          <a:p>
            <a:r>
              <a:rPr lang="en-IN" sz="2800" dirty="0" smtClean="0"/>
              <a:t>A is called Proposition and B is called Evidence.</a:t>
            </a:r>
          </a:p>
          <a:p>
            <a:r>
              <a:rPr lang="en-IN" sz="2800" dirty="0" smtClean="0"/>
              <a:t>P(A) is called the prior probability of proposition.</a:t>
            </a:r>
          </a:p>
          <a:p>
            <a:r>
              <a:rPr lang="en-IN" sz="2800" dirty="0" smtClean="0"/>
              <a:t>P(B) is called the prior probability of evidence.</a:t>
            </a:r>
          </a:p>
          <a:p>
            <a:r>
              <a:rPr lang="en-IN" sz="2800" dirty="0" smtClean="0"/>
              <a:t>P(A|B) is called Posterior</a:t>
            </a:r>
          </a:p>
          <a:p>
            <a:r>
              <a:rPr lang="en-IN" sz="2800" dirty="0" smtClean="0"/>
              <a:t>P(B|A) is the Likelihood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dirty="0" smtClean="0"/>
              <a:t>Posterior=(likelihood)(proposition prior probability)</a:t>
            </a:r>
          </a:p>
          <a:p>
            <a:pPr marL="0" indent="0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	(Evidence prior probability)</a:t>
            </a:r>
            <a:endParaRPr lang="en-IN" sz="28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91345" y="6026727"/>
            <a:ext cx="521623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4504"/>
            <a:ext cx="9601200" cy="1436914"/>
          </a:xfrm>
        </p:spPr>
        <p:txBody>
          <a:bodyPr/>
          <a:lstStyle/>
          <a:p>
            <a:r>
              <a:rPr lang="en-US" b="1" dirty="0"/>
              <a:t>Advantages and Disadvantages of Naïve Bayes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4741816"/>
          </a:xfrm>
        </p:spPr>
        <p:txBody>
          <a:bodyPr>
            <a:normAutofit/>
          </a:bodyPr>
          <a:lstStyle/>
          <a:p>
            <a:r>
              <a:rPr lang="en-US" sz="2600" b="1" dirty="0"/>
              <a:t>Advantages </a:t>
            </a:r>
            <a:r>
              <a:rPr lang="en-US" sz="2600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Easy to </a:t>
            </a:r>
            <a:r>
              <a:rPr lang="en-US" dirty="0" smtClean="0"/>
              <a:t>implement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Requires a small amount of training data to estimate the </a:t>
            </a:r>
            <a:r>
              <a:rPr lang="en-US" dirty="0" smtClean="0"/>
              <a:t>parameters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</a:t>
            </a:r>
            <a:r>
              <a:rPr lang="en-US" dirty="0"/>
              <a:t>Good results obtained in most of the cases</a:t>
            </a:r>
          </a:p>
          <a:p>
            <a:r>
              <a:rPr lang="en-US" sz="2600" b="1" dirty="0"/>
              <a:t>Disadvantages</a:t>
            </a:r>
            <a:r>
              <a:rPr lang="en-US" sz="2600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</a:t>
            </a:r>
            <a:r>
              <a:rPr lang="en-US" dirty="0"/>
              <a:t>Assumption: class conditional independence, therefore loss of </a:t>
            </a:r>
            <a:r>
              <a:rPr lang="en-US" dirty="0" smtClean="0"/>
              <a:t>accuracy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Practically, dependencies exist among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E.g.,  hospitals: patients: Profile: age, family history, etc. Symptoms: fever, </a:t>
            </a:r>
            <a:r>
              <a:rPr lang="en-US" dirty="0" smtClean="0"/>
              <a:t>		          cough etc</a:t>
            </a:r>
            <a:r>
              <a:rPr lang="en-US" dirty="0"/>
              <a:t>., Disease: lung cancer, diabetes,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</a:t>
            </a:r>
            <a:r>
              <a:rPr lang="en-US" dirty="0"/>
              <a:t>Dependencies among these cannot be modelled by Naïve Bayesian </a:t>
            </a:r>
            <a:r>
              <a:rPr lang="en-US" dirty="0" smtClean="0"/>
              <a:t>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458</TotalTime>
  <Words>338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PRESENTATION ON NAÏVE BAYESIAN CLASSIFICATION </vt:lpstr>
      <vt:lpstr>CLASSIFICATION</vt:lpstr>
      <vt:lpstr>INTRODUCTION TO BAYESIAN CLASSIFICATION</vt:lpstr>
      <vt:lpstr>WHAT IS NAÏVE BAYES ALGORITHM</vt:lpstr>
      <vt:lpstr>PowerPoint Presentation</vt:lpstr>
      <vt:lpstr>MATHEMATICS OF NAÏVE BAYES ALGORITM</vt:lpstr>
      <vt:lpstr>PowerPoint Presentation</vt:lpstr>
      <vt:lpstr>Advantages and Disadvantages of Naïve Bayes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NAÏVE BAYESIAN CLASSIFICATION</dc:title>
  <dc:creator>user</dc:creator>
  <cp:lastModifiedBy>user</cp:lastModifiedBy>
  <cp:revision>12</cp:revision>
  <dcterms:created xsi:type="dcterms:W3CDTF">2018-07-26T16:20:14Z</dcterms:created>
  <dcterms:modified xsi:type="dcterms:W3CDTF">2018-07-28T06:48:18Z</dcterms:modified>
</cp:coreProperties>
</file>