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B14C4-1786-4258-A40B-C635108834D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D1B12-793F-4952-9D47-5B43DCD7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67FA-C980-4EB4-91CA-5982AF5DD040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5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945-A4DC-463F-8F80-4CC2638C372D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924-5B91-440B-9656-53FB3BF339D1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664D-FAE1-4F73-A8A0-F85D1C3F8B1D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10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523F-C2FE-4D7E-92D5-A38043FE316C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6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C697-C8E9-4B1B-9C3E-35042C03B30D}" type="datetime1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8207-C464-4C4E-8040-BC4051F819CF}" type="datetime1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7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55C-4F95-4BF6-A119-193A82F373B8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82D8-4D4F-4E6D-87CB-A6148EE53694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5F79-F7AA-4AE7-92FA-DC4F5D73FED0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4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9B88-674C-4D5C-AFBD-48972182313C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4FF-871E-413C-915A-2EE5F02E8761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AB23-FC98-4640-ADBF-851866CEFD17}" type="datetime1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77A-3EFD-4356-BF86-6581B2F7DE35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8EB-B9B4-4C45-8980-67D0159BDDC5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4C7A-94A0-4128-A44F-41CCE1F6AA25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F1E8-CDA4-4C65-AD29-34A293979B0D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86492A-6523-4375-85F4-2B1ECBD2E53D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701E-1408-4241-B0A4-562D6E33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55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01F9-3426-4C07-9B34-142439C2D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80" y="751352"/>
            <a:ext cx="8825658" cy="2677648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00AD5-8FB6-4267-B364-680E47F24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0755" y="5105992"/>
            <a:ext cx="2731245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TEAM : </a:t>
            </a:r>
            <a:r>
              <a:rPr lang="en-US" b="1" u="sng" dirty="0">
                <a:solidFill>
                  <a:schemeClr val="tx1"/>
                </a:solidFill>
              </a:rPr>
              <a:t>Sunday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B7E9-2D37-45AA-B1EC-1E3E60EE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F363-9095-4219-836F-164937A0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930C-C457-41EA-960D-45035858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15596"/>
            <a:ext cx="10495164" cy="4195481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en-US" sz="2800" spc="100" dirty="0">
                <a:latin typeface="+mn-lt"/>
                <a:cs typeface="Times New Roman"/>
              </a:rPr>
              <a:t>The</a:t>
            </a:r>
            <a:r>
              <a:rPr lang="en-US" sz="2800" spc="-135" dirty="0">
                <a:latin typeface="+mn-lt"/>
                <a:cs typeface="Times New Roman"/>
              </a:rPr>
              <a:t> </a:t>
            </a:r>
            <a:r>
              <a:rPr lang="en-US" sz="2800" spc="85" dirty="0">
                <a:latin typeface="+mn-lt"/>
                <a:cs typeface="Times New Roman"/>
              </a:rPr>
              <a:t>example</a:t>
            </a:r>
            <a:r>
              <a:rPr lang="en-US" sz="2800" spc="-65" dirty="0">
                <a:latin typeface="+mn-lt"/>
                <a:cs typeface="Times New Roman"/>
              </a:rPr>
              <a:t> </a:t>
            </a:r>
            <a:r>
              <a:rPr lang="en-US" sz="2800" spc="60" dirty="0">
                <a:latin typeface="+mn-lt"/>
                <a:cs typeface="Times New Roman"/>
              </a:rPr>
              <a:t>below</a:t>
            </a:r>
            <a:r>
              <a:rPr lang="en-US" sz="2800" spc="-125" dirty="0">
                <a:latin typeface="+mn-lt"/>
                <a:cs typeface="Times New Roman"/>
              </a:rPr>
              <a:t> </a:t>
            </a:r>
            <a:r>
              <a:rPr lang="en-US" sz="2800" spc="75" dirty="0">
                <a:latin typeface="+mn-lt"/>
                <a:cs typeface="Times New Roman"/>
              </a:rPr>
              <a:t>shows</a:t>
            </a:r>
            <a:r>
              <a:rPr lang="en-US" sz="2800" spc="-110" dirty="0">
                <a:latin typeface="+mn-lt"/>
                <a:cs typeface="Times New Roman"/>
              </a:rPr>
              <a:t> </a:t>
            </a:r>
            <a:r>
              <a:rPr lang="en-US" sz="2800" spc="160" dirty="0">
                <a:latin typeface="+mn-lt"/>
                <a:cs typeface="Times New Roman"/>
              </a:rPr>
              <a:t>the</a:t>
            </a:r>
            <a:r>
              <a:rPr lang="en-US" sz="2800" spc="-125" dirty="0">
                <a:latin typeface="+mn-lt"/>
                <a:cs typeface="Times New Roman"/>
              </a:rPr>
              <a:t> </a:t>
            </a:r>
            <a:r>
              <a:rPr lang="en-US" sz="2800" spc="114" dirty="0">
                <a:latin typeface="+mn-lt"/>
                <a:cs typeface="Times New Roman"/>
              </a:rPr>
              <a:t>construction</a:t>
            </a:r>
            <a:r>
              <a:rPr lang="en-US" sz="2800" spc="-160" dirty="0">
                <a:latin typeface="+mn-lt"/>
                <a:cs typeface="Times New Roman"/>
              </a:rPr>
              <a:t> </a:t>
            </a:r>
            <a:r>
              <a:rPr lang="en-US" sz="2800" spc="20" dirty="0">
                <a:latin typeface="+mn-lt"/>
                <a:cs typeface="Times New Roman"/>
              </a:rPr>
              <a:t>of</a:t>
            </a:r>
            <a:r>
              <a:rPr lang="en-US" sz="2800" spc="-15" dirty="0">
                <a:latin typeface="+mn-lt"/>
                <a:cs typeface="Times New Roman"/>
              </a:rPr>
              <a:t> </a:t>
            </a:r>
            <a:r>
              <a:rPr lang="en-US" sz="2800" spc="95" dirty="0">
                <a:latin typeface="+mn-lt"/>
                <a:cs typeface="Times New Roman"/>
              </a:rPr>
              <a:t>a</a:t>
            </a:r>
            <a:r>
              <a:rPr lang="en-US" sz="2800" spc="-114" dirty="0">
                <a:latin typeface="+mn-lt"/>
                <a:cs typeface="Times New Roman"/>
              </a:rPr>
              <a:t> </a:t>
            </a:r>
            <a:r>
              <a:rPr lang="en-US" sz="2800" spc="5" dirty="0">
                <a:latin typeface="+mn-lt"/>
                <a:cs typeface="Times New Roman"/>
              </a:rPr>
              <a:t>single  </a:t>
            </a:r>
            <a:r>
              <a:rPr lang="en-US" sz="2800" spc="114" dirty="0">
                <a:latin typeface="+mn-lt"/>
                <a:cs typeface="Times New Roman"/>
              </a:rPr>
              <a:t>tree</a:t>
            </a:r>
            <a:r>
              <a:rPr lang="en-US" sz="2800" spc="-130" dirty="0">
                <a:latin typeface="+mn-lt"/>
                <a:cs typeface="Times New Roman"/>
              </a:rPr>
              <a:t> </a:t>
            </a:r>
            <a:r>
              <a:rPr lang="en-US" sz="2800" spc="90" dirty="0">
                <a:latin typeface="+mn-lt"/>
                <a:cs typeface="Times New Roman"/>
              </a:rPr>
              <a:t>using</a:t>
            </a:r>
            <a:r>
              <a:rPr lang="en-US" sz="2800" spc="-35" dirty="0">
                <a:latin typeface="+mn-lt"/>
                <a:cs typeface="Times New Roman"/>
              </a:rPr>
              <a:t> </a:t>
            </a:r>
            <a:r>
              <a:rPr lang="en-US" sz="2800" spc="160" dirty="0">
                <a:latin typeface="+mn-lt"/>
                <a:cs typeface="Times New Roman"/>
              </a:rPr>
              <a:t>the</a:t>
            </a:r>
            <a:r>
              <a:rPr lang="en-US" sz="2800" spc="-140" dirty="0">
                <a:latin typeface="+mn-lt"/>
                <a:cs typeface="Times New Roman"/>
              </a:rPr>
              <a:t> </a:t>
            </a:r>
            <a:r>
              <a:rPr lang="en-US" sz="2800" spc="95" dirty="0">
                <a:latin typeface="+mn-lt"/>
                <a:cs typeface="Times New Roman"/>
              </a:rPr>
              <a:t>abridged</a:t>
            </a:r>
            <a:r>
              <a:rPr lang="en-US" sz="2800" spc="-55" dirty="0">
                <a:latin typeface="+mn-lt"/>
                <a:cs typeface="Times New Roman"/>
              </a:rPr>
              <a:t> </a:t>
            </a:r>
            <a:r>
              <a:rPr lang="en-US" sz="2800" spc="120" dirty="0">
                <a:latin typeface="+mn-lt"/>
                <a:cs typeface="Times New Roman"/>
              </a:rPr>
              <a:t>dataset</a:t>
            </a:r>
            <a:r>
              <a:rPr lang="en-US" sz="2800" spc="15" dirty="0">
                <a:latin typeface="+mn-lt"/>
                <a:cs typeface="Times New Roman"/>
              </a:rPr>
              <a:t>.</a:t>
            </a:r>
            <a:endParaRPr lang="en-US" sz="2800" dirty="0">
              <a:latin typeface="+mn-lt"/>
              <a:cs typeface="Times New Roman"/>
            </a:endParaRPr>
          </a:p>
          <a:p>
            <a:pPr marL="0" indent="0">
              <a:buNone/>
            </a:pPr>
            <a:endParaRPr lang="en-US" sz="2800" dirty="0">
              <a:latin typeface="+mn-lt"/>
            </a:endParaRP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79219115-7FF1-4CF7-A2A1-5FA20CC49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6494"/>
              </p:ext>
            </p:extLst>
          </p:nvPr>
        </p:nvGraphicFramePr>
        <p:xfrm>
          <a:off x="1417981" y="2754798"/>
          <a:ext cx="9621078" cy="3650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5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115">
                <a:tc rowSpan="2"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3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RECORD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69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6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ATTRIBUTES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9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CLASS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HOME_TYPE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SALARY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115">
                <a:tc>
                  <a:txBody>
                    <a:bodyPr/>
                    <a:lstStyle/>
                    <a:p>
                      <a:pPr marL="84581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6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31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3</a:t>
                      </a:r>
                      <a:endParaRPr sz="20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8248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endParaRPr sz="20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15">
                <a:tc>
                  <a:txBody>
                    <a:bodyPr/>
                    <a:lstStyle/>
                    <a:p>
                      <a:pPr marL="8324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2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30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8007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endParaRPr sz="20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08"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3</a:t>
                      </a:r>
                      <a:endParaRPr sz="20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6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8007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endParaRPr sz="20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115">
                <a:tc>
                  <a:txBody>
                    <a:bodyPr/>
                    <a:lstStyle/>
                    <a:p>
                      <a:pPr marL="827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4</a:t>
                      </a:r>
                      <a:endParaRPr sz="20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8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15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8248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08">
                <a:tc>
                  <a:txBody>
                    <a:bodyPr/>
                    <a:lstStyle/>
                    <a:p>
                      <a:pPr marL="8350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10</a:t>
                      </a:r>
                      <a:endParaRPr sz="20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8007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7CD6B-BFC2-4D6F-98BD-D3124CD5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1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ADF9-0B5C-494F-8113-702CF251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HOME_TYPE AT THE VALUE 6</a:t>
            </a: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348768AD-81AA-4D97-BB0F-DDEB593AD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69232"/>
              </p:ext>
            </p:extLst>
          </p:nvPr>
        </p:nvGraphicFramePr>
        <p:xfrm>
          <a:off x="1052810" y="2221489"/>
          <a:ext cx="8591323" cy="3211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632"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b="1" spc="6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Attribute</a:t>
                      </a:r>
                      <a:endParaRPr sz="28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b="1" spc="9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Number </a:t>
                      </a:r>
                      <a:r>
                        <a:rPr sz="2800" b="1" spc="10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of</a:t>
                      </a:r>
                      <a:r>
                        <a:rPr sz="2800" b="1" spc="-25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800" b="1" spc="7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records</a:t>
                      </a:r>
                      <a:endParaRPr sz="28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4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Zero(0)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14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One</a:t>
                      </a:r>
                      <a:r>
                        <a:rPr sz="1800" spc="-7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(1)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4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N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5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3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HOME_TYPE</a:t>
                      </a:r>
                      <a:r>
                        <a:rPr sz="1800" spc="409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&lt;=6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n1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r>
                        <a:rPr sz="1800" spc="7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spc="-34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00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HOME_TYPE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6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n2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r>
                        <a:rPr sz="1800" spc="-8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spc="5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4</a:t>
                      </a:r>
                      <a:endParaRPr sz="18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FDD3-9833-49E1-A894-D7C022CE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E59E-C5DC-402F-981F-91BEDB18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200926"/>
            <a:ext cx="11675165" cy="700221"/>
          </a:xfrm>
        </p:spPr>
        <p:txBody>
          <a:bodyPr/>
          <a:lstStyle/>
          <a:p>
            <a:r>
              <a:rPr lang="en-US" dirty="0"/>
              <a:t>HOME_TYPE  AT THE VALUE 10</a:t>
            </a:r>
          </a:p>
        </p:txBody>
      </p:sp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7F157A1C-CC27-485A-B9BA-2D9F41C77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25567"/>
              </p:ext>
            </p:extLst>
          </p:nvPr>
        </p:nvGraphicFramePr>
        <p:xfrm>
          <a:off x="503582" y="1678148"/>
          <a:ext cx="5837583" cy="2589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6986"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b="1" spc="6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Attribute</a:t>
                      </a:r>
                      <a:endParaRPr sz="2800" b="1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b="1" spc="9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Number </a:t>
                      </a:r>
                      <a:r>
                        <a:rPr sz="2800" b="1" spc="10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of</a:t>
                      </a:r>
                      <a:r>
                        <a:rPr sz="2800" b="1" spc="-25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800" b="1" spc="7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records</a:t>
                      </a:r>
                      <a:endParaRPr sz="2800" b="1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Zero(0)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114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One</a:t>
                      </a:r>
                      <a:r>
                        <a:rPr sz="1800" b="1" spc="-7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(1)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N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r>
                        <a:rPr sz="1800" b="1" spc="-7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4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5</a:t>
                      </a:r>
                      <a:endParaRPr sz="1800" b="1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86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HOME_TYPE</a:t>
                      </a:r>
                      <a:r>
                        <a:rPr sz="1800" b="1" spc="409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&lt;=6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n1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r>
                        <a:rPr sz="1800" b="1" spc="7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34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9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HOME_TYPE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sz="1800" b="1" spc="-4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7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6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5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n2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r>
                        <a:rPr sz="1800" b="1" spc="-8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5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4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F12F8-4EF6-404F-A84F-581F042B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0BA3-7571-4E97-9D39-4B41EEE5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SPLIT AT THE VALUE 10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749E185D-6C09-4729-BD6D-659317D6FE1D}"/>
              </a:ext>
            </a:extLst>
          </p:cNvPr>
          <p:cNvSpPr/>
          <p:nvPr/>
        </p:nvSpPr>
        <p:spPr>
          <a:xfrm>
            <a:off x="2252870" y="2255198"/>
            <a:ext cx="7434469" cy="379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D466-277B-43DB-8CBF-6F8FDB87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B2E-5FC6-4338-8728-837C2C88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1" y="659198"/>
            <a:ext cx="11290853" cy="1084534"/>
          </a:xfrm>
        </p:spPr>
        <p:txBody>
          <a:bodyPr/>
          <a:lstStyle/>
          <a:p>
            <a:r>
              <a:rPr lang="en-US" dirty="0"/>
              <a:t>GINI SPLIT VALUES AT EVERY HOME_TYPE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224E-6DE5-48BD-88E9-CB534536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2" y="5499652"/>
            <a:ext cx="9002931" cy="7487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**The split HOME_TYPE&lt;=10 has the lowest value</a:t>
            </a: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3EAC4F8B-8824-4487-8418-0F066F067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12877"/>
              </p:ext>
            </p:extLst>
          </p:nvPr>
        </p:nvGraphicFramePr>
        <p:xfrm>
          <a:off x="925923" y="1867193"/>
          <a:ext cx="8019293" cy="2943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1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6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lang="en-US" sz="1800" b="1" spc="6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ini</a:t>
                      </a:r>
                      <a:r>
                        <a:rPr sz="1800" b="1" spc="-3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8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SPILT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(HOME_TYPE&lt;=6)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0.4000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(HOME_TYPE&lt;=10)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0.2671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(HOME_TYPE&lt;=15)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0.4671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24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(HOME_TYPE&lt;=30)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3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0.3000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Gini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SPILT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(HOME_TYPE&lt;=31)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0.4800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971EF-B648-4617-B2D1-227F3F0C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EF70-C930-4230-93BC-2AB5CD68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ACROSS CLASS</a:t>
            </a: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CD8C2FA9-255F-412D-AAF3-AD2D3FC3B7E6}"/>
              </a:ext>
            </a:extLst>
          </p:cNvPr>
          <p:cNvSpPr/>
          <p:nvPr/>
        </p:nvSpPr>
        <p:spPr>
          <a:xfrm>
            <a:off x="410818" y="1527196"/>
            <a:ext cx="5446641" cy="4878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83ABA48-3803-4859-A17F-5DB59FDEB28E}"/>
              </a:ext>
            </a:extLst>
          </p:cNvPr>
          <p:cNvSpPr/>
          <p:nvPr/>
        </p:nvSpPr>
        <p:spPr>
          <a:xfrm>
            <a:off x="6533323" y="1527196"/>
            <a:ext cx="5247859" cy="4878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884F-AC31-4F77-93D5-91FDDAB2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745B-09ED-42E2-A09E-44219187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54" y="2148995"/>
            <a:ext cx="9915872" cy="1892917"/>
          </a:xfrm>
        </p:spPr>
        <p:txBody>
          <a:bodyPr/>
          <a:lstStyle/>
          <a:p>
            <a:r>
              <a:rPr lang="en-US" dirty="0"/>
              <a:t>RANDOM FOREST IMPLEMENTATION USING R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8DC0D-6B65-4A76-9E3F-F931AE85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96A6-5C63-4057-AD3B-DECB0704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94" y="3007031"/>
            <a:ext cx="9404723" cy="1400530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6F3B5-3748-41BE-BD9B-0BE1A8AD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0EC26-78AF-431D-A59A-DB6841FFFB78}"/>
              </a:ext>
            </a:extLst>
          </p:cNvPr>
          <p:cNvSpPr txBox="1"/>
          <p:nvPr/>
        </p:nvSpPr>
        <p:spPr>
          <a:xfrm>
            <a:off x="8799443" y="5115339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HINGOLI PRITHVI</a:t>
            </a:r>
          </a:p>
        </p:txBody>
      </p:sp>
    </p:spTree>
    <p:extLst>
      <p:ext uri="{BB962C8B-B14F-4D97-AF65-F5344CB8AC3E}">
        <p14:creationId xmlns:p14="http://schemas.microsoft.com/office/powerpoint/2010/main" val="410850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B1E0-176C-4271-8BFB-84DB90CB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0D3B-83B4-4AE9-BF77-76F9E4C0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46" y="1853248"/>
            <a:ext cx="10933058" cy="424275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An ensemble classifier using many decision tree models. </a:t>
            </a: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Can be used for classification or Regression. </a:t>
            </a: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Accuracy and variable importance information is provided with the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95CC2-FAB7-4483-8798-C283363E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8FE-C9D1-40B1-9E23-356BC4C7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8CA0-081C-4E65-8F95-297F6008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232452"/>
            <a:ext cx="11188080" cy="54201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 Let the number of training cases be N, and the number of variables in the classifier be M.</a:t>
            </a:r>
          </a:p>
          <a:p>
            <a:r>
              <a:rPr lang="en-US" sz="2400" dirty="0">
                <a:latin typeface="+mn-lt"/>
              </a:rPr>
              <a:t>The number m of input variables are used to determine the decision at a node of the tree; m should be much less than M.</a:t>
            </a:r>
          </a:p>
          <a:p>
            <a:r>
              <a:rPr lang="en-US" sz="2400" dirty="0">
                <a:latin typeface="+mn-lt"/>
              </a:rPr>
              <a:t>Choose a training set for this tree by choosing N times with replacement from all N available training cases. Use the rest of the cases to estimate the error of the tree, by predicting their classes.</a:t>
            </a:r>
          </a:p>
          <a:p>
            <a:r>
              <a:rPr lang="en-US" sz="2400" dirty="0">
                <a:latin typeface="+mn-lt"/>
              </a:rPr>
              <a:t>For each node of the tree, randomly choose m variables on which to base the decision at that node. Calculate the best split based on these m variables in the training set.</a:t>
            </a:r>
          </a:p>
          <a:p>
            <a:r>
              <a:rPr lang="en-US" sz="2400" dirty="0">
                <a:latin typeface="+mn-lt"/>
              </a:rPr>
              <a:t>Each tree is fully grown and not pruned.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FCC24-160A-48EA-A92D-23657A9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6C38-8A47-4E8F-A184-57C09717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5" y="0"/>
            <a:ext cx="9404723" cy="872499"/>
          </a:xfrm>
        </p:spPr>
        <p:txBody>
          <a:bodyPr/>
          <a:lstStyle/>
          <a:p>
            <a:r>
              <a:rPr lang="en-US" dirty="0"/>
              <a:t>FLOW CHART 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9695418-2AA0-490D-90AC-1FED9E60ED98}"/>
              </a:ext>
            </a:extLst>
          </p:cNvPr>
          <p:cNvSpPr/>
          <p:nvPr/>
        </p:nvSpPr>
        <p:spPr>
          <a:xfrm>
            <a:off x="954157" y="872499"/>
            <a:ext cx="9197008" cy="5872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E54157-2915-4CF7-A4B8-05E04238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D5B4-62EE-45CC-BA1D-5FDB3E4A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6485-0796-40AD-BB3A-9BB563B3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9" y="1562588"/>
            <a:ext cx="8946541" cy="4705690"/>
          </a:xfrm>
        </p:spPr>
        <p:txBody>
          <a:bodyPr>
            <a:normAutofit lnSpcReduction="10000"/>
          </a:bodyPr>
          <a:lstStyle/>
          <a:p>
            <a:pPr>
              <a:spcBef>
                <a:spcPts val="95"/>
              </a:spcBef>
              <a:buClr>
                <a:srgbClr val="0AD0D9"/>
              </a:buClr>
              <a:buSzPct val="93181"/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pc="60" dirty="0">
                <a:latin typeface="+mn-lt"/>
                <a:cs typeface="Times New Roman"/>
              </a:rPr>
              <a:t>It</a:t>
            </a:r>
            <a:r>
              <a:rPr lang="en-US" spc="-90" dirty="0">
                <a:latin typeface="+mn-lt"/>
                <a:cs typeface="Times New Roman"/>
              </a:rPr>
              <a:t> </a:t>
            </a:r>
            <a:r>
              <a:rPr lang="en-US" spc="80" dirty="0">
                <a:latin typeface="+mn-lt"/>
                <a:cs typeface="Times New Roman"/>
              </a:rPr>
              <a:t>produces</a:t>
            </a:r>
            <a:r>
              <a:rPr lang="en-US" spc="-85" dirty="0">
                <a:latin typeface="+mn-lt"/>
                <a:cs typeface="Times New Roman"/>
              </a:rPr>
              <a:t> </a:t>
            </a:r>
            <a:r>
              <a:rPr lang="en-US" spc="75" dirty="0">
                <a:latin typeface="+mn-lt"/>
                <a:cs typeface="Times New Roman"/>
              </a:rPr>
              <a:t>a</a:t>
            </a:r>
            <a:r>
              <a:rPr lang="en-US" spc="-60" dirty="0">
                <a:latin typeface="+mn-lt"/>
                <a:cs typeface="Times New Roman"/>
              </a:rPr>
              <a:t> </a:t>
            </a:r>
            <a:r>
              <a:rPr lang="en-US" spc="45" dirty="0">
                <a:latin typeface="+mn-lt"/>
                <a:cs typeface="Times New Roman"/>
              </a:rPr>
              <a:t>highly</a:t>
            </a:r>
            <a:r>
              <a:rPr lang="en-US" spc="-90" dirty="0">
                <a:latin typeface="+mn-lt"/>
                <a:cs typeface="Times New Roman"/>
              </a:rPr>
              <a:t> </a:t>
            </a:r>
            <a:r>
              <a:rPr lang="en-US" spc="70" dirty="0">
                <a:latin typeface="+mn-lt"/>
                <a:cs typeface="Times New Roman"/>
              </a:rPr>
              <a:t>accurate</a:t>
            </a:r>
            <a:r>
              <a:rPr lang="en-US" spc="-114" dirty="0">
                <a:latin typeface="+mn-lt"/>
                <a:cs typeface="Times New Roman"/>
              </a:rPr>
              <a:t> </a:t>
            </a:r>
            <a:r>
              <a:rPr lang="en-US" spc="35" dirty="0">
                <a:latin typeface="+mn-lt"/>
                <a:cs typeface="Times New Roman"/>
              </a:rPr>
              <a:t>classifier</a:t>
            </a:r>
            <a:r>
              <a:rPr lang="en-US" spc="-145" dirty="0">
                <a:latin typeface="+mn-lt"/>
                <a:cs typeface="Times New Roman"/>
              </a:rPr>
              <a:t> </a:t>
            </a:r>
            <a:r>
              <a:rPr lang="en-US" spc="135" dirty="0">
                <a:latin typeface="+mn-lt"/>
                <a:cs typeface="Times New Roman"/>
              </a:rPr>
              <a:t>and</a:t>
            </a:r>
            <a:r>
              <a:rPr lang="en-US" spc="-10" dirty="0">
                <a:latin typeface="+mn-lt"/>
                <a:cs typeface="Times New Roman"/>
              </a:rPr>
              <a:t> </a:t>
            </a:r>
            <a:r>
              <a:rPr lang="en-US" spc="80" dirty="0">
                <a:latin typeface="+mn-lt"/>
                <a:cs typeface="Times New Roman"/>
              </a:rPr>
              <a:t>learning</a:t>
            </a:r>
            <a:r>
              <a:rPr lang="en-US" spc="-25" dirty="0">
                <a:latin typeface="+mn-lt"/>
                <a:cs typeface="Times New Roman"/>
              </a:rPr>
              <a:t> </a:t>
            </a:r>
            <a:r>
              <a:rPr lang="en-US" spc="15" dirty="0">
                <a:latin typeface="+mn-lt"/>
                <a:cs typeface="Times New Roman"/>
              </a:rPr>
              <a:t>is</a:t>
            </a:r>
            <a:r>
              <a:rPr lang="en-US" spc="-60" dirty="0">
                <a:latin typeface="+mn-lt"/>
                <a:cs typeface="Times New Roman"/>
              </a:rPr>
              <a:t> </a:t>
            </a:r>
            <a:r>
              <a:rPr lang="en-US" spc="55" dirty="0">
                <a:latin typeface="+mn-lt"/>
                <a:cs typeface="Times New Roman"/>
              </a:rPr>
              <a:t>fast</a:t>
            </a:r>
            <a:endParaRPr lang="en-US" dirty="0">
              <a:latin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 panose="05000000000000000000" pitchFamily="2" charset="2"/>
              <a:buChar char="Ø"/>
            </a:pPr>
            <a:endParaRPr lang="en-US" dirty="0">
              <a:latin typeface="+mn-lt"/>
              <a:cs typeface="Times New Roman"/>
            </a:endParaRPr>
          </a:p>
          <a:p>
            <a:pPr>
              <a:buClr>
                <a:srgbClr val="0AD0D9"/>
              </a:buClr>
              <a:buSzPct val="93181"/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pc="60" dirty="0">
                <a:latin typeface="+mn-lt"/>
                <a:cs typeface="Times New Roman"/>
              </a:rPr>
              <a:t>It</a:t>
            </a:r>
            <a:r>
              <a:rPr lang="en-US" spc="-95" dirty="0">
                <a:latin typeface="+mn-lt"/>
                <a:cs typeface="Times New Roman"/>
              </a:rPr>
              <a:t> </a:t>
            </a:r>
            <a:r>
              <a:rPr lang="en-US" spc="110" dirty="0">
                <a:latin typeface="+mn-lt"/>
                <a:cs typeface="Times New Roman"/>
              </a:rPr>
              <a:t>runs</a:t>
            </a:r>
            <a:r>
              <a:rPr lang="en-US" spc="-105" dirty="0">
                <a:latin typeface="+mn-lt"/>
                <a:cs typeface="Times New Roman"/>
              </a:rPr>
              <a:t> </a:t>
            </a:r>
            <a:r>
              <a:rPr lang="en-US" spc="35" dirty="0">
                <a:latin typeface="+mn-lt"/>
                <a:cs typeface="Times New Roman"/>
              </a:rPr>
              <a:t>efficiently</a:t>
            </a:r>
            <a:r>
              <a:rPr lang="en-US" spc="-135" dirty="0">
                <a:latin typeface="+mn-lt"/>
                <a:cs typeface="Times New Roman"/>
              </a:rPr>
              <a:t> </a:t>
            </a:r>
            <a:r>
              <a:rPr lang="en-US" spc="130" dirty="0">
                <a:latin typeface="+mn-lt"/>
                <a:cs typeface="Times New Roman"/>
              </a:rPr>
              <a:t>on</a:t>
            </a:r>
            <a:r>
              <a:rPr lang="en-US" spc="-30" dirty="0">
                <a:latin typeface="+mn-lt"/>
                <a:cs typeface="Times New Roman"/>
              </a:rPr>
              <a:t> </a:t>
            </a:r>
            <a:r>
              <a:rPr lang="en-US" spc="35" dirty="0">
                <a:latin typeface="+mn-lt"/>
                <a:cs typeface="Times New Roman"/>
              </a:rPr>
              <a:t>large</a:t>
            </a:r>
            <a:r>
              <a:rPr lang="en-US" spc="-130" dirty="0">
                <a:latin typeface="+mn-lt"/>
                <a:cs typeface="Times New Roman"/>
              </a:rPr>
              <a:t> </a:t>
            </a:r>
            <a:r>
              <a:rPr lang="en-US" spc="114" dirty="0">
                <a:latin typeface="+mn-lt"/>
                <a:cs typeface="Times New Roman"/>
              </a:rPr>
              <a:t>data</a:t>
            </a:r>
            <a:r>
              <a:rPr lang="en-US" spc="-70" dirty="0">
                <a:latin typeface="+mn-lt"/>
                <a:cs typeface="Times New Roman"/>
              </a:rPr>
              <a:t> </a:t>
            </a:r>
            <a:r>
              <a:rPr lang="en-US" spc="45" dirty="0">
                <a:latin typeface="+mn-lt"/>
                <a:cs typeface="Times New Roman"/>
              </a:rPr>
              <a:t>bases.</a:t>
            </a:r>
            <a:endParaRPr lang="en-US" dirty="0">
              <a:latin typeface="+mn-lt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latin typeface="+mn-lt"/>
              <a:cs typeface="Times New Roman"/>
            </a:endParaRPr>
          </a:p>
          <a:p>
            <a:pPr marR="833119">
              <a:buClr>
                <a:srgbClr val="0AD0D9"/>
              </a:buClr>
              <a:buSzPct val="93181"/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pc="60" dirty="0">
                <a:latin typeface="+mn-lt"/>
                <a:cs typeface="Times New Roman"/>
              </a:rPr>
              <a:t>It</a:t>
            </a:r>
            <a:r>
              <a:rPr lang="en-US" spc="-114" dirty="0">
                <a:latin typeface="+mn-lt"/>
                <a:cs typeface="Times New Roman"/>
              </a:rPr>
              <a:t> </a:t>
            </a:r>
            <a:r>
              <a:rPr lang="en-US" spc="90" dirty="0">
                <a:latin typeface="+mn-lt"/>
                <a:cs typeface="Times New Roman"/>
              </a:rPr>
              <a:t>can</a:t>
            </a:r>
            <a:r>
              <a:rPr lang="en-US" spc="-30" dirty="0">
                <a:latin typeface="+mn-lt"/>
                <a:cs typeface="Times New Roman"/>
              </a:rPr>
              <a:t> </a:t>
            </a:r>
            <a:r>
              <a:rPr lang="en-US" spc="110" dirty="0">
                <a:latin typeface="+mn-lt"/>
                <a:cs typeface="Times New Roman"/>
              </a:rPr>
              <a:t>handle</a:t>
            </a:r>
            <a:r>
              <a:rPr lang="en-US" spc="-100" dirty="0">
                <a:latin typeface="+mn-lt"/>
                <a:cs typeface="Times New Roman"/>
              </a:rPr>
              <a:t> </a:t>
            </a:r>
            <a:r>
              <a:rPr lang="en-US" spc="110" dirty="0">
                <a:latin typeface="+mn-lt"/>
                <a:cs typeface="Times New Roman"/>
              </a:rPr>
              <a:t>thousands</a:t>
            </a:r>
            <a:r>
              <a:rPr lang="en-US" spc="-100" dirty="0">
                <a:latin typeface="+mn-lt"/>
                <a:cs typeface="Times New Roman"/>
              </a:rPr>
              <a:t> </a:t>
            </a:r>
            <a:r>
              <a:rPr lang="en-US" spc="15" dirty="0">
                <a:latin typeface="+mn-lt"/>
                <a:cs typeface="Times New Roman"/>
              </a:rPr>
              <a:t>of</a:t>
            </a:r>
            <a:r>
              <a:rPr lang="en-US" spc="40" dirty="0">
                <a:latin typeface="+mn-lt"/>
                <a:cs typeface="Times New Roman"/>
              </a:rPr>
              <a:t> </a:t>
            </a:r>
            <a:r>
              <a:rPr lang="en-US" spc="120" dirty="0">
                <a:latin typeface="+mn-lt"/>
                <a:cs typeface="Times New Roman"/>
              </a:rPr>
              <a:t>input</a:t>
            </a:r>
            <a:r>
              <a:rPr lang="en-US" spc="-130" dirty="0">
                <a:latin typeface="+mn-lt"/>
                <a:cs typeface="Times New Roman"/>
              </a:rPr>
              <a:t> </a:t>
            </a:r>
            <a:r>
              <a:rPr lang="en-US" spc="45" dirty="0">
                <a:latin typeface="+mn-lt"/>
                <a:cs typeface="Times New Roman"/>
              </a:rPr>
              <a:t>variables</a:t>
            </a:r>
            <a:r>
              <a:rPr lang="en-US" spc="-105" dirty="0">
                <a:latin typeface="+mn-lt"/>
                <a:cs typeface="Times New Roman"/>
              </a:rPr>
              <a:t> </a:t>
            </a:r>
            <a:r>
              <a:rPr lang="en-US" spc="110" dirty="0">
                <a:latin typeface="+mn-lt"/>
                <a:cs typeface="Times New Roman"/>
              </a:rPr>
              <a:t>without  </a:t>
            </a:r>
            <a:r>
              <a:rPr lang="en-US" spc="50" dirty="0">
                <a:latin typeface="+mn-lt"/>
                <a:cs typeface="Times New Roman"/>
              </a:rPr>
              <a:t>variable</a:t>
            </a:r>
            <a:r>
              <a:rPr lang="en-US" spc="-135" dirty="0">
                <a:latin typeface="+mn-lt"/>
                <a:cs typeface="Times New Roman"/>
              </a:rPr>
              <a:t> </a:t>
            </a:r>
            <a:r>
              <a:rPr lang="en-US" spc="80" dirty="0">
                <a:latin typeface="+mn-lt"/>
                <a:cs typeface="Times New Roman"/>
              </a:rPr>
              <a:t>deletion.</a:t>
            </a:r>
            <a:endParaRPr lang="en-US" dirty="0">
              <a:latin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endParaRPr lang="en-US" dirty="0">
              <a:latin typeface="+mn-lt"/>
              <a:cs typeface="Times New Roman"/>
            </a:endParaRPr>
          </a:p>
          <a:p>
            <a:pPr marR="377190">
              <a:buClr>
                <a:srgbClr val="0AD0D9"/>
              </a:buClr>
              <a:buSzPct val="95454"/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pc="60" dirty="0">
                <a:latin typeface="+mn-lt"/>
                <a:cs typeface="Times New Roman"/>
              </a:rPr>
              <a:t>It </a:t>
            </a:r>
            <a:r>
              <a:rPr lang="en-US" spc="95" dirty="0">
                <a:latin typeface="+mn-lt"/>
                <a:cs typeface="Times New Roman"/>
              </a:rPr>
              <a:t>computes </a:t>
            </a:r>
            <a:r>
              <a:rPr lang="en-US" spc="55" dirty="0">
                <a:latin typeface="+mn-lt"/>
                <a:cs typeface="Times New Roman"/>
              </a:rPr>
              <a:t>proximities </a:t>
            </a:r>
            <a:r>
              <a:rPr lang="en-US" spc="90" dirty="0">
                <a:latin typeface="+mn-lt"/>
                <a:cs typeface="Times New Roman"/>
              </a:rPr>
              <a:t>between </a:t>
            </a:r>
            <a:r>
              <a:rPr lang="en-US" spc="70" dirty="0">
                <a:latin typeface="+mn-lt"/>
                <a:cs typeface="Times New Roman"/>
              </a:rPr>
              <a:t>pairs </a:t>
            </a:r>
            <a:r>
              <a:rPr lang="en-US" spc="15" dirty="0">
                <a:latin typeface="+mn-lt"/>
                <a:cs typeface="Times New Roman"/>
              </a:rPr>
              <a:t>of </a:t>
            </a:r>
            <a:r>
              <a:rPr lang="en-US" spc="45" dirty="0">
                <a:latin typeface="+mn-lt"/>
                <a:cs typeface="Times New Roman"/>
              </a:rPr>
              <a:t>cases </a:t>
            </a:r>
            <a:r>
              <a:rPr lang="en-US" spc="140" dirty="0">
                <a:latin typeface="+mn-lt"/>
                <a:cs typeface="Times New Roman"/>
              </a:rPr>
              <a:t>that  </a:t>
            </a:r>
            <a:r>
              <a:rPr lang="en-US" spc="90" dirty="0">
                <a:latin typeface="+mn-lt"/>
                <a:cs typeface="Times New Roman"/>
              </a:rPr>
              <a:t>can</a:t>
            </a:r>
            <a:r>
              <a:rPr lang="en-US" spc="-50" dirty="0">
                <a:latin typeface="+mn-lt"/>
                <a:cs typeface="Times New Roman"/>
              </a:rPr>
              <a:t> </a:t>
            </a:r>
            <a:r>
              <a:rPr lang="en-US" spc="95" dirty="0">
                <a:latin typeface="+mn-lt"/>
                <a:cs typeface="Times New Roman"/>
              </a:rPr>
              <a:t>be</a:t>
            </a:r>
            <a:r>
              <a:rPr lang="en-US" spc="-80" dirty="0">
                <a:latin typeface="+mn-lt"/>
                <a:cs typeface="Times New Roman"/>
              </a:rPr>
              <a:t> </a:t>
            </a:r>
            <a:r>
              <a:rPr lang="en-US" spc="95" dirty="0">
                <a:latin typeface="+mn-lt"/>
                <a:cs typeface="Times New Roman"/>
              </a:rPr>
              <a:t>used</a:t>
            </a:r>
            <a:r>
              <a:rPr lang="en-US" dirty="0">
                <a:latin typeface="+mn-lt"/>
                <a:cs typeface="Times New Roman"/>
              </a:rPr>
              <a:t> </a:t>
            </a:r>
            <a:r>
              <a:rPr lang="en-US" spc="90" dirty="0">
                <a:latin typeface="+mn-lt"/>
                <a:cs typeface="Times New Roman"/>
              </a:rPr>
              <a:t>in</a:t>
            </a:r>
            <a:r>
              <a:rPr lang="en-US" spc="-85" dirty="0">
                <a:latin typeface="+mn-lt"/>
                <a:cs typeface="Times New Roman"/>
              </a:rPr>
              <a:t> </a:t>
            </a:r>
            <a:r>
              <a:rPr lang="en-US" spc="60" dirty="0">
                <a:latin typeface="+mn-lt"/>
                <a:cs typeface="Times New Roman"/>
              </a:rPr>
              <a:t>clustering,</a:t>
            </a:r>
            <a:r>
              <a:rPr lang="en-US" spc="5" dirty="0">
                <a:latin typeface="+mn-lt"/>
                <a:cs typeface="Times New Roman"/>
              </a:rPr>
              <a:t> </a:t>
            </a:r>
            <a:r>
              <a:rPr lang="en-US" spc="70" dirty="0">
                <a:latin typeface="+mn-lt"/>
                <a:cs typeface="Times New Roman"/>
              </a:rPr>
              <a:t>locating</a:t>
            </a:r>
            <a:r>
              <a:rPr lang="en-US" spc="-65" dirty="0">
                <a:latin typeface="+mn-lt"/>
                <a:cs typeface="Times New Roman"/>
              </a:rPr>
              <a:t> </a:t>
            </a:r>
            <a:r>
              <a:rPr lang="en-US" spc="75" dirty="0">
                <a:latin typeface="+mn-lt"/>
                <a:cs typeface="Times New Roman"/>
              </a:rPr>
              <a:t>outliers</a:t>
            </a:r>
            <a:r>
              <a:rPr lang="en-US" spc="-105" dirty="0">
                <a:latin typeface="+mn-lt"/>
                <a:cs typeface="Times New Roman"/>
              </a:rPr>
              <a:t> </a:t>
            </a:r>
            <a:r>
              <a:rPr lang="en-US" spc="95" dirty="0">
                <a:latin typeface="+mn-lt"/>
                <a:cs typeface="Times New Roman"/>
              </a:rPr>
              <a:t>or</a:t>
            </a:r>
            <a:r>
              <a:rPr lang="en-US" spc="-85" dirty="0">
                <a:latin typeface="+mn-lt"/>
                <a:cs typeface="Times New Roman"/>
              </a:rPr>
              <a:t> </a:t>
            </a:r>
            <a:r>
              <a:rPr lang="en-US" spc="40" dirty="0">
                <a:latin typeface="+mn-lt"/>
                <a:cs typeface="Times New Roman"/>
              </a:rPr>
              <a:t>(by</a:t>
            </a:r>
            <a:r>
              <a:rPr lang="en-US" spc="-70" dirty="0">
                <a:latin typeface="+mn-lt"/>
                <a:cs typeface="Times New Roman"/>
              </a:rPr>
              <a:t> </a:t>
            </a:r>
            <a:r>
              <a:rPr lang="en-US" spc="55" dirty="0">
                <a:latin typeface="+mn-lt"/>
                <a:cs typeface="Times New Roman"/>
              </a:rPr>
              <a:t>scaling)  </a:t>
            </a:r>
            <a:r>
              <a:rPr lang="en-US" spc="-5" dirty="0">
                <a:latin typeface="+mn-lt"/>
                <a:cs typeface="Times New Roman"/>
              </a:rPr>
              <a:t>give</a:t>
            </a:r>
            <a:r>
              <a:rPr lang="en-US" spc="-70" dirty="0">
                <a:latin typeface="+mn-lt"/>
                <a:cs typeface="Times New Roman"/>
              </a:rPr>
              <a:t> </a:t>
            </a:r>
            <a:r>
              <a:rPr lang="en-US" spc="85" dirty="0">
                <a:latin typeface="+mn-lt"/>
                <a:cs typeface="Times New Roman"/>
              </a:rPr>
              <a:t>interesting</a:t>
            </a:r>
            <a:r>
              <a:rPr lang="en-US" spc="-100" dirty="0">
                <a:latin typeface="+mn-lt"/>
                <a:cs typeface="Times New Roman"/>
              </a:rPr>
              <a:t> </a:t>
            </a:r>
            <a:r>
              <a:rPr lang="en-US" spc="15" dirty="0">
                <a:latin typeface="+mn-lt"/>
                <a:cs typeface="Times New Roman"/>
              </a:rPr>
              <a:t>views</a:t>
            </a:r>
            <a:r>
              <a:rPr lang="en-US" spc="-80" dirty="0">
                <a:latin typeface="+mn-lt"/>
                <a:cs typeface="Times New Roman"/>
              </a:rPr>
              <a:t> </a:t>
            </a:r>
            <a:r>
              <a:rPr lang="en-US" spc="15" dirty="0">
                <a:latin typeface="+mn-lt"/>
                <a:cs typeface="Times New Roman"/>
              </a:rPr>
              <a:t>of </a:t>
            </a:r>
            <a:r>
              <a:rPr lang="en-US" spc="130" dirty="0">
                <a:latin typeface="+mn-lt"/>
                <a:cs typeface="Times New Roman"/>
              </a:rPr>
              <a:t>the</a:t>
            </a:r>
            <a:r>
              <a:rPr lang="en-US" spc="-100" dirty="0">
                <a:latin typeface="+mn-lt"/>
                <a:cs typeface="Times New Roman"/>
              </a:rPr>
              <a:t> </a:t>
            </a:r>
            <a:r>
              <a:rPr lang="en-US" spc="95" dirty="0">
                <a:latin typeface="+mn-lt"/>
                <a:cs typeface="Times New Roman"/>
              </a:rPr>
              <a:t>data.</a:t>
            </a:r>
          </a:p>
          <a:p>
            <a:pPr marL="0" marR="377190" indent="0">
              <a:buClr>
                <a:srgbClr val="0AD0D9"/>
              </a:buClr>
              <a:buSzPct val="95454"/>
              <a:buNone/>
              <a:tabLst>
                <a:tab pos="355600" algn="l"/>
                <a:tab pos="356235" algn="l"/>
              </a:tabLst>
            </a:pPr>
            <a:endParaRPr lang="en-US" dirty="0">
              <a:latin typeface="+mn-lt"/>
              <a:cs typeface="Times New Roman"/>
            </a:endParaRPr>
          </a:p>
          <a:p>
            <a:pPr>
              <a:spcBef>
                <a:spcPts val="5"/>
              </a:spcBef>
              <a:buClr>
                <a:srgbClr val="0AD0D9"/>
              </a:buClr>
              <a:buSzPct val="93181"/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pc="60" dirty="0">
                <a:latin typeface="+mn-lt"/>
                <a:cs typeface="Times New Roman"/>
              </a:rPr>
              <a:t>It</a:t>
            </a:r>
            <a:r>
              <a:rPr lang="en-US" spc="-120" dirty="0">
                <a:latin typeface="+mn-lt"/>
                <a:cs typeface="Times New Roman"/>
              </a:rPr>
              <a:t> </a:t>
            </a:r>
            <a:r>
              <a:rPr lang="en-US" spc="30" dirty="0">
                <a:latin typeface="+mn-lt"/>
                <a:cs typeface="Times New Roman"/>
              </a:rPr>
              <a:t>offers</a:t>
            </a:r>
            <a:r>
              <a:rPr lang="en-US" spc="-125" dirty="0">
                <a:latin typeface="+mn-lt"/>
                <a:cs typeface="Times New Roman"/>
              </a:rPr>
              <a:t> </a:t>
            </a:r>
            <a:r>
              <a:rPr lang="en-US" spc="125" dirty="0">
                <a:latin typeface="+mn-lt"/>
                <a:cs typeface="Times New Roman"/>
              </a:rPr>
              <a:t>an</a:t>
            </a:r>
            <a:r>
              <a:rPr lang="en-US" spc="-100" dirty="0">
                <a:latin typeface="+mn-lt"/>
                <a:cs typeface="Times New Roman"/>
              </a:rPr>
              <a:t> </a:t>
            </a:r>
            <a:r>
              <a:rPr lang="en-US" spc="85" dirty="0">
                <a:latin typeface="+mn-lt"/>
                <a:cs typeface="Times New Roman"/>
              </a:rPr>
              <a:t>experimental</a:t>
            </a:r>
            <a:r>
              <a:rPr lang="en-US" spc="-40" dirty="0">
                <a:latin typeface="+mn-lt"/>
                <a:cs typeface="Times New Roman"/>
              </a:rPr>
              <a:t> </a:t>
            </a:r>
            <a:r>
              <a:rPr lang="en-US" spc="135" dirty="0">
                <a:latin typeface="+mn-lt"/>
                <a:cs typeface="Times New Roman"/>
              </a:rPr>
              <a:t>method</a:t>
            </a:r>
            <a:r>
              <a:rPr lang="en-US" spc="-25" dirty="0">
                <a:latin typeface="+mn-lt"/>
                <a:cs typeface="Times New Roman"/>
              </a:rPr>
              <a:t> </a:t>
            </a:r>
            <a:r>
              <a:rPr lang="en-US" spc="40" dirty="0">
                <a:latin typeface="+mn-lt"/>
                <a:cs typeface="Times New Roman"/>
              </a:rPr>
              <a:t>for</a:t>
            </a:r>
            <a:r>
              <a:rPr lang="en-US" spc="-155" dirty="0">
                <a:latin typeface="+mn-lt"/>
                <a:cs typeface="Times New Roman"/>
              </a:rPr>
              <a:t> </a:t>
            </a:r>
            <a:r>
              <a:rPr lang="en-US" spc="90" dirty="0">
                <a:latin typeface="+mn-lt"/>
                <a:cs typeface="Times New Roman"/>
              </a:rPr>
              <a:t>detecting</a:t>
            </a:r>
          </a:p>
          <a:p>
            <a:pPr marL="0" indent="0">
              <a:spcBef>
                <a:spcPts val="5"/>
              </a:spcBef>
              <a:buClr>
                <a:srgbClr val="0AD0D9"/>
              </a:buClr>
              <a:buSzPct val="93181"/>
              <a:buNone/>
              <a:tabLst>
                <a:tab pos="355600" algn="l"/>
                <a:tab pos="356235" algn="l"/>
              </a:tabLst>
            </a:pPr>
            <a:endParaRPr lang="en-US" dirty="0">
              <a:latin typeface="+mn-lt"/>
              <a:cs typeface="Times New Roman"/>
            </a:endParaRPr>
          </a:p>
          <a:p>
            <a:pPr>
              <a:spcBef>
                <a:spcPts val="5"/>
              </a:spcBef>
              <a:buClr>
                <a:srgbClr val="0AD0D9"/>
              </a:buClr>
              <a:buSzPct val="93181"/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pc="50" dirty="0">
                <a:latin typeface="+mn-lt"/>
                <a:cs typeface="Times New Roman"/>
              </a:rPr>
              <a:t>variable</a:t>
            </a:r>
            <a:r>
              <a:rPr lang="en-US" spc="-80" dirty="0">
                <a:latin typeface="+mn-lt"/>
                <a:cs typeface="Times New Roman"/>
              </a:rPr>
              <a:t> </a:t>
            </a:r>
            <a:r>
              <a:rPr lang="en-US" spc="75" dirty="0">
                <a:latin typeface="+mn-lt"/>
                <a:cs typeface="Times New Roman"/>
              </a:rPr>
              <a:t>interactions.</a:t>
            </a:r>
            <a:endParaRPr lang="en-US" dirty="0">
              <a:latin typeface="+mn-lt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EF1F-706E-42D1-B9CC-75FD3881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E21D-BD83-4425-870C-20075955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2012"/>
          </a:xfrm>
        </p:spPr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49D9-328F-4F4B-968A-1EAB59BD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81" y="1575839"/>
            <a:ext cx="8946541" cy="4195481"/>
          </a:xfrm>
        </p:spPr>
        <p:txBody>
          <a:bodyPr>
            <a:normAutofit lnSpcReduction="10000"/>
          </a:bodyPr>
          <a:lstStyle/>
          <a:p>
            <a:pPr marL="287020" marR="5080" indent="-274320" algn="just">
              <a:lnSpc>
                <a:spcPct val="90000"/>
              </a:lnSpc>
              <a:spcBef>
                <a:spcPts val="385"/>
              </a:spcBef>
            </a:pPr>
            <a:r>
              <a:rPr lang="en-US" sz="2800" spc="105" dirty="0">
                <a:latin typeface="+mn-lt"/>
                <a:cs typeface="Times New Roman"/>
              </a:rPr>
              <a:t>Random </a:t>
            </a:r>
            <a:r>
              <a:rPr lang="en-US" sz="2800" spc="60" dirty="0">
                <a:latin typeface="+mn-lt"/>
                <a:cs typeface="Times New Roman"/>
              </a:rPr>
              <a:t>Forest </a:t>
            </a:r>
            <a:r>
              <a:rPr lang="en-US" sz="2800" spc="75" dirty="0">
                <a:latin typeface="+mn-lt"/>
                <a:cs typeface="Times New Roman"/>
              </a:rPr>
              <a:t>uses </a:t>
            </a:r>
            <a:r>
              <a:rPr lang="en-US" sz="2800" spc="145" dirty="0">
                <a:latin typeface="+mn-lt"/>
                <a:cs typeface="Times New Roman"/>
              </a:rPr>
              <a:t>the </a:t>
            </a:r>
            <a:r>
              <a:rPr lang="en-US" sz="2800" spc="55" dirty="0">
                <a:latin typeface="+mn-lt"/>
                <a:cs typeface="Times New Roman"/>
              </a:rPr>
              <a:t>Gini </a:t>
            </a:r>
            <a:r>
              <a:rPr lang="en-US" sz="2800" spc="75" dirty="0">
                <a:latin typeface="+mn-lt"/>
                <a:cs typeface="Times New Roman"/>
              </a:rPr>
              <a:t>index </a:t>
            </a:r>
            <a:r>
              <a:rPr lang="en-US" sz="2800" spc="114" dirty="0">
                <a:latin typeface="+mn-lt"/>
                <a:cs typeface="Times New Roman"/>
              </a:rPr>
              <a:t>taken </a:t>
            </a:r>
            <a:r>
              <a:rPr lang="en-US" sz="2800" spc="80" dirty="0">
                <a:latin typeface="+mn-lt"/>
                <a:cs typeface="Times New Roman"/>
              </a:rPr>
              <a:t>from </a:t>
            </a:r>
            <a:r>
              <a:rPr lang="en-US" sz="2800" spc="145" dirty="0">
                <a:latin typeface="+mn-lt"/>
                <a:cs typeface="Times New Roman"/>
              </a:rPr>
              <a:t>the </a:t>
            </a:r>
            <a:r>
              <a:rPr lang="en-US" sz="2800" spc="-170" dirty="0">
                <a:latin typeface="+mn-lt"/>
                <a:cs typeface="Times New Roman"/>
              </a:rPr>
              <a:t>CART  </a:t>
            </a:r>
            <a:r>
              <a:rPr lang="en-US" sz="2800" spc="90" dirty="0">
                <a:latin typeface="+mn-lt"/>
                <a:cs typeface="Times New Roman"/>
              </a:rPr>
              <a:t>learning </a:t>
            </a:r>
            <a:r>
              <a:rPr lang="en-US" sz="2800" spc="75" dirty="0">
                <a:latin typeface="+mn-lt"/>
                <a:cs typeface="Times New Roman"/>
              </a:rPr>
              <a:t>system </a:t>
            </a:r>
            <a:r>
              <a:rPr lang="en-US" sz="2800" spc="120" dirty="0">
                <a:latin typeface="+mn-lt"/>
                <a:cs typeface="Times New Roman"/>
              </a:rPr>
              <a:t>to </a:t>
            </a:r>
            <a:r>
              <a:rPr lang="en-US" sz="2800" spc="110" dirty="0">
                <a:latin typeface="+mn-lt"/>
                <a:cs typeface="Times New Roman"/>
              </a:rPr>
              <a:t>construct </a:t>
            </a:r>
            <a:r>
              <a:rPr lang="en-US" sz="2800" spc="75" dirty="0">
                <a:latin typeface="+mn-lt"/>
                <a:cs typeface="Times New Roman"/>
              </a:rPr>
              <a:t>decision trees. </a:t>
            </a:r>
            <a:r>
              <a:rPr lang="en-US" sz="2800" spc="90" dirty="0">
                <a:solidFill>
                  <a:srgbClr val="FF0000"/>
                </a:solidFill>
                <a:latin typeface="+mn-lt"/>
                <a:cs typeface="Times New Roman"/>
              </a:rPr>
              <a:t>The </a:t>
            </a:r>
            <a:r>
              <a:rPr lang="en-US" sz="2800" spc="60" dirty="0">
                <a:solidFill>
                  <a:srgbClr val="FF0000"/>
                </a:solidFill>
                <a:latin typeface="+mn-lt"/>
                <a:cs typeface="Times New Roman"/>
              </a:rPr>
              <a:t>Gini </a:t>
            </a:r>
            <a:r>
              <a:rPr lang="en-US" sz="2800" spc="75" dirty="0">
                <a:solidFill>
                  <a:srgbClr val="FF0000"/>
                </a:solidFill>
                <a:latin typeface="+mn-lt"/>
                <a:cs typeface="Times New Roman"/>
              </a:rPr>
              <a:t>index </a:t>
            </a:r>
            <a:r>
              <a:rPr lang="en-US" sz="2800" spc="75" dirty="0">
                <a:latin typeface="+mn-lt"/>
                <a:cs typeface="Times New Roman"/>
              </a:rPr>
              <a:t> </a:t>
            </a:r>
            <a:r>
              <a:rPr lang="en-US" sz="2800" spc="15" dirty="0">
                <a:latin typeface="+mn-lt"/>
                <a:cs typeface="Times New Roman"/>
              </a:rPr>
              <a:t>of </a:t>
            </a:r>
            <a:r>
              <a:rPr lang="en-US" sz="2800" spc="130" dirty="0">
                <a:latin typeface="+mn-lt"/>
                <a:cs typeface="Times New Roman"/>
              </a:rPr>
              <a:t>node </a:t>
            </a:r>
            <a:r>
              <a:rPr lang="en-US" sz="2800" spc="95" dirty="0">
                <a:latin typeface="+mn-lt"/>
                <a:cs typeface="Times New Roman"/>
              </a:rPr>
              <a:t>impurity </a:t>
            </a:r>
            <a:r>
              <a:rPr lang="en-US" sz="2800" spc="25" dirty="0">
                <a:latin typeface="+mn-lt"/>
                <a:cs typeface="Times New Roman"/>
              </a:rPr>
              <a:t>is </a:t>
            </a:r>
            <a:r>
              <a:rPr lang="en-US" sz="2800" spc="140" dirty="0">
                <a:latin typeface="+mn-lt"/>
                <a:cs typeface="Times New Roman"/>
              </a:rPr>
              <a:t>the </a:t>
            </a:r>
            <a:r>
              <a:rPr lang="en-US" sz="2800" spc="105" dirty="0">
                <a:latin typeface="+mn-lt"/>
                <a:cs typeface="Times New Roman"/>
              </a:rPr>
              <a:t>measure </a:t>
            </a:r>
            <a:r>
              <a:rPr lang="en-US" sz="2800" spc="125" dirty="0">
                <a:latin typeface="+mn-lt"/>
                <a:cs typeface="Times New Roman"/>
              </a:rPr>
              <a:t>most </a:t>
            </a:r>
            <a:r>
              <a:rPr lang="en-US" sz="2800" spc="90" dirty="0">
                <a:latin typeface="+mn-lt"/>
                <a:cs typeface="Times New Roman"/>
              </a:rPr>
              <a:t>commonly </a:t>
            </a:r>
            <a:r>
              <a:rPr lang="en-US" sz="2800" spc="100" dirty="0">
                <a:latin typeface="+mn-lt"/>
                <a:cs typeface="Times New Roman"/>
              </a:rPr>
              <a:t>chosen  </a:t>
            </a:r>
            <a:r>
              <a:rPr lang="en-US" sz="2800" spc="45" dirty="0">
                <a:latin typeface="+mn-lt"/>
                <a:cs typeface="Times New Roman"/>
              </a:rPr>
              <a:t>for </a:t>
            </a:r>
            <a:r>
              <a:rPr lang="en-US" sz="2800" spc="60" dirty="0">
                <a:latin typeface="+mn-lt"/>
                <a:cs typeface="Times New Roman"/>
              </a:rPr>
              <a:t>classification-type </a:t>
            </a:r>
            <a:r>
              <a:rPr lang="en-US" sz="2800" spc="80" dirty="0">
                <a:latin typeface="+mn-lt"/>
                <a:cs typeface="Times New Roman"/>
              </a:rPr>
              <a:t>problems. </a:t>
            </a:r>
            <a:r>
              <a:rPr lang="en-US" sz="2800" spc="-20" dirty="0">
                <a:latin typeface="+mn-lt"/>
                <a:cs typeface="Times New Roman"/>
              </a:rPr>
              <a:t>If </a:t>
            </a:r>
            <a:r>
              <a:rPr lang="en-US" sz="2800" spc="85" dirty="0">
                <a:latin typeface="+mn-lt"/>
                <a:cs typeface="Times New Roman"/>
              </a:rPr>
              <a:t>a </a:t>
            </a:r>
            <a:r>
              <a:rPr lang="en-US" sz="2800" spc="110" dirty="0">
                <a:latin typeface="+mn-lt"/>
                <a:cs typeface="Times New Roman"/>
              </a:rPr>
              <a:t>dataset </a:t>
            </a:r>
            <a:r>
              <a:rPr lang="en-US" sz="2800" spc="5" dirty="0">
                <a:latin typeface="+mn-lt"/>
                <a:cs typeface="Times New Roman"/>
              </a:rPr>
              <a:t>T </a:t>
            </a:r>
            <a:r>
              <a:rPr lang="en-US" sz="2800" spc="95" dirty="0">
                <a:latin typeface="+mn-lt"/>
                <a:cs typeface="Times New Roman"/>
              </a:rPr>
              <a:t>contains  </a:t>
            </a:r>
            <a:r>
              <a:rPr lang="en-US" sz="2800" spc="70" dirty="0">
                <a:latin typeface="+mn-lt"/>
                <a:cs typeface="Times New Roman"/>
              </a:rPr>
              <a:t>examples </a:t>
            </a:r>
            <a:r>
              <a:rPr lang="en-US" sz="2800" spc="80" dirty="0">
                <a:latin typeface="+mn-lt"/>
                <a:cs typeface="Times New Roman"/>
              </a:rPr>
              <a:t>from </a:t>
            </a:r>
            <a:r>
              <a:rPr lang="en-US" sz="2800" spc="195" dirty="0">
                <a:latin typeface="+mn-lt"/>
                <a:cs typeface="Times New Roman"/>
              </a:rPr>
              <a:t>n</a:t>
            </a:r>
            <a:r>
              <a:rPr lang="en-US" sz="2800" spc="-375" dirty="0">
                <a:latin typeface="+mn-lt"/>
                <a:cs typeface="Times New Roman"/>
              </a:rPr>
              <a:t> </a:t>
            </a:r>
            <a:r>
              <a:rPr lang="en-US" sz="2800" spc="35" dirty="0">
                <a:latin typeface="+mn-lt"/>
                <a:cs typeface="Times New Roman"/>
              </a:rPr>
              <a:t>classes,</a:t>
            </a:r>
            <a:endParaRPr lang="en-US" sz="2800" dirty="0">
              <a:latin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800" dirty="0">
              <a:latin typeface="+mn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800" spc="60" dirty="0">
                <a:latin typeface="+mn-lt"/>
                <a:cs typeface="Times New Roman"/>
              </a:rPr>
              <a:t>Gini </a:t>
            </a:r>
            <a:r>
              <a:rPr lang="en-US" sz="2800" spc="65" dirty="0">
                <a:latin typeface="+mn-lt"/>
                <a:cs typeface="Times New Roman"/>
              </a:rPr>
              <a:t>index, </a:t>
            </a:r>
            <a:r>
              <a:rPr lang="en-US" sz="2800" spc="50" dirty="0">
                <a:solidFill>
                  <a:srgbClr val="FF0000"/>
                </a:solidFill>
                <a:latin typeface="+mn-lt"/>
                <a:cs typeface="Times New Roman"/>
              </a:rPr>
              <a:t>Gini(T) </a:t>
            </a:r>
            <a:r>
              <a:rPr lang="en-US" sz="2800" spc="20" dirty="0">
                <a:latin typeface="+mn-lt"/>
                <a:cs typeface="Times New Roman"/>
              </a:rPr>
              <a:t>is </a:t>
            </a:r>
            <a:r>
              <a:rPr lang="en-US" sz="2800" spc="95" dirty="0">
                <a:latin typeface="+mn-lt"/>
                <a:cs typeface="Times New Roman"/>
              </a:rPr>
              <a:t>defined</a:t>
            </a:r>
            <a:r>
              <a:rPr lang="en-US" sz="2800" spc="-415" dirty="0">
                <a:latin typeface="+mn-lt"/>
                <a:cs typeface="Times New Roman"/>
              </a:rPr>
              <a:t> </a:t>
            </a:r>
            <a:r>
              <a:rPr lang="en-US" sz="2800" spc="20" dirty="0">
                <a:latin typeface="+mn-lt"/>
                <a:cs typeface="Times New Roman"/>
              </a:rPr>
              <a:t>as: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latin typeface="+mn-lt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                                    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52EEB5D6-B77C-4E95-8F09-ACF81871E30E}"/>
              </a:ext>
            </a:extLst>
          </p:cNvPr>
          <p:cNvSpPr/>
          <p:nvPr/>
        </p:nvSpPr>
        <p:spPr>
          <a:xfrm>
            <a:off x="3407879" y="4777408"/>
            <a:ext cx="3312414" cy="1338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F3A29-06BB-40D9-8266-23EFD6F2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9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B648-B529-4454-892C-23AFF343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(T)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EF7C9D3-A3D1-4701-8C6F-DA9EBEA4CEDC}"/>
              </a:ext>
            </a:extLst>
          </p:cNvPr>
          <p:cNvSpPr/>
          <p:nvPr/>
        </p:nvSpPr>
        <p:spPr>
          <a:xfrm>
            <a:off x="4346713" y="3144428"/>
            <a:ext cx="4982817" cy="1546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F9590-5E3C-4CAF-9C49-7C98E1259A32}"/>
              </a:ext>
            </a:extLst>
          </p:cNvPr>
          <p:cNvSpPr txBox="1"/>
          <p:nvPr/>
        </p:nvSpPr>
        <p:spPr>
          <a:xfrm>
            <a:off x="1036681" y="2237228"/>
            <a:ext cx="403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can be defined as: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FD360-FE8E-480A-8DC2-5CCF2107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21AA-D430-4E82-8E0C-8BADDD02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B457-1E69-4FAC-A0A7-9273FF40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07" y="1655352"/>
            <a:ext cx="10773882" cy="4559918"/>
          </a:xfrm>
        </p:spPr>
        <p:txBody>
          <a:bodyPr>
            <a:noAutofit/>
          </a:bodyPr>
          <a:lstStyle/>
          <a:p>
            <a:pPr marL="456565" marR="6350" indent="-456565" algn="just">
              <a:lnSpc>
                <a:spcPts val="2810"/>
              </a:lnSpc>
              <a:spcBef>
                <a:spcPts val="455"/>
              </a:spcBef>
              <a:buAutoNum type="arabicPeriod"/>
              <a:tabLst>
                <a:tab pos="456565" algn="l"/>
              </a:tabLst>
            </a:pPr>
            <a:r>
              <a:rPr lang="en-US" sz="2800" spc="-125" dirty="0">
                <a:latin typeface="+mn-lt"/>
                <a:cs typeface="Times New Roman"/>
              </a:rPr>
              <a:t>A</a:t>
            </a:r>
            <a:r>
              <a:rPr lang="en-US" sz="2800" spc="-20" dirty="0">
                <a:latin typeface="+mn-lt"/>
                <a:cs typeface="Times New Roman"/>
              </a:rPr>
              <a:t> </a:t>
            </a:r>
            <a:r>
              <a:rPr lang="en-US" sz="2800" spc="145" dirty="0">
                <a:latin typeface="+mn-lt"/>
                <a:cs typeface="Times New Roman"/>
              </a:rPr>
              <a:t>random</a:t>
            </a:r>
            <a:r>
              <a:rPr lang="en-US" sz="2800" spc="-25" dirty="0">
                <a:latin typeface="+mn-lt"/>
                <a:cs typeface="Times New Roman"/>
              </a:rPr>
              <a:t> </a:t>
            </a:r>
            <a:r>
              <a:rPr lang="en-US" sz="2800" spc="100" dirty="0">
                <a:latin typeface="+mn-lt"/>
                <a:cs typeface="Times New Roman"/>
              </a:rPr>
              <a:t>seed</a:t>
            </a:r>
            <a:r>
              <a:rPr lang="en-US" sz="2800" spc="20" dirty="0">
                <a:latin typeface="+mn-lt"/>
                <a:cs typeface="Times New Roman"/>
              </a:rPr>
              <a:t> is</a:t>
            </a:r>
            <a:r>
              <a:rPr lang="en-US" sz="2800" spc="-35" dirty="0">
                <a:latin typeface="+mn-lt"/>
                <a:cs typeface="Times New Roman"/>
              </a:rPr>
              <a:t> </a:t>
            </a:r>
            <a:r>
              <a:rPr lang="en-US" sz="2800" spc="114" dirty="0">
                <a:latin typeface="+mn-lt"/>
                <a:cs typeface="Times New Roman"/>
              </a:rPr>
              <a:t>chosen</a:t>
            </a:r>
            <a:r>
              <a:rPr lang="en-US" sz="2800" spc="-20" dirty="0">
                <a:latin typeface="+mn-lt"/>
                <a:cs typeface="Times New Roman"/>
              </a:rPr>
              <a:t> </a:t>
            </a:r>
            <a:r>
              <a:rPr lang="en-US" sz="2800" spc="90" dirty="0">
                <a:latin typeface="+mn-lt"/>
                <a:cs typeface="Times New Roman"/>
              </a:rPr>
              <a:t>which</a:t>
            </a:r>
            <a:r>
              <a:rPr lang="en-US" sz="2800" spc="-20" dirty="0">
                <a:latin typeface="+mn-lt"/>
                <a:cs typeface="Times New Roman"/>
              </a:rPr>
              <a:t> </a:t>
            </a:r>
            <a:r>
              <a:rPr lang="en-US" sz="2800" spc="70" dirty="0">
                <a:latin typeface="+mn-lt"/>
                <a:cs typeface="Times New Roman"/>
              </a:rPr>
              <a:t>pulls</a:t>
            </a:r>
            <a:r>
              <a:rPr lang="en-US" sz="2800" spc="-35" dirty="0">
                <a:latin typeface="+mn-lt"/>
                <a:cs typeface="Times New Roman"/>
              </a:rPr>
              <a:t> </a:t>
            </a:r>
            <a:r>
              <a:rPr lang="en-US" sz="2800" spc="155" dirty="0">
                <a:latin typeface="+mn-lt"/>
                <a:cs typeface="Times New Roman"/>
              </a:rPr>
              <a:t>out</a:t>
            </a:r>
            <a:r>
              <a:rPr lang="en-US" sz="2800" spc="-50" dirty="0">
                <a:latin typeface="+mn-lt"/>
                <a:cs typeface="Times New Roman"/>
              </a:rPr>
              <a:t> </a:t>
            </a:r>
            <a:r>
              <a:rPr lang="en-US" sz="2800" spc="135" dirty="0">
                <a:latin typeface="+mn-lt"/>
                <a:cs typeface="Times New Roman"/>
              </a:rPr>
              <a:t>at</a:t>
            </a:r>
            <a:r>
              <a:rPr lang="en-US" sz="2800" spc="-30" dirty="0">
                <a:latin typeface="+mn-lt"/>
                <a:cs typeface="Times New Roman"/>
              </a:rPr>
              <a:t> </a:t>
            </a:r>
            <a:r>
              <a:rPr lang="en-US" sz="2800" spc="145" dirty="0">
                <a:latin typeface="+mn-lt"/>
                <a:cs typeface="Times New Roman"/>
              </a:rPr>
              <a:t>random</a:t>
            </a:r>
            <a:r>
              <a:rPr lang="en-US" sz="2800" spc="-10" dirty="0">
                <a:latin typeface="+mn-lt"/>
                <a:cs typeface="Times New Roman"/>
              </a:rPr>
              <a:t> </a:t>
            </a:r>
            <a:r>
              <a:rPr lang="en-US" sz="2800" spc="95" dirty="0">
                <a:latin typeface="+mn-lt"/>
                <a:cs typeface="Times New Roman"/>
              </a:rPr>
              <a:t>a  </a:t>
            </a:r>
            <a:r>
              <a:rPr lang="en-US" sz="2800" spc="75" dirty="0">
                <a:latin typeface="+mn-lt"/>
                <a:cs typeface="Times New Roman"/>
              </a:rPr>
              <a:t>collection </a:t>
            </a:r>
            <a:r>
              <a:rPr lang="en-US" sz="2800" spc="20" dirty="0">
                <a:latin typeface="+mn-lt"/>
                <a:cs typeface="Times New Roman"/>
              </a:rPr>
              <a:t>of </a:t>
            </a:r>
            <a:r>
              <a:rPr lang="en-US" sz="2800" spc="90" dirty="0">
                <a:latin typeface="+mn-lt"/>
                <a:cs typeface="Times New Roman"/>
              </a:rPr>
              <a:t>samples from </a:t>
            </a:r>
            <a:r>
              <a:rPr lang="en-US" sz="2800" spc="160" dirty="0">
                <a:latin typeface="+mn-lt"/>
                <a:cs typeface="Times New Roman"/>
              </a:rPr>
              <a:t>the </a:t>
            </a:r>
            <a:r>
              <a:rPr lang="en-US" sz="2800" spc="105" dirty="0">
                <a:latin typeface="+mn-lt"/>
                <a:cs typeface="Times New Roman"/>
              </a:rPr>
              <a:t>training </a:t>
            </a:r>
            <a:r>
              <a:rPr lang="en-US" sz="2800" spc="125" dirty="0">
                <a:latin typeface="+mn-lt"/>
                <a:cs typeface="Times New Roman"/>
              </a:rPr>
              <a:t>dataset</a:t>
            </a:r>
            <a:r>
              <a:rPr lang="en-US" sz="2800" spc="-305" dirty="0">
                <a:latin typeface="+mn-lt"/>
                <a:cs typeface="Times New Roman"/>
              </a:rPr>
              <a:t> </a:t>
            </a:r>
            <a:r>
              <a:rPr lang="en-US" sz="2800" spc="60" dirty="0">
                <a:latin typeface="+mn-lt"/>
                <a:cs typeface="Times New Roman"/>
              </a:rPr>
              <a:t>while  </a:t>
            </a:r>
            <a:r>
              <a:rPr lang="en-US" sz="2800" spc="114" dirty="0">
                <a:latin typeface="+mn-lt"/>
                <a:cs typeface="Times New Roman"/>
              </a:rPr>
              <a:t>maintaining </a:t>
            </a:r>
            <a:r>
              <a:rPr lang="en-US" sz="2800" spc="160" dirty="0">
                <a:latin typeface="+mn-lt"/>
                <a:cs typeface="Times New Roman"/>
              </a:rPr>
              <a:t>the</a:t>
            </a:r>
            <a:r>
              <a:rPr lang="en-US" sz="2800" spc="-459" dirty="0">
                <a:latin typeface="+mn-lt"/>
                <a:cs typeface="Times New Roman"/>
              </a:rPr>
              <a:t> </a:t>
            </a:r>
            <a:r>
              <a:rPr lang="en-US" sz="2800" spc="40" dirty="0">
                <a:latin typeface="+mn-lt"/>
                <a:cs typeface="Times New Roman"/>
              </a:rPr>
              <a:t>class </a:t>
            </a:r>
            <a:r>
              <a:rPr lang="en-US" sz="2800" spc="105" dirty="0">
                <a:latin typeface="+mn-lt"/>
                <a:cs typeface="Times New Roman"/>
              </a:rPr>
              <a:t>distribution.</a:t>
            </a:r>
            <a:endParaRPr lang="en-US" sz="2800" dirty="0">
              <a:latin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lang="en-US" sz="2800" dirty="0">
              <a:latin typeface="+mn-lt"/>
              <a:cs typeface="Times New Roman"/>
            </a:endParaRPr>
          </a:p>
          <a:p>
            <a:pPr marL="287020" marR="5080" indent="-274320" algn="just">
              <a:lnSpc>
                <a:spcPct val="90000"/>
              </a:lnSpc>
              <a:buAutoNum type="arabicPeriod"/>
              <a:tabLst>
                <a:tab pos="502284" algn="l"/>
              </a:tabLst>
            </a:pPr>
            <a:r>
              <a:rPr lang="en-US" sz="2800" spc="150" dirty="0">
                <a:latin typeface="+mn-lt"/>
                <a:cs typeface="Times New Roman"/>
              </a:rPr>
              <a:t>With</a:t>
            </a:r>
            <a:r>
              <a:rPr lang="en-US" sz="2800" spc="-75" dirty="0">
                <a:latin typeface="+mn-lt"/>
                <a:cs typeface="Times New Roman"/>
              </a:rPr>
              <a:t> </a:t>
            </a:r>
            <a:r>
              <a:rPr lang="en-US" sz="2800" spc="105" dirty="0">
                <a:latin typeface="+mn-lt"/>
                <a:cs typeface="Times New Roman"/>
              </a:rPr>
              <a:t>this</a:t>
            </a:r>
            <a:r>
              <a:rPr lang="en-US" sz="2800" spc="-75" dirty="0">
                <a:latin typeface="+mn-lt"/>
                <a:cs typeface="Times New Roman"/>
              </a:rPr>
              <a:t> </a:t>
            </a:r>
            <a:r>
              <a:rPr lang="en-US" sz="2800" spc="85" dirty="0">
                <a:latin typeface="+mn-lt"/>
                <a:cs typeface="Times New Roman"/>
              </a:rPr>
              <a:t>selected</a:t>
            </a:r>
            <a:r>
              <a:rPr lang="en-US" sz="2800" spc="-30" dirty="0">
                <a:latin typeface="+mn-lt"/>
                <a:cs typeface="Times New Roman"/>
              </a:rPr>
              <a:t> </a:t>
            </a:r>
            <a:r>
              <a:rPr lang="en-US" sz="2800" spc="135" dirty="0">
                <a:latin typeface="+mn-lt"/>
                <a:cs typeface="Times New Roman"/>
              </a:rPr>
              <a:t>data</a:t>
            </a:r>
            <a:r>
              <a:rPr lang="en-US" sz="2800" spc="-100" dirty="0">
                <a:latin typeface="+mn-lt"/>
                <a:cs typeface="Times New Roman"/>
              </a:rPr>
              <a:t> </a:t>
            </a:r>
            <a:r>
              <a:rPr lang="en-US" sz="2800" spc="85" dirty="0">
                <a:latin typeface="+mn-lt"/>
                <a:cs typeface="Times New Roman"/>
              </a:rPr>
              <a:t>set,</a:t>
            </a:r>
            <a:r>
              <a:rPr lang="en-US" sz="2800" spc="-40" dirty="0">
                <a:latin typeface="+mn-lt"/>
                <a:cs typeface="Times New Roman"/>
              </a:rPr>
              <a:t> </a:t>
            </a:r>
            <a:r>
              <a:rPr lang="en-US" sz="2800" spc="95" dirty="0">
                <a:latin typeface="+mn-lt"/>
                <a:cs typeface="Times New Roman"/>
              </a:rPr>
              <a:t>a</a:t>
            </a:r>
            <a:r>
              <a:rPr lang="en-US" sz="2800" spc="-90" dirty="0">
                <a:latin typeface="+mn-lt"/>
                <a:cs typeface="Times New Roman"/>
              </a:rPr>
              <a:t> </a:t>
            </a:r>
            <a:r>
              <a:rPr lang="en-US" sz="2800" spc="145" dirty="0">
                <a:latin typeface="+mn-lt"/>
                <a:cs typeface="Times New Roman"/>
              </a:rPr>
              <a:t>random</a:t>
            </a:r>
            <a:r>
              <a:rPr lang="en-US" sz="2800" spc="-65" dirty="0">
                <a:latin typeface="+mn-lt"/>
                <a:cs typeface="Times New Roman"/>
              </a:rPr>
              <a:t> </a:t>
            </a:r>
            <a:r>
              <a:rPr lang="en-US" sz="2800" spc="105" dirty="0">
                <a:latin typeface="+mn-lt"/>
                <a:cs typeface="Times New Roman"/>
              </a:rPr>
              <a:t>set</a:t>
            </a:r>
            <a:r>
              <a:rPr lang="en-US" sz="2800" spc="-85" dirty="0">
                <a:latin typeface="+mn-lt"/>
                <a:cs typeface="Times New Roman"/>
              </a:rPr>
              <a:t> </a:t>
            </a:r>
            <a:r>
              <a:rPr lang="en-US" sz="2800" spc="20" dirty="0">
                <a:latin typeface="+mn-lt"/>
                <a:cs typeface="Times New Roman"/>
              </a:rPr>
              <a:t>of</a:t>
            </a:r>
            <a:r>
              <a:rPr lang="en-US" sz="2800" spc="25" dirty="0">
                <a:latin typeface="+mn-lt"/>
                <a:cs typeface="Times New Roman"/>
              </a:rPr>
              <a:t> </a:t>
            </a:r>
            <a:r>
              <a:rPr lang="en-US" sz="2800" spc="110" dirty="0">
                <a:latin typeface="+mn-lt"/>
                <a:cs typeface="Times New Roman"/>
              </a:rPr>
              <a:t>attributes  </a:t>
            </a:r>
            <a:r>
              <a:rPr lang="en-US" sz="2800" spc="90" dirty="0">
                <a:latin typeface="+mn-lt"/>
                <a:cs typeface="Times New Roman"/>
              </a:rPr>
              <a:t>from </a:t>
            </a:r>
            <a:r>
              <a:rPr lang="en-US" sz="2800" spc="160" dirty="0">
                <a:latin typeface="+mn-lt"/>
                <a:cs typeface="Times New Roman"/>
              </a:rPr>
              <a:t>the </a:t>
            </a:r>
            <a:r>
              <a:rPr lang="en-US" sz="2800" spc="75" dirty="0">
                <a:latin typeface="+mn-lt"/>
                <a:cs typeface="Times New Roman"/>
              </a:rPr>
              <a:t>original </a:t>
            </a:r>
            <a:r>
              <a:rPr lang="en-US" sz="2800" spc="135" dirty="0">
                <a:latin typeface="+mn-lt"/>
                <a:cs typeface="Times New Roman"/>
              </a:rPr>
              <a:t>data </a:t>
            </a:r>
            <a:r>
              <a:rPr lang="en-US" sz="2800" spc="105" dirty="0">
                <a:latin typeface="+mn-lt"/>
                <a:cs typeface="Times New Roman"/>
              </a:rPr>
              <a:t>set </a:t>
            </a:r>
            <a:r>
              <a:rPr lang="en-US" sz="2800" spc="15" dirty="0">
                <a:latin typeface="+mn-lt"/>
                <a:cs typeface="Times New Roman"/>
              </a:rPr>
              <a:t>is </a:t>
            </a:r>
            <a:r>
              <a:rPr lang="en-US" sz="2800" spc="114" dirty="0">
                <a:latin typeface="+mn-lt"/>
                <a:cs typeface="Times New Roman"/>
              </a:rPr>
              <a:t>chosen </a:t>
            </a:r>
            <a:r>
              <a:rPr lang="en-US" sz="2800" spc="105" dirty="0">
                <a:latin typeface="+mn-lt"/>
                <a:cs typeface="Times New Roman"/>
              </a:rPr>
              <a:t>based </a:t>
            </a:r>
            <a:r>
              <a:rPr lang="en-US" sz="2800" spc="155" dirty="0">
                <a:latin typeface="+mn-lt"/>
                <a:cs typeface="Times New Roman"/>
              </a:rPr>
              <a:t>on </a:t>
            </a:r>
            <a:r>
              <a:rPr lang="en-US" sz="2800" spc="105" dirty="0">
                <a:latin typeface="+mn-lt"/>
                <a:cs typeface="Times New Roman"/>
              </a:rPr>
              <a:t>user  defined </a:t>
            </a:r>
            <a:r>
              <a:rPr lang="en-US" sz="2800" spc="40" dirty="0">
                <a:latin typeface="+mn-lt"/>
                <a:cs typeface="Times New Roman"/>
              </a:rPr>
              <a:t>values. </a:t>
            </a:r>
            <a:r>
              <a:rPr lang="en-US" sz="2800" spc="-45" dirty="0">
                <a:latin typeface="+mn-lt"/>
                <a:cs typeface="Times New Roman"/>
              </a:rPr>
              <a:t>All </a:t>
            </a:r>
            <a:r>
              <a:rPr lang="en-US" sz="2800" spc="160" dirty="0">
                <a:latin typeface="+mn-lt"/>
                <a:cs typeface="Times New Roman"/>
              </a:rPr>
              <a:t>the </a:t>
            </a:r>
            <a:r>
              <a:rPr lang="en-US" sz="2800" spc="145" dirty="0">
                <a:latin typeface="+mn-lt"/>
                <a:cs typeface="Times New Roman"/>
              </a:rPr>
              <a:t>input </a:t>
            </a:r>
            <a:r>
              <a:rPr lang="en-US" sz="2800" spc="60" dirty="0">
                <a:latin typeface="+mn-lt"/>
                <a:cs typeface="Times New Roman"/>
              </a:rPr>
              <a:t>variables</a:t>
            </a:r>
            <a:r>
              <a:rPr lang="en-US" sz="2800" spc="770" dirty="0">
                <a:latin typeface="+mn-lt"/>
                <a:cs typeface="Times New Roman"/>
              </a:rPr>
              <a:t> </a:t>
            </a:r>
            <a:r>
              <a:rPr lang="en-US" sz="2800" spc="90" dirty="0">
                <a:latin typeface="+mn-lt"/>
                <a:cs typeface="Times New Roman"/>
              </a:rPr>
              <a:t>are </a:t>
            </a:r>
            <a:r>
              <a:rPr lang="en-US" sz="2800" spc="160" dirty="0">
                <a:latin typeface="+mn-lt"/>
                <a:cs typeface="Times New Roman"/>
              </a:rPr>
              <a:t>not  </a:t>
            </a:r>
            <a:r>
              <a:rPr lang="en-US" sz="2800" spc="95" dirty="0">
                <a:latin typeface="+mn-lt"/>
                <a:cs typeface="Times New Roman"/>
              </a:rPr>
              <a:t>considered because </a:t>
            </a:r>
            <a:r>
              <a:rPr lang="en-US" sz="2800" spc="20" dirty="0">
                <a:latin typeface="+mn-lt"/>
                <a:cs typeface="Times New Roman"/>
              </a:rPr>
              <a:t>of </a:t>
            </a:r>
            <a:r>
              <a:rPr lang="en-US" sz="2800" spc="130" dirty="0">
                <a:latin typeface="+mn-lt"/>
                <a:cs typeface="Times New Roman"/>
              </a:rPr>
              <a:t>enormous </a:t>
            </a:r>
            <a:r>
              <a:rPr lang="en-US" sz="2800" spc="125" dirty="0">
                <a:latin typeface="+mn-lt"/>
                <a:cs typeface="Times New Roman"/>
              </a:rPr>
              <a:t>computation </a:t>
            </a:r>
            <a:r>
              <a:rPr lang="en-US" sz="2800" spc="150" dirty="0">
                <a:latin typeface="+mn-lt"/>
                <a:cs typeface="Times New Roman"/>
              </a:rPr>
              <a:t>and  </a:t>
            </a:r>
            <a:r>
              <a:rPr lang="en-US" sz="2800" spc="105" dirty="0">
                <a:latin typeface="+mn-lt"/>
                <a:cs typeface="Times New Roman"/>
              </a:rPr>
              <a:t>high</a:t>
            </a:r>
            <a:r>
              <a:rPr lang="en-US" sz="2800" spc="-100" dirty="0">
                <a:latin typeface="+mn-lt"/>
                <a:cs typeface="Times New Roman"/>
              </a:rPr>
              <a:t> </a:t>
            </a:r>
            <a:r>
              <a:rPr lang="en-US" sz="2800" spc="95" dirty="0">
                <a:latin typeface="+mn-lt"/>
                <a:cs typeface="Times New Roman"/>
              </a:rPr>
              <a:t>chances</a:t>
            </a:r>
            <a:r>
              <a:rPr lang="en-US" sz="2800" spc="-120" dirty="0">
                <a:latin typeface="+mn-lt"/>
                <a:cs typeface="Times New Roman"/>
              </a:rPr>
              <a:t> </a:t>
            </a:r>
            <a:r>
              <a:rPr lang="en-US" sz="2800" spc="20" dirty="0">
                <a:latin typeface="+mn-lt"/>
                <a:cs typeface="Times New Roman"/>
              </a:rPr>
              <a:t>of</a:t>
            </a:r>
            <a:r>
              <a:rPr lang="en-US" sz="2800" spc="-20" dirty="0">
                <a:latin typeface="+mn-lt"/>
                <a:cs typeface="Times New Roman"/>
              </a:rPr>
              <a:t> </a:t>
            </a:r>
            <a:r>
              <a:rPr lang="en-US" sz="2800" spc="45" dirty="0">
                <a:latin typeface="+mn-lt"/>
                <a:cs typeface="Times New Roman"/>
              </a:rPr>
              <a:t>over</a:t>
            </a:r>
            <a:r>
              <a:rPr lang="en-US" sz="2800" spc="-110" dirty="0">
                <a:latin typeface="+mn-lt"/>
                <a:cs typeface="Times New Roman"/>
              </a:rPr>
              <a:t> </a:t>
            </a:r>
            <a:r>
              <a:rPr lang="en-US" sz="2800" spc="65" dirty="0">
                <a:latin typeface="+mn-lt"/>
                <a:cs typeface="Times New Roman"/>
              </a:rPr>
              <a:t>fitting.</a:t>
            </a:r>
            <a:endParaRPr lang="en-US" sz="2800" dirty="0">
              <a:latin typeface="+mn-lt"/>
              <a:cs typeface="Times New Roman"/>
            </a:endParaRPr>
          </a:p>
          <a:p>
            <a:pPr marL="0" indent="0">
              <a:buNone/>
            </a:pPr>
            <a:endParaRPr lang="en-US" sz="2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38BED-FB5A-4F25-BF0B-C04F6A1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5B8F-FD08-4DB9-A395-CC7D75DD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86" y="1019247"/>
            <a:ext cx="10598357" cy="5116509"/>
          </a:xfrm>
        </p:spPr>
        <p:txBody>
          <a:bodyPr>
            <a:noAutofit/>
          </a:bodyPr>
          <a:lstStyle/>
          <a:p>
            <a:pPr marL="204470" marR="5080" indent="-191770" algn="just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511809" algn="l"/>
              </a:tabLst>
            </a:pPr>
            <a:r>
              <a:rPr lang="en-US" sz="2800" spc="114" dirty="0">
                <a:latin typeface="+mn-lt"/>
                <a:cs typeface="Times New Roman"/>
              </a:rPr>
              <a:t>In </a:t>
            </a:r>
            <a:r>
              <a:rPr lang="en-US" sz="2800" spc="95" dirty="0">
                <a:latin typeface="+mn-lt"/>
                <a:cs typeface="Times New Roman"/>
              </a:rPr>
              <a:t>a </a:t>
            </a:r>
            <a:r>
              <a:rPr lang="en-US" sz="2800" spc="125" dirty="0">
                <a:latin typeface="+mn-lt"/>
                <a:cs typeface="Times New Roman"/>
              </a:rPr>
              <a:t>dataset </a:t>
            </a:r>
            <a:r>
              <a:rPr lang="en-US" sz="2800" spc="95" dirty="0">
                <a:latin typeface="+mn-lt"/>
                <a:cs typeface="Times New Roman"/>
              </a:rPr>
              <a:t>where </a:t>
            </a:r>
            <a:r>
              <a:rPr lang="en-US" sz="2800" spc="45" dirty="0">
                <a:latin typeface="+mn-lt"/>
                <a:cs typeface="Times New Roman"/>
              </a:rPr>
              <a:t>M </a:t>
            </a:r>
            <a:r>
              <a:rPr lang="en-US" sz="2800" spc="20" dirty="0">
                <a:latin typeface="+mn-lt"/>
                <a:cs typeface="Times New Roman"/>
              </a:rPr>
              <a:t>is </a:t>
            </a:r>
            <a:r>
              <a:rPr lang="en-US" sz="2800" spc="160" dirty="0">
                <a:latin typeface="+mn-lt"/>
                <a:cs typeface="Times New Roman"/>
              </a:rPr>
              <a:t>the </a:t>
            </a:r>
            <a:r>
              <a:rPr lang="en-US" sz="2800" spc="105" dirty="0">
                <a:latin typeface="+mn-lt"/>
                <a:cs typeface="Times New Roman"/>
              </a:rPr>
              <a:t>total </a:t>
            </a:r>
            <a:r>
              <a:rPr lang="en-US" sz="2800" spc="160" dirty="0">
                <a:latin typeface="+mn-lt"/>
                <a:cs typeface="Times New Roman"/>
              </a:rPr>
              <a:t>number </a:t>
            </a:r>
            <a:r>
              <a:rPr lang="en-US" sz="2800" spc="20" dirty="0">
                <a:latin typeface="+mn-lt"/>
                <a:cs typeface="Times New Roman"/>
              </a:rPr>
              <a:t>of </a:t>
            </a:r>
            <a:r>
              <a:rPr lang="en-US" sz="2800" spc="140" dirty="0">
                <a:latin typeface="+mn-lt"/>
                <a:cs typeface="Times New Roman"/>
              </a:rPr>
              <a:t>input  </a:t>
            </a:r>
            <a:r>
              <a:rPr lang="en-US" sz="2800" spc="114" dirty="0">
                <a:latin typeface="+mn-lt"/>
                <a:cs typeface="Times New Roman"/>
              </a:rPr>
              <a:t>attributes </a:t>
            </a:r>
            <a:r>
              <a:rPr lang="en-US" sz="2800" spc="110" dirty="0">
                <a:latin typeface="+mn-lt"/>
                <a:cs typeface="Times New Roman"/>
              </a:rPr>
              <a:t>in </a:t>
            </a:r>
            <a:r>
              <a:rPr lang="en-US" sz="2800" spc="160" dirty="0">
                <a:latin typeface="+mn-lt"/>
                <a:cs typeface="Times New Roman"/>
              </a:rPr>
              <a:t>the </a:t>
            </a:r>
            <a:r>
              <a:rPr lang="en-US" sz="2800" spc="110" dirty="0">
                <a:latin typeface="+mn-lt"/>
                <a:cs typeface="Times New Roman"/>
              </a:rPr>
              <a:t>dataset, </a:t>
            </a:r>
            <a:r>
              <a:rPr lang="en-US" sz="2800" spc="60" dirty="0">
                <a:latin typeface="+mn-lt"/>
                <a:cs typeface="Times New Roman"/>
              </a:rPr>
              <a:t>only </a:t>
            </a:r>
            <a:r>
              <a:rPr lang="en-US" sz="2800" spc="-95" dirty="0">
                <a:latin typeface="+mn-lt"/>
                <a:cs typeface="Times New Roman"/>
              </a:rPr>
              <a:t>R </a:t>
            </a:r>
            <a:r>
              <a:rPr lang="en-US" sz="2800" spc="114" dirty="0">
                <a:latin typeface="+mn-lt"/>
                <a:cs typeface="Times New Roman"/>
              </a:rPr>
              <a:t>attributes </a:t>
            </a:r>
            <a:r>
              <a:rPr lang="en-US" sz="2800" spc="90" dirty="0">
                <a:latin typeface="+mn-lt"/>
                <a:cs typeface="Times New Roman"/>
              </a:rPr>
              <a:t>are </a:t>
            </a:r>
            <a:r>
              <a:rPr lang="en-US" sz="2800" spc="110" dirty="0">
                <a:latin typeface="+mn-lt"/>
                <a:cs typeface="Times New Roman"/>
              </a:rPr>
              <a:t>chosen  </a:t>
            </a:r>
            <a:r>
              <a:rPr lang="en-US" sz="2800" spc="140" dirty="0">
                <a:latin typeface="+mn-lt"/>
                <a:cs typeface="Times New Roman"/>
              </a:rPr>
              <a:t>at</a:t>
            </a:r>
            <a:r>
              <a:rPr lang="en-US" sz="2800" spc="-125" dirty="0">
                <a:latin typeface="+mn-lt"/>
                <a:cs typeface="Times New Roman"/>
              </a:rPr>
              <a:t> </a:t>
            </a:r>
            <a:r>
              <a:rPr lang="en-US" sz="2800" spc="145" dirty="0">
                <a:latin typeface="+mn-lt"/>
                <a:cs typeface="Times New Roman"/>
              </a:rPr>
              <a:t>random</a:t>
            </a:r>
            <a:r>
              <a:rPr lang="en-US" sz="2800" spc="-55" dirty="0">
                <a:latin typeface="+mn-lt"/>
                <a:cs typeface="Times New Roman"/>
              </a:rPr>
              <a:t> </a:t>
            </a:r>
            <a:r>
              <a:rPr lang="en-US" sz="2800" spc="50" dirty="0">
                <a:latin typeface="+mn-lt"/>
                <a:cs typeface="Times New Roman"/>
              </a:rPr>
              <a:t>for</a:t>
            </a:r>
            <a:r>
              <a:rPr lang="en-US" sz="2800" spc="-170" dirty="0">
                <a:latin typeface="+mn-lt"/>
                <a:cs typeface="Times New Roman"/>
              </a:rPr>
              <a:t> </a:t>
            </a:r>
            <a:r>
              <a:rPr lang="en-US" sz="2800" spc="110" dirty="0">
                <a:latin typeface="+mn-lt"/>
                <a:cs typeface="Times New Roman"/>
              </a:rPr>
              <a:t>each</a:t>
            </a:r>
            <a:r>
              <a:rPr lang="en-US" sz="2800" spc="-55" dirty="0">
                <a:latin typeface="+mn-lt"/>
                <a:cs typeface="Times New Roman"/>
              </a:rPr>
              <a:t> </a:t>
            </a:r>
            <a:r>
              <a:rPr lang="en-US" sz="2800" spc="120" dirty="0">
                <a:latin typeface="+mn-lt"/>
                <a:cs typeface="Times New Roman"/>
              </a:rPr>
              <a:t>tree</a:t>
            </a:r>
            <a:r>
              <a:rPr lang="en-US" sz="2800" spc="-140" dirty="0">
                <a:latin typeface="+mn-lt"/>
                <a:cs typeface="Times New Roman"/>
              </a:rPr>
              <a:t> </a:t>
            </a:r>
            <a:r>
              <a:rPr lang="en-US" sz="2800" spc="95" dirty="0">
                <a:latin typeface="+mn-lt"/>
                <a:cs typeface="Times New Roman"/>
              </a:rPr>
              <a:t>where</a:t>
            </a:r>
            <a:r>
              <a:rPr lang="en-US" sz="2800" spc="-80" dirty="0">
                <a:latin typeface="+mn-lt"/>
                <a:cs typeface="Times New Roman"/>
              </a:rPr>
              <a:t> </a:t>
            </a:r>
            <a:r>
              <a:rPr lang="en-US" sz="2800" spc="-65" dirty="0">
                <a:latin typeface="+mn-lt"/>
                <a:cs typeface="Times New Roman"/>
              </a:rPr>
              <a:t>R&lt;</a:t>
            </a:r>
            <a:r>
              <a:rPr lang="en-US" sz="2800" dirty="0">
                <a:latin typeface="+mn-lt"/>
                <a:cs typeface="Times New Roman"/>
              </a:rPr>
              <a:t> </a:t>
            </a:r>
            <a:r>
              <a:rPr lang="en-US" sz="2800" spc="25" dirty="0">
                <a:latin typeface="+mn-lt"/>
                <a:cs typeface="Times New Roman"/>
              </a:rPr>
              <a:t>M.</a:t>
            </a:r>
            <a:endParaRPr lang="en-US" sz="2800" dirty="0">
              <a:latin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3"/>
            </a:pPr>
            <a:endParaRPr lang="en-US" sz="2800" dirty="0">
              <a:latin typeface="+mn-lt"/>
              <a:cs typeface="Times New Roman"/>
            </a:endParaRPr>
          </a:p>
          <a:p>
            <a:pPr marL="204470" marR="5080" indent="-191770" algn="just">
              <a:lnSpc>
                <a:spcPct val="100000"/>
              </a:lnSpc>
              <a:buAutoNum type="arabicPeriod" startAt="3"/>
              <a:tabLst>
                <a:tab pos="383540" algn="l"/>
              </a:tabLst>
            </a:pPr>
            <a:r>
              <a:rPr lang="en-US" sz="2800" spc="100" dirty="0">
                <a:latin typeface="+mn-lt"/>
                <a:cs typeface="Times New Roman"/>
              </a:rPr>
              <a:t>The </a:t>
            </a:r>
            <a:r>
              <a:rPr lang="en-US" sz="2800" spc="114" dirty="0">
                <a:latin typeface="+mn-lt"/>
                <a:cs typeface="Times New Roman"/>
              </a:rPr>
              <a:t>attributes </a:t>
            </a:r>
            <a:r>
              <a:rPr lang="en-US" sz="2800" spc="85" dirty="0">
                <a:latin typeface="+mn-lt"/>
                <a:cs typeface="Times New Roman"/>
              </a:rPr>
              <a:t>from </a:t>
            </a:r>
            <a:r>
              <a:rPr lang="en-US" sz="2800" spc="105" dirty="0">
                <a:latin typeface="+mn-lt"/>
                <a:cs typeface="Times New Roman"/>
              </a:rPr>
              <a:t>this set </a:t>
            </a:r>
            <a:r>
              <a:rPr lang="en-US" sz="2800" spc="85" dirty="0">
                <a:latin typeface="+mn-lt"/>
                <a:cs typeface="Times New Roman"/>
              </a:rPr>
              <a:t>creates </a:t>
            </a:r>
            <a:r>
              <a:rPr lang="en-US" sz="2800" spc="160" dirty="0">
                <a:latin typeface="+mn-lt"/>
                <a:cs typeface="Times New Roman"/>
              </a:rPr>
              <a:t>the </a:t>
            </a:r>
            <a:r>
              <a:rPr lang="en-US" sz="2800" spc="120" dirty="0">
                <a:latin typeface="+mn-lt"/>
                <a:cs typeface="Times New Roman"/>
              </a:rPr>
              <a:t>best </a:t>
            </a:r>
            <a:r>
              <a:rPr lang="en-US" sz="2800" spc="70" dirty="0">
                <a:latin typeface="+mn-lt"/>
                <a:cs typeface="Times New Roman"/>
              </a:rPr>
              <a:t>possible  </a:t>
            </a:r>
            <a:r>
              <a:rPr lang="en-US" sz="2800" spc="75" dirty="0">
                <a:latin typeface="+mn-lt"/>
                <a:cs typeface="Times New Roman"/>
              </a:rPr>
              <a:t>split </a:t>
            </a:r>
            <a:r>
              <a:rPr lang="en-US" sz="2800" spc="85" dirty="0">
                <a:latin typeface="+mn-lt"/>
                <a:cs typeface="Times New Roman"/>
              </a:rPr>
              <a:t>using </a:t>
            </a:r>
            <a:r>
              <a:rPr lang="en-US" sz="2800" spc="160" dirty="0">
                <a:latin typeface="+mn-lt"/>
                <a:cs typeface="Times New Roman"/>
              </a:rPr>
              <a:t>the </a:t>
            </a:r>
            <a:r>
              <a:rPr lang="en-US" sz="2800" spc="60" dirty="0">
                <a:latin typeface="+mn-lt"/>
                <a:cs typeface="Times New Roman"/>
              </a:rPr>
              <a:t>Gini </a:t>
            </a:r>
            <a:r>
              <a:rPr lang="en-US" sz="2800" spc="85" dirty="0">
                <a:latin typeface="+mn-lt"/>
                <a:cs typeface="Times New Roman"/>
              </a:rPr>
              <a:t>index </a:t>
            </a:r>
            <a:r>
              <a:rPr lang="en-US" sz="2800" spc="125" dirty="0">
                <a:latin typeface="+mn-lt"/>
                <a:cs typeface="Times New Roman"/>
              </a:rPr>
              <a:t>to </a:t>
            </a:r>
            <a:r>
              <a:rPr lang="en-US" sz="2800" spc="70" dirty="0">
                <a:latin typeface="+mn-lt"/>
                <a:cs typeface="Times New Roman"/>
              </a:rPr>
              <a:t>develop </a:t>
            </a:r>
            <a:r>
              <a:rPr lang="en-US" sz="2800" spc="95" dirty="0">
                <a:latin typeface="+mn-lt"/>
                <a:cs typeface="Times New Roman"/>
              </a:rPr>
              <a:t>a </a:t>
            </a:r>
            <a:r>
              <a:rPr lang="en-US" sz="2800" spc="85" dirty="0">
                <a:latin typeface="+mn-lt"/>
                <a:cs typeface="Times New Roman"/>
              </a:rPr>
              <a:t>decision </a:t>
            </a:r>
            <a:r>
              <a:rPr lang="en-US" sz="2800" spc="114" dirty="0">
                <a:latin typeface="+mn-lt"/>
                <a:cs typeface="Times New Roman"/>
              </a:rPr>
              <a:t>tree  </a:t>
            </a:r>
            <a:r>
              <a:rPr lang="en-US" sz="2800" spc="100" dirty="0">
                <a:latin typeface="+mn-lt"/>
                <a:cs typeface="Times New Roman"/>
              </a:rPr>
              <a:t>model. </a:t>
            </a:r>
            <a:r>
              <a:rPr lang="en-US" sz="2800" spc="95" dirty="0">
                <a:latin typeface="+mn-lt"/>
                <a:cs typeface="Times New Roman"/>
              </a:rPr>
              <a:t>The </a:t>
            </a:r>
            <a:r>
              <a:rPr lang="en-US" sz="2800" spc="70" dirty="0">
                <a:latin typeface="+mn-lt"/>
                <a:cs typeface="Times New Roman"/>
              </a:rPr>
              <a:t>process </a:t>
            </a:r>
            <a:r>
              <a:rPr lang="en-US" sz="2800" spc="110" dirty="0">
                <a:latin typeface="+mn-lt"/>
                <a:cs typeface="Times New Roman"/>
              </a:rPr>
              <a:t>repeats </a:t>
            </a:r>
            <a:r>
              <a:rPr lang="en-US" sz="2800" spc="45" dirty="0">
                <a:latin typeface="+mn-lt"/>
                <a:cs typeface="Times New Roman"/>
              </a:rPr>
              <a:t>for </a:t>
            </a:r>
            <a:r>
              <a:rPr lang="en-US" sz="2800" spc="110" dirty="0">
                <a:latin typeface="+mn-lt"/>
                <a:cs typeface="Times New Roman"/>
              </a:rPr>
              <a:t>each </a:t>
            </a:r>
            <a:r>
              <a:rPr lang="en-US" sz="2800" spc="20" dirty="0">
                <a:latin typeface="+mn-lt"/>
                <a:cs typeface="Times New Roman"/>
              </a:rPr>
              <a:t>of </a:t>
            </a:r>
            <a:r>
              <a:rPr lang="en-US" sz="2800" spc="160" dirty="0">
                <a:latin typeface="+mn-lt"/>
                <a:cs typeface="Times New Roman"/>
              </a:rPr>
              <a:t>the </a:t>
            </a:r>
            <a:r>
              <a:rPr lang="en-US" sz="2800" spc="114" dirty="0">
                <a:latin typeface="+mn-lt"/>
                <a:cs typeface="Times New Roman"/>
              </a:rPr>
              <a:t>branches  until </a:t>
            </a:r>
            <a:r>
              <a:rPr lang="en-US" sz="2800" spc="160" dirty="0">
                <a:latin typeface="+mn-lt"/>
                <a:cs typeface="Times New Roman"/>
              </a:rPr>
              <a:t>the </a:t>
            </a:r>
            <a:r>
              <a:rPr lang="en-US" sz="2800" spc="130" dirty="0">
                <a:latin typeface="+mn-lt"/>
                <a:cs typeface="Times New Roman"/>
              </a:rPr>
              <a:t>termination </a:t>
            </a:r>
            <a:r>
              <a:rPr lang="en-US" sz="2800" spc="105" dirty="0">
                <a:latin typeface="+mn-lt"/>
                <a:cs typeface="Times New Roman"/>
              </a:rPr>
              <a:t>condition stating </a:t>
            </a:r>
            <a:r>
              <a:rPr lang="en-US" sz="2800" spc="170" dirty="0">
                <a:latin typeface="+mn-lt"/>
                <a:cs typeface="Times New Roman"/>
              </a:rPr>
              <a:t>that </a:t>
            </a:r>
            <a:r>
              <a:rPr lang="en-US" sz="2800" spc="25" dirty="0">
                <a:latin typeface="+mn-lt"/>
                <a:cs typeface="Times New Roman"/>
              </a:rPr>
              <a:t>leaves </a:t>
            </a:r>
            <a:r>
              <a:rPr lang="en-US" sz="2800" spc="90" dirty="0">
                <a:latin typeface="+mn-lt"/>
                <a:cs typeface="Times New Roman"/>
              </a:rPr>
              <a:t>are  </a:t>
            </a:r>
            <a:r>
              <a:rPr lang="en-US" sz="2800" spc="160" dirty="0">
                <a:latin typeface="+mn-lt"/>
                <a:cs typeface="Times New Roman"/>
              </a:rPr>
              <a:t>the</a:t>
            </a:r>
            <a:r>
              <a:rPr lang="en-US" sz="2800" spc="-85" dirty="0">
                <a:latin typeface="+mn-lt"/>
                <a:cs typeface="Times New Roman"/>
              </a:rPr>
              <a:t> </a:t>
            </a:r>
            <a:r>
              <a:rPr lang="en-US" sz="2800" spc="120" dirty="0">
                <a:latin typeface="+mn-lt"/>
                <a:cs typeface="Times New Roman"/>
              </a:rPr>
              <a:t>nodes</a:t>
            </a:r>
            <a:r>
              <a:rPr lang="en-US" sz="2800" spc="-85" dirty="0">
                <a:latin typeface="+mn-lt"/>
                <a:cs typeface="Times New Roman"/>
              </a:rPr>
              <a:t> </a:t>
            </a:r>
            <a:r>
              <a:rPr lang="en-US" sz="2800" spc="170" dirty="0">
                <a:latin typeface="+mn-lt"/>
                <a:cs typeface="Times New Roman"/>
              </a:rPr>
              <a:t>that</a:t>
            </a:r>
            <a:r>
              <a:rPr lang="en-US" sz="2800" spc="-140" dirty="0">
                <a:latin typeface="+mn-lt"/>
                <a:cs typeface="Times New Roman"/>
              </a:rPr>
              <a:t> </a:t>
            </a:r>
            <a:r>
              <a:rPr lang="en-US" sz="2800" spc="90" dirty="0">
                <a:latin typeface="+mn-lt"/>
                <a:cs typeface="Times New Roman"/>
              </a:rPr>
              <a:t>are</a:t>
            </a:r>
            <a:r>
              <a:rPr lang="en-US" sz="2800" spc="-85" dirty="0">
                <a:latin typeface="+mn-lt"/>
                <a:cs typeface="Times New Roman"/>
              </a:rPr>
              <a:t> </a:t>
            </a:r>
            <a:r>
              <a:rPr lang="en-US" sz="2800" spc="125" dirty="0">
                <a:latin typeface="+mn-lt"/>
                <a:cs typeface="Times New Roman"/>
              </a:rPr>
              <a:t>too</a:t>
            </a:r>
            <a:r>
              <a:rPr lang="en-US" sz="2800" spc="-145" dirty="0">
                <a:latin typeface="+mn-lt"/>
                <a:cs typeface="Times New Roman"/>
              </a:rPr>
              <a:t> </a:t>
            </a:r>
            <a:r>
              <a:rPr lang="en-US" sz="2800" spc="75" dirty="0">
                <a:latin typeface="+mn-lt"/>
                <a:cs typeface="Times New Roman"/>
              </a:rPr>
              <a:t>small</a:t>
            </a:r>
            <a:r>
              <a:rPr lang="en-US" sz="2800" spc="-50" dirty="0">
                <a:latin typeface="+mn-lt"/>
                <a:cs typeface="Times New Roman"/>
              </a:rPr>
              <a:t> </a:t>
            </a:r>
            <a:r>
              <a:rPr lang="en-US" sz="2800" spc="130" dirty="0">
                <a:latin typeface="+mn-lt"/>
                <a:cs typeface="Times New Roman"/>
              </a:rPr>
              <a:t>to</a:t>
            </a:r>
            <a:r>
              <a:rPr lang="en-US" sz="2800" spc="-140" dirty="0">
                <a:latin typeface="+mn-lt"/>
                <a:cs typeface="Times New Roman"/>
              </a:rPr>
              <a:t> </a:t>
            </a:r>
            <a:r>
              <a:rPr lang="en-US" sz="2800" spc="70" dirty="0">
                <a:latin typeface="+mn-lt"/>
                <a:cs typeface="Times New Roman"/>
              </a:rPr>
              <a:t>split.</a:t>
            </a:r>
            <a:endParaRPr lang="en-US" sz="2800" dirty="0">
              <a:latin typeface="+mn-lt"/>
              <a:cs typeface="Times New Roman"/>
            </a:endParaRPr>
          </a:p>
          <a:p>
            <a:endParaRPr lang="en-US" sz="2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6EE05-DCA1-4C7B-B222-0DD57C26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01E-1408-4241-B0A4-562D6E330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359</TotalTime>
  <Words>690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RANDOM FOREST</vt:lpstr>
      <vt:lpstr>WHAT IS RANDOM FOREST?</vt:lpstr>
      <vt:lpstr>ALGORITHM</vt:lpstr>
      <vt:lpstr>FLOW CHART </vt:lpstr>
      <vt:lpstr>ADVANTAGES</vt:lpstr>
      <vt:lpstr>GINI INDEX</vt:lpstr>
      <vt:lpstr>DEFINITION OF (T)</vt:lpstr>
      <vt:lpstr>OPERATION</vt:lpstr>
      <vt:lpstr>PowerPoint Presentation</vt:lpstr>
      <vt:lpstr>EXAMPLE</vt:lpstr>
      <vt:lpstr>HOME_TYPE AT THE VALUE 6</vt:lpstr>
      <vt:lpstr>HOME_TYPE  AT THE VALUE 10</vt:lpstr>
      <vt:lpstr>GINI SPLIT AT THE VALUE 10</vt:lpstr>
      <vt:lpstr>GINI SPLIT VALUES AT EVERY HOME_TYPE</vt:lpstr>
      <vt:lpstr>SPLITTING ACROSS CLASS</vt:lpstr>
      <vt:lpstr>RANDOM FOREST IMPLEMENTATION USING R STUDIO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HP</dc:creator>
  <cp:lastModifiedBy>HP</cp:lastModifiedBy>
  <cp:revision>39</cp:revision>
  <dcterms:created xsi:type="dcterms:W3CDTF">2018-07-25T09:03:35Z</dcterms:created>
  <dcterms:modified xsi:type="dcterms:W3CDTF">2018-07-27T07:06:58Z</dcterms:modified>
</cp:coreProperties>
</file>