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5"/>
  </p:handoutMasterIdLst>
  <p:sldIdLst>
    <p:sldId id="467" r:id="rId4"/>
    <p:sldId id="484" r:id="rId6"/>
    <p:sldId id="485" r:id="rId7"/>
    <p:sldId id="491" r:id="rId8"/>
    <p:sldId id="494" r:id="rId9"/>
    <p:sldId id="495" r:id="rId10"/>
    <p:sldId id="496" r:id="rId11"/>
    <p:sldId id="497" r:id="rId12"/>
    <p:sldId id="498" r:id="rId13"/>
    <p:sldId id="499" r:id="rId14"/>
    <p:sldId id="492" r:id="rId15"/>
    <p:sldId id="500" r:id="rId16"/>
    <p:sldId id="501" r:id="rId17"/>
    <p:sldId id="502" r:id="rId18"/>
    <p:sldId id="493" r:id="rId19"/>
    <p:sldId id="486" r:id="rId20"/>
    <p:sldId id="503" r:id="rId21"/>
    <p:sldId id="514" r:id="rId22"/>
    <p:sldId id="504" r:id="rId23"/>
    <p:sldId id="507" r:id="rId24"/>
    <p:sldId id="508" r:id="rId25"/>
    <p:sldId id="509" r:id="rId26"/>
    <p:sldId id="505" r:id="rId27"/>
    <p:sldId id="506" r:id="rId28"/>
    <p:sldId id="515" r:id="rId29"/>
    <p:sldId id="487" r:id="rId30"/>
    <p:sldId id="510" r:id="rId31"/>
    <p:sldId id="513" r:id="rId32"/>
    <p:sldId id="511" r:id="rId33"/>
    <p:sldId id="512" r:id="rId34"/>
    <p:sldId id="516" r:id="rId35"/>
    <p:sldId id="488" r:id="rId36"/>
    <p:sldId id="490" r:id="rId37"/>
    <p:sldId id="520" r:id="rId38"/>
    <p:sldId id="522" r:id="rId39"/>
    <p:sldId id="521" r:id="rId40"/>
    <p:sldId id="517" r:id="rId41"/>
    <p:sldId id="489" r:id="rId42"/>
    <p:sldId id="518" r:id="rId43"/>
    <p:sldId id="519" r:id="rId44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00FF"/>
    <a:srgbClr val="FF0000"/>
    <a:srgbClr val="BEB29A"/>
    <a:srgbClr val="DCBBA6"/>
    <a:srgbClr val="CC99FF"/>
    <a:srgbClr val="E3C9B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87617" autoAdjust="0"/>
  </p:normalViewPr>
  <p:slideViewPr>
    <p:cSldViewPr showGuides="1">
      <p:cViewPr varScale="1">
        <p:scale>
          <a:sx n="64" d="100"/>
          <a:sy n="64" d="100"/>
        </p:scale>
        <p:origin x="13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9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9" Type="http://schemas.openxmlformats.org/officeDocument/2006/relationships/tags" Target="tags/tag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807FEC4-61D2-45D5-A1F0-A34BB5CC86C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320AD8-8A9A-41EE-A796-7F13A5D706A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6:23:4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559 633,'6'0,"5"-2,3 0,-2 0,1 1,-3 1,4-1,-4 1,-2 0,2 0,-1 0,2 0,-2 0,-1 0,1 0,-2 1,0 0,0 0,-2-1,-1 1,1 0,-2 0,2-1,-2 0,1 3,-1-2,2 0,-1-1,-1 0,0 1,0-1,0 0,0 1,1-1,-1 0,0 0,4 0,-3 0,0 0,1 0,0 0,-1 0,0 0,-1 0,1 0,1 0,-1 0,0 0,-1 0,0-1,2 1,-1 0,0 0,-1-1,1 1,1 0,1-2,-2 2,1-1,0 1,-1-2,0 2,1 0,-2 0,2-1,-2 1,3 0,-3 0,1-1,-1 1,0 0,1 0,0 0,1-1,0 1,-1-1,0 1,2 0,-2-1,-1 1,1 0,0-1,0 1,0-1,-1 1,0-1,1 1,4-1,-3 0,-2 1,2-1,-1 0,0 0,-1 0,2 0,0-1,-2 0,1 1,-1 0,0 1,3-2,-3 2,0-1,1-1,0 1,-1 1,0 0,1 0,0 0,0 0,-1 0,1 0,0 0,-1 0,0 0,0 0,1 0,0 0,-1 0,0 0,1 1,0-1,1 1,-2-1,2 0,2 1,-3-1,0 1,0-1,-1 0,3 1,-3-1,1 0,0 0,-1 1,3-1,-3 1,2-1,-1 1,1-1,-1 2,-1-2,1 0,0 1,-1-1,0 0,0 0,1 0,-1 0,0 0,0 0,0 0,0 0,0 0,1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6:23:4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1267 611,'2'0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6:23:4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1271 610,'6'0,"-3"-1,0 1,3-1,-3 1,1-1,1 1,0-1,2 0,-2 1,-1-1,1 1,-1 0,0-1,-1 1,2-1,-2 1,0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6:23:4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543 629,'3'0,"0"0,0 0,1 0,-1 0,1 0,-1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6:23:4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434 454,'2'0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6:23:4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451 413,'8'-1,"-5"0,3 0,1 0,-2 1,-1-1,0 1,1-1,0 1,-1 0,-1-1,3 0,-2 0,-1 1,1-1,-1 1,2-1,-1 0,-1 1,0-1,0 1,2 0,-1 0,-1 0,0 0,0 0,1 0,-1-1,1 0,0 1,-1 0,0-1,1 1,0 0,0 0,2 0,-2 0,-1 0,1 0,-1 0,2 0,-2 0,1 0,-1 0,1 0,0 0,0 0,0 0,0 0,-1 0,1 0,-1 0,1 0,-1 0,1 0,1 1,-1-1,-1 0,3 0,-3 0,0 1,0-1,0 0,0 1,0-1,2 0,0 0,-2 0,0 0,0 0,0 1,3-1,-3 1,1-1,0 1,2 0,-3-1,2 1,-1 0,0-1,1 1,-2-1,1 0,0 0,1 0,-2 0,2 0,-2 1,0-1,0 0,1 0,-1 1,1-1,0 1,-1-1,1 0,0 0,-1 0,0 0,0 0,0 0,0 0,0-1,0 1,0-1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4871B99-22C6-48D0-8086-BA743688BEC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559F73E2-76C7-47DA-BDCA-1DF15DC698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E6CE76-8702-4EFC-8712-D4F9D44D61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F73E2-76C7-47DA-BDCA-1DF15DC69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大千世界，芸芸众生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F73E2-76C7-47DA-BDCA-1DF15DC69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课堂讲解</a:t>
            </a:r>
            <a:r>
              <a:rPr lang="en-US" altLang="zh-CN" dirty="0" smtClean="0"/>
              <a:t>2-3</a:t>
            </a:r>
            <a:r>
              <a:rPr lang="zh-CN" altLang="en-US" dirty="0" smtClean="0"/>
              <a:t>题，其他请学生课外完成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F73E2-76C7-47DA-BDCA-1DF15DC69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7DF7BEFC-804F-4EF0-8D34-53410EDC0F4C}" type="slidenum">
              <a:rPr lang="zh-CN" altLang="en-US"/>
            </a:fld>
            <a:r>
              <a:rPr lang="zh-CN" altLang="en-US" dirty="0"/>
              <a:t> </a:t>
            </a:r>
            <a:r>
              <a:rPr lang="zh-CN" altLang="en-US" dirty="0" smtClean="0"/>
              <a:t>页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A0C9-BF33-4D08-BA66-E41C2A0B454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9DCEF92-B64F-4872-B1CA-5E421FCD8C65}" type="slidenum">
              <a:rPr lang="zh-CN" altLang="en-US"/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7D59B-F70C-449C-BC53-94456B65099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762000"/>
            <a:ext cx="19431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ADADC2B-AFF8-40BC-8F90-4897A1CE792F}" type="slidenum">
              <a:rPr lang="zh-CN" altLang="en-US"/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EFA3D-9855-41AD-B978-43735050E4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B91B7-7E0A-49E4-B435-F7400FDD47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FF"/>
                </a:solidFill>
                <a:latin typeface="+mj-lt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dirty="0" smtClean="0"/>
              <a:t> </a:t>
            </a:r>
            <a:r>
              <a:rPr lang="zh-CN" altLang="en-US" dirty="0"/>
              <a:t>页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26F94-6BC2-4C2F-AEB4-E7C94D10364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4CE8948D-2813-4FA9-9E96-2799A69B7CDC}" type="slidenum">
              <a:rPr lang="zh-CN" altLang="en-US"/>
            </a:fld>
            <a:r>
              <a:rPr lang="zh-CN" altLang="en-US" dirty="0"/>
              <a:t> </a:t>
            </a:r>
            <a:r>
              <a:rPr lang="zh-CN" altLang="en-US" dirty="0" smtClean="0"/>
              <a:t>页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2344B-8444-4C73-AE08-1B349EB195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350B6B00-5D4E-4496-A9C8-0146E072E7C9}" type="slidenum">
              <a:rPr lang="zh-CN" altLang="en-US" smtClean="0"/>
            </a:fld>
            <a:r>
              <a:rPr lang="zh-CN" altLang="en-US" dirty="0" smtClean="0"/>
              <a:t> </a:t>
            </a:r>
            <a:r>
              <a:rPr lang="zh-CN" altLang="en-US" dirty="0"/>
              <a:t>页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3034C-8DF5-4CA5-BE5F-074C9890F11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D663E6B7-5BD3-40CE-B282-05BFE5A2F334}" type="slidenum">
              <a:rPr lang="zh-CN" altLang="en-US"/>
            </a:fld>
            <a:r>
              <a:rPr lang="zh-CN" altLang="en-US" dirty="0"/>
              <a:t> </a:t>
            </a:r>
            <a:r>
              <a:rPr lang="zh-CN" altLang="en-US" dirty="0" smtClean="0"/>
              <a:t>页</a:t>
            </a: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530FA-4B61-4560-83BA-AD33DBD50ED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4D36E6FA-26D6-4168-A805-24282FED80DF}" type="slidenum">
              <a:rPr lang="zh-CN" altLang="en-US"/>
            </a:fld>
            <a:r>
              <a:rPr lang="zh-CN" altLang="en-US" dirty="0"/>
              <a:t> </a:t>
            </a:r>
            <a:r>
              <a:rPr lang="zh-CN" altLang="en-US" dirty="0" smtClean="0"/>
              <a:t>页</a:t>
            </a: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57806-BEC5-4064-8C43-7179D54186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FFCB5F19-BBDA-41B5-8FB9-03D7302B6172}" type="slidenum">
              <a:rPr lang="zh-CN" altLang="en-US"/>
            </a:fld>
            <a:r>
              <a:rPr lang="zh-CN" altLang="en-US" dirty="0"/>
              <a:t> </a:t>
            </a:r>
            <a:r>
              <a:rPr lang="zh-CN" altLang="en-US" dirty="0" smtClean="0"/>
              <a:t>页</a:t>
            </a:r>
            <a:endParaRPr lang="en-US" altLang="zh-CN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116F1-1B2E-4691-8CAB-C27D2F4ABFA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F5AC350A-45BD-4EBF-9604-F0289F4059EE}" type="slidenum">
              <a:rPr lang="zh-CN" altLang="en-US"/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CC0B1-CC6A-4AAD-9F0A-E9A3C48519E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08267D2-F6BF-42CE-8199-73390F5B36A3}" type="slidenum">
              <a:rPr lang="zh-CN" altLang="en-US"/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5F101-940C-4EC4-B657-78971C07B58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6629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fld id="{02AC6CF2-C9DC-4CDA-BD65-08578CFF1B24}" type="slidenum">
              <a:rPr lang="zh-CN" altLang="en-US" smtClean="0"/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9573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9AAFB6A-21BA-4A5A-8173-DDAB3ADFD5B2}" type="slidenum">
              <a:rPr lang="zh-CN" altLang="en-US"/>
            </a:fld>
            <a:endParaRPr lang="en-US" altLang="zh-CN"/>
          </a:p>
        </p:txBody>
      </p:sp>
      <p:pic>
        <p:nvPicPr>
          <p:cNvPr id="6" name="图片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25194" r="37346" b="55383"/>
          <a:stretch>
            <a:fillRect/>
          </a:stretch>
        </p:blipFill>
        <p:spPr bwMode="auto">
          <a:xfrm>
            <a:off x="7542213" y="15875"/>
            <a:ext cx="1689100" cy="67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55589" b="20699"/>
          <a:stretch>
            <a:fillRect/>
          </a:stretch>
        </p:blipFill>
        <p:spPr bwMode="auto">
          <a:xfrm>
            <a:off x="7593013" y="6448426"/>
            <a:ext cx="1731962" cy="37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25194" r="37346" b="55383"/>
          <a:stretch>
            <a:fillRect/>
          </a:stretch>
        </p:blipFill>
        <p:spPr bwMode="auto">
          <a:xfrm>
            <a:off x="7542213" y="15875"/>
            <a:ext cx="1689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4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55589" b="20699"/>
          <a:stretch>
            <a:fillRect/>
          </a:stretch>
        </p:blipFill>
        <p:spPr bwMode="auto">
          <a:xfrm>
            <a:off x="7593013" y="6448425"/>
            <a:ext cx="17319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61925" indent="-161925" algn="l" defTabSz="649605" rtl="0" eaLnBrk="0" fontAlgn="base" hangingPunct="0">
        <a:lnSpc>
          <a:spcPct val="90000"/>
        </a:lnSpc>
        <a:spcBef>
          <a:spcPts val="715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650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5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9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GIF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customXml" Target="../ink/ink4.xml"/><Relationship Id="rId6" Type="http://schemas.openxmlformats.org/officeDocument/2006/relationships/image" Target="../media/image12.png"/><Relationship Id="rId5" Type="http://schemas.openxmlformats.org/officeDocument/2006/relationships/customXml" Target="../ink/ink3.xml"/><Relationship Id="rId4" Type="http://schemas.openxmlformats.org/officeDocument/2006/relationships/image" Target="../media/image11.png"/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customXml" Target="../ink/ink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95536" y="935077"/>
            <a:ext cx="8352928" cy="217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650240" rtl="0" eaLnBrk="1" fontAlgn="base" latinLnBrk="0" hangingPunct="1">
              <a:lnSpc>
                <a:spcPct val="200000"/>
              </a:lnSpc>
              <a:spcBef>
                <a:spcPts val="2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all" spc="356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《</a:t>
            </a:r>
            <a:r>
              <a:rPr kumimoji="0" lang="zh-CN" altLang="en-US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面向对象程序设计</a:t>
            </a:r>
            <a:r>
              <a:rPr kumimoji="0" lang="en-US" altLang="zh-CN" sz="4000" b="1" i="0" u="none" strike="noStrike" kern="1200" cap="all" spc="356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》</a:t>
            </a:r>
            <a:r>
              <a:rPr kumimoji="0" lang="zh-CN" altLang="en-US" sz="4000" b="1" i="0" u="none" strike="noStrike" kern="1200" cap="all" spc="356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第</a:t>
            </a:r>
            <a:r>
              <a:rPr kumimoji="0" lang="en-US" altLang="zh-CN" sz="4000" b="1" i="0" u="none" strike="noStrike" kern="1200" cap="all" spc="356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1</a:t>
            </a:r>
            <a:r>
              <a:rPr kumimoji="0" lang="zh-CN" altLang="en-US" sz="4000" b="1" i="0" u="none" strike="noStrike" kern="1200" cap="all" spc="356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周教学</a:t>
            </a:r>
            <a:br>
              <a:rPr kumimoji="0" lang="en-US" altLang="zh-CN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</a:br>
            <a:r>
              <a:rPr kumimoji="0" lang="zh-CN" altLang="en-US" sz="3600" b="1" i="0" u="none" strike="noStrike" kern="1200" cap="all" spc="356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面向对象基本概念及实现的一般方法</a:t>
            </a:r>
            <a:endParaRPr kumimoji="0" lang="zh-CN" altLang="en-US" sz="3600" b="1" i="0" u="none" strike="noStrike" kern="1200" cap="all" spc="356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6259" name="矩形 259"/>
          <p:cNvSpPr>
            <a:spLocks noChangeArrowheads="1"/>
          </p:cNvSpPr>
          <p:nvPr/>
        </p:nvSpPr>
        <p:spPr bwMode="auto">
          <a:xfrm>
            <a:off x="1403648" y="4195745"/>
            <a:ext cx="6768752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ctr" defTabSz="649605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计算机与信息学院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《</a:t>
            </a:r>
            <a:r>
              <a:rPr kumimoji="0" lang="zh-CN" altLang="en-US" sz="2400" b="0" dirty="0" smtClean="0">
                <a:solidFill>
                  <a:srgbClr val="003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面向对象程序设计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》</a:t>
            </a:r>
            <a:r>
              <a:rPr kumimoji="0" lang="zh-CN" altLang="en-US" sz="2400" b="0" dirty="0">
                <a:solidFill>
                  <a:srgbClr val="003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课程组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0" marR="0" lvl="0" indent="0" algn="ctr" defTabSz="649605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E88BA4-A12C-4B9D-9C7D-D8770D11A942}" type="datetime2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</a:fld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0" y="5580459"/>
            <a:ext cx="9144000" cy="130492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lIns="91435" tIns="45717" rIns="91435" bIns="45717"/>
          <a:lstStyle/>
          <a:p>
            <a:pPr marL="0" marR="0" lvl="0" indent="0" algn="l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0" y="5445224"/>
            <a:ext cx="9144000" cy="422275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lIns="91435" tIns="45717" rIns="91435" bIns="45717"/>
          <a:lstStyle/>
          <a:p>
            <a:pPr marL="0" marR="0" lvl="0" indent="0" algn="l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141" y="1340768"/>
            <a:ext cx="8424936" cy="3385889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）类</a:t>
            </a:r>
            <a:endParaRPr lang="en-US" altLang="zh-CN" dirty="0" smtClean="0"/>
          </a:p>
          <a:p>
            <a:pPr algn="just"/>
            <a:r>
              <a:rPr lang="zh-CN" altLang="zh-CN" dirty="0">
                <a:latin typeface="宋体" panose="02010600030101010101" pitchFamily="2" charset="-122"/>
                <a:sym typeface="+mn-ea"/>
              </a:rPr>
              <a:t>类</a:t>
            </a:r>
            <a:r>
              <a:rPr lang="zh-CN" altLang="zh-CN" dirty="0" smtClean="0">
                <a:latin typeface="宋体" panose="02010600030101010101" pitchFamily="2" charset="-122"/>
                <a:sym typeface="+mn-ea"/>
              </a:rPr>
              <a:t>(</a:t>
            </a:r>
            <a:r>
              <a:rPr lang="en-US" altLang="zh-CN" dirty="0" smtClean="0">
                <a:latin typeface="宋体" panose="02010600030101010101" pitchFamily="2" charset="-122"/>
                <a:sym typeface="+mn-ea"/>
              </a:rPr>
              <a:t>c</a:t>
            </a:r>
            <a:r>
              <a:rPr lang="zh-CN" altLang="zh-CN" dirty="0" smtClean="0">
                <a:latin typeface="宋体" panose="02010600030101010101" pitchFamily="2" charset="-122"/>
                <a:sym typeface="+mn-ea"/>
              </a:rPr>
              <a:t>lass</a:t>
            </a:r>
            <a:r>
              <a:rPr lang="zh-CN" altLang="zh-CN" dirty="0">
                <a:latin typeface="宋体" panose="02010600030101010101" pitchFamily="2" charset="-122"/>
                <a:sym typeface="+mn-ea"/>
              </a:rPr>
              <a:t>)是</a:t>
            </a:r>
            <a:r>
              <a:rPr lang="zh-CN" altLang="zh-CN" dirty="0" smtClean="0">
                <a:latin typeface="宋体" panose="02010600030101010101" pitchFamily="2" charset="-122"/>
                <a:sym typeface="+mn-ea"/>
              </a:rPr>
              <a:t>用</a:t>
            </a:r>
            <a:r>
              <a:rPr lang="zh-CN" altLang="en-US" dirty="0" smtClean="0">
                <a:latin typeface="宋体" panose="02010600030101010101" pitchFamily="2" charset="-122"/>
                <a:sym typeface="+mn-ea"/>
              </a:rPr>
              <a:t>来</a:t>
            </a:r>
            <a:r>
              <a:rPr lang="zh-CN" altLang="zh-CN" dirty="0" smtClean="0">
                <a:latin typeface="宋体" panose="02010600030101010101" pitchFamily="2" charset="-122"/>
                <a:sym typeface="+mn-ea"/>
              </a:rPr>
              <a:t>描述</a:t>
            </a:r>
            <a:r>
              <a:rPr lang="zh-CN" altLang="zh-CN" dirty="0">
                <a:latin typeface="宋体" panose="02010600030101010101" pitchFamily="2" charset="-122"/>
                <a:sym typeface="+mn-ea"/>
              </a:rPr>
              <a:t>一组具有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共同属性和行为</a:t>
            </a:r>
            <a:r>
              <a:rPr lang="zh-CN" altLang="zh-CN" dirty="0">
                <a:latin typeface="宋体" panose="02010600030101010101" pitchFamily="2" charset="-122"/>
                <a:sym typeface="+mn-ea"/>
              </a:rPr>
              <a:t>的对象的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基本原型</a:t>
            </a:r>
            <a:r>
              <a:rPr lang="zh-CN" altLang="zh-CN" dirty="0">
                <a:latin typeface="宋体" panose="02010600030101010101" pitchFamily="2" charset="-122"/>
                <a:sym typeface="+mn-ea"/>
              </a:rPr>
              <a:t>，是对这组对象的概括、归纳与抽象表达，它定义了本类</a:t>
            </a:r>
            <a:r>
              <a:rPr lang="zh-CN" altLang="zh-CN" dirty="0" smtClean="0">
                <a:latin typeface="宋体" panose="02010600030101010101" pitchFamily="2" charset="-122"/>
                <a:sym typeface="+mn-ea"/>
              </a:rPr>
              <a:t>对象应</a:t>
            </a:r>
            <a:r>
              <a:rPr lang="zh-CN" altLang="zh-CN" dirty="0">
                <a:latin typeface="宋体" panose="02010600030101010101" pitchFamily="2" charset="-122"/>
                <a:sym typeface="+mn-ea"/>
              </a:rPr>
              <a:t>拥有的</a:t>
            </a:r>
            <a:r>
              <a:rPr lang="zh-CN" altLang="zh-CN" dirty="0" smtClean="0">
                <a:solidFill>
                  <a:srgbClr val="FF0000"/>
                </a:solidFill>
                <a:sym typeface="+mn-ea"/>
              </a:rPr>
              <a:t>状态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zh-CN" dirty="0" smtClean="0">
                <a:solidFill>
                  <a:srgbClr val="FF0000"/>
                </a:solidFill>
                <a:sym typeface="+mn-ea"/>
              </a:rPr>
              <a:t>属性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zh-CN" dirty="0" smtClean="0">
                <a:solidFill>
                  <a:srgbClr val="FF0000"/>
                </a:solidFill>
                <a:sym typeface="+mn-ea"/>
              </a:rPr>
              <a:t>集</a:t>
            </a:r>
            <a:r>
              <a:rPr lang="zh-CN" altLang="zh-CN" dirty="0">
                <a:latin typeface="宋体" panose="02010600030101010101" pitchFamily="2" charset="-122"/>
                <a:sym typeface="+mn-ea"/>
              </a:rPr>
              <a:t>及操作这组属性的</a:t>
            </a:r>
            <a:r>
              <a:rPr lang="zh-CN" altLang="zh-CN" dirty="0" smtClean="0">
                <a:solidFill>
                  <a:srgbClr val="FF0000"/>
                </a:solidFill>
                <a:sym typeface="+mn-ea"/>
              </a:rPr>
              <a:t>行为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zh-CN" dirty="0" smtClean="0">
                <a:solidFill>
                  <a:srgbClr val="FF0000"/>
                </a:solidFill>
                <a:sym typeface="+mn-ea"/>
              </a:rPr>
              <a:t>方法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zh-CN" dirty="0" smtClean="0">
                <a:solidFill>
                  <a:srgbClr val="FF0000"/>
                </a:solidFill>
                <a:sym typeface="+mn-ea"/>
              </a:rPr>
              <a:t>集</a:t>
            </a:r>
            <a:r>
              <a:rPr lang="zh-CN" altLang="zh-CN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  <p:pic>
        <p:nvPicPr>
          <p:cNvPr id="185348" name="Picture 4" descr="https://gimg2.baidu.com/image_search/src=http%3A%2F%2Fb-ssl.duitang.com%2Fuploads%2Fitem%2F201703%2F19%2F20170319215911_ZEjyN.thumb.700_0.jpeg&amp;refer=http%3A%2F%2Fb-ssl.duitang.com&amp;app=2002&amp;size=f9999,10000&amp;q=a80&amp;n=0&amp;g=0n&amp;fmt=jpeg?sec=1647739305&amp;t=e5a253f2d2420f85cb72b8fa383ad50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790947"/>
            <a:ext cx="5011316" cy="50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50" name="Picture 6" descr="https://gimg2.baidu.com/image_search/src=http%3A%2F%2Finews.gtimg.com%2Fnewsapp_match%2F0%2F11490912428%2F0.jpg&amp;refer=http%3A%2F%2Finews.gtimg.com&amp;app=2002&amp;size=f9999,10000&amp;q=a80&amp;n=0&amp;g=0n&amp;fmt=jpeg?sec=1647739305&amp;t=e523f235ae00b48d7bf030de5ed8b04a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800" y="1624633"/>
            <a:ext cx="3634680" cy="363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607132"/>
            <a:ext cx="5695528" cy="68580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类与对象之间的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772816"/>
            <a:ext cx="8856984" cy="3744416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zh-CN" altLang="en-US" dirty="0" smtClean="0">
                <a:sym typeface="+mn-ea"/>
              </a:rPr>
              <a:t>对象：万事万物</a:t>
            </a:r>
            <a:r>
              <a:rPr lang="zh-CN" altLang="en-US" dirty="0">
                <a:sym typeface="+mn-ea"/>
              </a:rPr>
              <a:t>皆</a:t>
            </a:r>
            <a:r>
              <a:rPr lang="zh-CN" altLang="en-US" dirty="0" smtClean="0">
                <a:sym typeface="+mn-ea"/>
              </a:rPr>
              <a:t>对象，它</a:t>
            </a:r>
            <a:r>
              <a:rPr lang="zh-CN" altLang="en-US" dirty="0">
                <a:sym typeface="+mn-ea"/>
              </a:rPr>
              <a:t>包括现实中客观存在的事物，也包括抽象的时间、规则、</a:t>
            </a:r>
            <a:r>
              <a:rPr lang="zh-CN" altLang="en-US" dirty="0" smtClean="0">
                <a:sym typeface="+mn-ea"/>
              </a:rPr>
              <a:t>思维等。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对象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具有状态、行为和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标识</a:t>
            </a:r>
            <a:r>
              <a:rPr lang="zh-CN" altLang="en-US" dirty="0" smtClean="0">
                <a:sym typeface="+mn-ea"/>
              </a:rPr>
              <a:t>（名称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名字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代号）。</a:t>
            </a:r>
            <a:endParaRPr lang="en-US" altLang="zh-CN" dirty="0" smtClean="0">
              <a:sym typeface="+mn-ea"/>
            </a:endParaRPr>
          </a:p>
          <a:p>
            <a:pPr algn="just" eaLnBrk="1" hangingPunct="1">
              <a:spcBef>
                <a:spcPts val="0"/>
              </a:spcBef>
            </a:pPr>
            <a:r>
              <a:rPr lang="zh-CN" altLang="zh-CN" dirty="0" smtClean="0">
                <a:sym typeface="+mn-ea"/>
              </a:rPr>
              <a:t>类</a:t>
            </a:r>
            <a:r>
              <a:rPr lang="zh-CN" altLang="en-US" dirty="0">
                <a:sym typeface="+mn-ea"/>
              </a:rPr>
              <a:t>：具有</a:t>
            </a:r>
            <a:r>
              <a:rPr lang="zh-CN" altLang="en-US" dirty="0" smtClean="0">
                <a:sym typeface="+mn-ea"/>
              </a:rPr>
              <a:t>相同属性和</a:t>
            </a:r>
            <a:r>
              <a:rPr lang="zh-CN" altLang="en-US" dirty="0">
                <a:sym typeface="+mn-ea"/>
              </a:rPr>
              <a:t>行为的</a:t>
            </a:r>
            <a:r>
              <a:rPr lang="zh-CN" altLang="en-US" dirty="0" smtClean="0">
                <a:sym typeface="+mn-ea"/>
              </a:rPr>
              <a:t>对象集合。（</a:t>
            </a:r>
            <a:r>
              <a:rPr lang="en-US" altLang="zh-CN" dirty="0" smtClean="0">
                <a:sym typeface="+mn-ea"/>
              </a:rPr>
              <a:t>Java</a:t>
            </a:r>
            <a:r>
              <a:rPr lang="zh-CN" altLang="en-US" dirty="0" smtClean="0">
                <a:sym typeface="+mn-ea"/>
              </a:rPr>
              <a:t>中</a:t>
            </a:r>
            <a:r>
              <a:rPr lang="zh-CN" altLang="en-US" dirty="0">
                <a:sym typeface="+mn-ea"/>
              </a:rPr>
              <a:t>的类就是指一个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数据类型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72816"/>
            <a:ext cx="8511480" cy="4114800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zh-CN" altLang="en-US" dirty="0"/>
              <a:t>类是对象的抽象，对象是类的具体实例。</a:t>
            </a:r>
            <a:endParaRPr lang="en-US" altLang="zh-CN" dirty="0"/>
          </a:p>
          <a:p>
            <a:pPr algn="just" eaLnBrk="1" hangingPunct="1">
              <a:spcBef>
                <a:spcPts val="0"/>
              </a:spcBef>
            </a:pPr>
            <a:r>
              <a:rPr lang="zh-CN" altLang="en-US" dirty="0"/>
              <a:t>类与对象的关系：类的</a:t>
            </a:r>
            <a:r>
              <a:rPr lang="zh-CN" altLang="en-US" dirty="0">
                <a:solidFill>
                  <a:srgbClr val="0000FF"/>
                </a:solidFill>
              </a:rPr>
              <a:t>实例化</a:t>
            </a:r>
            <a:r>
              <a:rPr lang="zh-CN" altLang="en-US" dirty="0"/>
              <a:t>就是对象</a:t>
            </a:r>
            <a:r>
              <a:rPr lang="en-US" altLang="zh-CN" dirty="0"/>
              <a:t>(</a:t>
            </a:r>
            <a:r>
              <a:rPr lang="zh-CN" altLang="zh-CN" dirty="0">
                <a:sym typeface="+mn-ea"/>
              </a:rPr>
              <a:t>一个类可以生成无数个不同的对象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/>
              <a:t>，对象的共性特征抽象出来就是类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 eaLnBrk="1" hangingPunct="1">
              <a:spcBef>
                <a:spcPts val="0"/>
              </a:spcBef>
            </a:pPr>
            <a:r>
              <a:rPr lang="zh-CN" altLang="en-US" dirty="0" smtClean="0">
                <a:sym typeface="+mn-ea"/>
              </a:rPr>
              <a:t>类</a:t>
            </a:r>
            <a:r>
              <a:rPr lang="zh-CN" altLang="zh-CN" dirty="0">
                <a:sym typeface="+mn-ea"/>
              </a:rPr>
              <a:t>与对象之间的关系，类似于</a:t>
            </a:r>
            <a:r>
              <a:rPr lang="zh-CN" altLang="zh-CN" dirty="0">
                <a:solidFill>
                  <a:srgbClr val="0000FF"/>
                </a:solidFill>
                <a:sym typeface="+mn-ea"/>
              </a:rPr>
              <a:t>数据类型与变量</a:t>
            </a:r>
            <a:r>
              <a:rPr lang="zh-CN" altLang="zh-CN" dirty="0">
                <a:sym typeface="+mn-ea"/>
              </a:rPr>
              <a:t>之间的关系。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544616"/>
          </a:xfrm>
        </p:spPr>
        <p:txBody>
          <a:bodyPr/>
          <a:lstStyle/>
          <a:p>
            <a:r>
              <a:rPr lang="zh-CN" altLang="en-US" sz="2000" dirty="0">
                <a:solidFill>
                  <a:srgbClr val="00B050"/>
                </a:solidFill>
              </a:rPr>
              <a:t>原文链接：</a:t>
            </a:r>
            <a:r>
              <a:rPr lang="en-US" altLang="zh-CN" sz="2000" dirty="0">
                <a:solidFill>
                  <a:srgbClr val="00B050"/>
                </a:solidFill>
              </a:rPr>
              <a:t>https://</a:t>
            </a:r>
            <a:r>
              <a:rPr lang="en-US" altLang="zh-CN" sz="2000" dirty="0" smtClean="0">
                <a:solidFill>
                  <a:srgbClr val="00B050"/>
                </a:solidFill>
              </a:rPr>
              <a:t>blog.csdn.net/daponi/article/details/90739284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实习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找工作遇到个印象较深的基础面试问题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面试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官：男人和女人是同一个类吗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我：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是同一类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面试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官：钢笔和铅笔是同一个类吗？        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：是同一类。        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面试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官：男人和钢笔是同一个类吗？        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犹豫了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秒钟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：不是同一类        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面试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官：看来你对基础概念理解的还不到位啊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4896544"/>
          </a:xfrm>
        </p:spPr>
        <p:txBody>
          <a:bodyPr/>
          <a:lstStyle/>
          <a:p>
            <a:pPr algn="just">
              <a:lnSpc>
                <a:spcPct val="135000"/>
              </a:lnSpc>
              <a:spcBef>
                <a:spcPts val="0"/>
              </a:spcBef>
            </a:pPr>
            <a:r>
              <a:rPr lang="zh-CN" altLang="en-US" dirty="0">
                <a:latin typeface="+mj-lt"/>
                <a:ea typeface="楷体" panose="02010609060101010101" pitchFamily="49" charset="-122"/>
              </a:rPr>
              <a:t>面试</a:t>
            </a:r>
            <a:r>
              <a:rPr lang="zh-CN" altLang="en-US" dirty="0" smtClean="0">
                <a:latin typeface="+mj-lt"/>
                <a:ea typeface="楷体" panose="02010609060101010101" pitchFamily="49" charset="-122"/>
              </a:rPr>
              <a:t>官问</a:t>
            </a:r>
            <a:r>
              <a:rPr lang="zh-CN" altLang="en-US" dirty="0">
                <a:latin typeface="+mj-lt"/>
                <a:ea typeface="楷体" panose="02010609060101010101" pitchFamily="49" charset="-122"/>
              </a:rPr>
              <a:t>过我一个对象问题：         </a:t>
            </a:r>
            <a:endParaRPr lang="en-US" altLang="zh-CN" dirty="0" smtClean="0">
              <a:latin typeface="+mj-lt"/>
              <a:ea typeface="楷体" panose="02010609060101010101" pitchFamily="49" charset="-122"/>
            </a:endParaRPr>
          </a:p>
          <a:p>
            <a:pPr algn="just"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>
                <a:latin typeface="+mj-lt"/>
                <a:ea typeface="楷体" panose="02010609060101010101" pitchFamily="49" charset="-122"/>
              </a:rPr>
              <a:t>面试</a:t>
            </a:r>
            <a:r>
              <a:rPr lang="zh-CN" altLang="en-US" dirty="0">
                <a:latin typeface="+mj-lt"/>
                <a:ea typeface="楷体" panose="02010609060101010101" pitchFamily="49" charset="-122"/>
              </a:rPr>
              <a:t>官：若我是一个完全不懂</a:t>
            </a:r>
            <a:r>
              <a:rPr lang="en-US" altLang="zh-CN" dirty="0">
                <a:latin typeface="+mj-lt"/>
                <a:ea typeface="楷体" panose="02010609060101010101" pitchFamily="49" charset="-122"/>
              </a:rPr>
              <a:t>IT</a:t>
            </a:r>
            <a:r>
              <a:rPr lang="zh-CN" altLang="en-US" dirty="0">
                <a:latin typeface="+mj-lt"/>
                <a:ea typeface="楷体" panose="02010609060101010101" pitchFamily="49" charset="-122"/>
              </a:rPr>
              <a:t>和编程的人，你能给我解释一下什么是对象吗？         </a:t>
            </a:r>
            <a:endParaRPr lang="en-US" altLang="zh-CN" dirty="0" smtClean="0">
              <a:latin typeface="+mj-lt"/>
              <a:ea typeface="楷体" panose="02010609060101010101" pitchFamily="49" charset="-122"/>
            </a:endParaRPr>
          </a:p>
          <a:p>
            <a:pPr algn="just"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>
                <a:latin typeface="+mj-lt"/>
                <a:ea typeface="楷体" panose="02010609060101010101" pitchFamily="49" charset="-122"/>
              </a:rPr>
              <a:t>我</a:t>
            </a:r>
            <a:r>
              <a:rPr lang="zh-CN" altLang="en-US" dirty="0">
                <a:latin typeface="+mj-lt"/>
                <a:ea typeface="楷体" panose="02010609060101010101" pitchFamily="49" charset="-122"/>
              </a:rPr>
              <a:t>：在</a:t>
            </a:r>
            <a:r>
              <a:rPr lang="en-US" altLang="zh-CN" dirty="0" smtClean="0">
                <a:latin typeface="+mj-lt"/>
                <a:ea typeface="楷体" panose="02010609060101010101" pitchFamily="49" charset="-122"/>
              </a:rPr>
              <a:t>Java</a:t>
            </a:r>
            <a:r>
              <a:rPr lang="zh-CN" altLang="en-US" dirty="0" smtClean="0">
                <a:latin typeface="+mj-lt"/>
                <a:ea typeface="楷体" panose="02010609060101010101" pitchFamily="49" charset="-122"/>
              </a:rPr>
              <a:t>中</a:t>
            </a:r>
            <a:r>
              <a:rPr lang="zh-CN" altLang="en-US" dirty="0">
                <a:latin typeface="+mj-lt"/>
                <a:ea typeface="楷体" panose="02010609060101010101" pitchFamily="49" charset="-122"/>
              </a:rPr>
              <a:t>，对象就是一类数据的实例化，他们有着一种或几种的相同特征。         </a:t>
            </a:r>
            <a:endParaRPr lang="en-US" altLang="zh-CN" dirty="0" smtClean="0">
              <a:latin typeface="+mj-lt"/>
              <a:ea typeface="楷体" panose="02010609060101010101" pitchFamily="49" charset="-122"/>
            </a:endParaRPr>
          </a:p>
          <a:p>
            <a:pPr algn="just"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>
                <a:latin typeface="+mj-lt"/>
                <a:ea typeface="楷体" panose="02010609060101010101" pitchFamily="49" charset="-122"/>
              </a:rPr>
              <a:t>面试</a:t>
            </a:r>
            <a:r>
              <a:rPr lang="zh-CN" altLang="en-US" dirty="0">
                <a:latin typeface="+mj-lt"/>
                <a:ea typeface="楷体" panose="02010609060101010101" pitchFamily="49" charset="-122"/>
              </a:rPr>
              <a:t>官：你认为一个普通人听得懂这个吗？你只需要说万物皆对象就好，再举几个生活中的例子，没必要去背概念</a:t>
            </a:r>
            <a:r>
              <a:rPr lang="zh-CN" altLang="en-US" dirty="0" smtClean="0">
                <a:latin typeface="+mj-lt"/>
                <a:ea typeface="楷体" panose="02010609060101010101" pitchFamily="49" charset="-122"/>
              </a:rPr>
              <a:t>。</a:t>
            </a:r>
            <a:endParaRPr lang="zh-CN" altLang="en-US" dirty="0"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533400"/>
            <a:ext cx="6629400" cy="68580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面向对象编程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47800"/>
            <a:ext cx="8964488" cy="5149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600" dirty="0" smtClean="0"/>
              <a:t>面向对象编程语言：</a:t>
            </a:r>
            <a:r>
              <a:rPr lang="en-US" altLang="zh-CN" sz="2600" dirty="0" smtClean="0"/>
              <a:t>Java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C++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C#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Python</a:t>
            </a:r>
            <a:r>
              <a:rPr lang="zh-CN" altLang="en-US" sz="2600" dirty="0" smtClean="0"/>
              <a:t>，等等。</a:t>
            </a:r>
            <a:endParaRPr lang="en-US" altLang="zh-CN" sz="2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600" dirty="0" smtClean="0"/>
              <a:t>（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）根据具体的编程问题，总结、归纳出</a:t>
            </a:r>
            <a:r>
              <a:rPr lang="zh-CN" altLang="en-US" sz="2600" dirty="0"/>
              <a:t>相关</a:t>
            </a:r>
            <a:r>
              <a:rPr lang="zh-CN" altLang="en-US" sz="2600" dirty="0" smtClean="0">
                <a:solidFill>
                  <a:srgbClr val="FF0000"/>
                </a:solidFill>
              </a:rPr>
              <a:t>对象</a:t>
            </a:r>
            <a:r>
              <a:rPr lang="zh-CN" altLang="en-US" sz="2600" dirty="0" smtClean="0"/>
              <a:t>的</a:t>
            </a:r>
            <a:r>
              <a:rPr lang="zh-CN" altLang="en-US" sz="2600" dirty="0" smtClean="0">
                <a:solidFill>
                  <a:srgbClr val="0000FF"/>
                </a:solidFill>
              </a:rPr>
              <a:t>状态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属性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和行为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操作</a:t>
            </a:r>
            <a:r>
              <a:rPr lang="en-US" altLang="zh-CN" sz="2600" dirty="0" smtClean="0"/>
              <a:t>)</a:t>
            </a:r>
            <a:endParaRPr lang="en-US" altLang="zh-CN" sz="2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600" dirty="0" smtClean="0"/>
              <a:t>（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）根据</a:t>
            </a:r>
            <a:r>
              <a:rPr lang="en-US" altLang="zh-CN" sz="2600" dirty="0" smtClean="0"/>
              <a:t>(1)</a:t>
            </a:r>
            <a:r>
              <a:rPr lang="zh-CN" altLang="en-US" sz="2600" dirty="0" smtClean="0"/>
              <a:t>中的总结，选用编程语言，设计</a:t>
            </a:r>
            <a:r>
              <a:rPr lang="zh-CN" altLang="en-US" sz="2600" dirty="0" smtClean="0">
                <a:solidFill>
                  <a:srgbClr val="FF0000"/>
                </a:solidFill>
              </a:rPr>
              <a:t>类</a:t>
            </a:r>
            <a:r>
              <a:rPr lang="zh-CN" altLang="en-US" sz="2600" dirty="0" smtClean="0"/>
              <a:t>的</a:t>
            </a:r>
            <a:r>
              <a:rPr lang="zh-CN" altLang="en-US" sz="2600" dirty="0" smtClean="0">
                <a:solidFill>
                  <a:srgbClr val="0000FF"/>
                </a:solidFill>
              </a:rPr>
              <a:t>名称、属性、方法</a:t>
            </a:r>
            <a:r>
              <a:rPr lang="zh-CN" altLang="en-US" sz="2600" dirty="0" smtClean="0"/>
              <a:t>，对应到具体程序：</a:t>
            </a:r>
            <a:endParaRPr lang="en-US" altLang="zh-CN" sz="2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属性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变量</a:t>
            </a: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600" dirty="0" smtClean="0"/>
              <a:t>（</a:t>
            </a:r>
            <a:r>
              <a:rPr lang="en-US" altLang="zh-CN" sz="2600" dirty="0" smtClean="0"/>
              <a:t>3</a:t>
            </a:r>
            <a:r>
              <a:rPr lang="zh-CN" altLang="en-US" sz="2600" dirty="0" smtClean="0"/>
              <a:t>）在主类中，定义对象、调用方法（函数）实现功能</a:t>
            </a:r>
            <a:endParaRPr lang="en-US" altLang="zh-CN" sz="26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96702"/>
            <a:ext cx="7342584" cy="685800"/>
          </a:xfrm>
        </p:spPr>
        <p:txBody>
          <a:bodyPr/>
          <a:lstStyle/>
          <a:p>
            <a:r>
              <a:rPr lang="en-US" altLang="zh-CN" b="1" dirty="0"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cs typeface="Times New Roman" panose="02020603050405020304" pitchFamily="18" charset="0"/>
              </a:rPr>
              <a:t>、使用</a:t>
            </a: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语言实现面向对象编程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2.1 Java</a:t>
            </a:r>
            <a:r>
              <a:rPr lang="zh-CN" altLang="en-US" dirty="0" smtClean="0"/>
              <a:t>语言概述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2.2 (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)</a:t>
            </a:r>
            <a:r>
              <a:rPr lang="zh-CN" altLang="en-US" dirty="0" smtClean="0"/>
              <a:t>定义类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2.3 (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)</a:t>
            </a:r>
            <a:r>
              <a:rPr lang="zh-CN" altLang="en-US" dirty="0" smtClean="0"/>
              <a:t>定义对象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2.4 (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)</a:t>
            </a:r>
            <a:r>
              <a:rPr lang="zh-CN" altLang="en-US" dirty="0" smtClean="0"/>
              <a:t>定义方法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2.5 </a:t>
            </a:r>
            <a:r>
              <a:rPr lang="en-US" altLang="zh-CN" dirty="0"/>
              <a:t>(</a:t>
            </a: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语言</a:t>
            </a:r>
            <a:r>
              <a:rPr lang="en-US" altLang="zh-CN" dirty="0" smtClean="0"/>
              <a:t>)</a:t>
            </a:r>
            <a:r>
              <a:rPr lang="zh-CN" altLang="en-US" dirty="0" smtClean="0"/>
              <a:t>使用对象调用方法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307504"/>
            <a:ext cx="6629400" cy="685800"/>
          </a:xfrm>
        </p:spPr>
        <p:txBody>
          <a:bodyPr/>
          <a:lstStyle/>
          <a:p>
            <a:pPr marL="0" indent="0"/>
            <a:r>
              <a:rPr lang="en-US" altLang="zh-CN" dirty="0"/>
              <a:t>2.1 Java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4895056"/>
          </a:xfrm>
        </p:spPr>
        <p:txBody>
          <a:bodyPr/>
          <a:lstStyle/>
          <a:p>
            <a:pPr algn="just"/>
            <a:r>
              <a:rPr lang="en-US" altLang="zh-CN" sz="2400" dirty="0"/>
              <a:t>Java</a:t>
            </a:r>
            <a:r>
              <a:rPr lang="zh-CN" altLang="en-US" sz="2400" dirty="0"/>
              <a:t>是一门面向对象编程语言，不仅吸收了</a:t>
            </a:r>
            <a:r>
              <a:rPr lang="en-US" altLang="zh-CN" sz="2400" dirty="0"/>
              <a:t>C++</a:t>
            </a:r>
            <a:r>
              <a:rPr lang="zh-CN" altLang="en-US" sz="2400" dirty="0"/>
              <a:t>语言的各种优点，还摒弃了</a:t>
            </a:r>
            <a:r>
              <a:rPr lang="en-US" altLang="zh-CN" sz="2400" dirty="0"/>
              <a:t>C++</a:t>
            </a:r>
            <a:r>
              <a:rPr lang="zh-CN" altLang="en-US" sz="2400" dirty="0"/>
              <a:t>里难以理解的多继承、指针等概念</a:t>
            </a:r>
            <a:r>
              <a:rPr lang="zh-CN" altLang="en-US" sz="2400" dirty="0" smtClean="0"/>
              <a:t>，具有</a:t>
            </a:r>
            <a:r>
              <a:rPr lang="zh-CN" altLang="en-US" sz="2400" dirty="0"/>
              <a:t>功能强大和简单易用两个特征。</a:t>
            </a:r>
            <a:r>
              <a:rPr lang="en-US" altLang="zh-CN" sz="2400" dirty="0"/>
              <a:t>Java</a:t>
            </a:r>
            <a:r>
              <a:rPr lang="zh-CN" altLang="en-US" sz="2400" dirty="0" smtClean="0"/>
              <a:t>语言极</a:t>
            </a:r>
            <a:r>
              <a:rPr lang="zh-CN" altLang="en-US" sz="2400" dirty="0"/>
              <a:t>好地实现了面向对象理论，允许程序员以优雅的思维方式进行复杂的</a:t>
            </a:r>
            <a:r>
              <a:rPr lang="zh-CN" altLang="en-US" sz="2400" dirty="0" smtClean="0"/>
              <a:t>编程 。</a:t>
            </a:r>
            <a:endParaRPr lang="zh-CN" altLang="en-US" sz="2400" dirty="0"/>
          </a:p>
          <a:p>
            <a:pPr algn="just"/>
            <a:r>
              <a:rPr lang="en-US" altLang="zh-CN" sz="2400" dirty="0"/>
              <a:t>Java</a:t>
            </a:r>
            <a:r>
              <a:rPr lang="zh-CN" altLang="en-US" sz="2400" dirty="0"/>
              <a:t>具有简单性、面向对象、分布式、健壮性、安全性、平台独立与可移植性、多线程、动态性等</a:t>
            </a:r>
            <a:r>
              <a:rPr lang="zh-CN" altLang="en-US" sz="2400" dirty="0" smtClean="0"/>
              <a:t>特点。</a:t>
            </a:r>
            <a:r>
              <a:rPr lang="en-US" altLang="zh-CN" sz="2400" dirty="0"/>
              <a:t>Java</a:t>
            </a:r>
            <a:r>
              <a:rPr lang="zh-CN" altLang="en-US" sz="2400" dirty="0"/>
              <a:t>可以编写桌面应用程序、</a:t>
            </a:r>
            <a:r>
              <a:rPr lang="en-US" altLang="zh-CN" sz="2400" dirty="0"/>
              <a:t>Web</a:t>
            </a:r>
            <a:r>
              <a:rPr lang="zh-CN" altLang="en-US" sz="2400" dirty="0"/>
              <a:t>应用程序、分布式系统和嵌入式系统应用程序</a:t>
            </a:r>
            <a:r>
              <a:rPr lang="zh-CN" altLang="en-US" sz="2400" dirty="0" smtClean="0"/>
              <a:t>等。</a:t>
            </a:r>
            <a:endParaRPr lang="en-US" altLang="zh-CN" sz="2400" dirty="0" smtClean="0"/>
          </a:p>
          <a:p>
            <a:pPr marL="0" indent="0" algn="just">
              <a:buNone/>
            </a:pPr>
            <a:r>
              <a:rPr lang="zh-CN" altLang="en-US" sz="2000" dirty="0" smtClean="0">
                <a:solidFill>
                  <a:srgbClr val="0000FF"/>
                </a:solidFill>
              </a:rPr>
              <a:t>（摘自百度百科）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72816"/>
            <a:ext cx="8511480" cy="4114800"/>
          </a:xfrm>
        </p:spPr>
        <p:txBody>
          <a:bodyPr/>
          <a:lstStyle/>
          <a:p>
            <a:r>
              <a:rPr lang="zh-CN" altLang="en-US" dirty="0" smtClean="0"/>
              <a:t>请同学们自行查阅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语言的发展历史、特点，以及编程语言排行榜（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年以来）中的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语言排名。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(</a:t>
            </a: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语言</a:t>
            </a:r>
            <a:r>
              <a:rPr lang="en-US" altLang="zh-CN" dirty="0"/>
              <a:t>)</a:t>
            </a:r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Cycle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//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定义了一个圆类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Triangle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 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定义了一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个三角形类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fontAlgn="t" hangingPunct="1"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cs typeface="Times New Roman" panose="02020603050405020304" pitchFamily="18" charset="0"/>
              </a:rPr>
              <a:t>、面向对象编程的基本概念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algn="just" eaLnBrk="1" fontAlgn="t" hangingPunct="1"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cs typeface="Times New Roman" panose="02020603050405020304" pitchFamily="18" charset="0"/>
              </a:rPr>
              <a:t>、使用</a:t>
            </a: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语言实现面向对象编程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algn="just" eaLnBrk="1" fontAlgn="t" hangingPunct="1"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程序一般结构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algn="just" eaLnBrk="1" fontAlgn="t" hangingPunct="1"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cs typeface="Times New Roman" panose="02020603050405020304" pitchFamily="18" charset="0"/>
              </a:rPr>
              <a:t>语言</a:t>
            </a:r>
            <a:r>
              <a:rPr lang="zh-CN" altLang="en-US" b="1" dirty="0" smtClean="0">
                <a:cs typeface="Times New Roman" panose="02020603050405020304" pitchFamily="18" charset="0"/>
              </a:rPr>
              <a:t>编程与</a:t>
            </a:r>
            <a:r>
              <a:rPr lang="en-US" altLang="zh-CN" b="1" dirty="0" smtClean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语言编程</a:t>
            </a:r>
            <a:r>
              <a:rPr lang="zh-CN" altLang="en-US" b="1" dirty="0" smtClean="0">
                <a:cs typeface="Times New Roman" panose="02020603050405020304" pitchFamily="18" charset="0"/>
              </a:rPr>
              <a:t>的自由转换</a:t>
            </a:r>
            <a:endParaRPr lang="en-US" altLang="zh-CN" dirty="0"/>
          </a:p>
          <a:p>
            <a:pPr algn="just" eaLnBrk="1" fontAlgn="t" hangingPunct="1"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 smtClean="0"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cs typeface="Times New Roman" panose="02020603050405020304" pitchFamily="18" charset="0"/>
              </a:rPr>
              <a:t>、面向对象程序（</a:t>
            </a:r>
            <a:r>
              <a:rPr lang="en-US" altLang="zh-CN" b="1" dirty="0" smtClean="0"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cs typeface="Times New Roman" panose="02020603050405020304" pitchFamily="18" charset="0"/>
              </a:rPr>
              <a:t>）举例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Ladder{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定义了一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个梯形类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定义了一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类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Dog{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定义了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一个小狗类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 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定义了一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个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学生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类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Fraction{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定义了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一个分数类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ComplexNumber {//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定义了一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个复数类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485800"/>
            <a:ext cx="6629400" cy="685800"/>
          </a:xfrm>
        </p:spPr>
        <p:txBody>
          <a:bodyPr/>
          <a:lstStyle/>
          <a:p>
            <a:r>
              <a:rPr lang="en-US" altLang="zh-CN" dirty="0"/>
              <a:t>2.3 (</a:t>
            </a: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语言</a:t>
            </a:r>
            <a:r>
              <a:rPr lang="en-US" altLang="zh-CN" dirty="0"/>
              <a:t>)</a:t>
            </a:r>
            <a:r>
              <a:rPr lang="zh-CN" altLang="en-US" dirty="0"/>
              <a:t>定义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496944" cy="484820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Cycle c1 =</a:t>
            </a:r>
            <a:r>
              <a:rPr lang="en-US" altLang="zh-CN" sz="2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new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Cycle();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Triangle</a:t>
            </a:r>
            <a:r>
              <a:rPr lang="en-US" altLang="zh-CN" sz="2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latin typeface="Consolas" panose="020B0609020204030204" pitchFamily="49" charset="0"/>
              </a:rPr>
              <a:t>t1 =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 smtClean="0">
                <a:latin typeface="Consolas" panose="020B0609020204030204" pitchFamily="49" charset="0"/>
              </a:rPr>
              <a:t> Triangle();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Ladder l1 =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Ladder();</a:t>
            </a:r>
            <a:endParaRPr lang="en-US" altLang="zh-CN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cpu1 =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Dog d1 =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Dog();</a:t>
            </a:r>
            <a:endParaRPr lang="en-US" altLang="zh-CN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Student stu1 =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  <a:endParaRPr lang="en-US" altLang="zh-CN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Fraction f1 =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Fraction();</a:t>
            </a:r>
            <a:endParaRPr lang="en-US" altLang="zh-CN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ComplexNumber com1 =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ComplexNumber();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324644"/>
            <a:ext cx="6629400" cy="685800"/>
          </a:xfrm>
        </p:spPr>
        <p:txBody>
          <a:bodyPr/>
          <a:lstStyle/>
          <a:p>
            <a:r>
              <a:rPr lang="en-US" altLang="zh-CN" dirty="0"/>
              <a:t>2.4 (</a:t>
            </a: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语言</a:t>
            </a:r>
            <a:r>
              <a:rPr lang="en-US" altLang="zh-CN" dirty="0"/>
              <a:t>)</a:t>
            </a:r>
            <a:r>
              <a:rPr lang="zh-CN" altLang="en-US" dirty="0"/>
              <a:t>定义方法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511480" cy="4895056"/>
          </a:xfrm>
        </p:spPr>
        <p:txBody>
          <a:bodyPr/>
          <a:lstStyle/>
          <a:p>
            <a:r>
              <a:rPr lang="zh-CN" altLang="en-US" sz="2600" dirty="0" smtClean="0"/>
              <a:t>面向对象语言中的“方法”，类似于面向过程语言中的“函数”。</a:t>
            </a:r>
            <a:endParaRPr lang="en-US" altLang="zh-CN" sz="2600" dirty="0" smtClean="0"/>
          </a:p>
          <a:p>
            <a:r>
              <a:rPr lang="en-US" altLang="zh-CN" sz="2600" dirty="0" smtClean="0"/>
              <a:t>Java</a:t>
            </a:r>
            <a:r>
              <a:rPr lang="zh-CN" altLang="en-US" sz="2600" dirty="0" smtClean="0"/>
              <a:t>语言中“方法”的定义，与</a:t>
            </a:r>
            <a:r>
              <a:rPr lang="en-US" altLang="zh-CN" sz="2600" dirty="0" smtClean="0"/>
              <a:t>C</a:t>
            </a:r>
            <a:r>
              <a:rPr lang="zh-CN" altLang="en-US" sz="2600" dirty="0" smtClean="0"/>
              <a:t>语言中“函数”的定义基本相同。例如：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double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calculateArea</a:t>
            </a:r>
            <a:r>
              <a:rPr lang="en-US" altLang="zh-CN" sz="2400" dirty="0" smtClean="0">
                <a:latin typeface="Consolas" panose="020B0609020204030204" pitchFamily="49" charset="0"/>
              </a:rPr>
              <a:t>(double radius){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onsolas" panose="020B0609020204030204" pitchFamily="49" charset="0"/>
              </a:rPr>
              <a:t>        return 3.1415926*radius*radius;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onsolas" panose="020B0609020204030204" pitchFamily="49" charset="0"/>
              </a:rPr>
              <a:t>  }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注意：方法定义在类的内部，不能独立存在。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066" y="647700"/>
            <a:ext cx="7774632" cy="685800"/>
          </a:xfrm>
        </p:spPr>
        <p:txBody>
          <a:bodyPr/>
          <a:lstStyle/>
          <a:p>
            <a:r>
              <a:rPr lang="en-US" altLang="zh-CN" dirty="0"/>
              <a:t>2.5 (</a:t>
            </a: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语言</a:t>
            </a:r>
            <a:r>
              <a:rPr lang="en-US" altLang="zh-CN" dirty="0" smtClean="0"/>
              <a:t>)</a:t>
            </a:r>
            <a:r>
              <a:rPr lang="zh-CN" altLang="en-US" dirty="0"/>
              <a:t>利用</a:t>
            </a:r>
            <a:r>
              <a:rPr lang="zh-CN" altLang="en-US" dirty="0" smtClean="0"/>
              <a:t>对象</a:t>
            </a:r>
            <a:r>
              <a:rPr lang="zh-CN" altLang="en-US" dirty="0"/>
              <a:t>调用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577" y="1556792"/>
            <a:ext cx="8439472" cy="4572000"/>
          </a:xfrm>
        </p:spPr>
        <p:txBody>
          <a:bodyPr/>
          <a:lstStyle/>
          <a:p>
            <a:r>
              <a:rPr lang="zh-CN" altLang="en-US" dirty="0" smtClean="0"/>
              <a:t>定义主类，在主方法中，定义对象、调用方法：</a:t>
            </a:r>
            <a:endParaRPr lang="en-US" altLang="zh-CN" dirty="0" smtClean="0"/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CycleTest</a:t>
            </a:r>
            <a:r>
              <a:rPr lang="en-US" altLang="zh-CN" sz="2400" dirty="0" smtClean="0"/>
              <a:t>{  //</a:t>
            </a:r>
            <a:r>
              <a:rPr lang="zh-CN" altLang="en-US" sz="2400" dirty="0" smtClean="0"/>
              <a:t>定义主类</a:t>
            </a:r>
            <a:endParaRPr lang="en-US" altLang="zh-CN" sz="2400" dirty="0" smtClean="0"/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 smtClean="0"/>
              <a:t>        public static void main(String </a:t>
            </a:r>
            <a:r>
              <a:rPr lang="en-US" altLang="zh-CN" sz="2400" dirty="0" err="1" smtClean="0"/>
              <a:t>args</a:t>
            </a:r>
            <a:r>
              <a:rPr lang="en-US" altLang="zh-CN" sz="2400" dirty="0" smtClean="0"/>
              <a:t>[]){  //</a:t>
            </a:r>
            <a:r>
              <a:rPr lang="zh-CN" altLang="en-US" sz="2400" dirty="0" smtClean="0"/>
              <a:t>定义主方法</a:t>
            </a:r>
            <a:endParaRPr lang="en-US" altLang="zh-CN" sz="2400" dirty="0" smtClean="0"/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 smtClean="0"/>
              <a:t>            Cycle c1=new Cycle();  //</a:t>
            </a:r>
            <a:r>
              <a:rPr lang="zh-CN" altLang="en-US" sz="2400" dirty="0" smtClean="0"/>
              <a:t>定义对象</a:t>
            </a:r>
            <a:endParaRPr lang="en-US" altLang="zh-CN" sz="2400" dirty="0" smtClean="0"/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 smtClean="0"/>
              <a:t>            c1.calculateArea(2);  //</a:t>
            </a:r>
            <a:r>
              <a:rPr lang="zh-CN" altLang="en-US" sz="2400" dirty="0" smtClean="0"/>
              <a:t>使用对象调用方法</a:t>
            </a:r>
            <a:endParaRPr lang="zh-CN" altLang="en-US" sz="2400" dirty="0"/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 smtClean="0"/>
              <a:t>        }</a:t>
            </a:r>
            <a:endParaRPr lang="en-US" altLang="zh-CN" sz="2400" dirty="0" smtClean="0"/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 smtClean="0"/>
              <a:t>}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762000"/>
            <a:ext cx="5911552" cy="685800"/>
          </a:xfrm>
        </p:spPr>
        <p:txBody>
          <a:bodyPr/>
          <a:lstStyle/>
          <a:p>
            <a:r>
              <a:rPr lang="en-US" altLang="zh-CN" b="1" dirty="0"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程序一般结构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3.1 Java</a:t>
            </a:r>
            <a:r>
              <a:rPr lang="zh-CN" altLang="en-US" dirty="0"/>
              <a:t>程序的结构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3.2 Java</a:t>
            </a:r>
            <a:r>
              <a:rPr lang="zh-CN" altLang="en-US" dirty="0" smtClean="0"/>
              <a:t>程序的编写、编译、运行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3.3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软件编写、运行、调试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6629400" cy="685800"/>
          </a:xfrm>
        </p:spPr>
        <p:txBody>
          <a:bodyPr/>
          <a:lstStyle/>
          <a:p>
            <a:pPr marL="0" indent="0"/>
            <a:r>
              <a:rPr lang="en-US" altLang="zh-CN" dirty="0"/>
              <a:t>3.1 Java</a:t>
            </a:r>
            <a:r>
              <a:rPr lang="zh-CN" altLang="en-US" dirty="0"/>
              <a:t>程序的</a:t>
            </a:r>
            <a:r>
              <a:rPr lang="zh-CN" altLang="en-US" dirty="0" smtClean="0"/>
              <a:t>结构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640960" cy="5328592"/>
          </a:xfrm>
          <a:effectLst/>
        </p:spPr>
        <p:txBody>
          <a:bodyPr/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程序由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个或多个类组成</a:t>
            </a:r>
            <a:endParaRPr lang="en-US" altLang="zh-CN" dirty="0" smtClean="0"/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/>
              <a:t>其中有一个类中包含有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方法，该类称为主类</a:t>
            </a:r>
            <a:r>
              <a:rPr lang="zh-CN" altLang="en-US" smtClean="0"/>
              <a:t>（一般声明为</a:t>
            </a:r>
            <a:r>
              <a:rPr lang="en-US" altLang="zh-CN" smtClean="0"/>
              <a:t>public</a:t>
            </a:r>
            <a:r>
              <a:rPr lang="zh-CN" altLang="en-US" dirty="0" smtClean="0"/>
              <a:t>类）</a:t>
            </a:r>
            <a:endParaRPr lang="en-US" altLang="zh-CN" dirty="0" smtClean="0"/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altLang="zh-CN" dirty="0" smtClean="0"/>
              <a:t>main</a:t>
            </a:r>
            <a:r>
              <a:rPr lang="zh-CN" altLang="en-US" dirty="0" smtClean="0"/>
              <a:t>方法是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程序的入口方法（函数）</a:t>
            </a:r>
            <a:endParaRPr lang="en-US" altLang="zh-CN" dirty="0" smtClean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altLang="zh-CN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HelloJava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HelloJava</a:t>
            </a:r>
            <a:r>
              <a:rPr lang="en-US" altLang="zh-CN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!"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04663"/>
            <a:ext cx="8583488" cy="6405711"/>
          </a:xfrm>
          <a:noFill/>
          <a:effectLst/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CycleTest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Cycle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Cycle();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c1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.setRadius(2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en-US" altLang="zh-CN" sz="20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sz="20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.calculateArea());</a:t>
            </a:r>
            <a:endParaRPr lang="en-US" altLang="zh-CN" sz="2000" i="1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Cycle{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=3.1415926;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setRadius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radius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calculateArea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04800"/>
            <a:ext cx="7414592" cy="685800"/>
          </a:xfrm>
        </p:spPr>
        <p:txBody>
          <a:bodyPr/>
          <a:lstStyle/>
          <a:p>
            <a:r>
              <a:rPr lang="en-US" altLang="zh-CN" dirty="0"/>
              <a:t>3.2 Java</a:t>
            </a:r>
            <a:r>
              <a:rPr lang="zh-CN" altLang="en-US" dirty="0"/>
              <a:t>程序的编写、编译、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124" y="1124744"/>
            <a:ext cx="9008876" cy="5472608"/>
          </a:xfrm>
        </p:spPr>
        <p:txBody>
          <a:bodyPr/>
          <a:lstStyle/>
          <a:p>
            <a:pPr algn="just"/>
            <a:r>
              <a:rPr lang="zh-CN" altLang="en-US" sz="2400" dirty="0" smtClean="0">
                <a:solidFill>
                  <a:srgbClr val="FF0000"/>
                </a:solidFill>
              </a:rPr>
              <a:t>编写</a:t>
            </a:r>
            <a:r>
              <a:rPr lang="zh-CN" altLang="en-US" sz="2400" dirty="0" smtClean="0"/>
              <a:t>：使用文本编辑器，编写完成程序代码后，需要进行保存，保存时，主文件名称必须与</a:t>
            </a:r>
            <a:r>
              <a:rPr lang="en-US" altLang="zh-CN" sz="2400" dirty="0" smtClean="0"/>
              <a:t>public</a:t>
            </a:r>
            <a:r>
              <a:rPr lang="zh-CN" altLang="en-US" sz="2400" dirty="0" smtClean="0"/>
              <a:t>类名相同（区分大小写），扩展名为</a:t>
            </a:r>
            <a:r>
              <a:rPr lang="en-US" altLang="zh-CN" sz="2400" dirty="0" smtClean="0">
                <a:solidFill>
                  <a:srgbClr val="0000FF"/>
                </a:solidFill>
              </a:rPr>
              <a:t>.java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>
                <a:solidFill>
                  <a:srgbClr val="FF0000"/>
                </a:solidFill>
              </a:rPr>
              <a:t>编译</a:t>
            </a:r>
            <a:r>
              <a:rPr lang="zh-CN" altLang="en-US" sz="2400" dirty="0" smtClean="0"/>
              <a:t>：</a:t>
            </a:r>
            <a:r>
              <a:rPr lang="zh-CN" altLang="en-US" sz="2400" dirty="0"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cs typeface="Times New Roman" panose="02020603050405020304" pitchFamily="18" charset="0"/>
              </a:rPr>
              <a:t>编译器（</a:t>
            </a:r>
            <a:r>
              <a:rPr lang="en-US" altLang="zh-CN" sz="2400" dirty="0">
                <a:cs typeface="Times New Roman" panose="02020603050405020304" pitchFamily="18" charset="0"/>
              </a:rPr>
              <a:t>javac.exe）</a:t>
            </a:r>
            <a:r>
              <a:rPr lang="zh-CN" altLang="en-US" sz="2400" dirty="0">
                <a:cs typeface="Times New Roman" panose="02020603050405020304" pitchFamily="18" charset="0"/>
              </a:rPr>
              <a:t>编译源文件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，生成字节</a:t>
            </a:r>
            <a:r>
              <a:rPr lang="zh-CN" altLang="en-US" sz="2400" dirty="0">
                <a:cs typeface="Times New Roman" panose="02020603050405020304" pitchFamily="18" charset="0"/>
              </a:rPr>
              <a:t>码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文件</a:t>
            </a:r>
            <a:r>
              <a:rPr lang="zh-CN" altLang="en-US" sz="2400" dirty="0" smtClean="0"/>
              <a:t>，扩展名为</a:t>
            </a:r>
            <a:r>
              <a:rPr lang="en-US" altLang="zh-CN" sz="2400" dirty="0" smtClean="0">
                <a:solidFill>
                  <a:srgbClr val="0000FF"/>
                </a:solidFill>
              </a:rPr>
              <a:t>.class</a:t>
            </a:r>
            <a:r>
              <a:rPr lang="zh-CN" altLang="en-US" sz="2400" dirty="0" smtClean="0"/>
              <a:t>。源文件有几个类就会生成几个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文件。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>
                <a:solidFill>
                  <a:srgbClr val="FF0000"/>
                </a:solidFill>
              </a:rPr>
              <a:t>运行</a:t>
            </a:r>
            <a:r>
              <a:rPr lang="zh-CN" altLang="en-US" sz="2400" dirty="0" smtClean="0"/>
              <a:t>：使用</a:t>
            </a:r>
            <a:r>
              <a:rPr lang="en-US" altLang="zh-CN" sz="2400" dirty="0"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cs typeface="Times New Roman" panose="02020603050405020304" pitchFamily="18" charset="0"/>
              </a:rPr>
              <a:t>解释器（</a:t>
            </a:r>
            <a:r>
              <a:rPr lang="en-US" altLang="zh-CN" sz="2400" dirty="0">
                <a:cs typeface="Times New Roman" panose="02020603050405020304" pitchFamily="18" charset="0"/>
              </a:rPr>
              <a:t>java.exe）</a:t>
            </a:r>
            <a:r>
              <a:rPr lang="zh-CN" altLang="en-US" sz="2400" dirty="0">
                <a:cs typeface="Times New Roman" panose="02020603050405020304" pitchFamily="18" charset="0"/>
              </a:rPr>
              <a:t>来解释执行字节码文件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dirty="0" smtClean="0">
                <a:cs typeface="Times New Roman" panose="02020603050405020304" pitchFamily="18" charset="0"/>
              </a:rPr>
              <a:t>学习通课程平台上，有使用普通文本编辑器进行上述操作的详细讲解，请同学们自学。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dirty="0" smtClean="0"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现在，我们借助</a:t>
            </a:r>
            <a:r>
              <a:rPr lang="en-US" altLang="zh-CN" sz="2400" dirty="0" smtClean="0"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编程工具</a:t>
            </a:r>
            <a:r>
              <a:rPr lang="en-US" altLang="zh-CN" sz="2400" dirty="0" smtClean="0"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eclipse</a:t>
            </a:r>
            <a:r>
              <a:rPr lang="zh-CN" altLang="en-US" sz="2400" dirty="0" smtClean="0"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完成上述操作</a:t>
            </a:r>
            <a:r>
              <a:rPr lang="zh-CN" altLang="en-US" sz="2400" dirty="0"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！</a:t>
            </a:r>
            <a:endParaRPr lang="zh-CN" altLang="en-US" sz="2400" dirty="0">
              <a:latin typeface="+mj-lt"/>
              <a:ea typeface="楷体" panose="02010609060101010101" pitchFamily="49" charset="-122"/>
            </a:endParaRPr>
          </a:p>
          <a:p>
            <a:pPr algn="just"/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3549650" y="3835400"/>
              <a:ext cx="4565650" cy="2159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3549650" y="3835400"/>
                <a:ext cx="45656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8045450" y="3879850"/>
              <a:ext cx="1270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8045450" y="3879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8070850" y="3822700"/>
              <a:ext cx="552450" cy="508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8070850" y="3822700"/>
                <a:ext cx="5524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3448050" y="3994150"/>
              <a:ext cx="165100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3448050" y="3994150"/>
                <a:ext cx="1651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cs typeface="Times New Roman" panose="02020603050405020304" pitchFamily="18" charset="0"/>
              </a:rPr>
              <a:t>、面向对象编程的基本</a:t>
            </a:r>
            <a:r>
              <a:rPr lang="zh-CN" altLang="en-US" b="1" dirty="0" smtClean="0">
                <a:cs typeface="Times New Roman" panose="02020603050405020304" pitchFamily="18" charset="0"/>
              </a:rPr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b="1" dirty="0" smtClean="0">
                <a:latin typeface="+mj-lt"/>
              </a:rPr>
              <a:t>1.1 </a:t>
            </a:r>
            <a:r>
              <a:rPr lang="zh-CN" altLang="en-US" b="1" dirty="0">
                <a:latin typeface="+mj-lt"/>
              </a:rPr>
              <a:t>对象与类的概念</a:t>
            </a:r>
            <a:endParaRPr lang="zh-CN" altLang="en-US" b="1" dirty="0">
              <a:latin typeface="+mj-lt"/>
            </a:endParaRPr>
          </a:p>
          <a:p>
            <a:pPr algn="just" eaLnBrk="1" hangingPunct="1">
              <a:buFontTx/>
              <a:buNone/>
            </a:pPr>
            <a:r>
              <a:rPr lang="en-US" altLang="zh-CN" b="1" dirty="0" smtClean="0">
                <a:latin typeface="+mj-lt"/>
              </a:rPr>
              <a:t>1.2 </a:t>
            </a:r>
            <a:r>
              <a:rPr lang="zh-CN" altLang="en-US" b="1" dirty="0">
                <a:latin typeface="+mj-lt"/>
              </a:rPr>
              <a:t>类与对象之间的关系</a:t>
            </a:r>
            <a:endParaRPr lang="zh-CN" altLang="en-US" b="1" dirty="0">
              <a:latin typeface="+mj-lt"/>
            </a:endParaRPr>
          </a:p>
          <a:p>
            <a:pPr algn="just" eaLnBrk="1" hangingPunct="1">
              <a:buFontTx/>
              <a:buNone/>
            </a:pPr>
            <a:r>
              <a:rPr lang="en-US" altLang="zh-CN" b="1" dirty="0" smtClean="0">
                <a:latin typeface="+mj-lt"/>
              </a:rPr>
              <a:t>1.3 </a:t>
            </a:r>
            <a:r>
              <a:rPr lang="zh-CN" altLang="en-US" b="1" dirty="0">
                <a:latin typeface="+mj-lt"/>
              </a:rPr>
              <a:t>面向对象</a:t>
            </a:r>
            <a:r>
              <a:rPr lang="zh-CN" altLang="en-US" b="1" dirty="0" smtClean="0">
                <a:latin typeface="+mj-lt"/>
              </a:rPr>
              <a:t>编程</a:t>
            </a:r>
            <a:endParaRPr lang="zh-CN" altLang="en-US" b="1" dirty="0">
              <a:latin typeface="+mj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dirty="0" smtClean="0"/>
              <a:t> 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4664"/>
            <a:ext cx="7999040" cy="1500336"/>
          </a:xfrm>
        </p:spPr>
        <p:txBody>
          <a:bodyPr/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使用</a:t>
            </a:r>
            <a:r>
              <a:rPr lang="en-US" altLang="zh-CN" dirty="0"/>
              <a:t>Eclipse</a:t>
            </a:r>
            <a:r>
              <a:rPr lang="zh-CN" altLang="en-US" dirty="0"/>
              <a:t>软件编写、运行、调试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204864"/>
            <a:ext cx="8432516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05000"/>
            <a:ext cx="8511480" cy="4114800"/>
          </a:xfrm>
        </p:spPr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：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Java</a:t>
            </a:r>
            <a:r>
              <a:rPr lang="zh-CN" altLang="en-US" dirty="0"/>
              <a:t>集成开发环境</a:t>
            </a:r>
            <a:r>
              <a:rPr lang="zh-CN" altLang="en-US" dirty="0" smtClean="0"/>
              <a:t>，是</a:t>
            </a:r>
            <a:r>
              <a:rPr lang="zh-CN" altLang="en-US" dirty="0"/>
              <a:t>一个开放源代码的、基于</a:t>
            </a:r>
            <a:r>
              <a:rPr lang="en-US" altLang="zh-CN" dirty="0"/>
              <a:t>Java</a:t>
            </a:r>
            <a:r>
              <a:rPr lang="zh-CN" altLang="en-US" dirty="0"/>
              <a:t>的可扩展开发</a:t>
            </a:r>
            <a:r>
              <a:rPr lang="zh-CN" altLang="en-US" dirty="0" smtClean="0"/>
              <a:t>平台，适合初学者进行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编程语言学习。</a:t>
            </a:r>
            <a:endParaRPr lang="en-US" altLang="zh-CN" dirty="0" smtClean="0"/>
          </a:p>
          <a:p>
            <a:r>
              <a:rPr lang="zh-CN" altLang="en-US" sz="2400" dirty="0" smtClean="0">
                <a:solidFill>
                  <a:srgbClr val="009999"/>
                </a:solidFill>
                <a:ea typeface="楷体" panose="02010609060101010101" pitchFamily="49" charset="-122"/>
              </a:rPr>
              <a:t>演示使用</a:t>
            </a:r>
            <a:r>
              <a:rPr lang="en-US" altLang="zh-CN" sz="2400" dirty="0" smtClean="0">
                <a:solidFill>
                  <a:srgbClr val="009999"/>
                </a:solidFill>
                <a:ea typeface="楷体" panose="02010609060101010101" pitchFamily="49" charset="-122"/>
              </a:rPr>
              <a:t>eclipse</a:t>
            </a:r>
            <a:r>
              <a:rPr lang="zh-CN" altLang="en-US" sz="2400" dirty="0" smtClean="0">
                <a:solidFill>
                  <a:srgbClr val="009999"/>
                </a:solidFill>
                <a:ea typeface="楷体" panose="02010609060101010101" pitchFamily="49" charset="-122"/>
              </a:rPr>
              <a:t>编写、编译、运行、调试</a:t>
            </a:r>
            <a:r>
              <a:rPr lang="en-US" altLang="zh-CN" sz="2400" dirty="0" smtClean="0">
                <a:solidFill>
                  <a:srgbClr val="009999"/>
                </a:solidFill>
                <a:ea typeface="楷体" panose="02010609060101010101" pitchFamily="49" charset="-122"/>
              </a:rPr>
              <a:t>Java</a:t>
            </a:r>
            <a:r>
              <a:rPr lang="zh-CN" altLang="en-US" sz="2400" dirty="0" smtClean="0">
                <a:solidFill>
                  <a:srgbClr val="009999"/>
                </a:solidFill>
                <a:ea typeface="楷体" panose="02010609060101010101" pitchFamily="49" charset="-122"/>
              </a:rPr>
              <a:t>程序。</a:t>
            </a:r>
            <a:endParaRPr lang="zh-CN" altLang="en-US" sz="2400" dirty="0">
              <a:solidFill>
                <a:srgbClr val="009999"/>
              </a:solidFill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62000"/>
            <a:ext cx="8640960" cy="685800"/>
          </a:xfrm>
        </p:spPr>
        <p:txBody>
          <a:bodyPr/>
          <a:lstStyle/>
          <a:p>
            <a:r>
              <a:rPr lang="en-US" altLang="zh-CN" b="1" dirty="0"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cs typeface="Times New Roman" panose="02020603050405020304" pitchFamily="18" charset="0"/>
              </a:rPr>
              <a:t>语言编程与</a:t>
            </a: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语言编程的自由</a:t>
            </a:r>
            <a:r>
              <a:rPr lang="zh-CN" altLang="en-US" b="1" dirty="0" smtClean="0">
                <a:cs typeface="Times New Roman" panose="02020603050405020304" pitchFamily="18" charset="0"/>
              </a:rPr>
              <a:t>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4.1 C</a:t>
            </a:r>
            <a:r>
              <a:rPr lang="zh-CN" altLang="en-US" dirty="0" smtClean="0"/>
              <a:t>语言与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语言基础语法的主要不同之处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4.2 (</a:t>
            </a:r>
            <a:r>
              <a:rPr lang="zh-CN" altLang="en-US" dirty="0" smtClean="0"/>
              <a:t>简单程序</a:t>
            </a:r>
            <a:r>
              <a:rPr lang="en-US" altLang="zh-CN" dirty="0" smtClean="0"/>
              <a:t>)C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的自由转换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982272" cy="936104"/>
          </a:xfrm>
        </p:spPr>
        <p:txBody>
          <a:bodyPr/>
          <a:lstStyle/>
          <a:p>
            <a:pPr algn="l"/>
            <a:r>
              <a:rPr lang="en-US" altLang="zh-CN" dirty="0" smtClean="0"/>
              <a:t>4.1 C</a:t>
            </a:r>
            <a:r>
              <a:rPr lang="zh-CN" altLang="en-US" dirty="0" smtClean="0"/>
              <a:t>语言和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r>
              <a:rPr lang="zh-CN" altLang="en-US" dirty="0"/>
              <a:t>语法</a:t>
            </a:r>
            <a:r>
              <a:rPr lang="zh-CN" altLang="en-US" dirty="0" smtClean="0"/>
              <a:t>的主要</a:t>
            </a:r>
            <a:r>
              <a:rPr lang="zh-CN" altLang="en-US" dirty="0"/>
              <a:t>不同之</a:t>
            </a:r>
            <a:r>
              <a:rPr lang="zh-CN" altLang="en-US" dirty="0" smtClean="0"/>
              <a:t>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08" y="1568649"/>
            <a:ext cx="8928992" cy="531452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）输入、输出函数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）求余运算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允许小数求余）</a:t>
            </a: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）汉字可以作为标识符</a:t>
            </a: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Java</a:t>
            </a:r>
            <a:r>
              <a:rPr lang="zh-CN" altLang="en-US" sz="2400" dirty="0">
                <a:solidFill>
                  <a:srgbClr val="FF0000"/>
                </a:solidFill>
              </a:rPr>
              <a:t>有</a:t>
            </a:r>
            <a:r>
              <a:rPr lang="zh-CN" altLang="en-US" sz="2400" dirty="0" smtClean="0">
                <a:solidFill>
                  <a:srgbClr val="FF0000"/>
                </a:solidFill>
              </a:rPr>
              <a:t>布尔型（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boolean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没有指针定义</a:t>
            </a: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）类型的自动转换（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不允许高精度类型向低精度类型自动转换）</a:t>
            </a: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）数组的定义与引用</a:t>
            </a: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…………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 页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2755900" y="2882900"/>
              <a:ext cx="127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2755900" y="2882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863850" y="2520950"/>
              <a:ext cx="2565400" cy="1016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863850" y="2520950"/>
                <a:ext cx="2565400" cy="1016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597517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Java</a:t>
            </a:r>
            <a:r>
              <a:rPr lang="zh-CN" altLang="en-US" dirty="0" smtClean="0">
                <a:solidFill>
                  <a:srgbClr val="0000FF"/>
                </a:solidFill>
              </a:rPr>
              <a:t>输入方法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//</a:t>
            </a:r>
            <a:r>
              <a:rPr lang="zh-CN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导入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zh-CN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包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0000FF"/>
              </a:buClr>
              <a:buNone/>
            </a:pPr>
            <a:r>
              <a:rPr lang="en-US" altLang="zh-CN" sz="2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定义</a:t>
            </a:r>
            <a:r>
              <a:rPr lang="en-US" altLang="zh-CN" sz="2400" dirty="0">
                <a:solidFill>
                  <a:srgbClr val="3F7F5F"/>
                </a:solidFill>
                <a:latin typeface="Consolas" panose="020B0609020204030204" pitchFamily="49" charset="0"/>
              </a:rPr>
              <a:t>reader</a:t>
            </a:r>
            <a:r>
              <a:rPr lang="zh-CN" altLang="en-US" sz="2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对象，用于读取数据</a:t>
            </a:r>
            <a:endParaRPr lang="zh-CN" altLang="en-US" sz="2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reader=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Scanner(System.in); </a:t>
            </a:r>
            <a:endParaRPr lang="en-US" altLang="zh-CN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x=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2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读取一个整数，赋值给</a:t>
            </a:r>
            <a:r>
              <a:rPr lang="en-US" altLang="zh-CN" sz="2400" dirty="0">
                <a:solidFill>
                  <a:srgbClr val="3F7F5F"/>
                </a:solidFill>
                <a:latin typeface="Consolas" panose="020B0609020204030204" pitchFamily="49" charset="0"/>
              </a:rPr>
              <a:t>x</a:t>
            </a:r>
            <a:endParaRPr lang="en-US" altLang="zh-CN" sz="2400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Java</a:t>
            </a:r>
            <a:r>
              <a:rPr lang="zh-CN" altLang="en-US" dirty="0" smtClean="0">
                <a:solidFill>
                  <a:srgbClr val="0000FF"/>
                </a:solidFill>
              </a:rPr>
              <a:t>输出方法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(x);  </a:t>
            </a:r>
            <a:r>
              <a:rPr lang="en-US" altLang="zh-CN" sz="2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输出变量</a:t>
            </a:r>
            <a:r>
              <a:rPr lang="en-US" altLang="zh-CN" sz="2400" dirty="0">
                <a:solidFill>
                  <a:srgbClr val="3F7F5F"/>
                </a:solidFill>
                <a:latin typeface="Consolas" panose="020B0609020204030204" pitchFamily="49" charset="0"/>
              </a:rPr>
              <a:t>x</a:t>
            </a:r>
            <a:r>
              <a:rPr lang="zh-CN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的值，然后</a:t>
            </a:r>
            <a:r>
              <a:rPr lang="zh-CN" altLang="en-US" sz="2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换行，不用考虑</a:t>
            </a:r>
            <a:r>
              <a:rPr lang="en-US" altLang="zh-CN" sz="2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x</a:t>
            </a:r>
            <a:r>
              <a:rPr lang="zh-CN" altLang="en-US" sz="2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的类型</a:t>
            </a:r>
            <a:endParaRPr lang="en-US" altLang="zh-CN" sz="24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sz="2400" dirty="0" smtClean="0">
                <a:solidFill>
                  <a:srgbClr val="0099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配合板书和程序演示分析</a:t>
            </a:r>
            <a:endParaRPr lang="zh-CN" altLang="en-US" sz="2400" dirty="0">
              <a:solidFill>
                <a:srgbClr val="0099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boolean</a:t>
            </a:r>
            <a:r>
              <a:rPr lang="zh-CN" altLang="en-US" dirty="0" smtClean="0"/>
              <a:t>类型，有两个常量：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，分别用来表示“真”与“假”</a:t>
            </a:r>
            <a:endParaRPr lang="en-US" altLang="zh-CN" dirty="0" smtClean="0"/>
          </a:p>
          <a:p>
            <a:r>
              <a:rPr lang="zh-CN" altLang="en-US" dirty="0" smtClean="0"/>
              <a:t>例如，</a:t>
            </a:r>
            <a:r>
              <a:rPr lang="en-US" altLang="zh-CN" dirty="0" smtClean="0"/>
              <a:t>4&gt;3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3&gt;4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中不再使用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表示逻辑上的真和假。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116632"/>
            <a:ext cx="6629400" cy="685800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输入输出案例</a:t>
            </a:r>
            <a:r>
              <a:rPr lang="zh-CN" altLang="en-US" sz="2800" dirty="0" smtClean="0"/>
              <a:t>（用于自学）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02432"/>
            <a:ext cx="8568952" cy="5866928"/>
          </a:xfrm>
        </p:spPr>
        <p:txBody>
          <a:bodyPr/>
          <a:lstStyle/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None/>
            </a:pP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</a:rPr>
              <a:t>本程序功能：输入若干个小数，以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</a:rPr>
              <a:t>结束输入，计算它们的和，并输出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import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java.util.Scanner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Example2_3 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 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 ]){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zh-CN" alt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System.out.println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b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2000" b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请输入若干个数，以</a:t>
            </a:r>
            <a:r>
              <a:rPr lang="en-US" altLang="zh-CN" sz="2000" b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lang="zh-CN" altLang="en-US" sz="2000" b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结束输入</a:t>
            </a:r>
            <a:r>
              <a:rPr lang="en-US" altLang="zh-CN" sz="2000" b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Scanner reader=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Scanner(System.in);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sum=0;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x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reader.nextDouble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(x!=0){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sum=</a:t>
            </a:r>
            <a:r>
              <a:rPr lang="en-US" altLang="zh-CN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sum+x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x=</a:t>
            </a:r>
            <a:r>
              <a:rPr lang="en-US" altLang="zh-CN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reader.nextDouble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zh-CN" alt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System.out.println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b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"sum="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+sum);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zh-CN" alt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sz="2000" b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48680"/>
            <a:ext cx="7620000" cy="685800"/>
          </a:xfrm>
        </p:spPr>
        <p:txBody>
          <a:bodyPr/>
          <a:lstStyle/>
          <a:p>
            <a:r>
              <a:rPr lang="en-US" altLang="zh-CN" dirty="0"/>
              <a:t>4.2 (</a:t>
            </a:r>
            <a:r>
              <a:rPr lang="zh-CN" altLang="en-US" dirty="0"/>
              <a:t>简单程序</a:t>
            </a:r>
            <a:r>
              <a:rPr lang="en-US" altLang="zh-CN" dirty="0"/>
              <a:t>)</a:t>
            </a:r>
            <a:r>
              <a:rPr lang="en-US" altLang="zh-CN" dirty="0" smtClean="0"/>
              <a:t>C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Java</a:t>
            </a:r>
            <a:r>
              <a:rPr lang="zh-CN" altLang="en-US" dirty="0"/>
              <a:t>的自由</a:t>
            </a:r>
            <a:r>
              <a:rPr lang="zh-CN" altLang="en-US" dirty="0" smtClean="0"/>
              <a:t>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</p:spPr>
        <p:txBody>
          <a:bodyPr/>
          <a:lstStyle/>
          <a:p>
            <a:r>
              <a:rPr lang="zh-CN" altLang="en-US" sz="2400" dirty="0" smtClean="0"/>
              <a:t>本处“简单程序”是指上学期我们学习、编写过的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语言程序。</a:t>
            </a:r>
            <a:endParaRPr lang="en-US" altLang="zh-CN" sz="2400" dirty="0" smtClean="0"/>
          </a:p>
          <a:p>
            <a:r>
              <a:rPr lang="zh-CN" altLang="en-US" sz="2400" dirty="0" smtClean="0"/>
              <a:t>将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程序转换成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程序的步骤：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）定义一个空类</a:t>
            </a:r>
            <a:r>
              <a:rPr lang="en-US" altLang="zh-CN" sz="2400" dirty="0" err="1" smtClean="0"/>
              <a:t>testC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）将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程序代码</a:t>
            </a:r>
            <a:r>
              <a:rPr lang="zh-CN" altLang="en-US" sz="2400" dirty="0" smtClean="0"/>
              <a:t>复制到</a:t>
            </a:r>
            <a:r>
              <a:rPr lang="en-US" altLang="zh-CN" sz="2400" dirty="0" err="1" smtClean="0"/>
              <a:t>testC</a:t>
            </a:r>
            <a:r>
              <a:rPr lang="zh-CN" altLang="en-US" sz="2400" dirty="0" smtClean="0"/>
              <a:t>类中，删除</a:t>
            </a:r>
            <a:r>
              <a:rPr lang="en-US" altLang="zh-CN" sz="2400" dirty="0" smtClean="0"/>
              <a:t>include</a:t>
            </a:r>
            <a:r>
              <a:rPr lang="zh-CN" altLang="en-US" sz="2400" dirty="0" smtClean="0"/>
              <a:t>引用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）将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函数改写成：</a:t>
            </a:r>
            <a:r>
              <a:rPr lang="en-US" altLang="zh-CN" sz="2400" dirty="0" smtClean="0"/>
              <a:t>public static void main(String </a:t>
            </a:r>
            <a:r>
              <a:rPr lang="en-US" altLang="zh-CN" sz="2400" dirty="0" err="1" smtClean="0"/>
              <a:t>args</a:t>
            </a:r>
            <a:r>
              <a:rPr lang="en-US" altLang="zh-CN" sz="2400" dirty="0" smtClean="0"/>
              <a:t>[])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）若有其他函数，在其函数首部（返回类型）</a:t>
            </a:r>
            <a:r>
              <a:rPr lang="zh-CN" altLang="en-US" sz="2400" dirty="0"/>
              <a:t>前</a:t>
            </a:r>
            <a:r>
              <a:rPr lang="zh-CN" altLang="en-US" sz="2400" dirty="0" smtClean="0"/>
              <a:t>添加</a:t>
            </a:r>
            <a:r>
              <a:rPr lang="en-US" altLang="zh-CN" sz="2400" dirty="0" smtClean="0"/>
              <a:t>static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scanf</a:t>
            </a:r>
            <a:r>
              <a:rPr lang="zh-CN" altLang="en-US" sz="2400" dirty="0" smtClean="0"/>
              <a:t>改写为</a:t>
            </a:r>
            <a:r>
              <a:rPr lang="en-US" altLang="zh-CN" sz="2400" dirty="0" smtClean="0"/>
              <a:t>Scanner</a:t>
            </a:r>
            <a:r>
              <a:rPr lang="zh-CN" altLang="en-US" sz="2400" dirty="0" smtClean="0"/>
              <a:t>；</a:t>
            </a:r>
            <a:r>
              <a:rPr lang="en-US" altLang="zh-CN" sz="2400" dirty="0" err="1" smtClean="0"/>
              <a:t>printf</a:t>
            </a:r>
            <a:r>
              <a:rPr lang="zh-CN" altLang="en-US" sz="2400" dirty="0" smtClean="0"/>
              <a:t>改写成</a:t>
            </a:r>
            <a:r>
              <a:rPr lang="en-US" altLang="zh-CN" sz="2400" dirty="0" smtClean="0"/>
              <a:t>System.out.println</a:t>
            </a:r>
            <a:endParaRPr lang="en-US" altLang="zh-CN" sz="2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426368"/>
            <a:ext cx="6629400" cy="685800"/>
          </a:xfrm>
        </p:spPr>
        <p:txBody>
          <a:bodyPr/>
          <a:lstStyle/>
          <a:p>
            <a:r>
              <a:rPr lang="en-US" altLang="zh-CN" b="1" dirty="0"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程序</a:t>
            </a:r>
            <a:r>
              <a:rPr lang="zh-CN" altLang="en-US" b="1" dirty="0" smtClean="0">
                <a:cs typeface="Times New Roman" panose="02020603050405020304" pitchFamily="18" charset="0"/>
              </a:rPr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11480" cy="4968552"/>
          </a:xfrm>
        </p:spPr>
        <p:txBody>
          <a:bodyPr/>
          <a:lstStyle/>
          <a:p>
            <a:pPr algn="just"/>
            <a:r>
              <a:rPr lang="zh-CN" altLang="en-US" dirty="0" smtClean="0"/>
              <a:t>将前面概念中的样例，编程实现出来。直接在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中编写，查看运行结果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：编写一个圆类，实现圆的面积输出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/>
              <a:t>：编写一</a:t>
            </a:r>
            <a:r>
              <a:rPr lang="zh-CN" altLang="en-US" dirty="0" smtClean="0"/>
              <a:t>个三角形类</a:t>
            </a:r>
            <a:r>
              <a:rPr lang="zh-CN" altLang="en-US" dirty="0"/>
              <a:t>，</a:t>
            </a:r>
            <a:r>
              <a:rPr lang="zh-CN" altLang="en-US" dirty="0" smtClean="0"/>
              <a:t>实现三角形的</a:t>
            </a:r>
            <a:r>
              <a:rPr lang="zh-CN" altLang="en-US" dirty="0"/>
              <a:t>面积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/>
              <a:t>编写一</a:t>
            </a:r>
            <a:r>
              <a:rPr lang="zh-CN" altLang="en-US" dirty="0" smtClean="0"/>
              <a:t>个梯形类</a:t>
            </a:r>
            <a:r>
              <a:rPr lang="zh-CN" altLang="en-US" dirty="0"/>
              <a:t>，</a:t>
            </a:r>
            <a:r>
              <a:rPr lang="zh-CN" altLang="en-US" dirty="0" smtClean="0"/>
              <a:t>实现梯形的</a:t>
            </a:r>
            <a:r>
              <a:rPr lang="zh-CN" altLang="en-US" dirty="0"/>
              <a:t>面积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：编写一个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类，具有型号和主频属性，可以实现加法运算</a:t>
            </a:r>
            <a:endParaRPr lang="en-US" altLang="zh-CN" dirty="0" smtClean="0"/>
          </a:p>
          <a:p>
            <a:pPr algn="just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7838256" cy="44630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en-US" dirty="0"/>
              <a:t>编写一</a:t>
            </a:r>
            <a:r>
              <a:rPr lang="zh-CN" altLang="en-US" dirty="0" smtClean="0"/>
              <a:t>个小狗类，小狗有品种、颜色、体重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个属性，会叫、会跑。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zh-CN" altLang="en-US" dirty="0"/>
              <a:t>编写一</a:t>
            </a:r>
            <a:r>
              <a:rPr lang="zh-CN" altLang="en-US" dirty="0" smtClean="0"/>
              <a:t>个学生类，学生有学号、姓名、班级、数学分数、英语分数、程序设计分数等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个属性，会做加法运算和乘法运算。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1.1 </a:t>
            </a:r>
            <a:r>
              <a:rPr lang="zh-CN" altLang="en-US" dirty="0"/>
              <a:t>对象与类的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05000"/>
            <a:ext cx="8424936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）对象（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对象是用来描述客观事物的</a:t>
            </a:r>
            <a:r>
              <a:rPr lang="zh-CN" altLang="en-US" dirty="0">
                <a:solidFill>
                  <a:srgbClr val="FF0000"/>
                </a:solidFill>
              </a:rPr>
              <a:t>实体</a:t>
            </a:r>
            <a:r>
              <a:rPr lang="zh-CN" altLang="en-US" dirty="0"/>
              <a:t>，是具有特定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en-US" altLang="zh-CN" dirty="0"/>
              <a:t>(</a:t>
            </a:r>
            <a:r>
              <a:rPr lang="zh-CN" altLang="en-US" dirty="0"/>
              <a:t>状态</a:t>
            </a:r>
            <a:r>
              <a:rPr lang="en-US" altLang="zh-CN" dirty="0"/>
              <a:t>,</a:t>
            </a:r>
            <a:r>
              <a:rPr lang="zh-CN" altLang="en-US" dirty="0"/>
              <a:t>数据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en-US" altLang="zh-CN" dirty="0"/>
              <a:t>(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)</a:t>
            </a:r>
            <a:r>
              <a:rPr lang="zh-CN" altLang="en-US" dirty="0"/>
              <a:t>的基本运行单位，是</a:t>
            </a:r>
            <a:r>
              <a:rPr lang="zh-CN" altLang="en-US" dirty="0" smtClean="0"/>
              <a:t>类在一</a:t>
            </a:r>
            <a:r>
              <a:rPr lang="zh-CN" altLang="en-US" dirty="0"/>
              <a:t>个特定状态下的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72816"/>
            <a:ext cx="8054280" cy="4246984"/>
          </a:xfrm>
        </p:spPr>
        <p:txBody>
          <a:bodyPr/>
          <a:lstStyle/>
          <a:p>
            <a:pPr algn="just"/>
            <a:r>
              <a:rPr lang="zh-CN" altLang="en-US" dirty="0" smtClean="0"/>
              <a:t>例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：定义一个分数类，具有分子和分母属性，可以实现分数的加、减、乘、除运算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例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：定义一个复数类，具有实部和虚部属性，可以实现复数的加、减、乘、除运算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4949" y="2363133"/>
            <a:ext cx="2415611" cy="13210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  <a:round/>
          </a:ln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+mn-ea"/>
                <a:ea typeface="+mn-ea"/>
              </a:rPr>
              <a:t>属性</a:t>
            </a:r>
            <a:r>
              <a:rPr lang="zh-CN" altLang="en-US" sz="2000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endParaRPr lang="zh-CN" altLang="en-US" sz="20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  半径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ea typeface="+mn-ea"/>
              </a:rPr>
              <a:t>—1.5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厘米</a:t>
            </a:r>
            <a:endParaRPr lang="en-US" altLang="zh-CN" sz="20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70C0"/>
                </a:solidFill>
                <a:latin typeface="+mn-ea"/>
                <a:ea typeface="+mn-ea"/>
              </a:rPr>
              <a:t>行为</a:t>
            </a:r>
            <a:r>
              <a:rPr lang="en-US" altLang="zh-CN" sz="2000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zh-CN" altLang="zh-CN" sz="2000" dirty="0" smtClean="0">
                <a:solidFill>
                  <a:srgbClr val="0070C0"/>
                </a:solidFill>
                <a:latin typeface="+mn-ea"/>
                <a:ea typeface="+mn-ea"/>
              </a:rPr>
              <a:t>方法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计算圆的面积 </a:t>
            </a:r>
            <a:endParaRPr lang="zh-CN" altLang="en-US" sz="2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752101" y="4071553"/>
            <a:ext cx="2155239" cy="1465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  <a:round/>
          </a:ln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属性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endParaRPr lang="zh-CN" altLang="en-US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  ？</a:t>
            </a:r>
            <a:endParaRPr lang="en-US" altLang="zh-CN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行为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zh-CN" altLang="zh-CN" dirty="0" smtClean="0">
                <a:solidFill>
                  <a:srgbClr val="0070C0"/>
                </a:solidFill>
                <a:latin typeface="+mn-ea"/>
                <a:ea typeface="+mn-ea"/>
              </a:rPr>
              <a:t>方法</a:t>
            </a: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？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184352" y="2336409"/>
            <a:ext cx="2415611" cy="13210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  <a:round/>
          </a:ln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+mn-ea"/>
                <a:ea typeface="+mn-ea"/>
              </a:rPr>
              <a:t>属性</a:t>
            </a:r>
            <a:r>
              <a:rPr lang="zh-CN" altLang="en-US" sz="2000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endParaRPr lang="zh-CN" altLang="en-US" sz="20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  半径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ea typeface="+mn-ea"/>
              </a:rPr>
              <a:t>—2.5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厘米</a:t>
            </a:r>
            <a:endParaRPr lang="en-US" altLang="zh-CN" sz="20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70C0"/>
                </a:solidFill>
                <a:latin typeface="+mn-ea"/>
                <a:ea typeface="+mn-ea"/>
              </a:rPr>
              <a:t>行为</a:t>
            </a:r>
            <a:r>
              <a:rPr lang="en-US" altLang="zh-CN" sz="2000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zh-CN" altLang="zh-CN" sz="2000" dirty="0" smtClean="0">
                <a:solidFill>
                  <a:srgbClr val="0070C0"/>
                </a:solidFill>
                <a:latin typeface="+mn-ea"/>
                <a:ea typeface="+mn-ea"/>
              </a:rPr>
              <a:t>方法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计算圆的面积 </a:t>
            </a:r>
            <a:endParaRPr lang="zh-CN" altLang="en-US" sz="2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59036" y="2402898"/>
            <a:ext cx="2415611" cy="13210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  <a:round/>
          </a:ln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+mn-ea"/>
                <a:ea typeface="+mn-ea"/>
              </a:rPr>
              <a:t>属性</a:t>
            </a:r>
            <a:r>
              <a:rPr lang="zh-CN" altLang="en-US" sz="2000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endParaRPr lang="zh-CN" altLang="en-US" sz="20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  半径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ea typeface="+mn-ea"/>
              </a:rPr>
              <a:t>—2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厘米</a:t>
            </a:r>
            <a:endParaRPr lang="en-US" altLang="zh-CN" sz="20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70C0"/>
                </a:solidFill>
                <a:latin typeface="+mn-ea"/>
                <a:ea typeface="+mn-ea"/>
              </a:rPr>
              <a:t>行为</a:t>
            </a:r>
            <a:r>
              <a:rPr lang="en-US" altLang="zh-CN" sz="2000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zh-CN" altLang="zh-CN" sz="2000" dirty="0" smtClean="0">
                <a:solidFill>
                  <a:srgbClr val="0070C0"/>
                </a:solidFill>
                <a:latin typeface="+mn-ea"/>
                <a:ea typeface="+mn-ea"/>
              </a:rPr>
              <a:t>方法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计算圆的面积 </a:t>
            </a:r>
            <a:endParaRPr lang="zh-CN" altLang="en-US" sz="2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  <p:sp>
        <p:nvSpPr>
          <p:cNvPr id="5" name="椭圆 4"/>
          <p:cNvSpPr/>
          <p:nvPr/>
        </p:nvSpPr>
        <p:spPr bwMode="auto">
          <a:xfrm>
            <a:off x="611560" y="944234"/>
            <a:ext cx="1584176" cy="151216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131840" y="691716"/>
            <a:ext cx="2088232" cy="201720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867400" y="403684"/>
            <a:ext cx="2678385" cy="259326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等腰三角形 7"/>
          <p:cNvSpPr/>
          <p:nvPr/>
        </p:nvSpPr>
        <p:spPr bwMode="auto">
          <a:xfrm>
            <a:off x="683568" y="4575609"/>
            <a:ext cx="1440160" cy="144016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等腰三角形 8"/>
          <p:cNvSpPr/>
          <p:nvPr/>
        </p:nvSpPr>
        <p:spPr bwMode="auto">
          <a:xfrm>
            <a:off x="3275856" y="4071553"/>
            <a:ext cx="2016224" cy="1944216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>
            <a:off x="6184352" y="3657494"/>
            <a:ext cx="2505449" cy="2358275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1" grpId="2" animBg="1"/>
      <p:bldP spid="14" grpId="1" animBg="1"/>
      <p:bldP spid="14" grpId="2" animBg="1"/>
      <p:bldP spid="13" grpId="1" animBg="1"/>
      <p:bldP spid="13" grpId="2" animBg="1"/>
      <p:bldP spid="12" grpId="1" animBg="1"/>
      <p:bldP spid="12" grpId="2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  <p:sp>
        <p:nvSpPr>
          <p:cNvPr id="5" name="梯形 4"/>
          <p:cNvSpPr/>
          <p:nvPr/>
        </p:nvSpPr>
        <p:spPr bwMode="auto">
          <a:xfrm>
            <a:off x="467544" y="1340768"/>
            <a:ext cx="2304256" cy="2304256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i="0" u="none" strike="noStrike" cap="none" normalizeH="0" baseline="0" smtClean="0">
              <a:ln>
                <a:solidFill>
                  <a:sysClr val="windowText" lastClr="000000"/>
                </a:solidFill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梯形 5"/>
          <p:cNvSpPr/>
          <p:nvPr/>
        </p:nvSpPr>
        <p:spPr bwMode="auto">
          <a:xfrm>
            <a:off x="4139952" y="620688"/>
            <a:ext cx="3600400" cy="3456384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i="0" u="none" strike="noStrike" cap="none" normalizeH="0" baseline="0" smtClean="0">
              <a:ln>
                <a:solidFill>
                  <a:sysClr val="windowText" lastClr="000000"/>
                </a:solidFill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915816" y="4149080"/>
            <a:ext cx="2304256" cy="1800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  <a:round/>
          </a:ln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属性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endParaRPr lang="zh-CN" altLang="en-US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  ？</a:t>
            </a:r>
            <a:endParaRPr lang="en-US" altLang="zh-CN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行为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zh-CN" altLang="zh-CN" dirty="0" smtClean="0">
                <a:solidFill>
                  <a:srgbClr val="0070C0"/>
                </a:solidFill>
                <a:latin typeface="+mn-ea"/>
                <a:ea typeface="+mn-ea"/>
              </a:rPr>
              <a:t>方法</a:t>
            </a: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？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  <p:pic>
        <p:nvPicPr>
          <p:cNvPr id="185346" name="Picture 2" descr="https://gimg2.baidu.com/image_search/src=http%3A%2F%2Fbkimg.cdn.bcebos.com%2Fpic%2F8435e5dde71190ef5f26f470c01b9d16fcfa60bb&amp;refer=http%3A%2F%2Fbkimg.cdn.bcebos.com&amp;app=2002&amp;size=f9999,10000&amp;q=a80&amp;n=0&amp;g=0n&amp;fmt=jpeg?sec=1647699804&amp;t=3ef4b2abb51f1f09ae6300d72c0bd16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888432" cy="277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43608" y="3717032"/>
            <a:ext cx="2592288" cy="1800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  <a:round/>
          </a:ln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属性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endParaRPr lang="zh-CN" altLang="en-US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  ？</a:t>
            </a:r>
            <a:endParaRPr lang="en-US" altLang="zh-CN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行为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zh-CN" altLang="zh-CN" dirty="0" smtClean="0">
                <a:solidFill>
                  <a:srgbClr val="0070C0"/>
                </a:solidFill>
                <a:latin typeface="+mn-ea"/>
                <a:ea typeface="+mn-ea"/>
              </a:rPr>
              <a:t>方法</a:t>
            </a: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？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7" name="Picture 7" descr="do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52736"/>
            <a:ext cx="260377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56177" y="3717032"/>
            <a:ext cx="2160240" cy="1800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  <a:round/>
          </a:ln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属性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endParaRPr lang="zh-CN" altLang="en-US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  ？</a:t>
            </a:r>
            <a:endParaRPr lang="en-US" altLang="zh-CN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行为</a:t>
            </a:r>
            <a:r>
              <a:rPr lang="en-US" altLang="zh-CN" dirty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zh-CN" altLang="zh-CN" dirty="0" smtClean="0">
                <a:solidFill>
                  <a:srgbClr val="0070C0"/>
                </a:solidFill>
                <a:latin typeface="+mn-ea"/>
                <a:ea typeface="+mn-ea"/>
              </a:rPr>
              <a:t>方法</a:t>
            </a: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？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260648"/>
            <a:ext cx="3593507" cy="5092402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43608" y="5453633"/>
            <a:ext cx="2592288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  <a:round/>
          </a:ln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属性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  ？</a:t>
            </a:r>
            <a:endParaRPr lang="en-US" altLang="zh-CN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dirty="0" smtClean="0">
                <a:solidFill>
                  <a:srgbClr val="0070C0"/>
                </a:solidFill>
                <a:latin typeface="+mn-ea"/>
                <a:ea typeface="+mn-ea"/>
              </a:rPr>
              <a:t>方法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  ？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44008" y="476672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分数</a:t>
            </a:r>
            <a:r>
              <a:rPr lang="en-US" altLang="zh-CN" sz="5400" dirty="0" smtClean="0"/>
              <a:t>:  </a:t>
            </a:r>
            <a:r>
              <a:rPr lang="zh-CN" altLang="en-US" sz="7200" dirty="0" smtClean="0"/>
              <a:t>⅔</a:t>
            </a:r>
            <a:endParaRPr lang="zh-CN" altLang="en-US" sz="9600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912" y="1916832"/>
            <a:ext cx="2592288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  <a:round/>
          </a:ln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属性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  ？</a:t>
            </a:r>
            <a:endParaRPr lang="en-US" altLang="zh-CN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dirty="0" smtClean="0">
                <a:solidFill>
                  <a:srgbClr val="0070C0"/>
                </a:solidFill>
                <a:latin typeface="+mn-ea"/>
                <a:ea typeface="+mn-ea"/>
              </a:rPr>
              <a:t>方法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  ？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8607" y="3284984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复数</a:t>
            </a:r>
            <a:r>
              <a:rPr lang="en-US" altLang="zh-CN" sz="5400" dirty="0" smtClean="0"/>
              <a:t>: </a:t>
            </a:r>
            <a:r>
              <a:rPr lang="en-US" altLang="zh-CN" sz="5400" dirty="0" err="1" smtClean="0"/>
              <a:t>a+bi</a:t>
            </a:r>
            <a:endParaRPr lang="zh-CN" altLang="en-US" sz="9600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860032" y="4689574"/>
            <a:ext cx="2592288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  <a:round/>
          </a:ln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属性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  ？</a:t>
            </a:r>
            <a:endParaRPr lang="en-US" altLang="zh-CN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dirty="0" smtClean="0">
                <a:solidFill>
                  <a:srgbClr val="0070C0"/>
                </a:solidFill>
                <a:latin typeface="+mn-ea"/>
                <a:ea typeface="+mn-ea"/>
              </a:rPr>
              <a:t>方法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  ？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8" grpId="0" animBg="1"/>
      <p:bldP spid="8" grpId="1" animBg="1"/>
      <p:bldP spid="9" grpId="0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4149080"/>
            <a:ext cx="6629400" cy="6858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什么是类？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9597"/>
            <a:ext cx="7772400" cy="217207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000" dirty="0" smtClean="0">
                <a:solidFill>
                  <a:srgbClr val="0000FF"/>
                </a:solidFill>
              </a:rPr>
              <a:t>一切皆对象</a:t>
            </a:r>
            <a:endParaRPr lang="en-US" altLang="zh-CN" sz="4000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altLang="zh-CN" sz="4000" dirty="0" smtClean="0">
                <a:solidFill>
                  <a:srgbClr val="0000FF"/>
                </a:solidFill>
              </a:rPr>
              <a:t>Everything is Object</a:t>
            </a:r>
            <a:endParaRPr lang="en-US" altLang="zh-CN" sz="4000" dirty="0" smtClean="0">
              <a:solidFill>
                <a:srgbClr val="0000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smtClean="0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PP_MARK_KEY" val="61aae941-863a-4913-8b10-dd07c007f21e"/>
  <p:tag name="COMMONDATA" val="eyJoZGlkIjoiNzdlZWFkM2RlYTkwOGYxMmE0NmI5NzczMzAwYjI3Y2QifQ=="/>
</p:tagLst>
</file>

<file path=ppt/theme/theme1.xml><?xml version="1.0" encoding="utf-8"?>
<a:theme xmlns:a="http://schemas.openxmlformats.org/drawingml/2006/main" name="默认设计模板">
  <a:themeElements>
    <a:clrScheme name="默认设计模板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3300"/>
      </a:hlink>
      <a:folHlink>
        <a:srgbClr val="0000FF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33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5256</Words>
  <Application>WPS 演示</Application>
  <PresentationFormat>全屏显示(4:3)</PresentationFormat>
  <Paragraphs>396</Paragraphs>
  <Slides>40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楷体</vt:lpstr>
      <vt:lpstr>微软雅黑</vt:lpstr>
      <vt:lpstr>Calibri</vt:lpstr>
      <vt:lpstr>Arial Unicode MS</vt:lpstr>
      <vt:lpstr>Consolas</vt:lpstr>
      <vt:lpstr>默认设计模板</vt:lpstr>
      <vt:lpstr>自定义设计方案</vt:lpstr>
      <vt:lpstr>PowerPoint 演示文稿</vt:lpstr>
      <vt:lpstr>主要内容</vt:lpstr>
      <vt:lpstr>1、面向对象编程的基本概念</vt:lpstr>
      <vt:lpstr>1.1 对象与类的概念</vt:lpstr>
      <vt:lpstr>PowerPoint 演示文稿</vt:lpstr>
      <vt:lpstr>PowerPoint 演示文稿</vt:lpstr>
      <vt:lpstr>PowerPoint 演示文稿</vt:lpstr>
      <vt:lpstr>PowerPoint 演示文稿</vt:lpstr>
      <vt:lpstr>什么是类？</vt:lpstr>
      <vt:lpstr>PowerPoint 演示文稿</vt:lpstr>
      <vt:lpstr>1.2 类与对象之间的关系</vt:lpstr>
      <vt:lpstr>PowerPoint 演示文稿</vt:lpstr>
      <vt:lpstr>PowerPoint 演示文稿</vt:lpstr>
      <vt:lpstr>PowerPoint 演示文稿</vt:lpstr>
      <vt:lpstr>1.3 面向对象编程</vt:lpstr>
      <vt:lpstr>2、使用Java语言实现面向对象编程</vt:lpstr>
      <vt:lpstr>2.1 Java语言概述</vt:lpstr>
      <vt:lpstr>PowerPoint 演示文稿</vt:lpstr>
      <vt:lpstr>2.2 (使用Java语言)定义类</vt:lpstr>
      <vt:lpstr>PowerPoint 演示文稿</vt:lpstr>
      <vt:lpstr>PowerPoint 演示文稿</vt:lpstr>
      <vt:lpstr>PowerPoint 演示文稿</vt:lpstr>
      <vt:lpstr>2.3 (使用Java语言)定义对象</vt:lpstr>
      <vt:lpstr>2.4 (使用Java语言)定义方法</vt:lpstr>
      <vt:lpstr>2.5 (使用Java语言)利用对象调用方法</vt:lpstr>
      <vt:lpstr>3、Java程序一般结构</vt:lpstr>
      <vt:lpstr>3.1 Java程序的结构</vt:lpstr>
      <vt:lpstr>PowerPoint 演示文稿</vt:lpstr>
      <vt:lpstr>3.2 Java程序的编写、编译、运行</vt:lpstr>
      <vt:lpstr>3.3 使用Eclipse软件编写、运行、调试Java程序</vt:lpstr>
      <vt:lpstr>PowerPoint 演示文稿</vt:lpstr>
      <vt:lpstr>4、C语言编程与Java语言编程的自由转换</vt:lpstr>
      <vt:lpstr>4.1 C语言和Java语言基础语法的主要不同之处</vt:lpstr>
      <vt:lpstr>PowerPoint 演示文稿</vt:lpstr>
      <vt:lpstr>PowerPoint 演示文稿</vt:lpstr>
      <vt:lpstr>Java输入输出案例（用于自学）</vt:lpstr>
      <vt:lpstr>4.2 (简单程序)C到Java的自由转换</vt:lpstr>
      <vt:lpstr>5、Java程序举例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ccm</dc:creator>
  <cp:lastModifiedBy>便是晴天</cp:lastModifiedBy>
  <cp:revision>696</cp:revision>
  <dcterms:created xsi:type="dcterms:W3CDTF">2113-01-01T00:00:00Z</dcterms:created>
  <dcterms:modified xsi:type="dcterms:W3CDTF">2023-04-09T08:23:42Z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71B9E38A4FFD4BB5852A8856837B580C</vt:lpwstr>
  </property>
  <property fmtid="{D5CDD505-2E9C-101B-9397-08002B2CF9AE}" pid="3" name="KSOProductBuildVer">
    <vt:lpwstr>2052-11.1.0.13703</vt:lpwstr>
  </property>
</Properties>
</file>