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60"/>
  </p:handoutMasterIdLst>
  <p:sldIdLst>
    <p:sldId id="467" r:id="rId4"/>
    <p:sldId id="484" r:id="rId6"/>
    <p:sldId id="485" r:id="rId7"/>
    <p:sldId id="491" r:id="rId8"/>
    <p:sldId id="523" r:id="rId9"/>
    <p:sldId id="492" r:id="rId10"/>
    <p:sldId id="500" r:id="rId11"/>
    <p:sldId id="524" r:id="rId12"/>
    <p:sldId id="493" r:id="rId13"/>
    <p:sldId id="486" r:id="rId14"/>
    <p:sldId id="305" r:id="rId15"/>
    <p:sldId id="525" r:id="rId16"/>
    <p:sldId id="514" r:id="rId17"/>
    <p:sldId id="526" r:id="rId18"/>
    <p:sldId id="504" r:id="rId19"/>
    <p:sldId id="505" r:id="rId20"/>
    <p:sldId id="506" r:id="rId21"/>
    <p:sldId id="528" r:id="rId22"/>
    <p:sldId id="527" r:id="rId23"/>
    <p:sldId id="515" r:id="rId24"/>
    <p:sldId id="487" r:id="rId25"/>
    <p:sldId id="510" r:id="rId26"/>
    <p:sldId id="535" r:id="rId27"/>
    <p:sldId id="536" r:id="rId28"/>
    <p:sldId id="537" r:id="rId29"/>
    <p:sldId id="538" r:id="rId30"/>
    <p:sldId id="539" r:id="rId31"/>
    <p:sldId id="513" r:id="rId32"/>
    <p:sldId id="531" r:id="rId33"/>
    <p:sldId id="532" r:id="rId34"/>
    <p:sldId id="534" r:id="rId35"/>
    <p:sldId id="533" r:id="rId36"/>
    <p:sldId id="530" r:id="rId37"/>
    <p:sldId id="542" r:id="rId38"/>
    <p:sldId id="541" r:id="rId39"/>
    <p:sldId id="529" r:id="rId40"/>
    <p:sldId id="543" r:id="rId41"/>
    <p:sldId id="512" r:id="rId42"/>
    <p:sldId id="556" r:id="rId43"/>
    <p:sldId id="488" r:id="rId44"/>
    <p:sldId id="490" r:id="rId45"/>
    <p:sldId id="517" r:id="rId46"/>
    <p:sldId id="540" r:id="rId47"/>
    <p:sldId id="547" r:id="rId48"/>
    <p:sldId id="544" r:id="rId49"/>
    <p:sldId id="553" r:id="rId50"/>
    <p:sldId id="554" r:id="rId51"/>
    <p:sldId id="555" r:id="rId52"/>
    <p:sldId id="489" r:id="rId53"/>
    <p:sldId id="546" r:id="rId54"/>
    <p:sldId id="548" r:id="rId55"/>
    <p:sldId id="549" r:id="rId56"/>
    <p:sldId id="550" r:id="rId57"/>
    <p:sldId id="518" r:id="rId58"/>
    <p:sldId id="545" r:id="rId59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0000"/>
    <a:srgbClr val="0000FF"/>
    <a:srgbClr val="BEB29A"/>
    <a:srgbClr val="DCBBA6"/>
    <a:srgbClr val="CC99FF"/>
    <a:srgbClr val="E3C9B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7614" autoAdjust="0"/>
  </p:normalViewPr>
  <p:slideViewPr>
    <p:cSldViewPr showGuides="1">
      <p:cViewPr varScale="1">
        <p:scale>
          <a:sx n="64" d="100"/>
          <a:sy n="64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07FEC4-61D2-45D5-A1F0-A34BB5CC86C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320AD8-8A9A-41EE-A796-7F13A5D706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04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1156 293,'4'0,"3"-1,0 0,3 1,0-2,0 2,-1-1,1 1,0-1,0 1,0 0,-2 0,-1 0,2 0,-2-1,-2 1,0 0,0 0,-2 0,2 0,-2 0,3 0,-2 0,-1 0,2 0,-2 0,1 0,-1 0,0 0,0 0,0 0,0 0,0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04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108 398,'6'0,"0"0,2 0,1 0,-1 0,2 1,-1-1,-2 1,3-1,-2 0,-1 1,2-1,-1 0,-1 0,1 0,1 0,-2 0,-1 0,1 0,-3 0,1 0,0 0,0 0,-2 0,1 0,1 0,-1 0,-1 0,0 0,0 0,1-1,0 0,-1 1,0 0,1 0,1-1,-2 1,1-1,0 1,-1-1,4 1,-3-1,1 1,0 0,2 0,-2 0,-1 0,1 0,2 0,-2-1,0 1,1 0,2 0,-3 0,2 0,2 0,-2 0,1 0,0 0,-1 0,0-1,2 1,-3 0,1 0,-1-2,2 2,-1-1,0 1,0 0,-2 0,0-1,0 1,0 0,-1 0,0 0,0 0,2-1,-3 1,3 0,-3 0,1 0,-1 0,1 0,0 0,-1 0,0 0,2 0,-2 0,1 0,-1-1,1 1,1 0,-2 0,1 0,-1 0,1 0,1 0,0 0,-1 0,1 0,0 0,-1 0,0 0,-1 0,1 0,1 0,-1 0,-1 0,2 0,-2 0,2 0,1 0,-2 0,3 0,-4 1,1-1,1 0,-2 0,1 0,0 0,0 0,-1 0,2 0,-2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280" min="-160" units="cm"/>
          <inkml:channel name="T" type="integer" max="2" units="dev"/>
        </inkml:traceFormat>
        <inkml:channelProperties>
          <inkml:channelProperty channel="X" name="resolution" value="85.00949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2-02-28T02:13: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7170 10253 0,'13'0'125,"14"0"-110,-1 0-15,1 0 16,12 0 0,14 13-1,0-13 1,-13 0-1,26 0 1,-26 0 0,13 0-1,-14 0 1,27 0 0,-26 0-1,0 0 1,-27 0-1,0 0 1,14 0 0,-14 0-16,13 0 15,-12 0 1,12 0 0,-13 0-1,53 0 1,-13 0-1,0 0 1,-26 0 15,-14 0-31,0 0 32,0 0-17,1 0 1,-1 0 78,0 0-79,0 0 1,1 0-1,-1 0 1,0 0 31,0 0-31,1 0-1,-1 0 16,0 0 94,0 0-93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04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370 571,'4'0,"0"0,1-1,2 1,2-1,-3 1,0-1,2 1,-2-1,-1 1,0 0,2 0,-4 0,1 0,0 0,0 0,1 0,-1 0,0 0,-1 0,0 0,1 0,-1 0,3 0,-1 0,-1 0,0 0,-1-1,0 1,2 0,-1-1,3 0,-4 1,0 0,1 0,-1 0,2 0,-2 0,0 0,0 0,0 0,0 0,0 0,1 0,-1 1,0 0,0 1,0-1,0-1,0 1,0 0,0 0,1 0,-1 1,1-1,-1 0,0 0,0-1,0 1,0-1,1 0,-1 0,0 0,0 0,0 0,1 0,-1 1,0-1,0 0,0 0,1 0,-1 0,0 0,2 0,1 0,-3 0,2 0,-2-1,0 1,0 0,1-1,-1 1,1-1,2 0,-3 1,2 0,-1-1,-1 1,1 0,0-1,-1 1,4-1,-1 1,-2 0,-1-1,0 1,0 0,1 0,-1 0,1 0,-1 0,1-1,-1 1,1 0,-1 0,0 0,1 0,-1 0,1 0,-1 0,0 0,0 0,0 0,1 0,-1 0,0 0,1 0,0-1,-1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04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441 808,'4'0,"-1"0,2 0,1 0,-1 0,0-1,1 0,-1 1,3-2,-2 2,-1 0,0 0,0-1,-1 1,1 0,-1 0,2 0,-2-1,1 1,0 0,-2 0,1 0,-1 0,0 0,1 0,1-1,-2 1,2 0,-1 0,-1 0,1 0,1 0,-1 0,1 0,0 0,-1 0,-1 1,1-1,-1 0,0 0,1 0,-1 0,4 1,-4-1,0 0,2 1,-2-1,3 1,-3-1,0 1,3-1,-3 0,2 1,-2-1,0 0,0 1,0-1,0 0,1 0,-1 1,0-1,2 1,-1-1,-1 1,0-1,0 0,0 0,0 0,0 0,0 0,0 0,0 0,2 0,-2 0,1 1,-1-1,1 0,1 0,-1 0,0 0,0 0,0 0,-1 0,1 0,1 0,1 0,-2 0,-1 0,0 0,1 0,-1 0,1 0,0 0,-1-1,0 1,0 0,1 0,0-1,2 0,-2 1,1-1,-2 1,3 0,-2-1,-1 1,2 0,-2-1,1 1,0 0,0 0,-1-1,3 1,-2 0,0-1,-1 1,1 0,0-1,1 1,-1-1,1 1,-1 0,0 0,1 0,0 0,-1 0,2-1,-2 1,-1 0,2 0,-2 0,2 0,0 0,-1 0,1 0,-1 0,-1 0,2 1,-2-1,1 0,-1 1,1-1,0 1,-1-1,3 0,-3 0,0 0,2 0,-2 0,2 0,-2 1,1-1,-1 0,0 0,1 1,0-1,0 0,-1 1,0-1,0 0,0 1,0-1,0 1,0 0,0-1,1 1,-1-1,0 0,0 0,0 0,2 0,-2 0,0 0,0 0,0 0,2 0,-2 0,0 0,0 0,0 0,0 0,0 0,0 0,0 0,1 0,0 0,1 0,-1 0,0 0,-1 0,0 0,2-1,-2 1,1-1,-1 1,0 0,1 0,0-1,-1 1,1-1,-1 1,1 0,0-1,-1 1,1 0,1 0,-1-1,0 1,1 0,-1 0,1-1,0 1,-2 0,0 0,0 0,1 0,-1 0,3-1,-1 1,0 0,-1-1,-1 1,0 0,0-1,1 1,0-1,-1 1,0 0,1-1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04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391 133,'9'0,"1"-2,3 2,-4-1,1 1,-3 0,0 0,1 0,-3 0,-1 0,0 0,2 0,-2-1,3 1,-4 0,4 0,-2 0,0 0,0 0,0 0,-1 0,0 0,1-1,-2 1,1 0,1 0,-2 0,1 0,0 0,-1 0,1 0,0 1,0 0,-1-1,0 1,1 0,-1-1,5 2,-3-1,-2-1,0 1,2 1,-1-1,-1 0,2 0,-2 0,0 0,0-1,1 1,-1-1,0 1,0-1,0 1,1-1,1 0,-1 1,1-1,1 0,-2 0,-1 0,2 0,-2 0,2-1,-1 1,2-1,0 0,-3 0,2 0,0 0,-2 1,0 0,1-1,-1 1,1 0,-1-1,0 0,0 1,1-1,0 1,0-1,-1 1,0-1,1 0,1 1,-1-1,0 1,0 0,0-1,0 0,-1 1,1-1,-1 1,2-1,-1 0,-1 1,0 0,0 0,1 0,0 0,0 0,-1 0,0 0,0 0,2-1,0 1,-2 0,3 0,-3 0,1-1,-1 1,0 0,2 0,-1 0,0 0,-1 0,2 0,0 0,-1-1,0 1,1 0,-2 0,1-1,0 1,1 0,-1 0,0 0,0 0,-1 0,1 0,0 0,-1 1,0-1,0 0,0 0,0 0,1 0,-1 0,0 0,0 0,0 0,0 0,1 0,-1 0,1 0,-1 0,2 0,-2 0,0 1,0-1,0 0,0 0,1 1,-1-1,3 0,-3 0,0 0,1 1,0-1,-1 0,0 0,0 0,0 1,0-1,0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9T17:04: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222 277,'8'0,"2"0,2-2,-4 2,2 0,-1-1,-2 1,1-1,-1 1,3 0,0 0,-1 0,-3 0,4 0,-3 0,0 0,1 0,-1 0,-2 0,1 0,0 0,-1 0,1 0,0 0,0 0,-3 0,1 0,0 0,1 0,-1-1,-1 1,1 0,2 0,0 0,-1-1,0 1,4 0,-4-1,2 1,-2-1,2 0,-2 1,1-2,1 1,-2 0,2 0,2 0,-2 0,0-1,0 2,0-1,0 0,-2 1,3-1,-2 1,-1-2,2 2,0-2,-2 1,1 1,1-1,-4 1,2 0,-2-1,1 1,0-1,1 1,-2 0,2 0,-2 0,0 0,1 0,-1 0,1 0,-1 0,1 0,0 0,0 0,-1 0,1 0,0 0,0 0,-1 0,0 0,1 0,0 1,-1-1,1 0,0 1,0-1,1 1,-1 0,-1-1,0 2,1-2,0 0,1 1,-2-1,0 0,0 0,0 0,0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4871B99-22C6-48D0-8086-BA743688BEC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559F73E2-76C7-47DA-BDCA-1DF15DC698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E6CE76-8702-4EFC-8712-D4F9D44D61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注意默认构造函数</a:t>
            </a: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0BD884C3-94E4-4C7C-A503-A58C6EE64783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课堂讲解</a:t>
            </a:r>
            <a:r>
              <a:rPr lang="en-US" altLang="zh-CN" dirty="0"/>
              <a:t>2-3</a:t>
            </a:r>
            <a:r>
              <a:rPr lang="zh-CN" altLang="en-US" dirty="0"/>
              <a:t>题，其他请学生课外完成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课堂讲解</a:t>
            </a:r>
            <a:r>
              <a:rPr lang="en-US" altLang="zh-CN" dirty="0"/>
              <a:t>2-3</a:t>
            </a:r>
            <a:r>
              <a:rPr lang="zh-CN" altLang="en-US" dirty="0"/>
              <a:t>题，其他请学生课外完成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9F73E2-76C7-47DA-BDCA-1DF15DC69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7DF7BEFC-804F-4EF0-8D34-53410EDC0F4C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A0C9-BF33-4D08-BA66-E41C2A0B45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9DCEF92-B64F-4872-B1CA-5E421FCD8C65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D59B-F70C-449C-BC53-94456B6509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762000"/>
            <a:ext cx="19431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6769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ADADC2B-AFF8-40BC-8F90-4897A1CE792F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FA3D-9855-41AD-B978-43735050E4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B91B7-7E0A-49E4-B435-F7400FDD47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FF"/>
                </a:solidFill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b="1">
                <a:latin typeface="+mn-lt"/>
              </a:defRPr>
            </a:lvl1pPr>
            <a:lvl2pPr>
              <a:spcBef>
                <a:spcPts val="0"/>
              </a:spcBef>
              <a:defRPr b="1">
                <a:latin typeface="+mn-lt"/>
              </a:defRPr>
            </a:lvl2pPr>
            <a:lvl3pPr>
              <a:spcBef>
                <a:spcPts val="0"/>
              </a:spcBef>
              <a:defRPr b="1">
                <a:latin typeface="+mn-lt"/>
              </a:defRPr>
            </a:lvl3pPr>
            <a:lvl4pPr>
              <a:spcBef>
                <a:spcPts val="0"/>
              </a:spcBef>
              <a:defRPr b="1">
                <a:latin typeface="+mn-lt"/>
              </a:defRPr>
            </a:lvl4pPr>
            <a:lvl5pPr>
              <a:spcBef>
                <a:spcPts val="0"/>
              </a:spcBef>
              <a:defRPr b="1"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26F94-6BC2-4C2F-AEB4-E7C94D1036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4CE8948D-2813-4FA9-9E96-2799A69B7CDC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2344B-8444-4C73-AE08-1B349EB195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350B6B00-5D4E-4496-A9C8-0146E072E7C9}" type="slidenum">
              <a:rPr lang="zh-CN" altLang="en-US" smtClean="0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034C-8DF5-4CA5-BE5F-074C9890F11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D663E6B7-5BD3-40CE-B282-05BFE5A2F334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530FA-4B61-4560-83BA-AD33DBD50E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4D36E6FA-26D6-4168-A805-24282FED80DF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57806-BEC5-4064-8C43-7179D54186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第 </a:t>
            </a:r>
            <a:fld id="{FFCB5F19-BBDA-41B5-8FB9-03D7302B6172}" type="slidenum">
              <a:rPr lang="zh-CN" altLang="en-US"/>
            </a:fld>
            <a:r>
              <a:rPr lang="zh-CN" altLang="en-US" dirty="0"/>
              <a:t> 页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116F1-1B2E-4691-8CAB-C27D2F4ABF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5AC350A-45BD-4EBF-9604-F0289F4059EE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CC0B1-CC6A-4AAD-9F0A-E9A3C48519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08267D2-F6BF-42CE-8199-73390F5B36A3}" type="slidenum">
              <a:rPr lang="zh-CN" altLang="en-US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5F101-940C-4EC4-B657-78971C07B5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6629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02AC6CF2-C9DC-4CDA-BD65-08578CFF1B24}" type="slidenum">
              <a:rPr lang="zh-CN" altLang="en-US" smtClean="0"/>
            </a:fld>
            <a:r>
              <a:rPr lang="zh-CN" altLang="en-US" dirty="0"/>
              <a:t>页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9573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9AAFB6A-21BA-4A5A-8173-DDAB3ADFD5B2}" type="slidenum">
              <a:rPr lang="zh-CN" altLang="en-US"/>
            </a:fld>
            <a:endParaRPr lang="en-US" altLang="zh-CN"/>
          </a:p>
        </p:txBody>
      </p:sp>
      <p:pic>
        <p:nvPicPr>
          <p:cNvPr id="6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67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6"/>
            <a:ext cx="1731962" cy="37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25194" r="37346" b="55383"/>
          <a:stretch>
            <a:fillRect/>
          </a:stretch>
        </p:blipFill>
        <p:spPr bwMode="auto">
          <a:xfrm>
            <a:off x="7542213" y="15875"/>
            <a:ext cx="168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55589" b="20699"/>
          <a:stretch>
            <a:fillRect/>
          </a:stretch>
        </p:blipFill>
        <p:spPr bwMode="auto">
          <a:xfrm>
            <a:off x="7593013" y="6448425"/>
            <a:ext cx="17319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496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49605" rtl="0" fontAlgn="base">
        <a:lnSpc>
          <a:spcPct val="90000"/>
        </a:lnSpc>
        <a:spcBef>
          <a:spcPct val="0"/>
        </a:spcBef>
        <a:spcAft>
          <a:spcPct val="0"/>
        </a:spcAft>
        <a:defRPr sz="3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61925" indent="-161925" algn="l" defTabSz="649605" rtl="0" eaLnBrk="0" fontAlgn="base" hangingPunct="0">
        <a:lnSpc>
          <a:spcPct val="90000"/>
        </a:lnSpc>
        <a:spcBef>
          <a:spcPts val="715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61925" algn="l" defTabSz="649605" rtl="0" eaLnBrk="0" fontAlgn="base" hangingPunct="0">
        <a:lnSpc>
          <a:spcPct val="90000"/>
        </a:lnSpc>
        <a:spcBef>
          <a:spcPts val="3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5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60" algn="l" defTabSz="650240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Jason_LH1024/article/details/90900339" TargetMode="External"/><Relationship Id="rId1" Type="http://schemas.openxmlformats.org/officeDocument/2006/relationships/hyperlink" Target="https://www.cnblogs.com/gxhunter/p/10847838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customXml" Target="../ink/ink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customXml" Target="../ink/ink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customXml" Target="../ink/ink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customXml" Target="../ink/ink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95536" y="935077"/>
            <a:ext cx="835292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650240" rtl="0" eaLnBrk="1" fontAlgn="base" latinLnBrk="0" hangingPunct="1">
              <a:lnSpc>
                <a:spcPct val="200000"/>
              </a:lnSpc>
              <a:spcBef>
                <a:spcPts val="2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第</a:t>
            </a:r>
            <a: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2</a:t>
            </a:r>
            <a:r>
              <a:rPr kumimoji="0" lang="zh-CN" altLang="en-US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周教学</a:t>
            </a:r>
            <a:br>
              <a:rPr kumimoji="0" lang="en-US" altLang="zh-CN" sz="4000" b="1" i="0" u="none" strike="noStrike" kern="1200" cap="all" spc="356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br>
            <a:r>
              <a:rPr kumimoji="0" lang="zh-CN" altLang="en-US" sz="3600" b="1" i="0" u="none" strike="noStrike" kern="1200" cap="all" spc="356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类的构造</a:t>
            </a:r>
            <a:endParaRPr kumimoji="0" lang="zh-CN" altLang="en-US" sz="3600" b="1" i="0" u="none" strike="noStrike" kern="1200" cap="all" spc="356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6259" name="矩形 259"/>
          <p:cNvSpPr>
            <a:spLocks noChangeArrowheads="1"/>
          </p:cNvSpPr>
          <p:nvPr/>
        </p:nvSpPr>
        <p:spPr bwMode="auto">
          <a:xfrm>
            <a:off x="1403648" y="4195745"/>
            <a:ext cx="6768752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649605"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649605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计算机与信息学院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《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面向对象程序设计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》</a:t>
            </a:r>
            <a:r>
              <a:rPr kumimoji="0" lang="zh-CN" altLang="en-US" sz="2400" b="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课程组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0" marR="0" lvl="0" indent="0" algn="ctr" defTabSz="649605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E88BA4-A12C-4B9D-9C7D-D8770D11A942}" type="datetime2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0" y="5580459"/>
            <a:ext cx="9144000" cy="1304925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0" y="5445224"/>
            <a:ext cx="9144000" cy="422275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lIns="91435" tIns="45717" rIns="91435" bIns="45717"/>
          <a:lstStyle/>
          <a:p>
            <a:pPr marL="0" marR="0" lvl="0" indent="0" algn="l" defTabSz="6502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96702"/>
            <a:ext cx="7342584" cy="685800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、构造方法的定义、执行和作用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构造方法的定义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2.2 </a:t>
            </a:r>
            <a:r>
              <a:rPr lang="zh-CN" altLang="en-US" dirty="0"/>
              <a:t>构造方法的执行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2.3 </a:t>
            </a:r>
            <a:r>
              <a:rPr lang="zh-CN" altLang="en-US" dirty="0"/>
              <a:t>构造方法的作用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2.4 </a:t>
            </a:r>
            <a:r>
              <a:rPr lang="zh-CN" altLang="en-US" dirty="0"/>
              <a:t>对象属性的进一步理解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490B2924-B8D8-4E34-8604-919C51435F62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81199" y="70508"/>
            <a:ext cx="5181601" cy="792434"/>
          </a:xfrm>
        </p:spPr>
        <p:txBody>
          <a:bodyPr anchor="ctr"/>
          <a:lstStyle/>
          <a:p>
            <a:pPr lvl="1" algn="l" eaLnBrk="1" hangingPunct="1">
              <a:spcBef>
                <a:spcPts val="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楷体" panose="02010609060101010101" pitchFamily="49" charset="-122"/>
                <a:cs typeface="+mj-cs"/>
              </a:rPr>
              <a:t>2.1</a:t>
            </a:r>
            <a:r>
              <a:rPr lang="zh-CN" altLang="en-US" sz="3600" b="1" dirty="0">
                <a:solidFill>
                  <a:srgbClr val="0000FF"/>
                </a:solidFill>
                <a:ea typeface="楷体" panose="02010609060101010101" pitchFamily="49" charset="-122"/>
                <a:cs typeface="+mj-cs"/>
              </a:rPr>
              <a:t>构造方法的定义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3987800" cy="518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构造方法是一种特殊方法，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它的名字必须与它所在的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类的名字完全相同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，而且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没有返回类型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允许在一个类中编写若干个构造方法，但必须保证他们的参数不同（参数个数不同，或参数类型不同）。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0" y="1204913"/>
            <a:ext cx="3987800" cy="4672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99FF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注意：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如果类中没有编写构造方法，系统会提供一个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默认构造方法</a:t>
            </a:r>
            <a:r>
              <a:rPr lang="zh-CN" altLang="en-US" sz="2400" dirty="0">
                <a:latin typeface="宋体" panose="02010600030101010101" pitchFamily="2" charset="-122"/>
              </a:rPr>
              <a:t>（无参、方法体为空）。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如果类中编写了构造方法，那么系统不再提供默认的构造方法 。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95794852-B48D-45CD-B145-3C05CBB5A164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187450" y="308146"/>
            <a:ext cx="7272338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Point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Point()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{ 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  <a:r>
              <a:rPr lang="en-US" altLang="zh-CN" sz="2400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=0;}</a:t>
            </a:r>
            <a:endParaRPr lang="en-US" altLang="zh-CN" sz="2400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Point(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new_x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new_y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{ 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new_x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new_y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;}</a:t>
            </a:r>
            <a:endParaRPr lang="en-US" altLang="zh-CN" sz="2400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6500" y="3716338"/>
            <a:ext cx="6481763" cy="2235200"/>
          </a:xfrm>
          <a:prstGeom prst="rect">
            <a:avLst/>
          </a:prstGeom>
          <a:noFill/>
          <a:ln w="63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PointTest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Point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pointA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Point();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Point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Point(5,7);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0" y="1268413"/>
            <a:ext cx="6264275" cy="792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411413" y="4581525"/>
            <a:ext cx="4645025" cy="468313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659563" y="4502150"/>
            <a:ext cx="42703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˟</a:t>
            </a:r>
            <a:endParaRPr lang="zh-CN" altLang="en-US" sz="60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47729"/>
            <a:ext cx="7128792" cy="685800"/>
          </a:xfrm>
        </p:spPr>
        <p:txBody>
          <a:bodyPr/>
          <a:lstStyle/>
          <a:p>
            <a:pPr algn="l"/>
            <a:r>
              <a:rPr lang="zh-CN" altLang="en-US" sz="2800" dirty="0"/>
              <a:t>程序案例：利用构造方法初始化成员变量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33529"/>
            <a:ext cx="8712968" cy="5676742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ConstrutorTest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2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.print();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933901" cy="5687144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Student(){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Student(String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,String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    score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学号：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；姓名：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；分数：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3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6629400" cy="685800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构造方法的执行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81100"/>
            <a:ext cx="8352928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对象实例化时，执行构造方法</a:t>
            </a:r>
            <a:endParaRPr lang="en-US" altLang="zh-CN" sz="24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类名 </a:t>
            </a:r>
            <a:r>
              <a:rPr lang="en-US" altLang="zh-CN" sz="24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对象名</a:t>
            </a:r>
            <a:r>
              <a:rPr lang="en-US" altLang="zh-CN" sz="2400" dirty="0">
                <a:latin typeface="+mj-lt"/>
              </a:rPr>
              <a:t>;</a:t>
            </a:r>
            <a:r>
              <a:rPr lang="en-US" altLang="zh-CN" sz="2400" dirty="0">
                <a:solidFill>
                  <a:srgbClr val="009999"/>
                </a:solidFill>
                <a:latin typeface="+mj-lt"/>
              </a:rPr>
              <a:t>//</a:t>
            </a:r>
            <a:r>
              <a:rPr lang="zh-CN" altLang="en-US" sz="2400" dirty="0">
                <a:solidFill>
                  <a:srgbClr val="009999"/>
                </a:solidFill>
                <a:latin typeface="+mj-lt"/>
              </a:rPr>
              <a:t>定义对象</a:t>
            </a:r>
            <a:endParaRPr lang="en-US" altLang="zh-CN" sz="2400" dirty="0">
              <a:solidFill>
                <a:srgbClr val="009999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对象名</a:t>
            </a:r>
            <a:r>
              <a:rPr lang="en-US" altLang="zh-CN" sz="2400" dirty="0">
                <a:latin typeface="+mj-lt"/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en-US" altLang="zh-CN" sz="24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类名</a:t>
            </a:r>
            <a:r>
              <a:rPr lang="en-US" altLang="zh-CN" sz="2400" dirty="0">
                <a:latin typeface="+mj-lt"/>
              </a:rPr>
              <a:t>([&lt;</a:t>
            </a:r>
            <a:r>
              <a:rPr lang="zh-CN" altLang="en-US" sz="2400" dirty="0">
                <a:latin typeface="+mj-lt"/>
              </a:rPr>
              <a:t>实参表</a:t>
            </a:r>
            <a:r>
              <a:rPr lang="en-US" altLang="zh-CN" sz="2400" dirty="0">
                <a:latin typeface="+mj-lt"/>
              </a:rPr>
              <a:t>&gt;]);</a:t>
            </a:r>
            <a:r>
              <a:rPr lang="en-US" altLang="zh-CN" sz="2400" dirty="0">
                <a:solidFill>
                  <a:srgbClr val="009999"/>
                </a:solidFill>
                <a:latin typeface="+mj-lt"/>
              </a:rPr>
              <a:t>//</a:t>
            </a:r>
            <a:r>
              <a:rPr lang="zh-CN" altLang="en-US" sz="2400" dirty="0">
                <a:solidFill>
                  <a:srgbClr val="009999"/>
                </a:solidFill>
                <a:latin typeface="+mj-lt"/>
              </a:rPr>
              <a:t>对象实例化</a:t>
            </a:r>
            <a:endParaRPr lang="en-US" altLang="zh-CN" sz="2400" dirty="0">
              <a:solidFill>
                <a:srgbClr val="009999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类名 </a:t>
            </a:r>
            <a:r>
              <a:rPr lang="en-US" altLang="zh-CN" sz="24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对象名</a:t>
            </a:r>
            <a:r>
              <a:rPr lang="en-US" altLang="zh-CN" sz="2400" dirty="0">
                <a:latin typeface="+mj-lt"/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  <a:latin typeface="+mj-lt"/>
              </a:rPr>
              <a:t>new</a:t>
            </a:r>
            <a:r>
              <a:rPr lang="en-US" altLang="zh-CN" sz="2400" dirty="0">
                <a:latin typeface="+mj-lt"/>
              </a:rPr>
              <a:t> </a:t>
            </a:r>
            <a:r>
              <a:rPr lang="zh-CN" altLang="en-US" sz="2400" dirty="0">
                <a:latin typeface="+mj-lt"/>
              </a:rPr>
              <a:t>类名</a:t>
            </a:r>
            <a:r>
              <a:rPr lang="en-US" altLang="zh-CN" sz="2400" dirty="0">
                <a:latin typeface="+mj-lt"/>
              </a:rPr>
              <a:t>([&lt;</a:t>
            </a:r>
            <a:r>
              <a:rPr lang="zh-CN" altLang="en-US" sz="2400" dirty="0">
                <a:latin typeface="+mj-lt"/>
              </a:rPr>
              <a:t>实参表</a:t>
            </a:r>
            <a:r>
              <a:rPr lang="en-US" altLang="zh-CN" sz="2400" dirty="0">
                <a:latin typeface="+mj-lt"/>
              </a:rPr>
              <a:t>&gt;]);</a:t>
            </a:r>
            <a:r>
              <a:rPr lang="en-US" altLang="zh-CN" sz="2400" dirty="0">
                <a:solidFill>
                  <a:srgbClr val="009999"/>
                </a:solidFill>
                <a:latin typeface="+mj-lt"/>
              </a:rPr>
              <a:t>//</a:t>
            </a:r>
            <a:r>
              <a:rPr lang="zh-CN" altLang="en-US" sz="2400" dirty="0">
                <a:solidFill>
                  <a:srgbClr val="009999"/>
                </a:solidFill>
                <a:latin typeface="+mj-lt"/>
              </a:rPr>
              <a:t>定义对象并实例化</a:t>
            </a:r>
            <a:endParaRPr lang="en-US" altLang="zh-CN" sz="2400" dirty="0">
              <a:solidFill>
                <a:srgbClr val="009999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例如：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400" dirty="0">
              <a:solidFill>
                <a:srgbClr val="009999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485800"/>
            <a:ext cx="6629400" cy="685800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构造方法的作用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48482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初始化</a:t>
            </a:r>
            <a:r>
              <a:rPr lang="zh-CN" altLang="en-US" sz="2400" dirty="0"/>
              <a:t>：构造出一个类的实例，并对其进行初始化</a:t>
            </a:r>
            <a:endParaRPr lang="en-US" altLang="zh-CN" sz="2400" dirty="0"/>
          </a:p>
          <a:p>
            <a:r>
              <a:rPr lang="zh-CN" altLang="en-US" sz="2400"/>
              <a:t>对比“静态初始化块”，其作用是对</a:t>
            </a:r>
            <a:r>
              <a:rPr lang="zh-CN" altLang="en-US" sz="2400" dirty="0"/>
              <a:t>所有对象进行统一的初始化；构造方法是对某个具体对象进行初始化。</a:t>
            </a:r>
            <a:endParaRPr lang="en-US" altLang="zh-CN" sz="2400" dirty="0"/>
          </a:p>
          <a:p>
            <a:pPr algn="just"/>
            <a:r>
              <a:rPr lang="zh-CN" altLang="en-US" sz="2400" dirty="0"/>
              <a:t>构造方法通过</a:t>
            </a:r>
            <a:r>
              <a:rPr lang="en-US" altLang="zh-CN" sz="2400" dirty="0"/>
              <a:t>new</a:t>
            </a:r>
            <a:r>
              <a:rPr lang="zh-CN" altLang="en-US" sz="2400" dirty="0"/>
              <a:t>操作在初始化对象时自动执行，一般不能显式地直接调用，当同一个类存在多个构造方法时，</a:t>
            </a:r>
            <a:r>
              <a:rPr lang="en-US" altLang="zh-CN" sz="2400" dirty="0"/>
              <a:t>Java</a:t>
            </a:r>
            <a:r>
              <a:rPr lang="zh-CN" altLang="en-US" sz="2400" dirty="0"/>
              <a:t>编译系统会按照参数个数以及参数类型来自动对应。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324644"/>
            <a:ext cx="6629400" cy="6858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对象属性的进一步理解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511480" cy="4895056"/>
          </a:xfrm>
        </p:spPr>
        <p:txBody>
          <a:bodyPr/>
          <a:lstStyle/>
          <a:p>
            <a:pPr algn="just"/>
            <a:r>
              <a:rPr lang="zh-CN" altLang="en-US" sz="2600" dirty="0"/>
              <a:t>对象创建时通过构造方法进行了初始化，在此之后，对象的属性（成员变量）被分配了具体的</a:t>
            </a:r>
            <a:r>
              <a:rPr lang="zh-CN" altLang="en-US" sz="2600" dirty="0">
                <a:solidFill>
                  <a:srgbClr val="0000FF"/>
                </a:solidFill>
              </a:rPr>
              <a:t>存储空间</a:t>
            </a:r>
            <a:r>
              <a:rPr lang="zh-CN" altLang="en-US" sz="2600" dirty="0"/>
              <a:t>，拥有了</a:t>
            </a:r>
            <a:r>
              <a:rPr lang="zh-CN" altLang="en-US" sz="2600" dirty="0">
                <a:solidFill>
                  <a:srgbClr val="0000FF"/>
                </a:solidFill>
              </a:rPr>
              <a:t>数值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2600" dirty="0"/>
              <a:t>例如：</a:t>
            </a:r>
            <a:endParaRPr lang="en-US" altLang="zh-CN" sz="2600" dirty="0"/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stu3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Student("101","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张三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360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80" y="82322"/>
            <a:ext cx="6402293" cy="363471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rgbClr val="0000FF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81000" y="5373216"/>
            <a:ext cx="11528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5e91993f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07704" y="4777177"/>
            <a:ext cx="864096" cy="15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907704" y="5157192"/>
            <a:ext cx="64807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65348" y="5000292"/>
          <a:ext cx="1278059" cy="114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59"/>
              </a:tblGrid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9630" y="495713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stu2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</p:cNvCxnSpPr>
          <p:nvPr/>
        </p:nvCxnSpPr>
        <p:spPr bwMode="auto">
          <a:xfrm flipV="1">
            <a:off x="1533880" y="5229200"/>
            <a:ext cx="431468" cy="34407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10" idx="1"/>
          </p:cNvCxnSpPr>
          <p:nvPr/>
        </p:nvCxnSpPr>
        <p:spPr bwMode="auto">
          <a:xfrm>
            <a:off x="1533880" y="5573271"/>
            <a:ext cx="43146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</p:cNvCxnSpPr>
          <p:nvPr/>
        </p:nvCxnSpPr>
        <p:spPr bwMode="auto">
          <a:xfrm>
            <a:off x="1533880" y="5573271"/>
            <a:ext cx="431468" cy="44652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48064" y="5398489"/>
            <a:ext cx="11528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1c4af82c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674768" y="4802450"/>
            <a:ext cx="864096" cy="15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6674768" y="5182465"/>
            <a:ext cx="64807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732412" y="5025565"/>
          <a:ext cx="1278059" cy="114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59"/>
              </a:tblGrid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"101"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张三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360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256694" y="498241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stu3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3"/>
          </p:cNvCxnSpPr>
          <p:nvPr/>
        </p:nvCxnSpPr>
        <p:spPr bwMode="auto">
          <a:xfrm flipV="1">
            <a:off x="6300944" y="5254473"/>
            <a:ext cx="431468" cy="34407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3" idx="1"/>
          </p:cNvCxnSpPr>
          <p:nvPr/>
        </p:nvCxnSpPr>
        <p:spPr bwMode="auto">
          <a:xfrm>
            <a:off x="6300944" y="5598544"/>
            <a:ext cx="431468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</p:cNvCxnSpPr>
          <p:nvPr/>
        </p:nvCxnSpPr>
        <p:spPr bwMode="auto">
          <a:xfrm>
            <a:off x="6300944" y="5598544"/>
            <a:ext cx="431468" cy="44652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82388" y="611739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哈希码值，不是地址</a:t>
            </a:r>
            <a:endParaRPr lang="zh-CN" altLang="en-US" sz="18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822440" y="6147053"/>
            <a:ext cx="227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哈希码值，不是地址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0" grpId="0" animBg="1"/>
      <p:bldP spid="21" grpId="0"/>
      <p:bldP spid="24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06522"/>
            <a:ext cx="6629400" cy="685800"/>
          </a:xfrm>
        </p:spPr>
        <p:txBody>
          <a:bodyPr/>
          <a:lstStyle/>
          <a:p>
            <a:pPr algn="l"/>
            <a:r>
              <a:rPr lang="zh-CN" altLang="en-US" dirty="0"/>
              <a:t>对象的赋值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0" y="909834"/>
            <a:ext cx="7772400" cy="2441724"/>
          </a:xfrm>
        </p:spPr>
        <p:txBody>
          <a:bodyPr/>
          <a:lstStyle/>
          <a:p>
            <a:pPr algn="just"/>
            <a:r>
              <a:rPr lang="zh-CN" altLang="en-US" sz="2400" dirty="0"/>
              <a:t>执行“赋值语句”</a:t>
            </a:r>
            <a:r>
              <a:rPr lang="en-US" altLang="zh-CN" sz="2400" dirty="0"/>
              <a:t>stu2=stu3</a:t>
            </a:r>
            <a:r>
              <a:rPr lang="zh-CN" altLang="en-US" sz="2400" dirty="0"/>
              <a:t>后，如下图所示。</a:t>
            </a:r>
            <a:endParaRPr lang="en-US" altLang="zh-CN" sz="2400" dirty="0"/>
          </a:p>
          <a:p>
            <a:pPr algn="just"/>
            <a:r>
              <a:rPr lang="zh-CN" altLang="en-US" sz="2400" dirty="0"/>
              <a:t>“</a:t>
            </a:r>
            <a:r>
              <a:rPr lang="en-US" altLang="zh-CN" sz="2400" dirty="0"/>
              <a:t>=</a:t>
            </a:r>
            <a:r>
              <a:rPr lang="zh-CN" altLang="en-US" sz="2400" dirty="0"/>
              <a:t>”不是将对象</a:t>
            </a:r>
            <a:r>
              <a:rPr lang="en-US" altLang="zh-CN" sz="2400" dirty="0"/>
              <a:t>stu3</a:t>
            </a:r>
            <a:r>
              <a:rPr lang="zh-CN" altLang="en-US" sz="2400" dirty="0"/>
              <a:t>的各属性值赋给</a:t>
            </a:r>
            <a:r>
              <a:rPr lang="en-US" altLang="zh-CN" sz="2400" dirty="0"/>
              <a:t>stu2</a:t>
            </a:r>
            <a:r>
              <a:rPr lang="zh-CN" altLang="en-US" sz="2400" dirty="0"/>
              <a:t>的各属性，而是将</a:t>
            </a:r>
            <a:r>
              <a:rPr lang="en-US" altLang="zh-CN" sz="2400" dirty="0"/>
              <a:t>stu3</a:t>
            </a:r>
            <a:r>
              <a:rPr lang="zh-CN" altLang="en-US" sz="2400" dirty="0"/>
              <a:t>的“引用”赋值给</a:t>
            </a:r>
            <a:r>
              <a:rPr lang="en-US" altLang="zh-CN" sz="2400" dirty="0"/>
              <a:t>stu2</a:t>
            </a:r>
            <a:r>
              <a:rPr lang="zh-CN" altLang="en-US" sz="2400" dirty="0"/>
              <a:t>，类似与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语言中的指针赋值。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83110" y="4041528"/>
            <a:ext cx="11384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lt"/>
              </a:rPr>
              <a:t>1c4af82c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54116" y="3205885"/>
            <a:ext cx="864096" cy="15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2309814" y="3825504"/>
            <a:ext cx="64807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434422" y="4790515"/>
          <a:ext cx="1046927" cy="114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27"/>
              </a:tblGrid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91740" y="362544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stu2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 bwMode="auto">
          <a:xfrm flipV="1">
            <a:off x="1921563" y="3922785"/>
            <a:ext cx="4563150" cy="31879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16" idx="1"/>
          </p:cNvCxnSpPr>
          <p:nvPr/>
        </p:nvCxnSpPr>
        <p:spPr bwMode="auto">
          <a:xfrm>
            <a:off x="1921563" y="4241583"/>
            <a:ext cx="4563151" cy="25273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</p:cNvCxnSpPr>
          <p:nvPr/>
        </p:nvCxnSpPr>
        <p:spPr bwMode="auto">
          <a:xfrm>
            <a:off x="1921563" y="4241583"/>
            <a:ext cx="4563150" cy="40010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00365" y="4066801"/>
            <a:ext cx="11528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1c4af82c</a:t>
            </a:r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471371" y="3231158"/>
            <a:ext cx="864096" cy="15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6427069" y="3850777"/>
            <a:ext cx="64807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484714" y="3693877"/>
          <a:ext cx="1152880" cy="114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80"/>
              </a:tblGrid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"101"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张三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360</a:t>
                      </a:r>
                      <a:endParaRPr lang="zh-CN" alt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008995" y="36507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stu3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3" idx="3"/>
          </p:cNvCxnSpPr>
          <p:nvPr/>
        </p:nvCxnSpPr>
        <p:spPr bwMode="auto">
          <a:xfrm flipV="1">
            <a:off x="6053245" y="3922785"/>
            <a:ext cx="431468" cy="34407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3"/>
            <a:endCxn id="16" idx="1"/>
          </p:cNvCxnSpPr>
          <p:nvPr/>
        </p:nvCxnSpPr>
        <p:spPr bwMode="auto">
          <a:xfrm>
            <a:off x="6053245" y="4266856"/>
            <a:ext cx="431469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</p:cNvCxnSpPr>
          <p:nvPr/>
        </p:nvCxnSpPr>
        <p:spPr bwMode="auto">
          <a:xfrm>
            <a:off x="6053245" y="4266856"/>
            <a:ext cx="431468" cy="44652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685800"/>
          </a:xfrm>
        </p:spPr>
        <p:txBody>
          <a:bodyPr/>
          <a:lstStyle/>
          <a:p>
            <a:r>
              <a:rPr lang="zh-CN" altLang="en-US" dirty="0"/>
              <a:t>如何判断两个对象的属性是否相同？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当两个对象的所有属性值均相等时，认为这两个对象属性值相同，函数实现如下：</a:t>
            </a:r>
            <a:endParaRPr lang="en-US" altLang="zh-CN" dirty="0"/>
          </a:p>
          <a:p>
            <a:pPr marL="457200" indent="-45720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equals(Student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)&amp;&amp;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sname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)&amp;&amp;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>
                <a:srgbClr val="0000FF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rgbClr val="0000FF"/>
              </a:buClr>
              <a:buFont typeface="+mj-lt"/>
              <a:buAutoNum type="arabicPeriod" startAt="3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rgbClr val="0000FF"/>
              </a:buClr>
              <a:buFont typeface="+mj-lt"/>
              <a:buAutoNum type="arabicPeriod" startAt="3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  <a:endParaRPr lang="en-US" altLang="zh-CN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rgbClr val="0000FF"/>
              </a:buClr>
              <a:buFont typeface="+mj-lt"/>
              <a:buAutoNum type="arabicPeriod" startAt="3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rgbClr val="0000FF"/>
              </a:buClr>
              <a:buFont typeface="+mj-lt"/>
              <a:buAutoNum type="arabicPeriod" startAt="3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主要内容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、类的基本结构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、构造方法的定义、执行和作用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、成员方法的定义、调用和作用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cs typeface="Times New Roman" panose="02020603050405020304" pitchFamily="18" charset="0"/>
              </a:rPr>
              <a:t>语言的全局变量、局部变量</a:t>
            </a:r>
            <a:endParaRPr lang="en-US" altLang="zh-CN" dirty="0"/>
          </a:p>
          <a:p>
            <a:pPr algn="just" eaLnBrk="1" fontAlgn="t" hangingPunct="1">
              <a:spcBef>
                <a:spcPct val="0"/>
              </a:spcBef>
              <a:buClr>
                <a:srgbClr val="3333FF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b="1" dirty="0"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cs typeface="Times New Roman" panose="02020603050405020304" pitchFamily="18" charset="0"/>
              </a:rPr>
              <a:t>、程序举例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29208"/>
            <a:ext cx="8439472" cy="604292"/>
          </a:xfrm>
        </p:spPr>
        <p:txBody>
          <a:bodyPr/>
          <a:lstStyle/>
          <a:p>
            <a:r>
              <a:rPr lang="zh-CN" altLang="en-US" sz="3200" dirty="0"/>
              <a:t>方法体</a:t>
            </a:r>
            <a:r>
              <a:rPr lang="en-US" altLang="zh-CN" sz="3200" dirty="0"/>
              <a:t>(</a:t>
            </a:r>
            <a:r>
              <a:rPr lang="zh-CN" altLang="en-US" sz="3200" dirty="0"/>
              <a:t>函数体</a:t>
            </a:r>
            <a:r>
              <a:rPr lang="en-US" altLang="zh-CN" sz="3200" dirty="0"/>
              <a:t>)</a:t>
            </a:r>
            <a:r>
              <a:rPr lang="zh-CN" altLang="en-US" sz="3200" dirty="0"/>
              <a:t>中，成员变量属于哪个对象？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577" y="1484784"/>
            <a:ext cx="8245871" cy="3672408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Complex add(Complex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Complex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f3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Complex();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f3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f3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f3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Clr>
                <a:srgbClr val="0000FF"/>
              </a:buClr>
              <a:buNone/>
            </a:pP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23528" y="5013176"/>
            <a:ext cx="8280920" cy="138486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Complex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Complex(1,2);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Complex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Complex(3,4);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Complex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2000"/>
            <a:ext cx="7910264" cy="685800"/>
          </a:xfrm>
        </p:spPr>
        <p:txBody>
          <a:bodyPr/>
          <a:lstStyle/>
          <a:p>
            <a:pPr algn="l"/>
            <a:r>
              <a:rPr lang="en-US" altLang="zh-CN" b="1" dirty="0"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cs typeface="Times New Roman" panose="02020603050405020304" pitchFamily="18" charset="0"/>
              </a:rPr>
              <a:t>成员方法的定义、调用和作用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566" y="2211758"/>
            <a:ext cx="7772400" cy="28014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3.1 </a:t>
            </a:r>
            <a:r>
              <a:rPr lang="zh-CN" altLang="en-US" dirty="0"/>
              <a:t>成员方法的定义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3.2 </a:t>
            </a:r>
            <a:r>
              <a:rPr lang="zh-CN" altLang="en-US" dirty="0"/>
              <a:t>成员方法的调用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3.3 </a:t>
            </a:r>
            <a:r>
              <a:rPr lang="zh-CN" altLang="en-US" dirty="0"/>
              <a:t>成员方法的作用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629400" cy="685800"/>
          </a:xfrm>
        </p:spPr>
        <p:txBody>
          <a:bodyPr/>
          <a:lstStyle/>
          <a:p>
            <a:pPr marL="0" indent="0"/>
            <a:r>
              <a:rPr lang="en-US" altLang="zh-CN" dirty="0"/>
              <a:t>3.1 </a:t>
            </a:r>
            <a:r>
              <a:rPr lang="zh-CN" altLang="en-US" dirty="0"/>
              <a:t>成员方法的定义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328592"/>
          </a:xfrm>
          <a:effectLst/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latin typeface="+mj-lt"/>
              </a:rPr>
              <a:t>方法的定义包括两部分：方法首部、方法体</a:t>
            </a:r>
            <a:endParaRPr lang="en-US" altLang="zh-CN" dirty="0">
              <a:latin typeface="+mj-lt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）一般格式</a:t>
            </a:r>
            <a:endParaRPr lang="zh-CN" altLang="en-US" dirty="0">
              <a:latin typeface="+mj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j-lt"/>
              </a:rPr>
              <a:t>   方法首部{</a:t>
            </a:r>
            <a:endParaRPr lang="zh-CN" altLang="en-US" dirty="0">
              <a:latin typeface="+mj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j-lt"/>
              </a:rPr>
              <a:t>           方法体    </a:t>
            </a:r>
            <a:endParaRPr lang="en-US" altLang="zh-CN" dirty="0">
              <a:latin typeface="+mj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j-lt"/>
              </a:rPr>
              <a:t>    }  </a:t>
            </a:r>
            <a:endParaRPr lang="zh-CN" altLang="en-US" dirty="0">
              <a:latin typeface="+mj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dirty="0">
                <a:latin typeface="+mj-lt"/>
              </a:rPr>
              <a:t>方法的定义类似于</a:t>
            </a:r>
            <a:r>
              <a:rPr lang="en-US" altLang="zh-CN" dirty="0">
                <a:latin typeface="+mj-lt"/>
              </a:rPr>
              <a:t>C</a:t>
            </a:r>
            <a:r>
              <a:rPr lang="zh-CN" altLang="en-US" dirty="0">
                <a:latin typeface="+mj-lt"/>
              </a:rPr>
              <a:t>语言的函数，当一个方法不需要返回数据时，返回类型为</a:t>
            </a:r>
            <a:r>
              <a:rPr lang="en-US" altLang="zh-CN" dirty="0">
                <a:latin typeface="+mj-lt"/>
              </a:rPr>
              <a:t>void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05000"/>
            <a:ext cx="8054280" cy="41148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成员方法的定义，是设计类时的一项重要任务。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需要从所给的问题需求中进行分析，总结、归纳出所需要定义的成员方法，每个方法实现一个功能。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）特殊的成员方法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endParaRPr lang="en-US" altLang="zh-CN" dirty="0"/>
          </a:p>
          <a:p>
            <a:r>
              <a:rPr lang="en-US" altLang="zh-CN" dirty="0"/>
              <a:t>getter</a:t>
            </a:r>
            <a:r>
              <a:rPr lang="zh-CN" altLang="en-US" dirty="0"/>
              <a:t>方法：获取成员变量的值</a:t>
            </a:r>
            <a:endParaRPr lang="en-US" altLang="zh-CN" dirty="0"/>
          </a:p>
          <a:p>
            <a:r>
              <a:rPr lang="en-US" altLang="zh-CN" dirty="0"/>
              <a:t>setter</a:t>
            </a:r>
            <a:r>
              <a:rPr lang="zh-CN" altLang="en-US" dirty="0"/>
              <a:t>方法：设置成员变量的值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setSname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  <a:r>
              <a:rPr lang="en-US" altLang="zh-CN" dirty="0" err="1"/>
              <a:t>sname</a:t>
            </a:r>
            <a:r>
              <a:rPr lang="en-US" altLang="zh-CN" dirty="0"/>
              <a:t>=</a:t>
            </a:r>
            <a:r>
              <a:rPr lang="en-US" altLang="zh-CN" dirty="0" err="1"/>
              <a:t>str</a:t>
            </a:r>
            <a:r>
              <a:rPr lang="en-US" altLang="zh-CN" dirty="0"/>
              <a:t>;}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getSname</a:t>
            </a:r>
            <a:r>
              <a:rPr lang="en-US" altLang="zh-CN" dirty="0"/>
              <a:t>(){return </a:t>
            </a:r>
            <a:r>
              <a:rPr lang="en-US" altLang="zh-CN" dirty="0" err="1"/>
              <a:t>sname</a:t>
            </a:r>
            <a:r>
              <a:rPr lang="en-US" altLang="zh-CN" dirty="0"/>
              <a:t>;}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4591"/>
            <a:ext cx="6629400" cy="685800"/>
          </a:xfrm>
        </p:spPr>
        <p:txBody>
          <a:bodyPr/>
          <a:lstStyle/>
          <a:p>
            <a:pPr algn="l"/>
            <a:r>
              <a:rPr lang="zh-CN" altLang="en-US" dirty="0"/>
              <a:t>疑问？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5256584"/>
          </a:xfrm>
        </p:spPr>
        <p:txBody>
          <a:bodyPr/>
          <a:lstStyle/>
          <a:p>
            <a:r>
              <a:rPr lang="zh-CN" altLang="en-US" dirty="0"/>
              <a:t>为什么不使用对象直接调用成员变量的形式进行访问呢？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stu1.sname="</a:t>
            </a:r>
            <a:r>
              <a:rPr lang="en-US" altLang="zh-CN" dirty="0" err="1"/>
              <a:t>zhangsan</a:t>
            </a:r>
            <a:r>
              <a:rPr lang="en-US" altLang="zh-CN" dirty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(stu1.sname);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即：为什么要通过方法的实现获取、设置成员变量的值，而不是直接通过运算符“</a:t>
            </a:r>
            <a:r>
              <a:rPr lang="en-US" altLang="zh-CN" dirty="0"/>
              <a:t>.</a:t>
            </a:r>
            <a:r>
              <a:rPr lang="zh-CN" altLang="en-US" dirty="0"/>
              <a:t>”直接操作成员变量？</a:t>
            </a:r>
            <a:endParaRPr lang="en-US" altLang="zh-CN" dirty="0"/>
          </a:p>
          <a:p>
            <a:r>
              <a:rPr lang="zh-CN" altLang="en-US" sz="2400" dirty="0">
                <a:solidFill>
                  <a:srgbClr val="009999"/>
                </a:solidFill>
              </a:rPr>
              <a:t>课堂讨论</a:t>
            </a:r>
            <a:endParaRPr lang="en-US" altLang="zh-CN" sz="2400" dirty="0">
              <a:solidFill>
                <a:srgbClr val="009999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7"/>
            <a:ext cx="8640960" cy="6549727"/>
          </a:xfrm>
        </p:spPr>
        <p:txBody>
          <a:bodyPr/>
          <a:lstStyle/>
          <a:p>
            <a:pPr algn="just"/>
            <a:r>
              <a:rPr lang="zh-CN" altLang="en-US" sz="2000" dirty="0"/>
              <a:t>为了封装和多态！</a:t>
            </a:r>
            <a:endParaRPr lang="en-US" altLang="zh-CN" sz="2000" dirty="0"/>
          </a:p>
          <a:p>
            <a:pPr algn="just"/>
            <a:r>
              <a:rPr lang="zh-CN" altLang="en-US" sz="2000" dirty="0"/>
              <a:t>这两个方法可以方便增加额外功能（比如验证）。</a:t>
            </a:r>
            <a:endParaRPr lang="zh-CN" altLang="en-US" sz="2000" dirty="0"/>
          </a:p>
          <a:p>
            <a:pPr algn="just"/>
            <a:r>
              <a:rPr lang="zh-CN" altLang="en-US" sz="2000" dirty="0"/>
              <a:t>内部存储和外部表现不同。</a:t>
            </a:r>
            <a:endParaRPr lang="zh-CN" altLang="en-US" sz="2000" dirty="0"/>
          </a:p>
          <a:p>
            <a:pPr algn="just"/>
            <a:r>
              <a:rPr lang="zh-CN" altLang="en-US" sz="2000" dirty="0"/>
              <a:t>可以保持外部接口不变的情况下，修改内部存储方式和逻辑。</a:t>
            </a:r>
            <a:endParaRPr lang="en-US" altLang="zh-CN" sz="2000" dirty="0"/>
          </a:p>
          <a:p>
            <a:pPr algn="just"/>
            <a:r>
              <a:rPr lang="zh-CN" altLang="en-US" sz="2000" dirty="0"/>
              <a:t>这只是</a:t>
            </a:r>
            <a:r>
              <a:rPr lang="en-US" altLang="zh-CN" sz="2000" dirty="0"/>
              <a:t>java</a:t>
            </a:r>
            <a:r>
              <a:rPr lang="zh-CN" altLang="en-US" sz="2000" dirty="0"/>
              <a:t>类（特别的很多时候是一个</a:t>
            </a:r>
            <a:r>
              <a:rPr lang="en-US" altLang="zh-CN" sz="2000" dirty="0" err="1"/>
              <a:t>javabean</a:t>
            </a:r>
            <a:r>
              <a:rPr lang="zh-CN" altLang="en-US" sz="2000" dirty="0"/>
              <a:t>）的两个方法，以提供对某个变量（字段）设置与访问的两个入口，在很多时候也正如你说，跟定义成</a:t>
            </a:r>
            <a:r>
              <a:rPr lang="en-US" altLang="zh-CN" sz="2000" dirty="0"/>
              <a:t>public</a:t>
            </a:r>
            <a:r>
              <a:rPr lang="zh-CN" altLang="en-US" sz="2000" dirty="0"/>
              <a:t>是没有两样的，具体的原因在于：</a:t>
            </a:r>
            <a:endParaRPr lang="zh-CN" altLang="en-US" sz="2000" dirty="0"/>
          </a:p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）由于很多框架都是调用这两个方法来实现沟通，这是一种习惯。</a:t>
            </a:r>
            <a:endParaRPr lang="zh-CN" altLang="en-US" sz="2000" dirty="0"/>
          </a:p>
          <a:p>
            <a:pPr marL="0" indent="0" algn="just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get/set</a:t>
            </a:r>
            <a:r>
              <a:rPr lang="zh-CN" altLang="en-US" sz="2000" dirty="0"/>
              <a:t>方法也不一定只是简单的作一个赋值，或一个返回值，在这里可以作一些权限的控制，比如不是每个角色都可以赋值的。再比如返回的值不一定是值本身，可以是经过处理了的，比如加密，这用</a:t>
            </a:r>
            <a:r>
              <a:rPr lang="en-US" altLang="zh-CN" sz="2000" dirty="0"/>
              <a:t>public</a:t>
            </a:r>
            <a:r>
              <a:rPr lang="zh-CN" altLang="en-US" sz="2000" dirty="0"/>
              <a:t>定义是不能作到的。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/>
              <a:t>参考资料：</a:t>
            </a:r>
            <a:r>
              <a:rPr lang="en-US" altLang="zh-CN" sz="2000" dirty="0">
                <a:hlinkClick r:id="rId1"/>
              </a:rPr>
              <a:t>https://www.cnblogs.com/gxhunter/p/10847838.html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>
                <a:hlinkClick r:id="rId2"/>
              </a:rPr>
              <a:t>https://blog.csdn.net/Jason_LH1024/article/details/90900339</a:t>
            </a:r>
            <a:endParaRPr lang="en-US" altLang="zh-CN" sz="2000" dirty="0"/>
          </a:p>
          <a:p>
            <a:pPr marL="0" indent="0" algn="just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可以自动生成成员变量的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鼠标点击某个成员变量，单击右键，选择“源码”</a:t>
            </a:r>
            <a:r>
              <a:rPr lang="en-US" altLang="zh-CN" dirty="0"/>
              <a:t>-&gt;</a:t>
            </a:r>
            <a:r>
              <a:rPr lang="zh-CN" altLang="en-US" dirty="0"/>
              <a:t>“生成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r>
              <a:rPr lang="zh-CN" altLang="en-US" dirty="0"/>
              <a:t>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1556792"/>
            <a:ext cx="8928992" cy="4464497"/>
          </a:xfrm>
          <a:noFill/>
          <a:effectLst/>
        </p:spPr>
        <p:txBody>
          <a:bodyPr/>
          <a:lstStyle/>
          <a:p>
            <a:pPr marL="0" indent="0">
              <a:buClr>
                <a:srgbClr val="0000FF"/>
              </a:buClr>
              <a:buNone/>
            </a:pPr>
            <a:r>
              <a:rPr lang="zh-CN" altLang="en-US" dirty="0">
                <a:latin typeface="+mj-lt"/>
              </a:rPr>
              <a:t>（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）参数传递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实参的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值</a:t>
            </a:r>
            <a:r>
              <a:rPr lang="zh-CN" altLang="en-US" dirty="0">
                <a:latin typeface="+mj-lt"/>
              </a:rPr>
              <a:t>传递给形参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中，方法的所有参数都是“传值”的。</a:t>
            </a:r>
            <a:endParaRPr lang="en-US" altLang="zh-CN" dirty="0">
              <a:latin typeface="+mj-lt"/>
            </a:endParaRPr>
          </a:p>
          <a:p>
            <a:pPr algn="just"/>
            <a:r>
              <a:rPr lang="zh-CN" altLang="en-US" dirty="0">
                <a:latin typeface="+mj-lt"/>
              </a:rPr>
              <a:t>对于基本数据类型，实参精度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不可以高于</a:t>
            </a:r>
            <a:r>
              <a:rPr lang="zh-CN" altLang="en-US" dirty="0">
                <a:latin typeface="+mj-lt"/>
              </a:rPr>
              <a:t>形参精度。该规则类似于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数据类型的自动转换</a:t>
            </a:r>
            <a:r>
              <a:rPr lang="zh-CN" altLang="en-US" dirty="0">
                <a:latin typeface="+mj-lt"/>
              </a:rPr>
              <a:t>规则。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9999"/>
                </a:solidFill>
                <a:latin typeface="+mj-lt"/>
              </a:rPr>
              <a:t>程序举例</a:t>
            </a:r>
            <a:endParaRPr lang="en-US" altLang="zh-CN" dirty="0">
              <a:solidFill>
                <a:srgbClr val="009999"/>
              </a:solidFill>
              <a:latin typeface="+mj-lt"/>
            </a:endParaRPr>
          </a:p>
          <a:p>
            <a:pPr marL="0" indent="0" algn="just" eaLnBrk="1" hangingPunct="1">
              <a:spcBef>
                <a:spcPct val="10000"/>
              </a:spcBef>
              <a:buNone/>
            </a:pP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6" y="304800"/>
            <a:ext cx="7414592" cy="685800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成员方法的调用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6629400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以下初始化和赋值方式</a:t>
            </a:r>
            <a:r>
              <a:rPr lang="zh-CN" altLang="en-US" dirty="0">
                <a:solidFill>
                  <a:srgbClr val="FF0000"/>
                </a:solidFill>
              </a:rPr>
              <a:t>均错误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054280" cy="4823048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=65536;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=3.2;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=3.3;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4355976" y="1412776"/>
            <a:ext cx="4542556" cy="2114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00FF"/>
                </a:solidFill>
                <a:latin typeface="+mj-lt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</a:rPr>
              <a:t>不可以将高精度变量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数值赋值给低精度变量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cs typeface="Times New Roman" panose="02020603050405020304" pitchFamily="18" charset="0"/>
              </a:rPr>
              <a:t>、类的基本结构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 dirty="0">
                <a:latin typeface="+mj-lt"/>
              </a:rPr>
              <a:t>1.1 </a:t>
            </a:r>
            <a:r>
              <a:rPr lang="zh-CN" altLang="en-US" b="1" dirty="0">
                <a:latin typeface="+mj-lt"/>
              </a:rPr>
              <a:t>类的声明</a:t>
            </a:r>
            <a:endParaRPr lang="zh-CN" altLang="en-US" b="1" dirty="0">
              <a:latin typeface="+mj-lt"/>
            </a:endParaRPr>
          </a:p>
          <a:p>
            <a:pPr algn="just" eaLnBrk="1" hangingPunct="1">
              <a:buFontTx/>
              <a:buNone/>
            </a:pPr>
            <a:r>
              <a:rPr lang="en-US" altLang="zh-CN" b="1" dirty="0">
                <a:latin typeface="+mj-lt"/>
              </a:rPr>
              <a:t>1.2 </a:t>
            </a:r>
            <a:r>
              <a:rPr lang="zh-CN" altLang="en-US" b="1" dirty="0">
                <a:latin typeface="+mj-lt"/>
              </a:rPr>
              <a:t>类的成员</a:t>
            </a:r>
            <a:endParaRPr lang="zh-CN" altLang="en-US" b="1" dirty="0">
              <a:latin typeface="+mj-lt"/>
            </a:endParaRPr>
          </a:p>
          <a:p>
            <a:pPr algn="just" eaLnBrk="1" hangingPunct="1">
              <a:buFontTx/>
              <a:buNone/>
            </a:pPr>
            <a:r>
              <a:rPr lang="en-US" altLang="zh-CN" b="1" dirty="0">
                <a:latin typeface="+mj-lt"/>
              </a:rPr>
              <a:t>1.3 </a:t>
            </a:r>
            <a:r>
              <a:rPr lang="zh-CN" altLang="en-US" b="1" dirty="0">
                <a:latin typeface="+mj-lt"/>
              </a:rPr>
              <a:t>使用</a:t>
            </a:r>
            <a:r>
              <a:rPr lang="en-US" altLang="zh-CN" b="1" dirty="0">
                <a:latin typeface="+mj-lt"/>
              </a:rPr>
              <a:t>UML</a:t>
            </a:r>
            <a:r>
              <a:rPr lang="zh-CN" altLang="en-US" b="1" dirty="0">
                <a:latin typeface="+mj-lt"/>
              </a:rPr>
              <a:t>图描述类的定义</a:t>
            </a:r>
            <a:endParaRPr lang="zh-CN" altLang="en-US" b="1" dirty="0"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/>
              <a:t> 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511480" cy="5832648"/>
          </a:xfrm>
        </p:spPr>
        <p:txBody>
          <a:bodyPr/>
          <a:lstStyle/>
          <a:p>
            <a:pPr marL="0" indent="0">
              <a:buClr>
                <a:srgbClr val="0000FF"/>
              </a:buClr>
              <a:buNone/>
            </a:pPr>
            <a:r>
              <a:rPr lang="zh-CN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以下初始化和赋值方式均正确</a:t>
            </a:r>
            <a:endParaRPr lang="en-US" altLang="zh-CN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char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=66;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=(char)65536;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虽然语法正确，但无实际意义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)3.2;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=3.3f;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d=3.3;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标题 1"/>
          <p:cNvSpPr txBox="1"/>
          <p:nvPr/>
        </p:nvSpPr>
        <p:spPr bwMode="auto">
          <a:xfrm>
            <a:off x="4427984" y="2780928"/>
            <a:ext cx="4542556" cy="2114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00FF"/>
                </a:solidFill>
                <a:latin typeface="+mj-lt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tx1"/>
                </a:solidFill>
              </a:rPr>
              <a:t>可以将高精度变量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数值</a:t>
            </a:r>
            <a:r>
              <a:rPr lang="zh-CN" altLang="en-US" dirty="0"/>
              <a:t>强制转换</a:t>
            </a:r>
            <a:r>
              <a:rPr lang="zh-CN" altLang="en-US" dirty="0">
                <a:solidFill>
                  <a:schemeClr val="tx1"/>
                </a:solidFill>
              </a:rPr>
              <a:t>成低精度数值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82960"/>
            <a:ext cx="6629400" cy="6858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以下方法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调用是错误的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7766248" cy="475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函数定义</a:t>
            </a:r>
            <a:endParaRPr lang="en-US" altLang="zh-CN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memthodExample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函数调用：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memthodExample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3,5.2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6629400" cy="6858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以下方法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调用是正确的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439472" cy="475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7F0055"/>
                </a:solidFill>
                <a:latin typeface="Consolas" panose="020B0609020204030204" pitchFamily="49" charset="0"/>
              </a:rPr>
              <a:t>函数定义</a:t>
            </a:r>
            <a:endParaRPr lang="en-US" altLang="zh-CN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memthodExample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函数调用：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memthodExample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F0055"/>
                </a:solidFill>
                <a:latin typeface="Consolas" panose="020B0609020204030204" pitchFamily="49" charset="0"/>
              </a:rPr>
              <a:t>3,5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9999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9999"/>
                </a:solidFill>
                <a:latin typeface="Consolas" panose="020B0609020204030204" pitchFamily="49" charset="0"/>
              </a:rPr>
              <a:t>允许低精度数据向高精度自动转换</a:t>
            </a:r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583488" cy="4114800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</a:pPr>
            <a:r>
              <a:rPr lang="zh-CN" altLang="en-US" dirty="0"/>
              <a:t>实参是引用类型变量时，“传值”传递的是变量的“引用”，而不是变量所引用的实体。（</a:t>
            </a:r>
            <a:r>
              <a:rPr lang="en-US" altLang="zh-CN" dirty="0"/>
              <a:t>Java</a:t>
            </a:r>
            <a:r>
              <a:rPr lang="zh-CN" altLang="en-US" dirty="0"/>
              <a:t>引用类型包括数组，类，接口，等）</a:t>
            </a:r>
            <a:endParaRPr lang="en-US" altLang="zh-CN" dirty="0"/>
          </a:p>
          <a:p>
            <a:pPr algn="just"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rgbClr val="009999"/>
                </a:solidFill>
              </a:rPr>
              <a:t>程序举例</a:t>
            </a:r>
            <a:endParaRPr lang="en-US" altLang="zh-CN" sz="2400" dirty="0">
              <a:solidFill>
                <a:srgbClr val="009999"/>
              </a:solidFill>
            </a:endParaRPr>
          </a:p>
          <a:p>
            <a:pPr algn="just" eaLnBrk="1" hangingPunct="1">
              <a:spcBef>
                <a:spcPct val="10000"/>
              </a:spcBef>
            </a:pPr>
            <a:endParaRPr lang="zh-CN" altLang="en-US" sz="2400" dirty="0">
              <a:solidFill>
                <a:srgbClr val="00999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340600" y="1816100"/>
              <a:ext cx="1346200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340600" y="1816100"/>
                <a:ext cx="134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85800" y="2457450"/>
              <a:ext cx="4140200" cy="88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85800" y="2457450"/>
                <a:ext cx="4140200" cy="88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7910264" cy="5111080"/>
          </a:xfrm>
        </p:spPr>
        <p:txBody>
          <a:bodyPr/>
          <a:lstStyle/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Test{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c1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.f1(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c1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.print();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c2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.print();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581200" y="3691080"/>
              <a:ext cx="419400" cy="50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581200" y="3691080"/>
                <a:ext cx="419400" cy="5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5759152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vitual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f1(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    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vitual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=2;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=1.1;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vitual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=2.2;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i="1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"+"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vitual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640960" cy="5327104"/>
          </a:xfrm>
        </p:spPr>
        <p:txBody>
          <a:bodyPr/>
          <a:lstStyle/>
          <a:p>
            <a:pPr marL="0" indent="0" algn="just">
              <a:buClr>
                <a:srgbClr val="0000FF"/>
              </a:buClr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）方法重载</a:t>
            </a:r>
            <a:endParaRPr lang="en-US" altLang="zh-CN" sz="2600" dirty="0"/>
          </a:p>
          <a:p>
            <a:pPr algn="just"/>
            <a:r>
              <a:rPr lang="en-US" altLang="zh-CN" sz="2600" dirty="0"/>
              <a:t>Java</a:t>
            </a:r>
            <a:r>
              <a:rPr lang="zh-CN" altLang="en-US" sz="2600" dirty="0"/>
              <a:t>允许两个方法具有相同的方法名，但参数必须不同（包括参数类型不同，或者参数个数不同）。</a:t>
            </a:r>
            <a:endParaRPr lang="en-US" altLang="zh-CN" sz="2600" dirty="0"/>
          </a:p>
          <a:p>
            <a:pPr algn="just"/>
            <a:r>
              <a:rPr lang="zh-CN" altLang="en-US" sz="2600" dirty="0"/>
              <a:t>具有相同方法名、不同参数的现象，称为</a:t>
            </a:r>
            <a:r>
              <a:rPr lang="zh-CN" altLang="en-US" sz="2600" dirty="0">
                <a:solidFill>
                  <a:srgbClr val="0000FF"/>
                </a:solidFill>
              </a:rPr>
              <a:t>方法重载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algn="just"/>
            <a:r>
              <a:rPr lang="zh-CN" altLang="en-US" sz="2600" dirty="0"/>
              <a:t>构造方法和成员方法都可以重载</a:t>
            </a:r>
            <a:endParaRPr lang="en-US" altLang="zh-CN" sz="2600" dirty="0"/>
          </a:p>
          <a:p>
            <a:pPr algn="just"/>
            <a:r>
              <a:rPr lang="zh-CN" altLang="en-US" sz="2600" dirty="0"/>
              <a:t>调用重载方法时，</a:t>
            </a:r>
            <a:r>
              <a:rPr lang="en-US" altLang="zh-CN" sz="2600" dirty="0"/>
              <a:t>Java</a:t>
            </a:r>
            <a:r>
              <a:rPr lang="zh-CN" altLang="en-US" sz="2600" dirty="0"/>
              <a:t>编译器根据方法的参数选择执行哪个方法。</a:t>
            </a:r>
            <a:endParaRPr lang="en-US" altLang="zh-CN" sz="2600" dirty="0"/>
          </a:p>
          <a:p>
            <a:pPr algn="just"/>
            <a:r>
              <a:rPr lang="zh-CN" altLang="en-US" sz="2600" dirty="0">
                <a:solidFill>
                  <a:srgbClr val="009999"/>
                </a:solidFill>
              </a:rPr>
              <a:t>程序举例：</a:t>
            </a:r>
            <a:r>
              <a:rPr lang="zh-CN" altLang="en-US" sz="2600" dirty="0"/>
              <a:t>定义一个加法类，该类可以做各种类型的加法运算。</a:t>
            </a:r>
            <a:endParaRPr lang="zh-CN" altLang="en-US" sz="2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349500" y="3581400"/>
              <a:ext cx="2927350" cy="101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349500" y="3581400"/>
                <a:ext cx="2927350" cy="101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054280" cy="633670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Fraction add(Fraction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,Fraction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ComplexNumber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,ComplexNumber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[]add(</a:t>
            </a:r>
            <a:r>
              <a:rPr lang="en-US" altLang="zh-CN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[]</a:t>
            </a:r>
            <a:r>
              <a:rPr lang="en-US" altLang="zh-CN" sz="1600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计算两个数组的加法运算，若数组元素个数不同，长度短的数组后面补零</a:t>
            </a:r>
            <a:endParaRPr lang="en-US" altLang="zh-CN" sz="16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6629400" cy="6858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成员方法的作用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7910264" cy="4391000"/>
          </a:xfrm>
        </p:spPr>
        <p:txBody>
          <a:bodyPr/>
          <a:lstStyle/>
          <a:p>
            <a:pPr algn="just"/>
            <a:r>
              <a:rPr lang="zh-CN" altLang="en-US" dirty="0"/>
              <a:t>成员方法是类的重要组成部分。</a:t>
            </a:r>
            <a:endParaRPr lang="en-US" altLang="zh-CN" dirty="0"/>
          </a:p>
          <a:p>
            <a:pPr algn="just"/>
            <a:r>
              <a:rPr lang="zh-CN" altLang="en-US" dirty="0"/>
              <a:t>成员方法的作用是操作类自身属性和其他类或对象，</a:t>
            </a:r>
            <a:r>
              <a:rPr lang="zh-CN" altLang="en-US" dirty="0">
                <a:solidFill>
                  <a:srgbClr val="0000FF"/>
                </a:solidFill>
              </a:rPr>
              <a:t>进行数据交流和消息的传递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en-US" dirty="0"/>
              <a:t>类与类之间、对象与对象之间的数据传递。</a:t>
            </a:r>
            <a:endParaRPr lang="en-US" altLang="zh-CN" dirty="0"/>
          </a:p>
          <a:p>
            <a:pPr algn="just"/>
            <a:r>
              <a:rPr lang="zh-CN" altLang="en-US" dirty="0"/>
              <a:t>程序各个功能的实现，一般都是通过</a:t>
            </a:r>
            <a:r>
              <a:rPr lang="zh-CN" altLang="en-US" dirty="0">
                <a:solidFill>
                  <a:srgbClr val="FF0000"/>
                </a:solidFill>
              </a:rPr>
              <a:t>对象调用成员方法</a:t>
            </a:r>
            <a:r>
              <a:rPr lang="zh-CN" altLang="en-US" dirty="0"/>
              <a:t>的方式完成。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95300"/>
            <a:ext cx="8208912" cy="685800"/>
          </a:xfrm>
        </p:spPr>
        <p:txBody>
          <a:bodyPr/>
          <a:lstStyle/>
          <a:p>
            <a:pPr algn="l"/>
            <a:r>
              <a:rPr lang="zh-CN" altLang="en-US" sz="3200" dirty="0"/>
              <a:t>成员方法名是否可以与构造方法名相同？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7910264" cy="4679032"/>
          </a:xfrm>
        </p:spPr>
        <p:txBody>
          <a:bodyPr/>
          <a:lstStyle/>
          <a:p>
            <a:r>
              <a:rPr lang="zh-CN" altLang="en-US" dirty="0"/>
              <a:t>语法上允许，形式上不合适，不建议成员方法名与构造方法名相同！</a:t>
            </a:r>
            <a:endParaRPr lang="en-US" altLang="zh-CN" dirty="0"/>
          </a:p>
          <a:p>
            <a:r>
              <a:rPr lang="zh-CN" altLang="en-US" dirty="0">
                <a:solidFill>
                  <a:srgbClr val="009999"/>
                </a:solidFill>
              </a:rPr>
              <a:t>程序举例</a:t>
            </a:r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9288" y="320080"/>
            <a:ext cx="6629400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类的声明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4721671" cy="3600400"/>
          </a:xfrm>
          <a:ln>
            <a:solidFill>
              <a:srgbClr val="009999"/>
            </a:solidFill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+mj-lt"/>
              </a:rPr>
              <a:t>[</a:t>
            </a:r>
            <a:r>
              <a:rPr lang="zh-CN" altLang="en-US" dirty="0">
                <a:latin typeface="+mj-lt"/>
              </a:rPr>
              <a:t>类修饰符</a:t>
            </a:r>
            <a:r>
              <a:rPr lang="en-US" altLang="zh-CN" dirty="0">
                <a:latin typeface="+mj-lt"/>
              </a:rPr>
              <a:t>] 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class </a:t>
            </a:r>
            <a:r>
              <a:rPr lang="en-US" altLang="zh-CN" dirty="0">
                <a:latin typeface="+mj-lt"/>
              </a:rPr>
              <a:t>ClassName </a:t>
            </a:r>
            <a:r>
              <a:rPr lang="zh-CN" altLang="en-US" dirty="0">
                <a:latin typeface="+mj-lt"/>
              </a:rPr>
              <a:t>{</a:t>
            </a:r>
            <a:endParaRPr lang="zh-CN" altLang="en-US" dirty="0">
              <a:latin typeface="+mj-lt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class </a:t>
            </a:r>
            <a:r>
              <a:rPr lang="en-US" altLang="zh-CN" dirty="0"/>
              <a:t>Student </a:t>
            </a:r>
            <a:r>
              <a:rPr lang="zh-CN" altLang="en-US" dirty="0"/>
              <a:t>{</a:t>
            </a:r>
            <a:endParaRPr lang="zh-CN" altLang="en-US" dirty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dirty="0"/>
              <a:t>}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+mj-lt"/>
              </a:rPr>
              <a:t>public class </a:t>
            </a:r>
            <a:r>
              <a:rPr lang="en-US" altLang="zh-CN" dirty="0" err="1">
                <a:latin typeface="+mj-lt"/>
              </a:rPr>
              <a:t>StudentTest</a:t>
            </a:r>
            <a:r>
              <a:rPr lang="zh-CN" altLang="en-US" dirty="0">
                <a:latin typeface="+mj-lt"/>
              </a:rPr>
              <a:t>{</a:t>
            </a:r>
            <a:endParaRPr lang="zh-CN" altLang="en-US" dirty="0">
              <a:latin typeface="+mj-lt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04048" y="1268041"/>
            <a:ext cx="4046984" cy="2632516"/>
          </a:xfrm>
          <a:prstGeom prst="rect">
            <a:avLst/>
          </a:prstGeom>
          <a:ln>
            <a:solidFill>
              <a:srgbClr val="009999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+mn-lt"/>
              </a:rPr>
              <a:t>final class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</a:rPr>
              <a:t>FClass</a:t>
            </a: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{</a:t>
            </a:r>
            <a:endParaRPr lang="zh-CN" altLang="en-US" sz="2800" dirty="0">
              <a:solidFill>
                <a:schemeClr val="tx1"/>
              </a:solidFill>
              <a:latin typeface="+mn-lt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}</a:t>
            </a:r>
            <a:endParaRPr lang="en-US" altLang="zh-CN" sz="2800" dirty="0">
              <a:solidFill>
                <a:schemeClr val="tx1"/>
              </a:solidFill>
              <a:latin typeface="+mn-lt"/>
            </a:endParaRPr>
          </a:p>
          <a:p>
            <a:pPr lvl="0" algn="just" eaLnBrk="1" hangingPunct="1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/>
              </a:rPr>
              <a:t>abstract class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/>
              </a:rPr>
              <a:t>AbsC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/>
              </a:rPr>
              <a:t>lass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/>
              </a:rPr>
              <a:t>{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/>
            </a:endParaRPr>
          </a:p>
          <a:p>
            <a:pPr lvl="0" algn="just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zh-CN" alt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337" y="5070326"/>
            <a:ext cx="806967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类名命名规范：合法的</a:t>
            </a:r>
            <a:r>
              <a:rPr lang="en-US" altLang="zh-CN" sz="2800" dirty="0">
                <a:solidFill>
                  <a:schemeClr val="tx1"/>
                </a:solidFill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</a:rPr>
              <a:t>标识符，且标识符中每个单词的首字母大写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2000"/>
            <a:ext cx="8280920" cy="685800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cs typeface="Times New Roman" panose="02020603050405020304" pitchFamily="18" charset="0"/>
              </a:rPr>
              <a:t>语言的全局变量、局部变量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4.1 </a:t>
            </a:r>
            <a:r>
              <a:rPr lang="zh-CN" altLang="en-US" dirty="0"/>
              <a:t>成员变量是全局变量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4.2 </a:t>
            </a:r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4.3 </a:t>
            </a:r>
            <a:r>
              <a:rPr lang="zh-CN" altLang="en-US" dirty="0"/>
              <a:t>局部变量隐藏全局变量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982272" cy="936104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成员变量是全局变量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36231"/>
          </a:xfrm>
        </p:spPr>
        <p:txBody>
          <a:bodyPr/>
          <a:lstStyle/>
          <a:p>
            <a:r>
              <a:rPr lang="zh-CN" altLang="en-US" dirty="0"/>
              <a:t>类中定义的成员变量是全局变量，在整个类的范围内均有效，例如：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class A{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  void f1(){ n=3; }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  void f2(){ n=4; }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getN</a:t>
            </a:r>
            <a:r>
              <a:rPr lang="en-US" altLang="zh-CN" dirty="0"/>
              <a:t>(){return n;}</a:t>
            </a:r>
            <a:endParaRPr lang="en-US" altLang="zh-CN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164683" y="2204864"/>
            <a:ext cx="4809330" cy="38928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A a1=new A();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A a2=new A();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a1.f1();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a1.f2();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(a1.getN());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(a2.getN());</a:t>
            </a: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996" y="188640"/>
            <a:ext cx="7620000" cy="685800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r>
              <a:rPr lang="zh-CN" altLang="en-US" dirty="0"/>
              <a:t>在初始化块里定义的变量是局部变量</a:t>
            </a:r>
            <a:endParaRPr lang="en-US" altLang="zh-CN" dirty="0"/>
          </a:p>
          <a:p>
            <a:r>
              <a:rPr lang="zh-CN" altLang="en-US" dirty="0"/>
              <a:t>构造方法、成员方法的参数是局部变量</a:t>
            </a:r>
            <a:endParaRPr lang="en-US" altLang="zh-CN" dirty="0"/>
          </a:p>
          <a:p>
            <a:r>
              <a:rPr lang="zh-CN" altLang="en-US" dirty="0"/>
              <a:t>构造方法、成员方法的方法体内定义的变量是局部变量</a:t>
            </a:r>
            <a:endParaRPr lang="en-US" altLang="zh-CN" dirty="0"/>
          </a:p>
          <a:p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fun(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=3;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j=5;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33400"/>
            <a:ext cx="6629400" cy="6858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局部变量隐藏全局变量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47800"/>
            <a:ext cx="8496944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）局部变量和成员变量（全局变量）同名</a:t>
            </a:r>
            <a:endParaRPr lang="en-US" altLang="zh-CN" dirty="0"/>
          </a:p>
          <a:p>
            <a:r>
              <a:rPr lang="zh-CN" altLang="en-US" dirty="0"/>
              <a:t>在局部变量的作用范围内，全局变量被隐藏而无法直接访问。（注意：局部变量没有默认值）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this</a:t>
            </a:r>
            <a:r>
              <a:rPr lang="zh-CN" altLang="en-US" dirty="0"/>
              <a:t>访问成员变量</a:t>
            </a:r>
            <a:endParaRPr lang="en-US" altLang="zh-CN" dirty="0"/>
          </a:p>
          <a:p>
            <a:r>
              <a:rPr lang="zh-CN" altLang="en-US" dirty="0"/>
              <a:t>出现（</a:t>
            </a:r>
            <a:r>
              <a:rPr lang="en-US" altLang="zh-CN" dirty="0"/>
              <a:t>1</a:t>
            </a:r>
            <a:r>
              <a:rPr lang="zh-CN" altLang="en-US" dirty="0"/>
              <a:t>）中情况时，使用“</a:t>
            </a:r>
            <a:r>
              <a:rPr lang="en-US" altLang="zh-CN" dirty="0"/>
              <a:t>this.</a:t>
            </a:r>
            <a:r>
              <a:rPr lang="zh-CN" altLang="en-US" dirty="0"/>
              <a:t>成员变量名”的形式方法成员变量</a:t>
            </a:r>
            <a:endParaRPr lang="en-US" altLang="zh-CN" dirty="0"/>
          </a:p>
          <a:p>
            <a:r>
              <a:rPr lang="zh-CN" altLang="en-US" dirty="0">
                <a:solidFill>
                  <a:srgbClr val="009999"/>
                </a:solidFill>
              </a:rPr>
              <a:t>程序举例</a:t>
            </a:r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6408712" cy="2952328"/>
          </a:xfrm>
          <a:ln>
            <a:solidFill>
              <a:srgbClr val="0000FF"/>
            </a:solidFill>
          </a:ln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class Tom {</a:t>
            </a:r>
            <a:endParaRPr lang="en-US" altLang="zh-CN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x = 10</a:t>
            </a:r>
            <a:r>
              <a:rPr lang="en-US" altLang="zh-CN" dirty="0"/>
              <a:t>,y;</a:t>
            </a:r>
            <a:endParaRPr lang="en-US" altLang="zh-CN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void f() {</a:t>
            </a:r>
            <a:endParaRPr lang="en-US" altLang="zh-CN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    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x = 5;</a:t>
            </a:r>
            <a:endParaRPr lang="en-US" altLang="zh-CN" dirty="0">
              <a:solidFill>
                <a:srgbClr val="0000FF"/>
              </a:solidFill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     y = </a:t>
            </a:r>
            <a:r>
              <a:rPr lang="en-US" altLang="zh-CN" dirty="0" err="1"/>
              <a:t>x+x</a:t>
            </a:r>
            <a:r>
              <a:rPr lang="en-US" altLang="zh-CN" dirty="0"/>
              <a:t>;    //y</a:t>
            </a:r>
            <a:r>
              <a:rPr lang="zh-CN" altLang="en-US" dirty="0"/>
              <a:t>得到的值是10</a:t>
            </a:r>
            <a:r>
              <a:rPr lang="en-US" altLang="zh-CN" dirty="0"/>
              <a:t>,</a:t>
            </a:r>
            <a:r>
              <a:rPr lang="zh-CN" altLang="en-US" dirty="0"/>
              <a:t>不是20</a:t>
            </a:r>
            <a:endParaRPr lang="zh-CN" altLang="en-US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    }</a:t>
            </a:r>
            <a:endParaRPr lang="zh-CN" altLang="en-US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51520" y="3579341"/>
            <a:ext cx="5688632" cy="3096344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class Tom {</a:t>
            </a:r>
            <a:endParaRPr lang="en-US" altLang="zh-CN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 = 10,y;</a:t>
            </a:r>
            <a:endParaRPr lang="en-US" altLang="zh-CN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void f() {</a:t>
            </a:r>
            <a:endParaRPr lang="en-US" altLang="zh-CN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int</a:t>
            </a:r>
            <a:r>
              <a:rPr lang="en-US" altLang="zh-CN" dirty="0"/>
              <a:t> x = 5;</a:t>
            </a:r>
            <a:endParaRPr lang="en-US" altLang="zh-CN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      y = </a:t>
            </a:r>
            <a:r>
              <a:rPr lang="en-US" altLang="zh-CN" dirty="0" err="1"/>
              <a:t>x+</a:t>
            </a:r>
            <a:r>
              <a:rPr lang="en-US" altLang="zh-CN" dirty="0" err="1">
                <a:solidFill>
                  <a:srgbClr val="0000FF"/>
                </a:solidFill>
              </a:rPr>
              <a:t>this.x</a:t>
            </a:r>
            <a:r>
              <a:rPr lang="en-US" altLang="zh-CN" dirty="0"/>
              <a:t>;    //y</a:t>
            </a:r>
            <a:r>
              <a:rPr lang="zh-CN" altLang="en-US" dirty="0"/>
              <a:t>得到的值是15</a:t>
            </a:r>
            <a:endParaRPr lang="zh-CN" altLang="en-US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    }</a:t>
            </a:r>
            <a:endParaRPr lang="zh-CN" altLang="en-US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198296" cy="6408712"/>
          </a:xfrm>
        </p:spPr>
        <p:txBody>
          <a:bodyPr/>
          <a:lstStyle/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Complex 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Complex(){}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Complex(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real,</a:t>
            </a:r>
            <a:r>
              <a:rPr lang="en-US" altLang="zh-CN" sz="24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virtual){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this.real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this.virtual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real){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this.real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6A3E3E"/>
                </a:solidFill>
                <a:latin typeface="Consolas" panose="020B0609020204030204" pitchFamily="49" charset="0"/>
              </a:rPr>
              <a:t>real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278660" y="188640"/>
            <a:ext cx="4752528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FF"/>
                </a:solidFill>
              </a:rPr>
              <a:t>this</a:t>
            </a:r>
            <a:r>
              <a:rPr lang="zh-CN" altLang="en-US" dirty="0"/>
              <a:t>的作用：</a:t>
            </a:r>
            <a:endParaRPr lang="en-US" altLang="zh-CN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）引用被局部变量隐藏的成员变量。</a:t>
            </a:r>
            <a:endParaRPr lang="en-US" altLang="zh-CN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）更方便的引用成员变量</a:t>
            </a:r>
            <a:endParaRPr lang="en-US" altLang="zh-CN" dirty="0"/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22920"/>
            <a:ext cx="6629400" cy="685800"/>
          </a:xfrm>
        </p:spPr>
        <p:txBody>
          <a:bodyPr/>
          <a:lstStyle/>
          <a:p>
            <a:r>
              <a:rPr lang="en-US" altLang="zh-CN" b="1" dirty="0"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cs typeface="Times New Roman" panose="02020603050405020304" pitchFamily="18" charset="0"/>
              </a:rPr>
              <a:t>程序举例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583488" cy="5400600"/>
          </a:xfrm>
        </p:spPr>
        <p:txBody>
          <a:bodyPr/>
          <a:lstStyle/>
          <a:p>
            <a:pPr algn="just"/>
            <a:r>
              <a:rPr lang="zh-CN" altLang="en-US" dirty="0">
                <a:latin typeface="+mj-lt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+mj-lt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：引用类型的参数传递</a:t>
            </a:r>
            <a:endParaRPr lang="en-US" altLang="zh-CN" dirty="0">
              <a:latin typeface="+mj-lt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Exer4_2 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TA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TA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a1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.fun(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TA{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fun(TA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=2;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Times New Roman" panose="02020603050405020304" pitchFamily="18" charset="0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+mj-lt"/>
              <a:ea typeface="楷体" panose="02010609060101010101" pitchFamily="49" charset="-122"/>
            </a:endParaRPr>
          </a:p>
          <a:p>
            <a:pPr algn="just"/>
            <a:endParaRPr lang="zh-CN" altLang="en-US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1063C40B-2EE6-43DD-AAF6-141C51EC5A6F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86019" name="矩形 4"/>
          <p:cNvSpPr>
            <a:spLocks noChangeArrowheads="1"/>
          </p:cNvSpPr>
          <p:nvPr/>
        </p:nvSpPr>
        <p:spPr bwMode="auto">
          <a:xfrm>
            <a:off x="323850" y="493713"/>
            <a:ext cx="7777163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TA1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TA1();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[]={0,0,0};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.fun(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TA1{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fun(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[0]=1;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[1]=2;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[2]=3;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A3C8A417-F644-4FB9-96E2-5256ED708A1F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p:sp>
        <p:nvSpPr>
          <p:cNvPr id="87043" name="矩形 4"/>
          <p:cNvSpPr>
            <a:spLocks noChangeArrowheads="1"/>
          </p:cNvSpPr>
          <p:nvPr/>
        </p:nvSpPr>
        <p:spPr bwMode="auto">
          <a:xfrm>
            <a:off x="251520" y="332656"/>
            <a:ext cx="8281293" cy="656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TA1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TA1();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.fun(3);   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TA1{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[] fun(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[3];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-1;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11480" cy="4968552"/>
          </a:xfrm>
        </p:spPr>
        <p:txBody>
          <a:bodyPr/>
          <a:lstStyle/>
          <a:p>
            <a:pPr algn="just"/>
            <a:r>
              <a:rPr lang="zh-CN" altLang="en-US" dirty="0">
                <a:latin typeface="+mj-lt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+mj-lt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：定义一个分数类，具有分子和分母属性，可以实现分数的加、减、乘、除运算</a:t>
            </a:r>
            <a:endParaRPr lang="en-US" altLang="zh-CN" dirty="0">
              <a:latin typeface="+mj-lt"/>
              <a:ea typeface="楷体" panose="02010609060101010101" pitchFamily="49" charset="-122"/>
            </a:endParaRPr>
          </a:p>
          <a:p>
            <a:pPr algn="just"/>
            <a:r>
              <a:rPr lang="zh-CN" altLang="en-US" dirty="0">
                <a:latin typeface="+mj-lt"/>
                <a:ea typeface="楷体" panose="02010609060101010101" pitchFamily="49" charset="-122"/>
              </a:rPr>
              <a:t>例</a:t>
            </a:r>
            <a:r>
              <a:rPr lang="en-US" altLang="zh-CN" dirty="0">
                <a:latin typeface="+mj-lt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+mj-lt"/>
                <a:ea typeface="楷体" panose="02010609060101010101" pitchFamily="49" charset="-122"/>
              </a:rPr>
              <a:t>：定义一个复数类，具有实部和虚部属性，可以实现复数的加、减、乘、除运算</a:t>
            </a:r>
            <a:endParaRPr lang="zh-CN" altLang="en-US" dirty="0">
              <a:latin typeface="+mj-lt"/>
              <a:ea typeface="楷体" panose="02010609060101010101" pitchFamily="49" charset="-122"/>
            </a:endParaRPr>
          </a:p>
          <a:p>
            <a:pPr algn="just"/>
            <a:endParaRPr lang="zh-CN" altLang="en-US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039072"/>
          </a:xfrm>
        </p:spPr>
        <p:txBody>
          <a:bodyPr/>
          <a:lstStyle/>
          <a:p>
            <a:pPr algn="just"/>
            <a:r>
              <a:rPr lang="zh-CN" altLang="en-US" dirty="0"/>
              <a:t>若一个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  <a:r>
              <a:rPr lang="en-US" altLang="zh-CN" dirty="0"/>
              <a:t>(.java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中存在</a:t>
            </a:r>
            <a:r>
              <a:rPr lang="en-US" altLang="zh-CN" dirty="0"/>
              <a:t>public</a:t>
            </a:r>
            <a:r>
              <a:rPr lang="zh-CN" altLang="en-US" dirty="0"/>
              <a:t>类，那么这个源文件的文件名必须与</a:t>
            </a:r>
            <a:r>
              <a:rPr lang="en-US" altLang="zh-CN" dirty="0"/>
              <a:t>public</a:t>
            </a:r>
            <a:r>
              <a:rPr lang="zh-CN" altLang="en-US" dirty="0"/>
              <a:t>类的类名</a:t>
            </a:r>
            <a:r>
              <a:rPr lang="zh-CN" altLang="en-US" dirty="0">
                <a:solidFill>
                  <a:srgbClr val="FF0000"/>
                </a:solidFill>
              </a:rPr>
              <a:t>完全相同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r>
              <a:rPr lang="zh-CN" altLang="en-US" dirty="0"/>
              <a:t>从上一规则可以推导出：一个</a:t>
            </a:r>
            <a:r>
              <a:rPr lang="en-US" altLang="zh-CN" dirty="0"/>
              <a:t>Java</a:t>
            </a:r>
            <a:r>
              <a:rPr lang="zh-CN" altLang="en-US" dirty="0"/>
              <a:t>源文件最多只能有一个</a:t>
            </a:r>
            <a:r>
              <a:rPr lang="en-US" altLang="zh-CN" dirty="0"/>
              <a:t>public</a:t>
            </a:r>
            <a:r>
              <a:rPr lang="zh-CN" altLang="en-US" dirty="0"/>
              <a:t>类。</a:t>
            </a:r>
            <a:endParaRPr lang="en-US" altLang="zh-CN" dirty="0"/>
          </a:p>
          <a:p>
            <a:pPr algn="just"/>
            <a:r>
              <a:rPr lang="zh-CN" altLang="en-US" dirty="0"/>
              <a:t>编译（</a:t>
            </a:r>
            <a:r>
              <a:rPr lang="en-US" altLang="zh-CN" dirty="0" err="1"/>
              <a:t>javac</a:t>
            </a:r>
            <a:r>
              <a:rPr lang="zh-CN" altLang="en-US" dirty="0"/>
              <a:t>）</a:t>
            </a:r>
            <a:r>
              <a:rPr lang="en-US" altLang="zh-CN" dirty="0"/>
              <a:t>Java</a:t>
            </a:r>
            <a:r>
              <a:rPr lang="zh-CN" altLang="en-US" dirty="0"/>
              <a:t>源文件时，文件中有几个类，就会生成几个</a:t>
            </a:r>
            <a:r>
              <a:rPr lang="en-US" altLang="zh-CN" dirty="0"/>
              <a:t>class</a:t>
            </a:r>
            <a:r>
              <a:rPr lang="zh-CN" altLang="en-US" dirty="0"/>
              <a:t>文件。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009999"/>
                </a:solidFill>
              </a:rPr>
              <a:t>程序举例</a:t>
            </a:r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80920" cy="5327104"/>
          </a:xfrm>
        </p:spPr>
        <p:txBody>
          <a:bodyPr/>
          <a:lstStyle/>
          <a:p>
            <a:pPr algn="just"/>
            <a:r>
              <a:rPr lang="zh-CN" altLang="en-US" dirty="0">
                <a:ea typeface="楷体" panose="02010609060101010101" pitchFamily="49" charset="-122"/>
              </a:rPr>
              <a:t>例</a:t>
            </a:r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：编写一个三角形类，属性为三条边长。方法包括计算三角形的面积，判断三角形的类型（直角、锐角、钝角）；编写一个测试类，测试这个三角形类的各个功能。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23529" y="548681"/>
            <a:ext cx="8498210" cy="604897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public class Example2_1 {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		// TODO </a:t>
            </a:r>
            <a:r>
              <a:rPr lang="zh-CN" altLang="en-US" sz="2000" dirty="0"/>
              <a:t>自动生成的方法存根</a:t>
            </a:r>
            <a:endParaRPr lang="zh-CN" altLang="en-US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zh-CN" altLang="en-US" sz="2000" dirty="0"/>
              <a:t>	     </a:t>
            </a:r>
            <a:r>
              <a:rPr lang="en-US" altLang="zh-CN" sz="2000" dirty="0"/>
              <a:t>Scanner reader=new Scanner(System.in);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	     Triangle t1=new Triangle(3,4,5);//</a:t>
            </a:r>
            <a:r>
              <a:rPr lang="zh-CN" altLang="en-US" sz="2000" dirty="0"/>
              <a:t>定义一个三角形对象</a:t>
            </a:r>
            <a:endParaRPr lang="en-US" altLang="zh-CN" sz="2000" dirty="0"/>
          </a:p>
          <a:p>
            <a:pPr marL="457200" indent="-457200"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(t1.getArea()); //</a:t>
            </a:r>
            <a:r>
              <a:rPr lang="zh-CN" altLang="en-US" sz="2000" dirty="0"/>
              <a:t>输出三角形的面积</a:t>
            </a:r>
            <a:r>
              <a:rPr lang="en-US" altLang="zh-CN" sz="2000" dirty="0"/>
              <a:t>	     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(t1.getType()); //</a:t>
            </a:r>
            <a:r>
              <a:rPr lang="zh-CN" altLang="en-US" sz="2000" dirty="0"/>
              <a:t>输出三角形的类型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	     Triangle t2=new Triangle();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	     t2.setEdge(</a:t>
            </a:r>
            <a:r>
              <a:rPr lang="en-US" altLang="zh-CN" sz="2000" dirty="0" err="1"/>
              <a:t>reader.nextInt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reader.nextInt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reader.nextInt</a:t>
            </a:r>
            <a:r>
              <a:rPr lang="en-US" altLang="zh-CN" sz="2000" dirty="0"/>
              <a:t>());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	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(t2.getType());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AutoNum type="arabicPeriod"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4505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63614D66-4FED-4D30-A2BA-AA064A778EE4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800350" y="5073650"/>
              <a:ext cx="5651500" cy="825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800350" y="5073650"/>
                <a:ext cx="5651500" cy="825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323528" y="116632"/>
            <a:ext cx="8423597" cy="648071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+mj-lt"/>
              <a:buAutoNum type="arabicPeriod" startAt="14"/>
            </a:pPr>
            <a:r>
              <a:rPr lang="en-US" altLang="zh-CN" sz="2400" dirty="0"/>
              <a:t>class Triangle{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e1,e2,e3;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public Triangle(){	}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public Triangle(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e1,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e2,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e3){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	this.e1=e1;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	this.e2=e2;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	this.e3=e3;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}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public void </a:t>
            </a:r>
            <a:r>
              <a:rPr lang="en-US" altLang="zh-CN" sz="2400" dirty="0" err="1"/>
              <a:t>setEdge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e1,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e2,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e3){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	this.e1=e1;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	this.e2=e2;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	this.e3=e3;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}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      public double </a:t>
            </a:r>
            <a:r>
              <a:rPr lang="en-US" altLang="zh-CN" sz="2400" dirty="0" err="1"/>
              <a:t>getArea</a:t>
            </a:r>
            <a:r>
              <a:rPr lang="en-US" altLang="zh-CN" sz="2400" dirty="0"/>
              <a:t>(){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        //</a:t>
            </a:r>
            <a:r>
              <a:rPr lang="zh-CN" altLang="en-US" sz="2400" dirty="0"/>
              <a:t>根据三角形的三个边长计算三角形的面积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      }</a:t>
            </a:r>
            <a:endParaRPr lang="en-US" altLang="zh-CN" sz="2400" dirty="0"/>
          </a:p>
          <a:p>
            <a:pPr marL="457200" indent="-457200">
              <a:lnSpc>
                <a:spcPct val="100000"/>
              </a:lnSpc>
              <a:buClr>
                <a:schemeClr val="accent2"/>
              </a:buClr>
              <a:buFont typeface="Times New Roman" panose="02020603050405020304" pitchFamily="18" charset="0"/>
              <a:buAutoNum type="arabicPeriod" startAt="14"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4608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4CDB3D93-E534-41D1-96A6-4F2C84621C35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44450"/>
            <a:ext cx="8820150" cy="684847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type(){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maxe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Math.max</a:t>
            </a:r>
            <a:r>
              <a:rPr lang="en-US" altLang="zh-CN" sz="2400" dirty="0"/>
              <a:t>(e1, </a:t>
            </a:r>
            <a:r>
              <a:rPr lang="en-US" altLang="zh-CN" sz="2400" dirty="0" err="1"/>
              <a:t>Math.max</a:t>
            </a:r>
            <a:r>
              <a:rPr lang="en-US" altLang="zh-CN" sz="2400" dirty="0"/>
              <a:t>(e2,e3));		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a=e1*e1+e2*e2+e3*e3-maxe*</a:t>
            </a:r>
            <a:r>
              <a:rPr lang="en-US" altLang="zh-CN" sz="2400" dirty="0" err="1"/>
              <a:t>maxe,b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maxe</a:t>
            </a:r>
            <a:r>
              <a:rPr lang="en-US" altLang="zh-CN" sz="2400" dirty="0"/>
              <a:t>*</a:t>
            </a:r>
            <a:r>
              <a:rPr lang="en-US" altLang="zh-CN" sz="2400" dirty="0" err="1"/>
              <a:t>maxe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if(e1+e2+e3-maxe&lt;=</a:t>
            </a:r>
            <a:r>
              <a:rPr lang="en-US" altLang="zh-CN" sz="2400" dirty="0" err="1"/>
              <a:t>maxe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	return 3;  //</a:t>
            </a:r>
            <a:r>
              <a:rPr lang="zh-CN" altLang="en-US" sz="2400" dirty="0"/>
              <a:t>不是三角形</a:t>
            </a:r>
            <a:endParaRPr lang="zh-CN" altLang="en-US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if(a==b){	return 0;  //</a:t>
            </a:r>
            <a:r>
              <a:rPr lang="zh-CN" altLang="en-US" sz="2400" dirty="0"/>
              <a:t>直角三角形</a:t>
            </a:r>
            <a:endParaRPr lang="zh-CN" altLang="en-US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else if(a&lt;b){	return 1;  //</a:t>
            </a:r>
            <a:r>
              <a:rPr lang="zh-CN" altLang="en-US" sz="2400" dirty="0"/>
              <a:t>钝角三角形</a:t>
            </a:r>
            <a:endParaRPr lang="zh-CN" altLang="en-US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else 		return 2;  //</a:t>
            </a:r>
            <a:r>
              <a:rPr lang="zh-CN" altLang="en-US" sz="2400" dirty="0"/>
              <a:t>锐角三角形</a:t>
            </a:r>
            <a:endParaRPr lang="zh-CN" altLang="en-US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zh-CN" altLang="en-US" sz="2400" dirty="0"/>
              <a:t>	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String </a:t>
            </a:r>
            <a:r>
              <a:rPr lang="en-US" altLang="zh-CN" sz="2400" dirty="0" err="1"/>
              <a:t>getType</a:t>
            </a:r>
            <a:r>
              <a:rPr lang="en-US" altLang="zh-CN" sz="2400" dirty="0"/>
              <a:t>(){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String [] </a:t>
            </a:r>
            <a:r>
              <a:rPr lang="en-US" altLang="zh-CN" sz="2400" dirty="0" err="1"/>
              <a:t>strType</a:t>
            </a:r>
            <a:r>
              <a:rPr lang="en-US" altLang="zh-CN" sz="2400" dirty="0"/>
              <a:t>={"</a:t>
            </a:r>
            <a:r>
              <a:rPr lang="zh-CN" altLang="en-US" sz="2400" dirty="0"/>
              <a:t>直角三角形</a:t>
            </a:r>
            <a:r>
              <a:rPr lang="en-US" altLang="zh-CN" sz="2400" dirty="0"/>
              <a:t>","</a:t>
            </a:r>
            <a:r>
              <a:rPr lang="zh-CN" altLang="en-US" sz="2400" dirty="0"/>
              <a:t>钝角三角形</a:t>
            </a:r>
            <a:r>
              <a:rPr lang="en-US" altLang="zh-CN" sz="2400" dirty="0"/>
              <a:t>","</a:t>
            </a:r>
            <a:r>
              <a:rPr lang="zh-CN" altLang="en-US" sz="2400" dirty="0"/>
              <a:t>锐角三角形</a:t>
            </a:r>
            <a:r>
              <a:rPr lang="en-US" altLang="zh-CN" sz="2400" dirty="0"/>
              <a:t>","</a:t>
            </a:r>
            <a:r>
              <a:rPr lang="zh-CN" altLang="en-US" sz="2400" dirty="0"/>
              <a:t>不是三角形</a:t>
            </a:r>
            <a:r>
              <a:rPr lang="en-US" altLang="zh-CN" sz="2400" dirty="0"/>
              <a:t>"};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	return </a:t>
            </a:r>
            <a:r>
              <a:rPr lang="en-US" altLang="zh-CN" sz="2400" dirty="0" err="1"/>
              <a:t>strType</a:t>
            </a:r>
            <a:r>
              <a:rPr lang="en-US" altLang="zh-CN" sz="2400" dirty="0"/>
              <a:t>[type()];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457200" indent="-457200">
              <a:lnSpc>
                <a:spcPct val="110000"/>
              </a:lnSpc>
              <a:buClr>
                <a:schemeClr val="accent6"/>
              </a:buClr>
              <a:buFont typeface="+mj-lt"/>
              <a:buAutoNum type="arabicPeriod" startAt="31"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lnSpc>
                <a:spcPct val="110000"/>
              </a:lnSpc>
              <a:defRPr/>
            </a:pPr>
            <a:endParaRPr lang="zh-CN" altLang="en-US" sz="2400" dirty="0"/>
          </a:p>
        </p:txBody>
      </p:sp>
      <p:sp>
        <p:nvSpPr>
          <p:cNvPr id="4710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400"/>
              <a:t>第 </a:t>
            </a:r>
            <a:fld id="{7247C9C9-5F8A-4192-804B-6000B7BF5DBB}" type="slidenum">
              <a:rPr kumimoji="0" lang="zh-CN" altLang="en-US" sz="1400" smtClean="0"/>
            </a:fld>
            <a:r>
              <a:rPr kumimoji="0" lang="zh-CN" altLang="en-US" sz="1400"/>
              <a:t>  页</a:t>
            </a:r>
            <a:endParaRPr kumimoji="0" lang="en-US" altLang="zh-CN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482850" y="787400"/>
              <a:ext cx="4387850" cy="1460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482850" y="787400"/>
                <a:ext cx="43878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1409700" y="1574800"/>
              <a:ext cx="3530600" cy="184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1409700" y="1574800"/>
                <a:ext cx="3530600" cy="1841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55327"/>
            <a:ext cx="8712968" cy="6288360"/>
          </a:xfrm>
        </p:spPr>
        <p:txBody>
          <a:bodyPr/>
          <a:lstStyle/>
          <a:p>
            <a:pPr algn="just"/>
            <a:r>
              <a:rPr lang="zh-CN" altLang="en-US" sz="2400" dirty="0"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ea typeface="楷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9999"/>
                </a:solidFill>
                <a:ea typeface="楷体" panose="02010609060101010101" pitchFamily="49" charset="-122"/>
              </a:rPr>
              <a:t>（课后思考）</a:t>
            </a:r>
            <a:r>
              <a:rPr lang="zh-CN" altLang="en-US" sz="2400" dirty="0">
                <a:ea typeface="楷体" panose="02010609060101010101" pitchFamily="49" charset="-122"/>
              </a:rPr>
              <a:t>：定义一个小车类</a:t>
            </a:r>
            <a:r>
              <a:rPr lang="en-US" altLang="zh-CN" sz="2400" dirty="0">
                <a:ea typeface="楷体" panose="02010609060101010101" pitchFamily="49" charset="-122"/>
              </a:rPr>
              <a:t>Car</a:t>
            </a:r>
            <a:r>
              <a:rPr lang="zh-CN" altLang="en-US" sz="2400" dirty="0">
                <a:ea typeface="楷体" panose="02010609060101010101" pitchFamily="49" charset="-122"/>
              </a:rPr>
              <a:t>，其初始位置为</a:t>
            </a:r>
            <a:r>
              <a:rPr lang="en-US" altLang="zh-CN" sz="2400" dirty="0">
                <a:ea typeface="楷体" panose="02010609060101010101" pitchFamily="49" charset="-122"/>
              </a:rPr>
              <a:t>(0,0)</a:t>
            </a:r>
            <a:r>
              <a:rPr lang="zh-CN" altLang="en-US" sz="2400" dirty="0">
                <a:ea typeface="楷体" panose="02010609060101010101" pitchFamily="49" charset="-122"/>
              </a:rPr>
              <a:t>，属性包括：当前位置，行驶速度，行驶朝向（东</a:t>
            </a:r>
            <a:r>
              <a:rPr lang="en-US" altLang="zh-CN" sz="2400" dirty="0"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ea typeface="楷体" panose="02010609060101010101" pitchFamily="49" charset="-122"/>
              </a:rPr>
              <a:t>、南</a:t>
            </a:r>
            <a:r>
              <a:rPr lang="en-US" altLang="zh-CN" sz="2400" dirty="0"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ea typeface="楷体" panose="02010609060101010101" pitchFamily="49" charset="-122"/>
              </a:rPr>
              <a:t>、西</a:t>
            </a:r>
            <a:r>
              <a:rPr lang="en-US" altLang="zh-CN" sz="2400" dirty="0"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ea typeface="楷体" panose="02010609060101010101" pitchFamily="49" charset="-122"/>
              </a:rPr>
              <a:t>、北</a:t>
            </a:r>
            <a:r>
              <a:rPr lang="en-US" altLang="zh-CN" sz="2400" dirty="0"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ea typeface="楷体" panose="02010609060101010101" pitchFamily="49" charset="-122"/>
              </a:rPr>
              <a:t>）；方向变化：直行</a:t>
            </a:r>
            <a:r>
              <a:rPr lang="en-US" altLang="zh-CN" sz="2400" dirty="0"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ea typeface="楷体" panose="02010609060101010101" pitchFamily="49" charset="-122"/>
              </a:rPr>
              <a:t>、左转</a:t>
            </a:r>
            <a:r>
              <a:rPr lang="en-US" altLang="zh-CN" sz="2400" dirty="0"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ea typeface="楷体" panose="02010609060101010101" pitchFamily="49" charset="-122"/>
              </a:rPr>
              <a:t>、右转</a:t>
            </a:r>
            <a:r>
              <a:rPr lang="en-US" altLang="zh-CN" sz="2400" dirty="0">
                <a:ea typeface="楷体" panose="02010609060101010101" pitchFamily="49" charset="-122"/>
              </a:rPr>
              <a:t>(3)</a:t>
            </a:r>
            <a:r>
              <a:rPr lang="zh-CN" altLang="en-US" sz="2400" dirty="0">
                <a:ea typeface="楷体" panose="02010609060101010101" pitchFamily="49" charset="-122"/>
              </a:rPr>
              <a:t>；速度变化（正数为加速，负数为减速）。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algn="just"/>
            <a:r>
              <a:rPr lang="zh-CN" altLang="en-US" sz="2400" dirty="0">
                <a:ea typeface="楷体" panose="02010609060101010101" pitchFamily="49" charset="-122"/>
              </a:rPr>
              <a:t>约束条件：</a:t>
            </a:r>
            <a:r>
              <a:rPr lang="en-US" altLang="zh-CN" sz="2400" dirty="0">
                <a:ea typeface="楷体" panose="02010609060101010101" pitchFamily="49" charset="-122"/>
              </a:rPr>
              <a:t>(1)</a:t>
            </a:r>
            <a:r>
              <a:rPr lang="zh-CN" altLang="en-US" sz="2400" dirty="0">
                <a:ea typeface="楷体" panose="02010609060101010101" pitchFamily="49" charset="-122"/>
              </a:rPr>
              <a:t>采用直角坐标系，上北下南左东右西；</a:t>
            </a:r>
            <a:r>
              <a:rPr lang="en-US" altLang="zh-CN" sz="2400" dirty="0">
                <a:ea typeface="楷体" panose="02010609060101010101" pitchFamily="49" charset="-122"/>
              </a:rPr>
              <a:t>(2)</a:t>
            </a:r>
            <a:r>
              <a:rPr lang="zh-CN" altLang="en-US" sz="2400" dirty="0">
                <a:ea typeface="楷体" panose="02010609060101010101" pitchFamily="49" charset="-122"/>
              </a:rPr>
              <a:t>速度为</a:t>
            </a:r>
            <a:r>
              <a:rPr lang="en-US" altLang="zh-CN" sz="2400" dirty="0"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ea typeface="楷体" panose="02010609060101010101" pitchFamily="49" charset="-122"/>
              </a:rPr>
              <a:t>时，车辆停止，减速无效；</a:t>
            </a:r>
            <a:r>
              <a:rPr lang="en-US" altLang="zh-CN" sz="2400" dirty="0">
                <a:ea typeface="楷体" panose="02010609060101010101" pitchFamily="49" charset="-122"/>
              </a:rPr>
              <a:t>(3)</a:t>
            </a:r>
            <a:r>
              <a:rPr lang="zh-CN" altLang="en-US" sz="2400" dirty="0">
                <a:ea typeface="楷体" panose="02010609060101010101" pitchFamily="49" charset="-122"/>
              </a:rPr>
              <a:t>速度达到</a:t>
            </a:r>
            <a:r>
              <a:rPr lang="en-US" altLang="zh-CN" sz="2400" dirty="0"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ea typeface="楷体" panose="02010609060101010101" pitchFamily="49" charset="-122"/>
              </a:rPr>
              <a:t>时，加速无效。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algn="just"/>
            <a:r>
              <a:rPr lang="zh-CN" altLang="en-US" sz="2400" dirty="0">
                <a:ea typeface="楷体" panose="02010609060101010101" pitchFamily="49" charset="-122"/>
              </a:rPr>
              <a:t>输入数据：小车的初始位置</a:t>
            </a:r>
            <a:r>
              <a:rPr lang="en-US" altLang="zh-CN" sz="2400" dirty="0">
                <a:ea typeface="楷体" panose="02010609060101010101" pitchFamily="49" charset="-122"/>
              </a:rPr>
              <a:t>(</a:t>
            </a:r>
            <a:r>
              <a:rPr lang="en-US" altLang="zh-CN" sz="2400" dirty="0" err="1">
                <a:ea typeface="楷体" panose="02010609060101010101" pitchFamily="49" charset="-122"/>
              </a:rPr>
              <a:t>x,y</a:t>
            </a:r>
            <a:r>
              <a:rPr lang="en-US" altLang="zh-CN" sz="2400" dirty="0"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ea typeface="楷体" panose="02010609060101010101" pitchFamily="49" charset="-122"/>
              </a:rPr>
              <a:t>、初始速度</a:t>
            </a:r>
            <a:r>
              <a:rPr lang="en-US" altLang="zh-CN" sz="2400" dirty="0">
                <a:ea typeface="楷体" panose="02010609060101010101" pitchFamily="49" charset="-122"/>
              </a:rPr>
              <a:t>(v)</a:t>
            </a:r>
            <a:r>
              <a:rPr lang="zh-CN" altLang="en-US" sz="2400" dirty="0">
                <a:ea typeface="楷体" panose="02010609060101010101" pitchFamily="49" charset="-122"/>
              </a:rPr>
              <a:t>和初始朝向</a:t>
            </a:r>
            <a:r>
              <a:rPr lang="en-US" altLang="zh-CN" sz="2400" dirty="0">
                <a:ea typeface="楷体" panose="02010609060101010101" pitchFamily="49" charset="-122"/>
              </a:rPr>
              <a:t>(f)</a:t>
            </a:r>
            <a:r>
              <a:rPr lang="zh-CN" altLang="en-US" sz="2400" dirty="0">
                <a:ea typeface="楷体" panose="02010609060101010101" pitchFamily="49" charset="-122"/>
              </a:rPr>
              <a:t>，时刻数量（</a:t>
            </a:r>
            <a:r>
              <a:rPr lang="en-US" altLang="zh-CN" sz="2400" dirty="0">
                <a:ea typeface="楷体" panose="02010609060101010101" pitchFamily="49" charset="-122"/>
              </a:rPr>
              <a:t>&lt;=1000</a:t>
            </a:r>
            <a:r>
              <a:rPr lang="zh-CN" altLang="en-US" sz="2400" dirty="0">
                <a:ea typeface="楷体" panose="02010609060101010101" pitchFamily="49" charset="-122"/>
              </a:rPr>
              <a:t>），以及每个时刻内的方向变化</a:t>
            </a:r>
            <a:r>
              <a:rPr lang="en-US" altLang="zh-CN" sz="2400" dirty="0">
                <a:ea typeface="楷体" panose="02010609060101010101" pitchFamily="49" charset="-122"/>
              </a:rPr>
              <a:t>(c)</a:t>
            </a:r>
            <a:r>
              <a:rPr lang="zh-CN" altLang="en-US" sz="2400" dirty="0">
                <a:ea typeface="楷体" panose="02010609060101010101" pitchFamily="49" charset="-122"/>
              </a:rPr>
              <a:t> 、速度变化</a:t>
            </a:r>
            <a:r>
              <a:rPr lang="en-US" altLang="zh-CN" sz="2400" dirty="0">
                <a:ea typeface="楷体" panose="02010609060101010101" pitchFamily="49" charset="-122"/>
              </a:rPr>
              <a:t>(s)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algn="just"/>
            <a:r>
              <a:rPr lang="zh-CN" altLang="en-US" sz="2400" dirty="0">
                <a:ea typeface="楷体" panose="02010609060101010101" pitchFamily="49" charset="-122"/>
              </a:rPr>
              <a:t>输出：当前小车的位置。</a:t>
            </a:r>
            <a:endParaRPr lang="en-US" altLang="zh-CN" sz="2400" dirty="0">
              <a:ea typeface="楷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ea typeface="楷体" panose="02010609060101010101" pitchFamily="49" charset="-122"/>
              </a:rPr>
              <a:t>样例输入：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ea typeface="楷体" panose="02010609060101010101" pitchFamily="49" charset="-122"/>
              </a:rPr>
              <a:t>0 0 0 1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ea typeface="楷体" panose="02010609060101010101" pitchFamily="49" charset="-122"/>
              </a:rPr>
              <a:t>10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ea typeface="楷体" panose="02010609060101010101" pitchFamily="49" charset="-122"/>
              </a:rPr>
              <a:t>1 1 1 1 1 1 1 0 1 0 1 0 2 0 1 0 1 2 1 -1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just"/>
            <a:r>
              <a:rPr lang="zh-CN" altLang="en-US" dirty="0">
                <a:ea typeface="楷体" panose="02010609060101010101" pitchFamily="49" charset="-122"/>
              </a:rPr>
              <a:t>样例输出：</a:t>
            </a:r>
            <a:endParaRPr lang="en-US" altLang="zh-CN" dirty="0">
              <a:ea typeface="楷体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dirty="0">
                <a:ea typeface="楷体" panose="02010609060101010101" pitchFamily="49" charset="-122"/>
              </a:rPr>
              <a:t>15,15</a:t>
            </a:r>
            <a:endParaRPr lang="zh-CN" altLang="en-US" dirty="0"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607132"/>
            <a:ext cx="5695528" cy="6858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类的成员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00808"/>
            <a:ext cx="8856984" cy="4248472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class ClassName{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    成员变量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静态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初始化块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    构造方法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zh-CN" altLang="en-US" dirty="0">
                <a:sym typeface="+mn-ea"/>
              </a:rPr>
              <a:t>    成员方法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 dirty="0"/>
              <a:t>  页</a:t>
            </a:r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79912" y="2420888"/>
            <a:ext cx="5112568" cy="138499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宋体" panose="02010600030101010101" pitchFamily="2" charset="-122"/>
              </a:rPr>
              <a:t>在类体中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不可以单独存在赋值、循环等</a:t>
            </a:r>
            <a:r>
              <a:rPr lang="zh-CN" altLang="en-US" dirty="0">
                <a:latin typeface="宋体" panose="02010600030101010101" pitchFamily="2" charset="-122"/>
              </a:rPr>
              <a:t>其它语句。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692696"/>
            <a:ext cx="8856984" cy="564028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zh-CN" altLang="en-US" dirty="0">
                <a:sym typeface="+mn-ea"/>
              </a:rPr>
              <a:t>成员变量：类的属性；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String 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sname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;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静态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初始化块：类装载的时候执行，且只执行一次；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static {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("in static block");}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lang="zh-CN" altLang="en-US" dirty="0">
                <a:sym typeface="+mn-ea"/>
              </a:rPr>
              <a:t>初始化块：对象初始化时执行，在构造方法之前执行；</a:t>
            </a:r>
            <a:endParaRPr lang="en-US" altLang="zh-CN" dirty="0">
              <a:sym typeface="+mn-ea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sym typeface="+mn-ea"/>
              </a:rPr>
              <a:t>   {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("in instance block");}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lang="zh-CN" altLang="en-US" dirty="0">
                <a:sym typeface="+mn-ea"/>
              </a:rPr>
              <a:t>构造方法：对象初始化时执行；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ClassName(){}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lang="zh-CN" altLang="en-US" dirty="0">
                <a:sym typeface="+mn-ea"/>
              </a:rPr>
              <a:t>成员方法：对象调用；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objectName.memberMethod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();</a:t>
            </a:r>
            <a:endParaRPr lang="en-US" altLang="zh-CN" dirty="0">
              <a:solidFill>
                <a:srgbClr val="0000FF"/>
              </a:solidFill>
              <a:sym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9999"/>
                </a:solidFill>
              </a:rPr>
              <a:t>程序举例</a:t>
            </a:r>
            <a:r>
              <a:rPr lang="en-US" altLang="zh-CN" dirty="0">
                <a:solidFill>
                  <a:srgbClr val="009999"/>
                </a:solidFill>
              </a:rPr>
              <a:t>(</a:t>
            </a:r>
            <a:r>
              <a:rPr lang="en-US" altLang="zh-CN" sz="2400" dirty="0">
                <a:solidFill>
                  <a:srgbClr val="009999"/>
                </a:solidFill>
              </a:rPr>
              <a:t>ClassMemberTest.java,</a:t>
            </a:r>
            <a:r>
              <a:rPr lang="zh-CN" altLang="en-US" sz="2400" dirty="0">
                <a:solidFill>
                  <a:srgbClr val="009999"/>
                </a:solidFill>
              </a:rPr>
              <a:t>类的各个部分的执行顺序</a:t>
            </a:r>
            <a:r>
              <a:rPr lang="en-US" altLang="zh-CN" dirty="0">
                <a:solidFill>
                  <a:srgbClr val="009999"/>
                </a:solidFill>
              </a:rPr>
              <a:t>)</a:t>
            </a:r>
            <a:endParaRPr lang="zh-CN" altLang="en-US" dirty="0">
              <a:solidFill>
                <a:srgbClr val="00999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820472" cy="6216351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ClassMemberTest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ClassMember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ClassMember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</a:rPr>
              <a:t>  c1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.memberMethod();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en-US" altLang="zh-CN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ClassMember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 c2=new </a:t>
            </a:r>
            <a:r>
              <a:rPr lang="en-US" altLang="zh-CN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ClassMember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  //c2.memberMethod();</a:t>
            </a:r>
            <a:endParaRPr lang="en-US" altLang="zh-CN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ClassMember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"1-in instance block!"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  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"2-in static block!"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ClassMember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"3-in constructor!"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memberMethod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"4-in member method!"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altLang="zh-CN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rgbClr val="0000FF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0000FF"/>
              </a:buClr>
              <a:buNone/>
            </a:pPr>
            <a:r>
              <a:rPr lang="zh-CN" altLang="en-US" sz="2000" dirty="0">
                <a:solidFill>
                  <a:srgbClr val="009999"/>
                </a:solidFill>
                <a:latin typeface="Consolas" panose="020B0609020204030204" pitchFamily="49" charset="0"/>
              </a:rPr>
              <a:t>课堂交流、提问</a:t>
            </a:r>
            <a:endParaRPr lang="zh-CN" altLang="en-US" sz="2000" dirty="0">
              <a:solidFill>
                <a:srgbClr val="009999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33400"/>
            <a:ext cx="6629400" cy="68580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使用</a:t>
            </a:r>
            <a:r>
              <a:rPr lang="en-US" altLang="zh-CN" dirty="0"/>
              <a:t>UML</a:t>
            </a:r>
            <a:r>
              <a:rPr lang="zh-CN" altLang="en-US" dirty="0"/>
              <a:t>图描述类的定义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47800"/>
            <a:ext cx="8964488" cy="5149552"/>
          </a:xfrm>
        </p:spPr>
        <p:txBody>
          <a:bodyPr/>
          <a:lstStyle/>
          <a:p>
            <a:r>
              <a:rPr lang="en-US" altLang="zh-CN" sz="2400" dirty="0"/>
              <a:t>UML(Unified Modeling Language)</a:t>
            </a:r>
            <a:r>
              <a:rPr lang="zh-CN" altLang="en-US" sz="2400" dirty="0"/>
              <a:t>图属于结构图，常被用于描述一个系统的静态结构。</a:t>
            </a:r>
            <a:endParaRPr lang="en-US" altLang="zh-CN" sz="2400" dirty="0"/>
          </a:p>
          <a:p>
            <a:r>
              <a:rPr lang="en-US" altLang="zh-CN" sz="2400" dirty="0"/>
              <a:t>UML</a:t>
            </a:r>
            <a:r>
              <a:rPr lang="zh-CN" altLang="en-US" sz="2400" dirty="0"/>
              <a:t>类图使用长方形描述类的主要构成，将长方形垂直地分为三层。</a:t>
            </a:r>
            <a:endParaRPr lang="zh-CN" altLang="en-US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层是类</a:t>
            </a:r>
            <a:r>
              <a:rPr lang="zh-CN" altLang="en-US" sz="2400" dirty="0">
                <a:solidFill>
                  <a:srgbClr val="FF0000"/>
                </a:solidFill>
              </a:rPr>
              <a:t>名称层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层是</a:t>
            </a:r>
            <a:r>
              <a:rPr lang="zh-CN" altLang="en-US" sz="2400" dirty="0">
                <a:solidFill>
                  <a:srgbClr val="FF0000"/>
                </a:solidFill>
              </a:rPr>
              <a:t>变量层</a:t>
            </a:r>
            <a:r>
              <a:rPr lang="zh-CN" altLang="en-US" sz="2400" dirty="0"/>
              <a:t>，也称属性层；</a:t>
            </a:r>
            <a:endParaRPr lang="zh-CN" altLang="en-US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层是</a:t>
            </a:r>
            <a:r>
              <a:rPr lang="zh-CN" altLang="en-US" sz="2400" dirty="0">
                <a:solidFill>
                  <a:srgbClr val="FF0000"/>
                </a:solidFill>
              </a:rPr>
              <a:t>方法层</a:t>
            </a:r>
            <a:r>
              <a:rPr lang="zh-CN" altLang="en-US" sz="2400" dirty="0"/>
              <a:t>，也称操作层。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 </a:t>
            </a:r>
            <a:fld id="{D55231A8-1677-4C42-A123-D50C3EE19891}" type="slidenum">
              <a:rPr lang="zh-CN" altLang="en-US" smtClean="0"/>
            </a:fld>
            <a:r>
              <a:rPr lang="zh-CN" altLang="en-US"/>
              <a:t>  页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24500" y="3200399"/>
          <a:ext cx="3151956" cy="3103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956"/>
              </a:tblGrid>
              <a:tr h="533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0000FF"/>
                          </a:solidFill>
                        </a:rPr>
                        <a:t>Lader</a:t>
                      </a:r>
                      <a:endParaRPr lang="zh-CN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4" marR="9142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548872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above:float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bottom:float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height:float</a:t>
                      </a:r>
                      <a:endParaRPr lang="en-US" altLang="zh-CN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area:float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4" marR="9142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015940"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rgbClr val="FF0000"/>
                          </a:solidFill>
                        </a:rPr>
                        <a:t>computerArea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():float</a:t>
                      </a:r>
                      <a:endParaRPr lang="en-US" altLang="zh-CN" sz="24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2400" b="1" dirty="0" err="1">
                          <a:solidFill>
                            <a:srgbClr val="FF0000"/>
                          </a:solidFill>
                        </a:rPr>
                        <a:t>setHeight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(float):void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4" marR="91424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5c182fa2-9d25-42a7-8cd6-b16c733dcf47"/>
  <p:tag name="COMMONDATA" val="eyJoZGlkIjoiNzdlZWFkM2RlYTkwOGYxMmE0NmI5NzczMzAwYjI3Y2QifQ=="/>
</p:tagLst>
</file>

<file path=ppt/theme/theme1.xml><?xml version="1.0" encoding="utf-8"?>
<a:theme xmlns:a="http://schemas.openxmlformats.org/drawingml/2006/main" name="默认设计模板">
  <a:themeElements>
    <a:clrScheme name="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3300"/>
      </a:hlink>
      <a:folHlink>
        <a:srgbClr val="0000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0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33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9695</Words>
  <Application>WPS 演示</Application>
  <PresentationFormat>全屏显示(4:3)</PresentationFormat>
  <Paragraphs>725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楷体</vt:lpstr>
      <vt:lpstr>微软雅黑</vt:lpstr>
      <vt:lpstr>Calibri</vt:lpstr>
      <vt:lpstr>Times New Roman</vt:lpstr>
      <vt:lpstr>Consolas</vt:lpstr>
      <vt:lpstr>Arial Unicode MS</vt:lpstr>
      <vt:lpstr>默认设计模板</vt:lpstr>
      <vt:lpstr>自定义设计方案</vt:lpstr>
      <vt:lpstr>PowerPoint 演示文稿</vt:lpstr>
      <vt:lpstr>主要内容</vt:lpstr>
      <vt:lpstr>1、类的基本结构</vt:lpstr>
      <vt:lpstr>1.1 类的声明</vt:lpstr>
      <vt:lpstr>PowerPoint 演示文稿</vt:lpstr>
      <vt:lpstr>1.2 类的成员</vt:lpstr>
      <vt:lpstr>PowerPoint 演示文稿</vt:lpstr>
      <vt:lpstr>PowerPoint 演示文稿</vt:lpstr>
      <vt:lpstr>1.3 使用UML图描述类的定义</vt:lpstr>
      <vt:lpstr>2、构造方法的定义、执行和作用</vt:lpstr>
      <vt:lpstr>PowerPoint 演示文稿</vt:lpstr>
      <vt:lpstr>PowerPoint 演示文稿</vt:lpstr>
      <vt:lpstr>程序案例：利用构造方法初始化成员变量</vt:lpstr>
      <vt:lpstr>PowerPoint 演示文稿</vt:lpstr>
      <vt:lpstr>2.2 构造方法的执行</vt:lpstr>
      <vt:lpstr>2.3 构造方法的作用</vt:lpstr>
      <vt:lpstr>2.4 对象属性的进一步理解</vt:lpstr>
      <vt:lpstr>对象的赋值</vt:lpstr>
      <vt:lpstr>如何判断两个对象的属性是否相同？</vt:lpstr>
      <vt:lpstr>方法体(函数体)中，成员变量属于哪个对象？</vt:lpstr>
      <vt:lpstr>3、成员方法的定义、调用和作用</vt:lpstr>
      <vt:lpstr>3.1 成员方法的定义</vt:lpstr>
      <vt:lpstr>PowerPoint 演示文稿</vt:lpstr>
      <vt:lpstr>PowerPoint 演示文稿</vt:lpstr>
      <vt:lpstr>疑问？</vt:lpstr>
      <vt:lpstr>PowerPoint 演示文稿</vt:lpstr>
      <vt:lpstr>PowerPoint 演示文稿</vt:lpstr>
      <vt:lpstr>3.2成员方法的调用</vt:lpstr>
      <vt:lpstr>以下初始化和赋值方式均错误</vt:lpstr>
      <vt:lpstr>PowerPoint 演示文稿</vt:lpstr>
      <vt:lpstr>以下方法(函数)调用是错误的</vt:lpstr>
      <vt:lpstr>以下方法(函数)调用是正确的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成员方法的作用</vt:lpstr>
      <vt:lpstr>成员方法名是否可以与构造方法名相同？</vt:lpstr>
      <vt:lpstr>4、Java语言的全局变量、局部变量</vt:lpstr>
      <vt:lpstr>4.1 成员变量是全局变量</vt:lpstr>
      <vt:lpstr>4.2 局部变量</vt:lpstr>
      <vt:lpstr>4.3 局部变量隐藏全局变量</vt:lpstr>
      <vt:lpstr>PowerPoint 演示文稿</vt:lpstr>
      <vt:lpstr>PowerPoint 演示文稿</vt:lpstr>
      <vt:lpstr>5、Java程序举例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ccm</dc:creator>
  <cp:lastModifiedBy>便是晴天</cp:lastModifiedBy>
  <cp:revision>818</cp:revision>
  <dcterms:created xsi:type="dcterms:W3CDTF">2113-01-01T00:00:00Z</dcterms:created>
  <dcterms:modified xsi:type="dcterms:W3CDTF">2023-04-09T09:04:40Z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92DD49ABF66F449A92B6D453CD47769E</vt:lpwstr>
  </property>
  <property fmtid="{D5CDD505-2E9C-101B-9397-08002B2CF9AE}" pid="3" name="KSOProductBuildVer">
    <vt:lpwstr>2052-11.1.0.13703</vt:lpwstr>
  </property>
</Properties>
</file>