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6"/>
  </p:handoutMasterIdLst>
  <p:sldIdLst>
    <p:sldId id="467" r:id="rId4"/>
    <p:sldId id="484" r:id="rId6"/>
    <p:sldId id="485" r:id="rId7"/>
    <p:sldId id="558" r:id="rId8"/>
    <p:sldId id="559" r:id="rId9"/>
    <p:sldId id="491" r:id="rId10"/>
    <p:sldId id="560" r:id="rId11"/>
    <p:sldId id="562" r:id="rId12"/>
    <p:sldId id="561" r:id="rId13"/>
    <p:sldId id="564" r:id="rId14"/>
    <p:sldId id="565" r:id="rId15"/>
    <p:sldId id="566" r:id="rId16"/>
    <p:sldId id="563" r:id="rId17"/>
    <p:sldId id="492" r:id="rId18"/>
    <p:sldId id="567" r:id="rId19"/>
    <p:sldId id="568" r:id="rId20"/>
    <p:sldId id="500" r:id="rId21"/>
    <p:sldId id="487" r:id="rId22"/>
    <p:sldId id="510" r:id="rId23"/>
    <p:sldId id="569" r:id="rId24"/>
    <p:sldId id="513" r:id="rId25"/>
    <p:sldId id="570" r:id="rId26"/>
    <p:sldId id="571" r:id="rId27"/>
    <p:sldId id="572" r:id="rId28"/>
    <p:sldId id="531" r:id="rId29"/>
    <p:sldId id="573" r:id="rId30"/>
    <p:sldId id="532" r:id="rId31"/>
    <p:sldId id="534" r:id="rId32"/>
    <p:sldId id="512" r:id="rId33"/>
    <p:sldId id="574" r:id="rId34"/>
    <p:sldId id="488" r:id="rId35"/>
    <p:sldId id="490" r:id="rId36"/>
    <p:sldId id="575" r:id="rId37"/>
    <p:sldId id="576" r:id="rId38"/>
    <p:sldId id="577" r:id="rId39"/>
    <p:sldId id="578" r:id="rId40"/>
    <p:sldId id="517" r:id="rId41"/>
    <p:sldId id="581" r:id="rId42"/>
    <p:sldId id="579" r:id="rId43"/>
    <p:sldId id="580" r:id="rId44"/>
    <p:sldId id="557" r:id="rId45"/>
    <p:sldId id="583" r:id="rId46"/>
    <p:sldId id="442" r:id="rId47"/>
    <p:sldId id="584" r:id="rId48"/>
    <p:sldId id="553" r:id="rId49"/>
    <p:sldId id="445" r:id="rId50"/>
    <p:sldId id="458" r:id="rId51"/>
    <p:sldId id="459" r:id="rId52"/>
    <p:sldId id="460" r:id="rId53"/>
    <p:sldId id="388" r:id="rId54"/>
    <p:sldId id="390" r:id="rId55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99"/>
    <a:srgbClr val="BEB29A"/>
    <a:srgbClr val="DCBBA6"/>
    <a:srgbClr val="CC99FF"/>
    <a:srgbClr val="E3C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7614" autoAdjust="0"/>
  </p:normalViewPr>
  <p:slideViewPr>
    <p:cSldViewPr showGuides="1">
      <p:cViewPr varScale="1">
        <p:scale>
          <a:sx n="100" d="100"/>
          <a:sy n="100" d="100"/>
        </p:scale>
        <p:origin x="9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tags" Target="tags/tag1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07FEC4-61D2-45D5-A1F0-A34BB5CC86C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320AD8-8A9A-41EE-A796-7F13A5D706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166 290,'4'1,"-1"0,3 0,-2-1,1 1,-1 0,2 0,-2-1,0 1,-1-1,0 0,1 0,1 0,0 0,-1 0,1-1,-1 0,1-1,-2 2,0 0,1-1,-1 0,1 0,-1 0,0 1,1-1,-1 0,1 0,-1 0,2 0,-1-1,-1 2,0-1,0 1,0-1,0 0,0 0,1 0,0 0,0 0,-1-1,1 1,0 0,-1 0,1 0,-1 1,0 0,1 0,-1-1,0 1,0 0,0 0,0-2,-1-1,-2 0,-5-1,1 3,1 0,0-1,0 1,-4-2,4 1,-1 1,1-1,0 2,-1-1,0-1,1-1,0 2,-2 0,1 0,1 1,0 0,0-1,0 1,0-1,0 1,0 0,0 0,0 0,-1 0,1 0,-1 0,0 0,-1 0,1 1,0 0,1-1,0 1,0-1,-2 1,1 0,-1 1,2-2,0 0,0 1,0-1,-1 1,0 0,1 0,-1 0,1 0,0-1,0 0,-2 1,2 0,0 0,-1 0,0 1,1-2,0 2,-1-1,1 1,0 0,0-1,0 1,0 0,3 1,2 0,0 0,1 0,-1 0,1-1,0 0,0-1,0 1,0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691 522,'4'0,"1"-1,-1 0,1 0,-2 0,0 1,0 0,0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712 503,'0'3,"0"0,0 0,0 0,0 1,0-1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705 532,'3'0,"0"0,0 0,0 0,0 0,0-1,0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701 545,'2'3,"0"0,-1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703 549,'4'0,"0"-1,-1 1,0 0,0-1,0 1,0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731 546,'0'4,"-1"-1,0 0,1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709 561,'3'0,"0"0,0-1,1 1,-1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775 504,'0'3,"1"0,0 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778 501,'6'0,"-2"-1,0 0,2 1,-2-1,1 1,-2-1,0 1,1-1,-1 1,0 0,0 0,0-1,0 1,-6-1,0 2,2 2,1 0,-1 1,1-1,-1 0,1 0,-1 0,1 0,0 0,-2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784 516,'3'-1,"1"0,-1 0,0 1,0-1,1 1,-1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167 500,'4'0,"2"1,1-1,1 1,-3-1,1 0,2 1,-3-1,0 0,2 1,0-1,0 2,-2-2,-1 0,1 1,-1-1,-1 0,1 0,1 0,-2 0,0 0,1 0,1 0,-2 0,0-1,1-1,0-1,0 1,0-1,-1 0,0 1,-1-1,1 2,-1-2,1 0,0 0,-1-1,0 1,-1 0,2-1,-1 1,-1 0,0-1,0 0,-1 1,0 0,0 0,-2-2,-1 4,-1-2,0 1,1 2,0 0,-1-1,1 1,0-1,-1 1,1-1,0 1,-2-1,2 1,-1 0,1 0,0 0,-1 0,0 0,-2 0,2 0,0 0,1 0,0 0,-1 0,-1 0,1 0,1 0,-2 0,2 0,-1 0,1 0,0 0,0 0,-1 0,1 0,-1 0,-1 1,2-1,0 0,-1 1,1 0,0 0,-2 0,2 1,-1-2,1 2,1 1,-2-1,0 0,1-1,0 1,0 0,1 1,1 0,0 0,1 1,0 0,0 0,0-1,0 1,0 0,0-1,0 0,1 0,3 1,-1-1,1-1,-2 1,1-1,0 0,0-1,0-1,1-2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789 530,'5'0,"-2"0,2 0,-1-1,1 1,-2 0,0-1,0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782 543,'6'0,"-1"-1,0 1,4-1,-4 0,-1 1,0-1,1 1,-2-1,1 0,-1 0,1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798 499,'1'4,"-1"-1,0 0,0 0,1 3,-1 0,0 0,1-3,-1 1,0 1,0-2,1 1,-1-1,1 0,-1 1,0-1,0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798 548,'-4'4,"-1"0,2 1,-2-1,1 2,2-2,-2 1,1-1,1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805 544,'3'2,"3"2,0-1,-2-1,2 0,-3 1,0-1,0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716 569,'-4'2,"0"-1,-2 1,0 0,1-1,1 1,0 0,1-1,-1 0,1 1,0 0,0-1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670 582,'-2'3,"1"0,-1 0,5-3,0 0,1 1,-1-1,0 0,0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153 473,'-3'0,"0"0,0 0,-1 0,-1 0,-1 0,3 0,0 0,0 0,0-1,-1 1,1-1,0 0,0 0,-1-2,1 2,0-3,1 1,-1-3,1 3,1 0,1-1,0 1,-1-1,-1 0,2 1,0 0,0 0,0 0,0-2,0 1,1 1,-1-2,2 1,0 1,-1 0,1 0,0-3,0 3,0 0,1 2,0-1,0 1,0-1,0 1,1 0,0-1,0 1,-1 0,1 0,0 0,0 0,0 1,0-1,1 1,-1-1,2 1,-3 0,1 0,-1 1,0 0,0 0,0-1,2 5,-2-3,2 2,0-1,-2 1,2-2,-2 3,0-3,0 0,-1 1,2 1,-1-2,-1 4,1-3,-1 0,-1 1,1-1,-2 0,1 1,-1 0,0-1,-1 3,0-2,0-1,0 1,-3 2,2-3,0 0,-1 0,0 1,-1 0,1-2,0 2,-2 0,2-3,0 2,0-1,-1 2,-1-3,0 1,1 0,0-1,-1 0,2-1,-1 0,0 0,0 0,0-1,1-1,0 0,-1-1,1 1,1-1,-1-1,2 0,-1 1,1-1,-1 1,1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353 560,'4'0,"0"0,-1 0,1 0,1 1,-1-1,1 0,0 0,1 0,0 0,-1 0,2 0,-2 0,0 0,-1 0,-1 0,2 0,-1 0,0 0,1 0,2 0,-2 0,2 0,1 0,-1 0,0 0,-2 0,3 0,-4 1,1-1,-1 0,2 0,0 0,-1 0,3 1,-2-1,-1 0,2 1,0-1,-2 0,0 0,0 0,2 0,-2-1,1 1,-1 0,2 0,0-1,-2 1,3 0,-3 0,2 0,-2-1,2 1,-3 0,1 0,-1-1,3 1,-4 0,2 0,-1 0,2 0,0 0,-3 0,2 0,0 0,1 0,-1-1,0 1,2-1,-2 1,0 0,1 0,-1 0,-1-1,1 1,-1 0,1-1,1 1,-2-1,-1 1,3-1,-3 1,1-1,-1 1,2 0,-1-1,-1 1,2-1,-2 1,1-1,-1 1,1 0,-1-1,1 1,2 0,-3 0,0-1,0 1,0 0,3 0,-2 0,0 0,-1 0,1 0,1 0,-1 0,0 0,1 0,-2 0,2 0,-2 0,1 0,1 0,-1 0,1 0,-2 0,1 0,3 0,-3 0,-1 0,0 0,1 0,0 0,0 0,1 1,-1-1,1 0,-2 0,2 0,-1 0,0 0,-1 0,1 0,0 0,1 1,-1-1,1 0,-2 0,1 0,1 0,0 0,-1 0,1 0,-1 0,2 0,-2 0,1 0,0 0,2 1,-2-1,-1 0,1 0,-2 0,2 0,-2 0,1 0,-1 0,0 0,1 0,0 0,-1 0,0 1,0-1,2 0,-1 1,0-1,-1 1,0-1,0 0,2 0,0 1,-1-1,0 0,0 1,0-1,0 1,1-1,-1 0,1 0,-2 0,2 1,-1-1,-1 0,0 0,0 1,0-1,1 0,0 0,-1 1,0-1,0 0,1 0,-1 0,0 0,0 0,0-1,0 1,0-1,0 1,0-1,0 1,0 0,1-1,0 0,-1 0,0 1,0-1,0 0,0 1,0-1,0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79 956,'3'0,"2"0,0 0,2 0,-2 0,1 1,-1-1,0 1,1-1,-1 0,0 1,5-1,-1 1,-2-1,1 0,-1 0,0 0,-1 0,1 0,-2 0,0 0,2 0,-1 1,-1-1,3 0,-1 0,0 0,0 0,0 0,-2 0,0 0,2-1,-3 1,1 0,0 0,2 0,-2 0,0 0,2 0,0 0,0 0,-2 0,3 0,-2-1,-1 1,0 0,2 0,-2 0,2-1,0 1,1 0,-1-1,0 1,2-2,-3 2,-1 0,4-1,-1 1,1-1,-1 1,-1 0,2-1,-1 1,-2-1,0 1,1 0,-2 0,1-2,1 2,1 0,0 0,-1 0,0 0,0-1,-2 1,0 0,0 0,1 0,-3 0,1 0,1 0,0 0,-1 0,1 0,0 0,0 0,-1 0,1 0,2 0,-3 0,-1 0,1 0,-1 0,2 0,-2 0,1 0,0 0,0 0,2 0,-2 0,1-1,-1 1,2 0,-2 0,1 0,-2 0,1 0,2 0,-2 0,0 0,1-1,2 1,-2 0,0 0,0 0,2 0,-2 0,-1 0,1 0,2 0,-4 0,1 0,0 0,3 0,-3 0,1 0,0 1,2-1,-2 1,2-1,-2 0,2 2,-2-2,1 1,-3-1,4 1,-3-1,1 1,0-1,2 0,0 1,0-1,1 0,-1 1,0-1,0 0,0 1,-1-1,0 1,2-1,-2 1,0-1,1 0,-2 0,0 0,-1 0,3 1,-2-1,-1 0,-1 0,0 0,1 0,1 1,-2-1,1 0,0 1,-1-1,0 0,0 0,1 0,-1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503 129,'9'-2,"-3"2,5 0,-1-1,2 0,-2 1,-2-1,4 1,-5-2,1 1,2 1,-1-1,1 0,-3 0,-1-1,1 1,0 0,-2 1,0-1,4 1,-2-1,0 1,-2-1,3 1,-2-1,-1 0,0 1,-1 0,-1 0,2 0,-2 0,1 0,-1 0,1 0,0 0,0 0,2 0,-2 0,-1 0,1 0,-1 1,2-1,-1 0,-1 0,0 0,1 0,0 0,-1 0,0 0,1 0,0 1,1-1,-2 0,1 0,0 0,0 0,-1 0,1 0,-1 0,1 0,0 0,0 0,-1 0,1 0,-1 0,1 0,0 0,2 1,-3-1,0 0,4 0,-4 0,0 0,0 0,1 0,1 0,-2 0,0 0,1 1,0-1,0 0,0 1,2-1,-2 1,1 0,0-1,-1 0,0 0,0 1,-1-1,1 0,0 1,-1-1,3 1,-3-1,2 0,-2 1,1-1,-1 0,1 1,0-1,0 0,-1 0,2 0,-1 0,0 0,1 0,-1 0,-1 0,1 0,0 0,-1 1,3-1,-3 0,2 0,-1 0,-1 0,1 0,0 0,0 0,3 0,-1 0,1-1,-4 1,1 0,1-1,0 1,-1 0,1 0,-1 0,1 0,-1 0,3 0,-3 0,1 0,0 0,-2 0,2 0,-2 0,2 0,1 0,-1 0,-2 0,2 0,-2 0,1 0,-1 0,1 0,0 0,0 0,-1 0,0 0,0-1,0 1,1 0,-1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488 241,'6'0,"-1"-1,0 1,0-1,-1 1,0-1,0 1,1-1,-1 0,0 0,-1 1,1-1,2 0,-3 0,1 1,-1-1,1 1,-1 0,0 0,0 0,2 0,-2 0,3 0,-3 0,0-1,2 1,-2 0,0 0,2-1,-2 1,0 0,0 0,1 0,-1 0,0-1,1 1,-1 0,1 0,-1 0,0 0,0 0,1 0,-1 0,1 0,-1 0,1 0,-1 0,0 0,2 0,0 0,-2 1,2 0,-2-1,0 0,0 1,0-1,0 1,0-1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917 617,'10'-1,"5"1,-2 0,2 0,-2-1,2-1,-3 2,1 0,-1-1,3 0,0 1,-1-2,-3 2,-1 0,-1-1,-1 1,1-1,-1 1,-3 0,4-1,-4 0,1-1,-1 2,0-1,-1 0,-1 1,1-1,0 1,0 0,-1-1,2 0,-2 1,0-1,3-2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490 723,'3'0,"0"-2,2 2,-1 0,0-1,-1 1,0 0,1 0,-1 0,0 0,0 0,0 0,1 0,-1-1,2 1,-2 0,0 0,0-1,0 0,2 1,-2-1,1 1,-1-1,0 1,0 0,0 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795 708,'4'0,"1"1,-1 0,1-1,1 1,-3 0,1 0,-1-1,1 0,1 0,-2 1,0-1,0 0,0-1,-1-2,1 0,-2 0,1 0,-2 0,0 0,-3 0,0 1,-1-1,0 0,0 1,1 0,0 0,-1 1,1-1,0 1,0-2,0 3,0-2,0 1,0 0,1-2,-1 3,0-1,0 1,-1 0,1 0,0 0,0 2,1 1,2 0,0 0,-1 1,0 0,1-1,-1 1,1-1,0 1,2-1,1 0,0-1,0-1,0 1,0-1,0 1,0-1,0-1,1 1,-1-1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194 224,'2'0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198 234,'8'0,"4"0,0 0,-4 1,2-1,-3 1,0-1,0 0,-2 2,-2-2,1 0,0 0,1 0,-2 0,1 0,0 0,0 0,1 0,-2 0,0 0,0 0,1 1,-1-1,2 0,-2 0,0 0,0 0,1 0,0 0,1 0,-2 0,3 0,-2 0,0 0,-1 0,0 0,2 0,-1-1,-1 1,0-1,2-1,-1 2,0-1,1 0,-1 1,2-1,-2 1,-1-1,1 0,3 0,-4 0,0 1,0-1,1 1,-1-1,0 1,2-1,-2 1,0 0,0 0,2-1,-2 1,0 0,0 0,0 0,1 0,-1-1,1 1,0 0,-1 0,0 0,0 0,0 0,1 0,2 0,-1 0,-1 0,1 0,-2 0,3 0,-3 0,2 0,-1 1,0-1,1 1,-1-1,-1 0,1 0,0 1,1-1,-1 0,0 0,0 1,1-1,-2 0,1 0,1 0,-2 0,2 0,-1 0,2 0,-3 0,2 0,-2 1,1-1,1 0,0 0,-1 0,0 0,0 0,-1 0,1 0,1 0,-2 0,0 1,0-1,2 0,-2 0,1 0,-1 1,0-1,1 0,1 0,-1 0,-1 0,0 0,1 1,1-1,-1 0,2 1,-3-1,0 1,0-1,0 0,0 1,3-1,-3 0,2 0,-1 0,-1 0,3 2,-1-2,-2 0,1 0,0 0,1 1,-2-1,3 0,-3 0,0 1,1-1,-1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e-5" units="1/cm"/>
          <inkml:channelProperty channel="T" name="resolution" value="1" units="1/dev"/>
        </inkml:channelProperties>
      </inkml:inkSource>
      <inkml:timestamp xml:id="ts0" timeString="2020-03-17T06:38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5644 4186 176 0,'-30'11'235'0,"-5"-5"36"0,6-2 33 16,3 0-144-16,6 0-75 0,4-3-34 0,5-2-16 15,5-1-10-15,4 0-8 0,4 0-6 16,7 0-6-16,5 1-3 0,4-2-2 16,7-2 1-16,5 4 0 0,5-3 7 0,6 3 4 15,5 1 4-15,3 0 1 0,2 3 1 16,2 2-3-16,6 4-4 0,6 0 0 0,8 1-1 16,4-1-1-16,5-1 0 0,-1-4 1 15,6-3-1-15,3-1 0 0,0-1-2 0,0-2-1 16,3-1-1-16,1-2 5 0,2 0 4 15,1-2 6-15,6 1 3 0,-1-4 2 16,6-1-4-16,-3-1-4 0,5-2-3 0,-1-2-1 16,2 1 10-16,2 1 13 0,4-1 15 15,-3 5 15-15,3 0 12 0,-3 5-2 0,4 0-7 16,1 5-9-16,4-1-13 0,1 4-11 16,1-1-8-16,-1-1-4 0,6 2-6 15,-2-2-5-15,6 0-1 0,-5 0-2 0,0 0 0 16,-5 1-2-16,-3 2-1 0,-7 3-1 15,-3 3 0-15,-9 2-3 0,-5 2-1 0,-9 2 0 16,-7 0-3-16,-8 3 0 0,-7-2 0 16,-2 0-9-16,-8-1-27 0,-3 0-60 0,-6-4-101 15,-10 3-186-15,-11-3-78 0,-17-4 19 16,-19-7 69-16,-22-7 94 0</inkml:trace>
  <inkml:trace contextRef="#ctx0" brushRef="#br0">5381 8200 242 0,'-13'-4'333'16,"-4"-4"72"-16,2 1 74 0,4 2-147 15,8 4-152-15,3-1-84 0,5 1-43 0,6 1-29 16,6 0-16-16,5 0-4 0,8 1-4 15,4-1-3-15,5-1 0 0,4-1-1 0,3-1 0 16,3-1 1-16,3-2 1 0,2 3 2 16,4 0 0-16,1-1 0 0,2 3 1 0,4-2-1 15,7 0 1-15,0-1 2 0,4-1 3 16,3-1 3-16,4 0 5 0,2-1 4 0,7-1 6 16,-1 2 4-16,6-2 5 0,7 3 5 15,2-1 5-15,6-1 0 0,6 3 16 0,3-3 9 16,3 2 0-16,3-2-4 0,6-1-3 15,2-1-23-15,5 0-17 0,1-1-10 16,4-1-6-16,1-1-1 0,6-1-2 0,1 1 1 16,2 1-1-16,-2 1 0 0,4 1-2 15,-1 3 2-15,3 1 2 0,-3 2 2 0,2 3 3 16,1 3 1-16,0 2 1 0,0 1-2 16,1 3-3-16,-2 0-2 0,4 1-2 0,-1-1-1 15,3 2-5-15,-5 1-8 0,2-2-32 16,-3 2-51-16,-3-1-91 0,-6-2-136 15,-6-2-193-15,-5-8-13 0,-14-17 60 0,-16-26 94 16,-14-23 116-16</inkml:trace>
  <inkml:trace contextRef="#ctx0" brushRef="#br0">4162 12925 184 0,'-18'0'238'16,"-1"-4"35"-16,2-1 30 0,3 1-156 15,6 1-78-15,3 1-44 0,5 0-24 0,5 2-10 16,4 0-4-16,7 2 0 0,2 0 3 16,4 1 6-16,3 1 0 0,5 2 1 15,3 2 1-15,4-2 0 0,2 1 0 0,5-1 1 16,2 0-1-16,3 2 2 0,3 1 0 15,1 0 0-15,4 1 2 0,1 1-2 16,4-1 1-16,1-1 0 0,2 0-1 0,3-3-1 16,4-1 1-16,3-2-1 0,7-2-1 15,0-1 1-15,5-1 2 0,4-2 1 0,8 0 1 16,-1-1 1-16,5 0-2 0,0 0 0 16,10-2-1-16,1-2 1 0,9-1 0 0,1-1 2 15,4-2 0-15,0 0 1 0,8-2-3 16,-2 2 0-16,10 2 0 0,-5 0-1 15,10 2 1-15,-2-2 0 0,4 2-1 0,4 0 1 16,4-2-2-16,0-3 0 0,4 0 0 16,5 0 0-16,0-4 0 0,0 2 1 0,7 0-1 15,-5 2-1-15,6 2 0 0,-7 2-4 16,6 2-8-16,-4-1-12 0,10 2-32 0,0-4-122 16,3-7-56-16,-11-11-9 0,-14-23 16 15,-30-32 35-15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e-5" units="1/cm"/>
          <inkml:channelProperty channel="T" name="resolution" value="1" units="1/dev"/>
        </inkml:channelProperties>
      </inkml:inkSource>
      <inkml:timestamp xml:id="ts0" timeString="2020-03-17T07:00: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4491 7358 19 0,'-22'5'177'0,"-4"-6"39"16,-1-1 32-16,2 2-7 0,3 0-103 0,4 2-51 15,1-1-25-15,1 4-13 0,-1-1-11 16,4 3-12-16,-3 3-9 0,3 0-5 0,0 1-4 15,0 2 2-15,2-1 5 0,3 2 10 16,-2-2 7-16,4 1 10 0,-1 2 6 16,1 6 3-16,2 5-2 0,2 5-3 0,2 5-5 15,2 8-4-15,2 2-3 0,3 7-2 16,4 2-3-16,0 4 0 0,1-1-1 0,3 1-2 16,3-3 1-16,0-1 4 0,4-7 3 15,2 1 13-15,3-4 10 0,0 1 4 16,6-2 8-16,1-3 5 0,5-2-5 0,2-5-3 15,3-5-2-15,0-7-5 0,3-4-4 16,4-4-2-16,1-8 5 0,2-5 5 0,0-5 7 16,3-7 11-16,-2-5 17 0,0-7 22 15,1-4 22-15,2-6 25 0,-2-5 20 16,1-2 10-16,-4-3-11 0,-2 1-22 0,-8 0-32 16,-7 1-36-16,-7 1-25 0,-7-1-14 0,-11 4 6 15,-5-1 9-15,-12 1 2 0,-7-4-1 16,-9-4 0-16,-10-4-18 0,-9-5-16 0,-13-3-2 15,-7-2-10-15,-11-3-18 0,-3 5-14 16,-10 4-36-16,-7 5-67 0,-9 9-227 0,-7 9-276 16,-14 15-369-16,-12 10 7 0,-27 2 133 15,-21-13 219-15,-27-19 212 0</inkml:trace>
  <inkml:trace contextRef="#ctx0" brushRef="#br0">5768 8737 26 0,'3'-3'271'0,"-10"-6"91"0,-3-1 80 16,2 1 84-16,1 1-192 0,4 5-130 15,2 0-80-15,4 3-44 0,2 0-31 0,6 3-24 16,6 0-10-16,6 2-2 0,6-2 3 16,3-2 5-16,9 0 9 0,2-2 12 15,4 0 16-15,1-1 17 0,2-1 23 0,2 2 22 16,-2-2 28-16,3 1 21 0,-1-1 25 15,1 0 6-15,0 0-10 0,3-1-32 16,0-4-31-16,3-5-43 0,1-5-33 0,5-6-25 16,-4-3-8-16,6-5-11 0,-5 1-3 15,-2 1-5-15,-5 4 2 0,-6 7 4 0,-5 7 5 16,-3 4 8-16,-4 8 16 0,-2 3 10 16,-1 6 11-16,0 2 8 0,-4 4 1 15,-2 1-8-15,1 2-1 0,-2 2-13 0,-1 2 0 16,1 2-6-16,2 0-4 0,-1 0-4 0,2 2 2 15,3-4-13-15,1-1 2 0,4-3-6 16,3-3-1-16,0-3-9 0,0-3 3 0,3-1-6 16,-4-4 0-16,1-1 3 0,-3 0-2 0,1 0 4 15,-1 0 5-15,0 3 0 0,-1 2 1 16,0 2 3-16,-2 2-1 0,-2 3 3 0,-3 0 8 16,2 2 0-16,-2-2 6 0,2 3 3 15,-1-3-1-15,4 0 0 0,0-2-2 0,5-2-10 16,0-5-4-16,3-3-5 0,4-6-8 0,0-5-4 15,1-5 5-15,2-2-4 0,-1-5 1 16,-3 2 1-16,4 0 4 0,-1 3 0 0,-6 2 11 16,3 2 8-16,-1 5 8 0,6 0 11 15,0 3 11-15,2 2 3 0,3-2 1 0,-1 0 11 16,-3 0 5-16,7-2 6 0,-4-1 5 0,4-3 5 16,2-4-5-16,2-4-4 0,2-2-7 15,3-5-9-15,1-2-15 0,5 1-13 0,2-1-27 16,1 2-50-16,-1 3-101 0,0 5-161 15,-13 5-448-15,-14 8-548 0,-33 1 29 0,-43-3 204 16,-46-16 236-16</inkml:trace>
  <inkml:trace contextRef="#ctx0" brushRef="#br0">3594 13689 64 0,'-5'-2'184'0,"-4"-1"33"16,1 3 29-16,0 0-60 0,-2 3-84 15,4 0-45-15,-3-2-20 0,4 1-9 0,-3 0-1 16,1 1 1-16,2 0 7 0,-3-2 10 16,3 1 14-16,-2-1 16 0,1 2 20 0,-2-2 17 15,0-1 15-15,2 2 12 0,-1 0 6 16,0-2 2-16,1 0 0 0,1 0 3 16,1 1 1-16,3-1-4 0,-2 0-14 0,3 2-25 15,0-1-25-15,3 2-28 0,0 3-17 16,4 3-5-16,1 2 5 0,4 2 9 0,-1 2 8 15,3 2 7-15,1-1 2 0,2 2 0 16,-1-2-4-16,4 1 2 0,-2-2 4 16,4-1 12-16,3-2 21 0,0 0 20 0,4-3 8 15,2-2-1-15,4-2-11 0,3-4-15 16,2-4-17-16,5-4-17 0,2-5-13 0,5-5-10 16,-2-4-15-16,3-4-6 0,-3-5 1 15,0-2 0-15,0-4-2 0,-1-1-1 16,-3-3-2-16,1 1-5 0,2-1 1 0,-3-2 3 15,2 0 13-15,-1-2 1 0,0 0 5 0,-1-3 6 16,-2 2-6-16,-3-1-9 0,-4 1 2 16,-2 3 2-16,-7 0-9 0,-4 3 0 0,-8 3 6 15,-4-2 4-15,-7 4 1 0,-8-2 15 0,-6-2 7 16,-8-4 0-16,-6-3-2 0,-7-4 2 16,-7-4-7-16,-4-1 0 0,-9 3 2 0,-4 0 1 15,-6 3-2-15,-8 3 5 0,-4 6 2 16,0 5 1-16,-9 7-5 0,-7 7-14 0,-7 13-15 15,-10 11-15-15,-9 20-11 0,-9 24-8 0,-3 29-17 16,-8 31-36-16,4 31-65 0,-2 32-100 16,11 24-233-16,2 12-324 0,15-3-357 0,4-16 58 15,11-40 177-15,3-55 236 0,9-54 245 16,21-48 253-16</inkml:trace>
  <inkml:trace contextRef="#ctx0" brushRef="#br0">5365 13797 70 0,'-11'15'288'0,"-11"-8"89"0,3 1 87 16,1-2 52-16,6 1-168 0,3-1-104 15,4-1-54-15,3-2-38 0,4 0-34 0,3-1-31 16,7 2-28-16,0-1-18 0,9 0-4 15,1-2 7-15,5-2 12 0,1-2 10 0,4 0 24 16,-1-2 34-16,6 1 35 0,-1-2 33 16,3-2 24-16,3 2-2 0,-2-1-33 0,-1 1-43 15,1 0-51-15,-3 0-25 0,3-1-27 16,-2 0-4-16,2-2-13 0,-1-3-6 0,1 0-4 16,-2-3-3-16,1-1-2 0,-3-1 5 15,1 1 4-15,-6-2-2 0,1 3 9 16,-3 0 3-16,-3 3 2 0,-2 3 4 0,-2 1 13 15,0 3 10-15,0 4 12 0,-1 1 24 0,0 5 27 16,1 1 19-16,0 4 19 0,2 4 10 0,-1 1 2 16,3 3-10-16,-1 1-13 0,2 4-21 15,-3-1-21-15,3 1-26 0,1-1-23 0,0-2-22 16,2-2-12-16,0-2-7 0,2-1-6 16,0-3 2-16,1-3-2 0,2-1-1 0,-2-2 1 15,1-2 2-15,1 1 4 0,0-2 3 16,2 1 8-16,-3 0 5 0,6 1 6 0,1 0 1 15,0-1 1-15,2 2-4 0,4-1-5 16,-1-1-8-16,1-2-6 0,1-2-4 0,-1-2-3 16,2-2-1-16,-1-5 0 0,-1-2-4 0,2-2 0 15,-1-4 0-15,-2 1 2 0,-2 0 6 16,-1 3 2-16,-2 1 8 0,4 0 9 0,-2 5 3 16,5-1 5-16,-7 3 7 0,0 4 6 15,-3 0 5-15,-3 2 6 0,-1 0 2 0,0 3 8 16,-4 2 1-16,0-2-2 0,-4 1 4 15,3 1-6-15,-2 0-9 0,1-2-13 0,4-1-10 16,4-2-18-16,7-6-24 0,11-13-62 0,11-14-142 16,17-27-256-16,11-30-573 0,8-40-515 15,-3-39 114-15,-11-47 273 0,-27-45 295 16</inkml:trace>
  <inkml:trace contextRef="#ctx0" brushRef="#br0">15149 3630 94 0,'-15'-3'225'16,"-3"-6"49"-16,1 1 47 0,4 1-46 0,1 1-98 15,2-3-45-15,2 3-15 0,1-2-2 16,2 2-1-16,4 0-6 0,-3 3-8 15,4 1-16-15,2 1-18 0,0 0-20 0,4 1-7 16,2 2 0-16,8 2 16 0,0 2 25 0,6 0 28 16,3 3 28-16,2 1 24 0,1 2 20 15,5-2 13-15,1 1 10 0,2 0 10 16,2-2 3-16,5 0-15 0,-2-3-18 0,3-2-27 16,-1 0-32-16,0-2-28 0,-2 0-14 15,1-1-5-15,0-1-8 0,-3 0-7 0,4 0 3 16,-5 0 6-16,-2-1 3 0,1-3 10 0,-6 2 8 15,-1 0 7-15,-3-2 6 0,-2-1 8 0,-3 0 7 16,-2 0 4-16,-2-3-7 0,-1 3-12 16,-2 0-25-16,0-1-21 0,-3 1-22 0,0 2-23 15,3 2-48-15,-4 1-86 0,3 2-131 16,-3 6-341-16,-5 0-394 0,-2-4-228 0,-9-13 119 16,-11-15 206-16,-14-12 273 0,-4-6 263 15</inkml:trace>
  <inkml:trace contextRef="#ctx0" brushRef="#br0">16902 4105 21 0,'-1'2'299'16,"1"-11"137"-16,-7-7 145 0,-1 2 170 0,5 5-110 15,0 3-139-15,2 3-116 0,2 1-95 16,5 2-98-16,9 0-79 0,3 5-53 16,12-1-35-16,7 2-13 0,4 0-6 0,8-3-2 15,5-1-5-15,1-4 8 0,4 1-1 16,1-2 9-16,3-2 1 0,2 1 10 0,3-1 11 15,-4 2 6-15,0-3 1 0,-1 0-2 16,0 0-9-16,-1 0-11 0,0-1-12 0,-4 1 1 16,2-3 2-16,-1 1-3 0,2-1-2 15,-2-3 1-15,1 2-9 0,1-1-1 0,-5-1-1 16,3 0-4-16,-1-1 1 0,0-1 10 0,3-1 4 16,0 0 6-16,-1 2 7 0,-3 1 0 15,3 1 1-15,-1 1 1 0,1 2 3 0,4 2 6 16,-2 3 6-16,-2 3 1 0,2 3 6 15,-6 1 2-15,9 4-6 0,-7 4 2 0,4 0-5 16,-4 2-15-16,4 1-5 0,1-2 3 0,6 1-4 16,3-2-6-16,4-3 2 0,4-4 3 15,4-3-10-15,-2-2-5 0,5-4 2 0,-2-1 2 16,1-1-7-16,-3-1 3 0,0 2-2 16,-3 1 1-16,-2 2 2 0,-4 2 13 0,-3 0 6 15,-2 2 15-15,-3 2 13 0,2 1 17 0,-4 1 8 16,3 0 18-16,1-2 8 0,6 0 8 15,2-2-3-15,4-2 4 0,3-2-6 0,4 0-5 16,3-1-14-16,0 0-16 0,5 1-25 0,3 2-36 16,9 5-73-16,1 5-126 0,6 7-262 15,0 2-571-15,-5-8-308 0,-20-28 113 0,-36-44 224 16</inkml:trace>
  <inkml:trace contextRef="#ctx0" brushRef="#br0">1768 8479 155 0,'0'2'189'0,"0"-2"25"0,3 1-22 0,5 4-79 15,2 1-60-15,4 2-30 0,6 6-12 16,2 3-6-16,7 2-2 0,3 5-2 0,2 2-1 15,9 4 0-15,3 0 0 0,6 3 10 16,3-1 7-16,2 2 8 0,5-4 4 16,6-3 3-16,3-5-2 0,5-5 2 0,3-8-1 15,5-6-3-15,7-8-1 0,9-7-8 16,4-4-9-16,9-5-5 0,4-3-15 0,6-5-44 16,-3-4-150-16,-2-9-51 0,-11-9-8 15,-20-12 17-15,-26-8 46 0</inkml:trace>
  <inkml:trace contextRef="#ctx0" brushRef="#br0">1901 13812 3 0,'-5'4'169'16,"-3"1"38"-16,2 1 28 0,5 1-11 15,2 0-100-15,5 4-65 0,3 1-32 0,4 3-14 16,6 5-8-16,3-1-2 0,2 4-1 16,5 1-1-16,7-2-1 0,2 0 0 0,5-2 4 15,4-3 3-15,5-2 3 0,7-3 2 16,6-3 0-16,4-2-4 0,9 1-3 0,4-4-3 15,6-1-3-15,7-5-16 0,10-9-46 16,3-14-125-16,5-22-43 0,-6-31-6 16,-1-36 18-16,-9-35 46 0</inkml:trace>
  <inkml:trace contextRef="#ctx0" brushRef="#br0">13381 2469 133 0,'-32'-6'197'0,"2"-3"27"0,0 0 9 0,3 3-97 15,2-1-63-15,1 5-31 0,4 0-14 16,-1 2-6-16,3 2-8 0,1 2-7 0,4 5-4 16,0 2-3-16,0 6-1 0,0 5-5 15,2 6-8-15,-1 8-10 0,1 6-9 0,-1 6-12 16,3 5-2-16,1 8 6 0,2 8 7 16,1 5 15-16,5-1 13 0,5 2 11 0,1-2 3 15,10 2 3-15,0-1-4 0,4 1-1 16,5-1-2-16,5-4-2 0,2-2-2 15,6-2 0-15,3-4-1 0,10-3-1 0,2-5 0 16,11-6 1-16,1-6 1 0,4-9 0 16,9-9 0-16,-1-10-1 0,2-11-6 0,0-12-8 15,-3-12-10-15,-1-14-17 0,-2-10-25 16,1-11-29-16,-6-6-30 0,-3-10-20 16,-5-8 0-16,-7-7 21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337 766,'2'0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149 443,'6'-1,"-1"0,-1 0,3 0,-2 1,1-1,-1 0,4 0,-4 0,0 1,2-2,-1 1,-2 0,1 1,-2 0,2 0,-1-1,0 0,-1 1,1 0,0-1,0 1,0 0,1-1,-2 1,0 0,1 0,-1-1,1 1,1-1,-2 1,0 0,0 0,3-2,-3 2,1 0,0 0,2-1,-1 1,0 0,2 0,0 0,-2 0,0 0,-1-1,3 1,-3 0,-1 0,2 0,2 0,0 0,0 0,1 0,-3 0,2-1,-2 1,4 0,-4 0,-1 0,1 0,0 0,0-1,2 1,-1-1,0 1,-1 0,-1-1,1 1,1 0,-1-1,-1 1,2 0,-3 0,1 0,-1 0,3 0,-2 0,-1 0,0 0,1 0,0 0,1 0,-1 1,1-1,-2 1,2-1,-2 1,0-1,0 1,0-1,1 1,0 1,1-1,-2-1,0 1,1-1,0 0,0 0,-1 0,1 0,1 0,-2 0,1 0,0 0,-1 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520 131,'6'-1,"2"1,2-1,-1 1,1 0,1 0,-1 0,2-1,0 1,1-2,-1 2,-2 0,2-1,-2 1,2-1,-2-1,0 2,-2 0,-1-1,2 0,-2 1,-2-1,1 0,0 1,-2-1,0 1,-1 0,2-1,1 0,-2 1,0 0,1-1,-1 1,-1 0,0-1,1 1,-1 0,2 0,0-1,-2 1,0 0,1 0,0 0,-1 0,2 0,-2-1,3 1,-3 0,1 0,-1 0,0 0,1 0,-1 0,2 0,-2 0,0 0,4 0,-4 0,2 0,-2 0,0 0,1 0,-1 0,1 0,-1 0,0 0,2 0,-2 0,1 0,1 0,-2 0,1 0,0 1,-1-1,2 0,0 0,-2 0,0 0,1 0,2 0,-2 0,0 0,0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194 486,'5'0,"-1"0,-1 0,3 0,-2 0,1 0,0 0,2 0,-3 0,1 0,-2 0,2-1,-1 1,0 0,-1 0,1 0,1 0,-2 0,1-1,0 1,0 0,0 0,-1-1,1 1,-1 0,0 0,0-1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514 630,'2'0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518 632,'4'0,"3"0,0 0,3 0,-3 0,-1 0,3 0,-4 0,0 0,-1 2,1-2,-2 0,0 0,1 0,-1 0,2 0,-2 0,1 0,0 0,0 0,-1 0,0 0,0 0,0 0,1 0,0-1,0 1,-1 0,1 0,0 0,1 0,-2-1,1 1,1 0,1 0,-3 0,1-1,-1 1,1 0,0 0,0-1,1 1,0 0,-2-1,0 1,1-1,0 1,1-1,-1 1,0 0,2 0,-2 0,1-1,-2 1,0-1,2 1,-2 0,1-1,-1 1,1 0,0 0,1 0,-2 0,3 0,-2 0,-1 0,1 0,0 0,-1 1,5 0,-4 0,-1-1,0 0,0 1,1-1,-1 0,2 1,-2-1,2 1,-2-1,1 0,-1 0,1 0,0 0,0 0,0 0,1 0,0 0,-1 0,-1 0,0 0,1 0,0 0,-1 0,1 0,0 0,3 0,-2 0,-1 0,1 0,-1 0,0 0,1 1,-2-1,1 0,0 0,-1 0,3 0,-2 1,0-1,-1 0,1 0,0 0,-1 0,0 0,1 0,1 0,-1 0,-1 0,1 0,0 0,1 0,0 0,-1 0,2 0,-1 0,-2 0,3 0,-2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516 627,'-3'0,"-1"0,1 0,0 0,0 0,1-3,0-1,1 1,0-2,0 1,0 0,1 1,0 0,0 0,1 0,0 0,1 0,0 0,1 2,0 0,0 0,0 0,0 1,1-1,0-1,-1 2,0 0,0-1,1 1,-1 0,0 0,0 0,0 0,1 0,0 0,-1 0,0 0,1 0,-1 0,0 0,1 0,-1 0,1 0,0 0,0 0,-1 0,1 0,-1 0,0 0,0 0,0 0,0 0,0 0,2 0,-1 0,0 0,0 0,-1 0,0 0,0 0,0 1,1-1,-1 1,0 0,0 0,0 0,1 2,-1-1,1 1,-1 0,-1 0,0 0,0 1,-2-1,0 1,0-1,-1 0,-1 0,1 0,-1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674 520,'-2'4,"0"-1,-1 2,2-2,0 0,-1 0,0 1,5-4,-1-3,1 2,0-2,0 1,0 1,-1-2,1 3,-5 3,0 3,0-1,1-1,0-1,-1 0,2 0,-1 0,3-6,1 1,-2-1,2 1,-2-1,0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43: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679 568,'2'-3,"1"1,0 0,-1-1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871B99-22C6-48D0-8086-BA743688BEC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59F73E2-76C7-47DA-BDCA-1DF15DC698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E6CE76-8702-4EFC-8712-D4F9D44D61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038FEC51-177B-40F8-AF72-0984FDD2AC16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能否在第</a:t>
            </a:r>
            <a:r>
              <a:rPr lang="en-US" altLang="zh-CN"/>
              <a:t>4</a:t>
            </a:r>
            <a:r>
              <a:rPr lang="zh-CN" altLang="en-US"/>
              <a:t>行的位置调用</a:t>
            </a:r>
            <a:r>
              <a:rPr lang="en-US" altLang="zh-CN"/>
              <a:t>this(1,2)</a:t>
            </a:r>
            <a:r>
              <a:rPr lang="zh-CN" altLang="en-US"/>
              <a:t>，同时在第</a:t>
            </a:r>
            <a:r>
              <a:rPr lang="en-US" altLang="zh-CN"/>
              <a:t>7</a:t>
            </a:r>
            <a:r>
              <a:rPr lang="zh-CN" altLang="en-US"/>
              <a:t>行的位置调用</a:t>
            </a:r>
            <a:r>
              <a:rPr lang="en-US" altLang="zh-CN"/>
              <a:t>this()?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6F2AF4B-E2F2-4F81-99E1-5FFE38FE76BF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课堂讲解</a:t>
            </a:r>
            <a:r>
              <a:rPr lang="en-US" altLang="zh-CN" dirty="0"/>
              <a:t>2-3</a:t>
            </a:r>
            <a:r>
              <a:rPr lang="zh-CN" altLang="en-US" dirty="0"/>
              <a:t>题，其他请学生课外完成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46427522-4645-47B4-B66B-CFDF9C0DA6CC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7DF7BEFC-804F-4EF0-8D34-53410EDC0F4C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A0C9-BF33-4D08-BA66-E41C2A0B45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9DCEF92-B64F-4872-B1CA-5E421FCD8C65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D59B-F70C-449C-BC53-94456B6509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ADADC2B-AFF8-40BC-8F90-4897A1CE792F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FA3D-9855-41AD-B978-43735050E4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91B7-7E0A-49E4-B435-F7400FDD47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FF"/>
                </a:solidFill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b="1">
                <a:latin typeface="+mn-lt"/>
              </a:defRPr>
            </a:lvl1pPr>
            <a:lvl2pPr>
              <a:spcBef>
                <a:spcPts val="0"/>
              </a:spcBef>
              <a:defRPr b="1">
                <a:latin typeface="+mn-lt"/>
              </a:defRPr>
            </a:lvl2pPr>
            <a:lvl3pPr>
              <a:spcBef>
                <a:spcPts val="0"/>
              </a:spcBef>
              <a:defRPr b="1">
                <a:latin typeface="+mn-lt"/>
              </a:defRPr>
            </a:lvl3pPr>
            <a:lvl4pPr>
              <a:spcBef>
                <a:spcPts val="0"/>
              </a:spcBef>
              <a:defRPr b="1">
                <a:latin typeface="+mn-lt"/>
              </a:defRPr>
            </a:lvl4pPr>
            <a:lvl5pPr>
              <a:spcBef>
                <a:spcPts val="0"/>
              </a:spcBef>
              <a:defRPr b="1"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26F94-6BC2-4C2F-AEB4-E7C94D1036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4CE8948D-2813-4FA9-9E96-2799A69B7CDC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2344B-8444-4C73-AE08-1B349EB195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350B6B00-5D4E-4496-A9C8-0146E072E7C9}" type="slidenum">
              <a:rPr lang="zh-CN" altLang="en-US" smtClean="0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034C-8DF5-4CA5-BE5F-074C9890F1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D663E6B7-5BD3-40CE-B282-05BFE5A2F334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30FA-4B61-4560-83BA-AD33DBD50E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4D36E6FA-26D6-4168-A805-24282FED80DF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7806-BEC5-4064-8C43-7179D54186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FFCB5F19-BBDA-41B5-8FB9-03D7302B6172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16F1-1B2E-4691-8CAB-C27D2F4ABF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5AC350A-45BD-4EBF-9604-F0289F4059EE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C0B1-CC6A-4AAD-9F0A-E9A3C48519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08267D2-F6BF-42CE-8199-73390F5B36A3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F101-940C-4EC4-B657-78971C07B5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02AC6CF2-C9DC-4CDA-BD65-08578CFF1B24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73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9AAFB6A-21BA-4A5A-8173-DDAB3ADFD5B2}" type="slidenum">
              <a:rPr lang="zh-CN" altLang="en-US"/>
            </a:fld>
            <a:endParaRPr lang="en-US" altLang="zh-CN"/>
          </a:p>
        </p:txBody>
      </p:sp>
      <p:pic>
        <p:nvPicPr>
          <p:cNvPr id="6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67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6"/>
            <a:ext cx="1731962" cy="37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5"/>
            <a:ext cx="17319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61925" indent="-161925" algn="l" defTabSz="649605" rtl="0" eaLnBrk="0" fontAlgn="base" hangingPunct="0">
        <a:lnSpc>
          <a:spcPct val="90000"/>
        </a:lnSpc>
        <a:spcBef>
          <a:spcPts val="715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image" Target="../media/image12.png"/><Relationship Id="rId7" Type="http://schemas.openxmlformats.org/officeDocument/2006/relationships/customXml" Target="../ink/ink8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30.png"/><Relationship Id="rId43" Type="http://schemas.openxmlformats.org/officeDocument/2006/relationships/customXml" Target="../ink/ink26.xml"/><Relationship Id="rId42" Type="http://schemas.openxmlformats.org/officeDocument/2006/relationships/image" Target="../media/image29.png"/><Relationship Id="rId41" Type="http://schemas.openxmlformats.org/officeDocument/2006/relationships/customXml" Target="../ink/ink25.xml"/><Relationship Id="rId40" Type="http://schemas.openxmlformats.org/officeDocument/2006/relationships/image" Target="../media/image28.png"/><Relationship Id="rId4" Type="http://schemas.openxmlformats.org/officeDocument/2006/relationships/image" Target="../media/image10.png"/><Relationship Id="rId39" Type="http://schemas.openxmlformats.org/officeDocument/2006/relationships/customXml" Target="../ink/ink24.xml"/><Relationship Id="rId38" Type="http://schemas.openxmlformats.org/officeDocument/2006/relationships/image" Target="../media/image27.png"/><Relationship Id="rId37" Type="http://schemas.openxmlformats.org/officeDocument/2006/relationships/customXml" Target="../ink/ink23.xml"/><Relationship Id="rId36" Type="http://schemas.openxmlformats.org/officeDocument/2006/relationships/image" Target="../media/image26.png"/><Relationship Id="rId35" Type="http://schemas.openxmlformats.org/officeDocument/2006/relationships/customXml" Target="../ink/ink22.xml"/><Relationship Id="rId34" Type="http://schemas.openxmlformats.org/officeDocument/2006/relationships/image" Target="../media/image25.png"/><Relationship Id="rId33" Type="http://schemas.openxmlformats.org/officeDocument/2006/relationships/customXml" Target="../ink/ink21.xml"/><Relationship Id="rId32" Type="http://schemas.openxmlformats.org/officeDocument/2006/relationships/image" Target="../media/image24.png"/><Relationship Id="rId31" Type="http://schemas.openxmlformats.org/officeDocument/2006/relationships/customXml" Target="../ink/ink20.xml"/><Relationship Id="rId30" Type="http://schemas.openxmlformats.org/officeDocument/2006/relationships/image" Target="../media/image23.png"/><Relationship Id="rId3" Type="http://schemas.openxmlformats.org/officeDocument/2006/relationships/customXml" Target="../ink/ink6.xml"/><Relationship Id="rId29" Type="http://schemas.openxmlformats.org/officeDocument/2006/relationships/customXml" Target="../ink/ink19.xml"/><Relationship Id="rId28" Type="http://schemas.openxmlformats.org/officeDocument/2006/relationships/image" Target="../media/image22.png"/><Relationship Id="rId27" Type="http://schemas.openxmlformats.org/officeDocument/2006/relationships/customXml" Target="../ink/ink18.xml"/><Relationship Id="rId26" Type="http://schemas.openxmlformats.org/officeDocument/2006/relationships/image" Target="../media/image21.png"/><Relationship Id="rId25" Type="http://schemas.openxmlformats.org/officeDocument/2006/relationships/customXml" Target="../ink/ink17.xml"/><Relationship Id="rId24" Type="http://schemas.openxmlformats.org/officeDocument/2006/relationships/image" Target="../media/image20.png"/><Relationship Id="rId23" Type="http://schemas.openxmlformats.org/officeDocument/2006/relationships/customXml" Target="../ink/ink16.xml"/><Relationship Id="rId22" Type="http://schemas.openxmlformats.org/officeDocument/2006/relationships/image" Target="../media/image19.png"/><Relationship Id="rId21" Type="http://schemas.openxmlformats.org/officeDocument/2006/relationships/customXml" Target="../ink/ink15.xml"/><Relationship Id="rId20" Type="http://schemas.openxmlformats.org/officeDocument/2006/relationships/image" Target="../media/image18.png"/><Relationship Id="rId2" Type="http://schemas.openxmlformats.org/officeDocument/2006/relationships/image" Target="../media/image9.png"/><Relationship Id="rId19" Type="http://schemas.openxmlformats.org/officeDocument/2006/relationships/customXml" Target="../ink/ink14.xml"/><Relationship Id="rId18" Type="http://schemas.openxmlformats.org/officeDocument/2006/relationships/image" Target="../media/image17.png"/><Relationship Id="rId17" Type="http://schemas.openxmlformats.org/officeDocument/2006/relationships/customXml" Target="../ink/ink13.xml"/><Relationship Id="rId16" Type="http://schemas.openxmlformats.org/officeDocument/2006/relationships/image" Target="../media/image16.png"/><Relationship Id="rId15" Type="http://schemas.openxmlformats.org/officeDocument/2006/relationships/customXml" Target="../ink/ink12.xml"/><Relationship Id="rId14" Type="http://schemas.openxmlformats.org/officeDocument/2006/relationships/image" Target="../media/image15.png"/><Relationship Id="rId13" Type="http://schemas.openxmlformats.org/officeDocument/2006/relationships/customXml" Target="../ink/ink11.xml"/><Relationship Id="rId12" Type="http://schemas.openxmlformats.org/officeDocument/2006/relationships/image" Target="../media/image14.png"/><Relationship Id="rId11" Type="http://schemas.openxmlformats.org/officeDocument/2006/relationships/customXml" Target="../ink/ink10.xml"/><Relationship Id="rId10" Type="http://schemas.openxmlformats.org/officeDocument/2006/relationships/image" Target="../media/image13.png"/><Relationship Id="rId1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customXml" Target="../ink/ink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customXml" Target="../ink/ink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customXml" Target="../ink/ink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customXml" Target="../ink/ink3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3.xml"/><Relationship Id="rId3" Type="http://schemas.openxmlformats.org/officeDocument/2006/relationships/image" Target="../media/image40.png"/><Relationship Id="rId2" Type="http://schemas.openxmlformats.org/officeDocument/2006/relationships/customXml" Target="../ink/ink32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35.xml"/><Relationship Id="rId3" Type="http://schemas.openxmlformats.org/officeDocument/2006/relationships/image" Target="../media/image9.png"/><Relationship Id="rId2" Type="http://schemas.openxmlformats.org/officeDocument/2006/relationships/customXml" Target="../ink/ink34.xml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customXml" Target="../ink/ink36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png"/><Relationship Id="rId7" Type="http://schemas.openxmlformats.org/officeDocument/2006/relationships/customXml" Target="../ink/ink40.xml"/><Relationship Id="rId6" Type="http://schemas.openxmlformats.org/officeDocument/2006/relationships/image" Target="../media/image47.png"/><Relationship Id="rId5" Type="http://schemas.openxmlformats.org/officeDocument/2006/relationships/customXml" Target="../ink/ink39.xml"/><Relationship Id="rId4" Type="http://schemas.openxmlformats.org/officeDocument/2006/relationships/image" Target="../media/image9.png"/><Relationship Id="rId3" Type="http://schemas.openxmlformats.org/officeDocument/2006/relationships/customXml" Target="../ink/ink38.xml"/><Relationship Id="rId2" Type="http://schemas.openxmlformats.org/officeDocument/2006/relationships/image" Target="../media/image46.png"/><Relationship Id="rId1" Type="http://schemas.openxmlformats.org/officeDocument/2006/relationships/customXml" Target="../ink/ink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95536" y="935077"/>
            <a:ext cx="835292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50240" rtl="0" eaLnBrk="1" fontAlgn="base" latinLnBrk="0" hangingPunct="1">
              <a:lnSpc>
                <a:spcPct val="200000"/>
              </a:lnSpc>
              <a:spcBef>
                <a:spcPts val="2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第</a:t>
            </a: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3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周教学</a:t>
            </a:r>
            <a:b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br>
            <a:r>
              <a:rPr kumimoji="0" lang="zh-CN" altLang="en-US" sz="3600" b="1" i="0" u="none" strike="noStrike" kern="1200" cap="all" spc="35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类</a:t>
            </a:r>
            <a:r>
              <a:rPr kumimoji="0" lang="zh-CN" altLang="en-US" sz="3600" b="1" i="0" u="none" strike="noStrike" kern="1200" cap="all" spc="356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的封装性</a:t>
            </a:r>
            <a:r>
              <a:rPr kumimoji="0" lang="en-US" altLang="zh-CN" sz="3600" b="1" i="0" u="none" strike="noStrike" kern="1200" cap="all" spc="356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(</a:t>
            </a:r>
            <a:r>
              <a:rPr kumimoji="0" lang="en-US" altLang="zh-CN" sz="3600" cap="all" spc="356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1)</a:t>
            </a:r>
            <a:endParaRPr kumimoji="0" lang="zh-CN" altLang="en-US" sz="3600" b="1" i="0" u="none" strike="noStrike" kern="1200" cap="all" spc="356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6259" name="矩形 259"/>
          <p:cNvSpPr>
            <a:spLocks noChangeArrowheads="1"/>
          </p:cNvSpPr>
          <p:nvPr/>
        </p:nvSpPr>
        <p:spPr bwMode="auto">
          <a:xfrm>
            <a:off x="1403648" y="4195745"/>
            <a:ext cx="676875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计算机与信息学院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课程组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E88BA4-A12C-4B9D-9C7D-D8770D11A942}" type="datetime2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0" y="5580459"/>
            <a:ext cx="9144000" cy="13049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0" y="5445224"/>
            <a:ext cx="9144000" cy="422275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08912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封装为什么能提高可维护性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46448"/>
            <a:ext cx="9001000" cy="572291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StudentTest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=21110001;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    stu2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=-2;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此处省略了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98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个学生定义</a:t>
            </a:r>
            <a:endParaRPr lang="en-US" altLang="zh-CN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95936" y="4077072"/>
            <a:ext cx="4767064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程序未封装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需求有变，要求将学号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设置成字符串类型（</a:t>
            </a:r>
            <a:r>
              <a:rPr lang="en-US" altLang="zh-CN" sz="2400" dirty="0"/>
              <a:t>String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如何修改？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 bwMode="auto">
          <a:xfrm>
            <a:off x="29791" y="4609703"/>
            <a:ext cx="3506416" cy="2088232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3302000" y="704850"/>
              <a:ext cx="2895600" cy="127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302000" y="704850"/>
                <a:ext cx="2895600" cy="127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064896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封装为什么能提高可维护性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46448"/>
            <a:ext cx="9001000" cy="572291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私有变量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定义方法，提供访问接口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学号为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，未初始化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376936" y="1916832"/>
            <a:ext cx="4659560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程序已封装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要求</a:t>
            </a:r>
            <a:r>
              <a:rPr lang="zh-CN" altLang="en-US" sz="2400" dirty="0"/>
              <a:t>将学号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设置成字符串类型（</a:t>
            </a:r>
            <a:r>
              <a:rPr lang="en-US" altLang="zh-CN" sz="2400" dirty="0"/>
              <a:t>String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如何修改？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 bwMode="auto">
          <a:xfrm>
            <a:off x="107504" y="2708920"/>
            <a:ext cx="419742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9560" y="2780928"/>
            <a:ext cx="3506416" cy="1728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064896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封装为什么能提高可维护性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46448"/>
            <a:ext cx="9001000" cy="572291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学号为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，未初始化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1196752"/>
            <a:ext cx="3110880" cy="13849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9999"/>
                </a:solidFill>
              </a:rPr>
              <a:t>采用封装编程后，</a:t>
            </a:r>
            <a:endParaRPr lang="en-US" altLang="zh-CN" sz="2800" dirty="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9999"/>
                </a:solidFill>
              </a:rPr>
              <a:t>修改很方便</a:t>
            </a:r>
            <a:endParaRPr lang="zh-CN" altLang="en-US" sz="2800" dirty="0">
              <a:solidFill>
                <a:srgbClr val="00999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6096" y="2851391"/>
            <a:ext cx="3110880" cy="6376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哪里修改了？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3263900" y="40005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263900" y="4000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3289300" y="3962400"/>
              <a:ext cx="3492500" cy="63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3289300" y="3962400"/>
                <a:ext cx="3492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3124200" y="3651250"/>
              <a:ext cx="1187450" cy="3619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3124200" y="3651250"/>
                <a:ext cx="11874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4197350" y="3302000"/>
              <a:ext cx="139700" cy="266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4197350" y="3302000"/>
                <a:ext cx="139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311650" y="3543300"/>
              <a:ext cx="63500" cy="63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311650" y="354330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4387850" y="3289300"/>
              <a:ext cx="266700" cy="25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4387850" y="3289300"/>
                <a:ext cx="266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4521200" y="3194050"/>
              <a:ext cx="360" cy="1206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4521200" y="3194050"/>
                <a:ext cx="36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4476750" y="3371850"/>
              <a:ext cx="1333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4476750" y="337185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4451350" y="3460750"/>
              <a:ext cx="38100" cy="76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4451350" y="3460750"/>
                <a:ext cx="381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4464050" y="3473450"/>
              <a:ext cx="165100" cy="12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4464050" y="3473450"/>
                <a:ext cx="165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4629150" y="3467100"/>
              <a:ext cx="12700" cy="101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4629150" y="3467100"/>
                <a:ext cx="12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4502150" y="3556000"/>
              <a:ext cx="120650" cy="6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4502150" y="3556000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4921250" y="3200400"/>
              <a:ext cx="19050" cy="82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4921250" y="3200400"/>
                <a:ext cx="190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4940300" y="3136900"/>
              <a:ext cx="342900" cy="203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4940300" y="3136900"/>
                <a:ext cx="3429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4978400" y="3251200"/>
              <a:ext cx="184150" cy="25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4978400" y="3251200"/>
                <a:ext cx="184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5010150" y="3352800"/>
              <a:ext cx="21590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5010150" y="3352800"/>
                <a:ext cx="215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4965700" y="3403600"/>
              <a:ext cx="361950" cy="444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4965700" y="3403600"/>
                <a:ext cx="361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5067300" y="3168650"/>
              <a:ext cx="31750" cy="4381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5067300" y="3168650"/>
                <a:ext cx="317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4864100" y="3479800"/>
              <a:ext cx="203200" cy="2540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4864100" y="3479800"/>
                <a:ext cx="203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5111750" y="3454400"/>
              <a:ext cx="215900" cy="127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5111750" y="3454400"/>
                <a:ext cx="215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4235450" y="3613150"/>
              <a:ext cx="311150" cy="1206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4235450" y="3613150"/>
                <a:ext cx="3111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222750" y="3695700"/>
              <a:ext cx="158750" cy="63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222750" y="3695700"/>
                <a:ext cx="158750" cy="635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136904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封装为什么能提高可维护性</a:t>
            </a:r>
            <a:r>
              <a:rPr lang="en-US" altLang="zh-CN" dirty="0"/>
              <a:t>-4</a:t>
            </a:r>
            <a:br>
              <a:rPr lang="en-US" altLang="zh-CN" dirty="0"/>
            </a:b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主类代码无需修改）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9001000" cy="5472608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.setSno(21110001);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.setSno(-2);//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数据不合规范，无法成功赋值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此处省略了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98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个学生定义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07132"/>
            <a:ext cx="8352928" cy="6858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如何编写符合封装性要求的程序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856984" cy="4248472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sym typeface="+mn-ea"/>
              </a:rPr>
              <a:t>class ClassName{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私有的成员变量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构造方法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共有的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成员方法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/>
              <a:t>  页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527050" y="2286000"/>
              <a:ext cx="971550" cy="895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527050" y="2286000"/>
                <a:ext cx="971550" cy="8953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9010972" cy="54726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第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步：分析题目，弄清问题需求，确定类的个数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；</a:t>
            </a:r>
            <a:endParaRPr lang="en-US" altLang="zh-CN" sz="2600" dirty="0" smtClean="0">
              <a:latin typeface="+mj-lt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第</a:t>
            </a:r>
            <a:r>
              <a:rPr lang="en-US" altLang="zh-CN" sz="2600" dirty="0" smtClean="0">
                <a:latin typeface="+mj-lt"/>
                <a:ea typeface="楷体" panose="02010609060101010101" pitchFamily="49" charset="-122"/>
              </a:rPr>
              <a:t>2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步：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设计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测试数据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；（至少三组，考虑边界情况）</a:t>
            </a:r>
            <a:endParaRPr lang="en-US" altLang="zh-CN" sz="2600" dirty="0">
              <a:latin typeface="+mj-lt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第</a:t>
            </a:r>
            <a:r>
              <a:rPr lang="en-US" altLang="zh-CN" sz="2600" dirty="0" smtClean="0">
                <a:latin typeface="+mj-lt"/>
                <a:ea typeface="楷体" panose="02010609060101010101" pitchFamily="49" charset="-122"/>
              </a:rPr>
              <a:t>3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步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：设计类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功能类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)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名，类的属性、成员方法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含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getter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setter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方法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)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；绘制类的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UML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图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可以不包含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getter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setter)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；</a:t>
            </a:r>
            <a:endParaRPr lang="en-US" altLang="zh-CN" sz="2600" dirty="0">
              <a:latin typeface="+mj-lt"/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第</a:t>
            </a:r>
            <a:r>
              <a:rPr lang="en-US" altLang="zh-CN" sz="2600" dirty="0" smtClean="0">
                <a:latin typeface="+mj-lt"/>
                <a:ea typeface="楷体" panose="02010609060101010101" pitchFamily="49" charset="-122"/>
              </a:rPr>
              <a:t>4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步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：编写测试类，定义对象，调用方法；</a:t>
            </a:r>
            <a:endParaRPr lang="en-US" altLang="zh-CN" sz="2600" dirty="0">
              <a:latin typeface="+mj-lt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第</a:t>
            </a:r>
            <a:r>
              <a:rPr lang="en-US" altLang="zh-CN" sz="2600" dirty="0" smtClean="0">
                <a:latin typeface="+mj-lt"/>
                <a:ea typeface="楷体" panose="02010609060101010101" pitchFamily="49" charset="-122"/>
              </a:rPr>
              <a:t>5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步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：定义功能类的属性（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private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）、成员方法，实现各个方法的功能；</a:t>
            </a:r>
            <a:endParaRPr lang="en-US" altLang="zh-CN" sz="2600" dirty="0">
              <a:latin typeface="+mj-lt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第</a:t>
            </a:r>
            <a:r>
              <a:rPr lang="en-US" altLang="zh-CN" sz="2600" dirty="0">
                <a:latin typeface="+mj-lt"/>
                <a:ea typeface="楷体" panose="02010609060101010101" pitchFamily="49" charset="-122"/>
              </a:rPr>
              <a:t>6</a:t>
            </a:r>
            <a:r>
              <a:rPr lang="zh-CN" altLang="en-US" sz="2600" dirty="0" smtClean="0">
                <a:latin typeface="+mj-lt"/>
                <a:ea typeface="楷体" panose="02010609060101010101" pitchFamily="49" charset="-122"/>
              </a:rPr>
              <a:t>步</a:t>
            </a:r>
            <a:r>
              <a:rPr lang="zh-CN" altLang="en-US" sz="2600" dirty="0">
                <a:latin typeface="+mj-lt"/>
                <a:ea typeface="楷体" panose="02010609060101010101" pitchFamily="49" charset="-122"/>
              </a:rPr>
              <a:t>：运行程序，根据测试数据验证程序的正确性。</a:t>
            </a:r>
            <a:endParaRPr lang="en-US" altLang="zh-CN" sz="2600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3988" y="343272"/>
            <a:ext cx="8352928" cy="685800"/>
          </a:xfrm>
        </p:spPr>
        <p:txBody>
          <a:bodyPr/>
          <a:lstStyle/>
          <a:p>
            <a:pPr algn="l"/>
            <a:r>
              <a:rPr lang="en-US" altLang="zh-CN" dirty="0"/>
              <a:t>Java</a:t>
            </a:r>
            <a:r>
              <a:rPr lang="zh-CN" altLang="en-US" dirty="0"/>
              <a:t>封装性程序编写步骤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241550" y="3479800"/>
              <a:ext cx="5994400" cy="101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241550" y="3479800"/>
                <a:ext cx="5994400" cy="10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5687144"/>
          </a:xfrm>
        </p:spPr>
        <p:txBody>
          <a:bodyPr/>
          <a:lstStyle/>
          <a:p>
            <a:r>
              <a:rPr lang="zh-CN" altLang="en-US" sz="2400" dirty="0"/>
              <a:t>例：</a:t>
            </a:r>
            <a:endParaRPr lang="en-US" altLang="zh-CN" sz="2400" dirty="0"/>
          </a:p>
          <a:p>
            <a:r>
              <a:rPr lang="zh-CN" altLang="en-US" sz="2400" dirty="0"/>
              <a:t>定义一个时间类</a:t>
            </a:r>
            <a:r>
              <a:rPr lang="en-US" altLang="zh-CN" sz="2400" dirty="0" err="1"/>
              <a:t>MyTime</a:t>
            </a:r>
            <a:r>
              <a:rPr lang="zh-CN" altLang="en-US" sz="2400" dirty="0"/>
              <a:t>，实现时间（小时、分钟、秒）的输入、输出、相关计算、比较等功能。时间的计算包括但不限于：</a:t>
            </a:r>
            <a:endParaRPr lang="zh-CN" altLang="en-US" sz="2400" dirty="0"/>
          </a:p>
          <a:p>
            <a:r>
              <a:rPr lang="zh-CN" altLang="en-US" sz="2400" dirty="0"/>
              <a:t>时间相加：从</a:t>
            </a:r>
            <a:r>
              <a:rPr lang="en-US" altLang="zh-CN" sz="2400" dirty="0"/>
              <a:t>t1</a:t>
            </a:r>
            <a:r>
              <a:rPr lang="zh-CN" altLang="en-US" sz="2400" dirty="0"/>
              <a:t>时刻经过</a:t>
            </a:r>
            <a:r>
              <a:rPr lang="en-US" altLang="zh-CN" sz="2400" dirty="0"/>
              <a:t>t2</a:t>
            </a:r>
            <a:r>
              <a:rPr lang="zh-CN" altLang="en-US" sz="2400" dirty="0"/>
              <a:t>时间后得到的新时间；</a:t>
            </a:r>
            <a:endParaRPr lang="zh-CN" altLang="en-US" sz="2400" dirty="0"/>
          </a:p>
          <a:p>
            <a:r>
              <a:rPr lang="zh-CN" altLang="en-US" sz="2400" dirty="0"/>
              <a:t>时间相减：</a:t>
            </a:r>
            <a:r>
              <a:rPr lang="en-US" altLang="zh-CN" sz="2400" dirty="0"/>
              <a:t>t1</a:t>
            </a:r>
            <a:r>
              <a:rPr lang="zh-CN" altLang="en-US" sz="2400" dirty="0"/>
              <a:t>时刻的</a:t>
            </a:r>
            <a:r>
              <a:rPr lang="en-US" altLang="zh-CN" sz="2400" dirty="0"/>
              <a:t>t2</a:t>
            </a:r>
            <a:r>
              <a:rPr lang="zh-CN" altLang="en-US" sz="2400" dirty="0"/>
              <a:t>时间之前的时间，这也是一个新时间；（例如：</a:t>
            </a:r>
            <a:r>
              <a:rPr lang="en-US" altLang="zh-CN" sz="2400" dirty="0"/>
              <a:t>10</a:t>
            </a:r>
            <a:r>
              <a:rPr lang="zh-CN" altLang="en-US" sz="2400" dirty="0"/>
              <a:t>时</a:t>
            </a:r>
            <a:r>
              <a:rPr lang="en-US" altLang="zh-CN" sz="2400" dirty="0"/>
              <a:t>34</a:t>
            </a:r>
            <a:r>
              <a:rPr lang="zh-CN" altLang="en-US" sz="2400" dirty="0"/>
              <a:t>分之前</a:t>
            </a:r>
            <a:r>
              <a:rPr lang="en-US" altLang="zh-CN" sz="2400" dirty="0"/>
              <a:t>50</a:t>
            </a:r>
            <a:r>
              <a:rPr lang="zh-CN" altLang="en-US" sz="2400" dirty="0"/>
              <a:t>分钟的时间是什么）</a:t>
            </a:r>
            <a:endParaRPr lang="zh-CN" altLang="en-US" sz="2400" dirty="0"/>
          </a:p>
          <a:p>
            <a:r>
              <a:rPr lang="zh-CN" altLang="en-US" sz="2400" dirty="0"/>
              <a:t>两个</a:t>
            </a:r>
            <a:r>
              <a:rPr lang="en-US" altLang="zh-CN" sz="2400" dirty="0" err="1"/>
              <a:t>MyTime</a:t>
            </a:r>
            <a:r>
              <a:rPr lang="zh-CN" altLang="en-US" sz="2400" dirty="0"/>
              <a:t>时间对象之间的间距：运算结果单位为秒。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712968" cy="5784304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zh-CN" altLang="en-US" dirty="0"/>
              <a:t>例如</a:t>
            </a:r>
            <a:r>
              <a:rPr lang="zh-CN" altLang="en-US" sz="2400" dirty="0">
                <a:solidFill>
                  <a:srgbClr val="00B050"/>
                </a:solidFill>
              </a:rPr>
              <a:t>（用于自学）</a:t>
            </a:r>
            <a:r>
              <a:rPr lang="zh-CN" altLang="en-US" dirty="0"/>
              <a:t>：分数类程序的实现过程：</a:t>
            </a:r>
            <a:endParaRPr lang="en-US" altLang="zh-CN" dirty="0"/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题目分析：要求对分数进行四则运算，规定分母和分子为整数，则加、减、乘、除的结果都不会涉及到小数，其结果的分子分母仍然是整数；减法运算可以通过加法运算实现，除法运算可以通过乘法运算实现；分子、分母需要通分，在计算完成后通分即可；注意分母为</a:t>
            </a:r>
            <a:r>
              <a:rPr lang="en-US" altLang="zh-CN" dirty="0"/>
              <a:t>0</a:t>
            </a:r>
            <a:r>
              <a:rPr lang="zh-CN" altLang="en-US" dirty="0"/>
              <a:t>的情况，注意输入数值为负数的情况，注意输入时分母即为</a:t>
            </a:r>
            <a:r>
              <a:rPr lang="en-US" altLang="zh-CN" dirty="0"/>
              <a:t>0</a:t>
            </a:r>
            <a:r>
              <a:rPr lang="zh-CN" altLang="en-US" dirty="0"/>
              <a:t>的情况。根据以上分析，设计几组测试数据。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2000"/>
            <a:ext cx="7910264" cy="685800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、实例成员与类成员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566" y="2211758"/>
            <a:ext cx="7772400" cy="28014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实例变量和实例方法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2.2 </a:t>
            </a:r>
            <a:r>
              <a:rPr lang="zh-CN" altLang="en-US" dirty="0"/>
              <a:t>类变量和类方法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2.3 </a:t>
            </a:r>
            <a:r>
              <a:rPr lang="zh-CN" altLang="en-US" dirty="0"/>
              <a:t>类成员的应用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629400" cy="685800"/>
          </a:xfrm>
        </p:spPr>
        <p:txBody>
          <a:bodyPr/>
          <a:lstStyle/>
          <a:p>
            <a:pPr marL="0" indent="0"/>
            <a:r>
              <a:rPr lang="en-US" altLang="zh-CN" dirty="0"/>
              <a:t>2.1 </a:t>
            </a:r>
            <a:r>
              <a:rPr lang="zh-CN" altLang="en-US" dirty="0"/>
              <a:t>实例变量和实例方法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112568"/>
          </a:xfrm>
          <a:effectLst/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latin typeface="+mj-lt"/>
              </a:rPr>
              <a:t>实例变量：属于实例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对象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的变量</a:t>
            </a:r>
            <a:endParaRPr lang="en-US" altLang="zh-CN" dirty="0">
              <a:latin typeface="+mj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latin typeface="+mj-lt"/>
              </a:rPr>
              <a:t>实例方法：实例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>
                <a:latin typeface="+mj-lt"/>
              </a:rPr>
              <a:t>可以调用的方法</a:t>
            </a:r>
            <a:endParaRPr lang="en-US" altLang="zh-CN" dirty="0">
              <a:latin typeface="+mj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latin typeface="+mj-lt"/>
              </a:rPr>
              <a:t>之前所编写的变量和方法均为实例变量和实例方法。</a:t>
            </a:r>
            <a:endParaRPr lang="en-US" altLang="zh-CN" dirty="0">
              <a:latin typeface="+mj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latin typeface="+mj-lt"/>
              </a:rPr>
              <a:t>实例变量和实例方法可以通过类的实例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</a:t>
            </a:r>
            <a:r>
              <a:rPr lang="zh-CN" altLang="en-US" dirty="0">
                <a:latin typeface="+mj-lt"/>
              </a:rPr>
              <a:t>进行调用；所以说，实例变量是属于实例的，各个实例的实例变量之间互不关联。</a:t>
            </a:r>
            <a:endParaRPr lang="en-US" altLang="zh-CN" dirty="0">
              <a:latin typeface="+mj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9999"/>
                </a:solidFill>
                <a:latin typeface="+mj-lt"/>
              </a:rPr>
              <a:t>举例如下：</a:t>
            </a:r>
            <a:endParaRPr lang="en-US" altLang="zh-CN" dirty="0">
              <a:solidFill>
                <a:srgbClr val="009999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、类的封装性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私有的变量，共有的方法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cs typeface="Times New Roman" panose="02020603050405020304" pitchFamily="18" charset="0"/>
              </a:rPr>
              <a:t>实例成员与类成员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、对象的组合和复用</a:t>
            </a:r>
            <a:endParaRPr lang="en-US" altLang="zh-CN" dirty="0"/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this</a:t>
            </a:r>
            <a:r>
              <a:rPr lang="zh-CN" altLang="en-US" b="1" dirty="0">
                <a:cs typeface="Times New Roman" panose="02020603050405020304" pitchFamily="18" charset="0"/>
              </a:rPr>
              <a:t>的进一步说明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zh-CN" altLang="en-US" dirty="0">
                <a:cs typeface="Times New Roman" panose="02020603050405020304" pitchFamily="18" charset="0"/>
              </a:rPr>
              <a:t>、程序举例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1"/>
            <a:ext cx="8126288" cy="6693743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Computer21_2{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学号，这是实例变量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姓名，这是实例变量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实例方法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Computer21_2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Computer21_2();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.setSno(1001);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Computer21_2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Computer21_2();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.setSno(1002);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stu1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的学号互不相关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556792"/>
            <a:ext cx="8928992" cy="4464497"/>
          </a:xfrm>
          <a:noFill/>
          <a:effectLst/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dirty="0"/>
              <a:t>类变量：属于类的</a:t>
            </a:r>
            <a:r>
              <a:rPr lang="zh-CN" altLang="en-US" dirty="0" smtClean="0"/>
              <a:t>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)</a:t>
            </a:r>
            <a:r>
              <a:rPr lang="zh-CN" altLang="en-US" dirty="0" smtClean="0"/>
              <a:t>通过类名调用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/>
              <a:t>类方法：使用类名可以调用的方法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/>
              <a:t>在变量或方法的前面添加修饰符</a:t>
            </a:r>
            <a:r>
              <a:rPr lang="en-US" altLang="zh-CN" dirty="0">
                <a:solidFill>
                  <a:srgbClr val="0000FF"/>
                </a:solidFill>
              </a:rPr>
              <a:t>static</a:t>
            </a:r>
            <a:r>
              <a:rPr lang="zh-CN" altLang="en-US" dirty="0"/>
              <a:t>后，即为类变量或类方法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/>
              <a:t>类变量和类方法可以通过类名进行调用，所以说，类变量是属于类的，是类的所有实例共享的变量；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6" y="304800"/>
            <a:ext cx="7414592" cy="6858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类变量和类方法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75743"/>
            <a:ext cx="8856984" cy="6117678"/>
          </a:xfrm>
          <a:noFill/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Computer21_2{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学号，这是实例变量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姓名，这是实例变量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14985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 static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记录班级的人数，这是类变量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14985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实例方法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类方法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  Computer21_2.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59031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Computer21_2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Computer21_2();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.setCount(1);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Computer21_2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Computer21_2();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Computer21_2.setCount(2);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(stu1.getCount());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(stu2.getCount());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(Computer21_2.getCount());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3A3796-7FC9-476D-880C-2363212A70C0}" type="slidenum">
              <a:rPr kumimoji="0" lang="en-US" altLang="zh-CN" sz="1400" smtClean="0"/>
            </a:fld>
            <a:endParaRPr kumimoji="0" lang="en-US" altLang="zh-CN" sz="14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332656"/>
            <a:ext cx="8964487" cy="5763344"/>
          </a:xfrm>
        </p:spPr>
        <p:txBody>
          <a:bodyPr/>
          <a:lstStyle/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Example0404{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static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CN" sz="22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类变量</a:t>
            </a:r>
            <a:endParaRPr lang="en-US" altLang="zh-CN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altLang="zh-C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实例变量</a:t>
            </a:r>
            <a:endParaRPr lang="en-US" altLang="zh-CN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aprint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s-E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s-E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zh-C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s-E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局部变量</a:t>
            </a:r>
            <a:endParaRPr lang="en-US" altLang="zh-CN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s-ES" altLang="zh-CN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    x</a:t>
            </a:r>
            <a:r>
              <a:rPr lang="es-E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++;  </a:t>
            </a:r>
            <a:r>
              <a:rPr lang="es-ES" altLang="zh-CN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++;  </a:t>
            </a:r>
            <a:r>
              <a:rPr lang="es-ES" altLang="zh-CN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s-E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s-ES" altLang="zh-CN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bprint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{ 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aprint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aprint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Example0404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Example0404(); </a:t>
            </a:r>
            <a:r>
              <a:rPr lang="en-US" altLang="zh-C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.bprint();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Example0404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Example0404(); </a:t>
            </a:r>
            <a:r>
              <a:rPr lang="en-US" altLang="zh-C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.bprint();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8655" y="44624"/>
            <a:ext cx="41353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类变量、实例变量、局部变量举例</a:t>
            </a:r>
            <a:endParaRPr lang="zh-CN" altLang="en-US" sz="2000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13363" y="1125538"/>
            <a:ext cx="612775" cy="2246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、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069013" y="1123950"/>
            <a:ext cx="612775" cy="224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、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221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311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421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45300" y="1123950"/>
            <a:ext cx="612775" cy="224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、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222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311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422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631113" y="1123950"/>
            <a:ext cx="612775" cy="224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、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222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111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222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46761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思考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zh-CN" altLang="en-US" sz="3200" dirty="0">
                <a:solidFill>
                  <a:schemeClr val="tx1"/>
                </a:solidFill>
              </a:rPr>
              <a:t>根据实例成员和类成员的概念分析，实例成员可以直接在类方法中使用吗？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7910264" cy="4102968"/>
          </a:xfrm>
        </p:spPr>
        <p:txBody>
          <a:bodyPr/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class A{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 void fun1(){}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 static void </a:t>
            </a:r>
            <a:r>
              <a:rPr lang="en-US" altLang="zh-CN" sz="2400" dirty="0" smtClean="0">
                <a:latin typeface="Consolas" panose="020B0609020204030204" pitchFamily="49" charset="0"/>
              </a:rPr>
              <a:t>fun2(){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   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=1;//</a:t>
            </a:r>
            <a:r>
              <a:rPr lang="zh-CN" altLang="en-US" sz="2400" dirty="0">
                <a:latin typeface="Consolas" panose="020B0609020204030204" pitchFamily="49" charset="0"/>
              </a:rPr>
              <a:t>此语句是否合法，为什么？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    </a:t>
            </a:r>
            <a:r>
              <a:rPr lang="en-US" altLang="zh-CN" sz="2400" dirty="0" smtClean="0">
                <a:latin typeface="Consolas" panose="020B0609020204030204" pitchFamily="49" charset="0"/>
              </a:rPr>
              <a:t>fun1();//</a:t>
            </a:r>
            <a:r>
              <a:rPr lang="zh-CN" altLang="en-US" sz="2400" dirty="0">
                <a:latin typeface="Consolas" panose="020B0609020204030204" pitchFamily="49" charset="0"/>
              </a:rPr>
              <a:t>此处方法调用是否合法？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 }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496944" cy="1872208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思考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根据实例成员和类成员的概念分析，</a:t>
            </a:r>
            <a:r>
              <a:rPr lang="en-US" altLang="zh-CN" dirty="0"/>
              <a:t>this</a:t>
            </a:r>
            <a:r>
              <a:rPr lang="zh-CN" altLang="en-US" dirty="0">
                <a:solidFill>
                  <a:schemeClr val="tx1"/>
                </a:solidFill>
              </a:rPr>
              <a:t>关键字可以直接在类方法中使用吗？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8439472" cy="3816424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class A{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static void fun(){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 err="1">
                <a:latin typeface="Consolas" panose="020B0609020204030204" pitchFamily="49" charset="0"/>
              </a:rPr>
              <a:t>.i</a:t>
            </a:r>
            <a:r>
              <a:rPr lang="en-US" altLang="zh-CN" dirty="0">
                <a:latin typeface="Consolas" panose="020B0609020204030204" pitchFamily="49" charset="0"/>
              </a:rPr>
              <a:t>=1;//</a:t>
            </a:r>
            <a:r>
              <a:rPr lang="zh-CN" altLang="en-US" dirty="0">
                <a:latin typeface="Consolas" panose="020B0609020204030204" pitchFamily="49" charset="0"/>
              </a:rPr>
              <a:t>此语句是否合法，为什么？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511480" cy="5832648"/>
          </a:xfrm>
        </p:spPr>
        <p:txBody>
          <a:bodyPr/>
          <a:lstStyle/>
          <a:p>
            <a:pPr>
              <a:buClr>
                <a:srgbClr val="0000FF"/>
              </a:buClr>
            </a:pPr>
            <a:r>
              <a:rPr lang="zh-CN" altLang="en-US" dirty="0"/>
              <a:t>自行回顾：之前学习过，对象在调用方法时，方法体内的变量属于正在调用该方法的对象，为了便于理解，常用</a:t>
            </a:r>
            <a:r>
              <a:rPr lang="en-US" altLang="zh-CN" dirty="0"/>
              <a:t>this.</a:t>
            </a:r>
            <a:r>
              <a:rPr lang="zh-CN" altLang="en-US" dirty="0"/>
              <a:t>变量的方式进行引用。</a:t>
            </a:r>
            <a:endParaRPr lang="en-US" altLang="zh-CN" dirty="0">
              <a:solidFill>
                <a:srgbClr val="009999"/>
              </a:solidFill>
            </a:endParaRPr>
          </a:p>
          <a:p>
            <a:pPr marL="0" indent="0">
              <a:buClr>
                <a:srgbClr val="0000FF"/>
              </a:buCl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424936" cy="576064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交流讨论：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方法首部各部分的意义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766248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memthod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return a*a;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371550" y="4149080"/>
            <a:ext cx="864096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00FF"/>
                </a:solidFill>
                <a:latin typeface="+mj-lt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课外思考：如何合理、适量地定义和调用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？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053336" cy="6858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类成员的应用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054280" cy="4607024"/>
          </a:xfrm>
        </p:spPr>
        <p:txBody>
          <a:bodyPr/>
          <a:lstStyle/>
          <a:p>
            <a:pPr algn="just"/>
            <a:r>
              <a:rPr lang="zh-CN" altLang="en-US" dirty="0"/>
              <a:t>根据类成员的特性（可以通过类名调用）对类成员进行有效的利用。</a:t>
            </a:r>
            <a:endParaRPr lang="en-US" altLang="zh-CN" dirty="0"/>
          </a:p>
          <a:p>
            <a:pPr algn="just"/>
            <a:r>
              <a:rPr lang="zh-CN" altLang="en-US" dirty="0"/>
              <a:t>例如：定义公共静态变量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表示类成员共有的属性，也可以利用该变量</a:t>
            </a:r>
            <a:r>
              <a:rPr lang="zh-CN" altLang="en-US" dirty="0" smtClean="0"/>
              <a:t>在</a:t>
            </a:r>
            <a:r>
              <a:rPr lang="zh-CN" altLang="en-US" dirty="0"/>
              <a:t>各个类之间传递信息；将使用频率很高的函数，定义成类方法（方便，不需要定义对象即可直接调用，例如</a:t>
            </a:r>
            <a:r>
              <a:rPr lang="en-US" altLang="zh-CN" dirty="0"/>
              <a:t>Math</a:t>
            </a:r>
            <a:r>
              <a:rPr lang="zh-CN" altLang="en-US" dirty="0"/>
              <a:t>类中的相关方法）。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00B050"/>
                </a:solidFill>
              </a:rPr>
              <a:t>举例说明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、类的封装性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dirty="0">
                <a:latin typeface="+mj-lt"/>
              </a:rPr>
              <a:t>1.1 </a:t>
            </a:r>
            <a:r>
              <a:rPr lang="zh-CN" altLang="en-US" b="1" dirty="0">
                <a:latin typeface="+mj-lt"/>
              </a:rPr>
              <a:t>什么是封装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en-US" altLang="zh-CN" b="1" dirty="0">
                <a:latin typeface="+mj-lt"/>
              </a:rPr>
              <a:t>1.2 </a:t>
            </a:r>
            <a:r>
              <a:rPr lang="zh-CN" altLang="en-US" dirty="0">
                <a:latin typeface="+mj-lt"/>
              </a:rPr>
              <a:t>如何编写符合封装性要求的程序</a:t>
            </a:r>
            <a:endParaRPr lang="zh-CN" altLang="en-US" b="1" dirty="0"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/>
              <a:t> 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629400" cy="685800"/>
          </a:xfrm>
        </p:spPr>
        <p:txBody>
          <a:bodyPr/>
          <a:lstStyle/>
          <a:p>
            <a:pPr algn="l"/>
            <a:r>
              <a:rPr lang="zh-CN" altLang="en-US" dirty="0"/>
              <a:t>类成员的应用</a:t>
            </a:r>
            <a:r>
              <a:rPr lang="zh-CN" altLang="en-US" sz="3200" dirty="0">
                <a:solidFill>
                  <a:schemeClr val="tx1"/>
                </a:solidFill>
              </a:rPr>
              <a:t>（复数的计算）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66800"/>
            <a:ext cx="7982271" cy="5530552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/>
              <a:t>static Complex add(Complex c1,Complex c2){</a:t>
            </a:r>
            <a:endParaRPr lang="en-US" altLang="zh-CN" sz="24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/>
              <a:t>     Complex c=new Complex();</a:t>
            </a:r>
            <a:endParaRPr lang="en-US" altLang="zh-CN" sz="24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c.real</a:t>
            </a:r>
            <a:r>
              <a:rPr lang="en-US" altLang="zh-CN" sz="2400" dirty="0"/>
              <a:t>=c1.real+c2.real;</a:t>
            </a:r>
            <a:endParaRPr lang="en-US" altLang="zh-CN" sz="24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c.virtual</a:t>
            </a:r>
            <a:r>
              <a:rPr lang="en-US" altLang="zh-CN" sz="2400" dirty="0"/>
              <a:t>=c1.virtual+c2.virtual;</a:t>
            </a:r>
            <a:endParaRPr lang="en-US" altLang="zh-CN" sz="24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Clr>
                <a:srgbClr val="0000FF"/>
              </a:buClr>
              <a:buNone/>
            </a:pPr>
            <a:r>
              <a:rPr lang="zh-CN" altLang="en-US" sz="2400" dirty="0"/>
              <a:t>以上类方法可以通过类名直接调用，形式为：</a:t>
            </a:r>
            <a:endParaRPr lang="en-US" altLang="zh-CN" sz="2400" dirty="0"/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400" dirty="0"/>
              <a:t>   Complex c1=new Complex(1,2);</a:t>
            </a:r>
            <a:endParaRPr lang="en-US" altLang="zh-CN" sz="2400" dirty="0"/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400" dirty="0"/>
              <a:t>   Complex c2=new Complex(1,2);</a:t>
            </a:r>
            <a:endParaRPr lang="zh-CN" altLang="en-US" sz="2400" dirty="0"/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400" dirty="0"/>
              <a:t>   Complex c3=Complex.add(c1,c2);</a:t>
            </a:r>
            <a:endParaRPr lang="en-US" altLang="zh-CN" sz="2400" dirty="0"/>
          </a:p>
          <a:p>
            <a:pPr marL="0" indent="0">
              <a:buClr>
                <a:srgbClr val="0000FF"/>
              </a:buClr>
              <a:buNone/>
            </a:pPr>
            <a:r>
              <a:rPr lang="zh-CN" altLang="en-US" sz="2400" dirty="0"/>
              <a:t>与之前方式比较（</a:t>
            </a:r>
            <a:r>
              <a:rPr lang="zh-CN" altLang="en-US" sz="2400" dirty="0">
                <a:solidFill>
                  <a:srgbClr val="00B050"/>
                </a:solidFill>
              </a:rPr>
              <a:t>课堂讨论</a:t>
            </a:r>
            <a:r>
              <a:rPr lang="zh-CN" altLang="en-US" sz="2400" dirty="0"/>
              <a:t>）：</a:t>
            </a:r>
            <a:r>
              <a:rPr lang="en-US" altLang="zh-CN" sz="2400" dirty="0"/>
              <a:t> c3=c1.add(c2);</a:t>
            </a:r>
            <a:endParaRPr lang="en-US" altLang="zh-CN" sz="2400" dirty="0"/>
          </a:p>
          <a:p>
            <a:pPr marL="0" indent="0">
              <a:buClr>
                <a:srgbClr val="0000FF"/>
              </a:buClr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2000"/>
            <a:ext cx="8280920" cy="685800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、对象的组合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3.1 </a:t>
            </a:r>
            <a:r>
              <a:rPr lang="zh-CN" altLang="en-US" dirty="0"/>
              <a:t>对象数组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3.2 </a:t>
            </a:r>
            <a:r>
              <a:rPr lang="zh-CN" altLang="en-US" dirty="0"/>
              <a:t>对象组合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982272" cy="72008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对象数组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82032"/>
            <a:ext cx="8856984" cy="5394967"/>
          </a:xfrm>
        </p:spPr>
        <p:txBody>
          <a:bodyPr/>
          <a:lstStyle/>
          <a:p>
            <a:r>
              <a:rPr lang="zh-CN" altLang="en-US" sz="2400" dirty="0"/>
              <a:t>对象数组：</a:t>
            </a:r>
            <a:r>
              <a:rPr lang="zh-CN" altLang="en-US" sz="2400" dirty="0">
                <a:solidFill>
                  <a:srgbClr val="0000FF"/>
                </a:solidFill>
              </a:rPr>
              <a:t>数组的元素是一个对象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定义方式：</a:t>
            </a:r>
            <a:r>
              <a:rPr lang="en-US" altLang="zh-CN" sz="2400" dirty="0"/>
              <a:t>Student []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=new Student[10];</a:t>
            </a:r>
            <a:endParaRPr lang="en-US" altLang="zh-CN" sz="2400" dirty="0"/>
          </a:p>
          <a:p>
            <a:r>
              <a:rPr lang="zh-CN" altLang="en-US" sz="2400" dirty="0"/>
              <a:t>含义：定义了数组</a:t>
            </a:r>
            <a:r>
              <a:rPr lang="en-US" altLang="zh-CN" sz="2400" dirty="0" err="1"/>
              <a:t>stu</a:t>
            </a:r>
            <a:r>
              <a:rPr lang="zh-CN" altLang="en-US" sz="2400" dirty="0"/>
              <a:t>，有</a:t>
            </a:r>
            <a:r>
              <a:rPr lang="en-US" altLang="zh-CN" sz="2400" dirty="0"/>
              <a:t>10</a:t>
            </a:r>
            <a:r>
              <a:rPr lang="zh-CN" altLang="en-US" sz="2400" dirty="0"/>
              <a:t>个元素，每个元素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[0]~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[9])</a:t>
            </a:r>
            <a:r>
              <a:rPr lang="zh-CN" altLang="en-US" sz="2400" dirty="0"/>
              <a:t>都是</a:t>
            </a:r>
            <a:r>
              <a:rPr lang="en-US" altLang="zh-CN" sz="2400" dirty="0"/>
              <a:t>Student</a:t>
            </a:r>
            <a:r>
              <a:rPr lang="zh-CN" altLang="en-US" sz="2400" dirty="0"/>
              <a:t>类的对象。</a:t>
            </a:r>
            <a:endParaRPr lang="en-US" altLang="zh-CN" sz="2400" dirty="0"/>
          </a:p>
          <a:p>
            <a:r>
              <a:rPr lang="zh-CN" altLang="en-US" sz="2400" dirty="0"/>
              <a:t>或者：</a:t>
            </a:r>
            <a:r>
              <a:rPr lang="en-US" altLang="zh-CN" sz="2400" dirty="0"/>
              <a:t>int n;</a:t>
            </a:r>
            <a:endParaRPr lang="en-US" altLang="zh-CN" sz="2400" dirty="0"/>
          </a:p>
          <a:p>
            <a:pPr marL="0" indent="720090">
              <a:buNone/>
            </a:pPr>
            <a:r>
              <a:rPr lang="en-US" altLang="zh-CN" sz="2400" dirty="0"/>
              <a:t>        Scanner reader=new Scanner(System.in);</a:t>
            </a:r>
            <a:endParaRPr lang="en-US" altLang="zh-CN" sz="2400" dirty="0"/>
          </a:p>
          <a:p>
            <a:pPr marL="0" indent="720090">
              <a:buNone/>
            </a:pPr>
            <a:r>
              <a:rPr lang="en-US" altLang="zh-CN" sz="2400" dirty="0"/>
              <a:t>        n=</a:t>
            </a:r>
            <a:r>
              <a:rPr lang="en-US" altLang="zh-CN" sz="2400" dirty="0" err="1"/>
              <a:t>reader.nextInt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marL="0" indent="720090">
              <a:buNone/>
            </a:pPr>
            <a:r>
              <a:rPr lang="en-US" altLang="zh-CN" sz="2400" dirty="0"/>
              <a:t>	     Student []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=new Student[n];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Java</a:t>
            </a:r>
            <a:r>
              <a:rPr lang="zh-CN" altLang="en-US" sz="2400" dirty="0">
                <a:solidFill>
                  <a:srgbClr val="0000FF"/>
                </a:solidFill>
              </a:rPr>
              <a:t>动态数组</a:t>
            </a:r>
            <a:r>
              <a:rPr lang="zh-CN" altLang="en-US" sz="2400" dirty="0"/>
              <a:t>，数组长度可以依据输入确定。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501650" y="6007100"/>
              <a:ext cx="6153150" cy="95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501650" y="6007100"/>
                <a:ext cx="6153150" cy="952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640879"/>
            <a:ext cx="7781900" cy="6858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注意：对象数组必须初始化后才能使用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26679"/>
            <a:ext cx="8568952" cy="4693121"/>
          </a:xfrm>
        </p:spPr>
        <p:txBody>
          <a:bodyPr/>
          <a:lstStyle/>
          <a:p>
            <a:r>
              <a:rPr lang="zh-CN" altLang="en-US" sz="2600" dirty="0"/>
              <a:t>上页只是定义了对象数组，还没有进行初始化！</a:t>
            </a:r>
            <a:endParaRPr lang="en-US" altLang="zh-CN" sz="2600" dirty="0"/>
          </a:p>
          <a:p>
            <a:r>
              <a:rPr lang="zh-CN" altLang="en-US" sz="2600" dirty="0"/>
              <a:t>对象数组初始化方式：</a:t>
            </a:r>
            <a:endParaRPr lang="en-US" altLang="zh-CN" sz="26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600" dirty="0"/>
              <a:t>int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;</a:t>
            </a:r>
            <a:endParaRPr lang="en-US" altLang="zh-CN" sz="26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600" dirty="0"/>
              <a:t>for(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=0;i&lt;</a:t>
            </a:r>
            <a:r>
              <a:rPr lang="en-US" altLang="zh-CN" sz="2600" dirty="0" err="1"/>
              <a:t>stu.length;i</a:t>
            </a:r>
            <a:r>
              <a:rPr lang="en-US" altLang="zh-CN" sz="2600" dirty="0"/>
              <a:t>++){</a:t>
            </a:r>
            <a:endParaRPr lang="en-US" altLang="zh-CN" sz="26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stu</a:t>
            </a:r>
            <a:r>
              <a:rPr lang="en-US" altLang="zh-CN" sz="2600" dirty="0"/>
              <a:t>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]=new Student();</a:t>
            </a:r>
            <a:endParaRPr lang="en-US" altLang="zh-CN" sz="2600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600" dirty="0"/>
              <a:t>}</a:t>
            </a:r>
            <a:endParaRPr lang="en-US" altLang="zh-CN" sz="2600" dirty="0"/>
          </a:p>
          <a:p>
            <a:pPr>
              <a:buClr>
                <a:srgbClr val="0000FF"/>
              </a:buClr>
            </a:pPr>
            <a:r>
              <a:rPr lang="zh-CN" altLang="en-US" sz="2600" dirty="0"/>
              <a:t>此处，使用循环语句对每个数组元素进行初始化，执行这段语句后，数组元素</a:t>
            </a:r>
            <a:r>
              <a:rPr lang="en-US" altLang="zh-CN" sz="2600" dirty="0" err="1"/>
              <a:t>stu</a:t>
            </a:r>
            <a:r>
              <a:rPr lang="en-US" altLang="zh-CN" sz="2600" dirty="0"/>
              <a:t>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</a:t>
            </a:r>
            <a:r>
              <a:rPr lang="zh-CN" altLang="en-US" sz="2600" dirty="0"/>
              <a:t>就可以正常使用了。</a:t>
            </a:r>
            <a:endParaRPr lang="zh-CN" altLang="en-US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47700"/>
            <a:ext cx="6629400" cy="6858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对象数组的定义和初始化语句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33500"/>
            <a:ext cx="7910264" cy="4686300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int </a:t>
            </a:r>
            <a:r>
              <a:rPr lang="en-US" altLang="zh-CN" dirty="0" err="1"/>
              <a:t>i,n</a:t>
            </a:r>
            <a:r>
              <a:rPr lang="en-US" altLang="zh-CN" dirty="0"/>
              <a:t>;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Scanner reader=new Scanner(System.in);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n=</a:t>
            </a:r>
            <a:r>
              <a:rPr lang="en-US" altLang="zh-CN" dirty="0" err="1"/>
              <a:t>reader.nextInt</a:t>
            </a:r>
            <a:r>
              <a:rPr lang="en-US" altLang="zh-CN" dirty="0"/>
              <a:t>();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Student []</a:t>
            </a:r>
            <a:r>
              <a:rPr lang="en-US" altLang="zh-CN" dirty="0" err="1"/>
              <a:t>stu</a:t>
            </a:r>
            <a:r>
              <a:rPr lang="en-US" altLang="zh-CN" dirty="0"/>
              <a:t>=new Student[n];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stu.length;i</a:t>
            </a:r>
            <a:r>
              <a:rPr lang="en-US" altLang="zh-CN" dirty="0"/>
              <a:t>++){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    </a:t>
            </a:r>
            <a:r>
              <a:rPr lang="en-US" altLang="zh-CN" dirty="0" err="1"/>
              <a:t>stu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]=new Student();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72009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920" y="266700"/>
            <a:ext cx="8359080" cy="989484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程序举例：输入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名学生信息，输出总分最高的那个学生所有信息。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20" y="1256184"/>
            <a:ext cx="8359080" cy="541317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StudentTest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maxscore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=0,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max_i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Student[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];//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定义对象数组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Student();//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初始化数组元素（是个对象）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setScore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maxscore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max_i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maxscore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getScore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max_i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].print();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367464" cy="5831160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sNumbero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getSno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最高分同学信息：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学号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姓名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分数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996" y="188640"/>
            <a:ext cx="7620000" cy="6858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对象组合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r>
              <a:rPr lang="zh-CN" altLang="en-US" dirty="0"/>
              <a:t>对象组合：一个类的成员变量是另一个类的对象。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0" indent="1080135">
              <a:buNone/>
            </a:pPr>
            <a:r>
              <a:rPr lang="en-US" altLang="zh-CN" dirty="0"/>
              <a:t>class A{</a:t>
            </a:r>
            <a:endParaRPr lang="en-US" altLang="zh-CN" dirty="0"/>
          </a:p>
          <a:p>
            <a:pPr marL="0" indent="1080135">
              <a:buNone/>
            </a:pPr>
            <a:r>
              <a:rPr lang="en-US" altLang="zh-CN" dirty="0"/>
              <a:t>    B </a:t>
            </a:r>
            <a:r>
              <a:rPr lang="en-US" altLang="zh-CN" dirty="0" err="1"/>
              <a:t>b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1080135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1080135">
              <a:buNone/>
            </a:pPr>
            <a:r>
              <a:rPr lang="en-US" altLang="zh-CN" dirty="0"/>
              <a:t>Class B{</a:t>
            </a:r>
            <a:endParaRPr lang="en-US" altLang="zh-CN" dirty="0"/>
          </a:p>
          <a:p>
            <a:pPr marL="0" indent="1080135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936104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程序举例：定义一个手机类和</a:t>
            </a:r>
            <a:r>
              <a:rPr lang="en-US" altLang="zh-CN" sz="3200" dirty="0">
                <a:solidFill>
                  <a:schemeClr val="tx1"/>
                </a:solidFill>
              </a:rPr>
              <a:t>SIM</a:t>
            </a:r>
            <a:r>
              <a:rPr lang="zh-CN" altLang="en-US" sz="3200" dirty="0">
                <a:solidFill>
                  <a:schemeClr val="tx1"/>
                </a:solidFill>
              </a:rPr>
              <a:t>卡类，</a:t>
            </a:r>
            <a:r>
              <a:rPr lang="en-US" altLang="zh-CN" sz="3200" dirty="0">
                <a:solidFill>
                  <a:schemeClr val="tx1"/>
                </a:solidFill>
              </a:rPr>
              <a:t>SIM</a:t>
            </a:r>
            <a:r>
              <a:rPr lang="zh-CN" altLang="en-US" sz="3200" dirty="0">
                <a:solidFill>
                  <a:schemeClr val="tx1"/>
                </a:solidFill>
              </a:rPr>
              <a:t>卡安装在手机上。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39838"/>
            <a:ext cx="8640960" cy="45720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Sim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Sim(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"13866668888"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中国移动</a:t>
            </a:r>
            <a:r>
              <a:rPr lang="en-US" altLang="zh-C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m.print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39"/>
            <a:ext cx="8136904" cy="6621735"/>
          </a:xfrm>
        </p:spPr>
        <p:txBody>
          <a:bodyPr/>
          <a:lstStyle/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Sim{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simNumber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getSimNumber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simNumber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getCompany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Sim(){}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Sim(String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simNumber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company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simNumber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simNumber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company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0952"/>
            <a:ext cx="6629400" cy="685800"/>
          </a:xfrm>
        </p:spPr>
        <p:txBody>
          <a:bodyPr/>
          <a:lstStyle/>
          <a:p>
            <a:pPr algn="l"/>
            <a:r>
              <a:rPr lang="zh-CN" altLang="en-US" dirty="0" smtClean="0"/>
              <a:t>前言</a:t>
            </a:r>
            <a:r>
              <a:rPr lang="zh-CN" altLang="en-US" sz="3200" dirty="0" smtClean="0">
                <a:solidFill>
                  <a:schemeClr val="tx1"/>
                </a:solidFill>
              </a:rPr>
              <a:t>（自学）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410445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概念</a:t>
            </a:r>
            <a:r>
              <a:rPr lang="zh-CN" altLang="en-US" dirty="0"/>
              <a:t>是人类在认识过程中，从感性认识上升到理性认识，把所感知事物的共同本质特点抽象出来，加以概括，是自我认知意识的一种表达。</a:t>
            </a:r>
            <a:endParaRPr lang="en-US" altLang="zh-CN" dirty="0"/>
          </a:p>
          <a:p>
            <a:r>
              <a:rPr lang="zh-CN" altLang="en-US" dirty="0"/>
              <a:t>概念在人类所认知的思维体系中最基本的构筑单位。想要学好知识，</a:t>
            </a:r>
            <a:r>
              <a:rPr lang="zh-CN" altLang="en-US" dirty="0">
                <a:solidFill>
                  <a:srgbClr val="FF0000"/>
                </a:solidFill>
              </a:rPr>
              <a:t>对概念的理解尤为重要</a:t>
            </a:r>
            <a:r>
              <a:rPr lang="zh-CN" altLang="en-US" dirty="0"/>
              <a:t>。学好一门编程语言也是如此。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496944" cy="5399112"/>
          </a:xfrm>
        </p:spPr>
        <p:txBody>
          <a:bodyPr/>
          <a:lstStyle/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Sim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(Sim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手机号码 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:" 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.getSimNumber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";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运营商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:" 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sim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.getCompany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098800" y="1447800"/>
              <a:ext cx="1377950" cy="825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098800" y="1447800"/>
                <a:ext cx="1377950" cy="82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976" y="476672"/>
            <a:ext cx="6629400" cy="6858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this</a:t>
            </a:r>
            <a:r>
              <a:rPr lang="zh-CN" altLang="en-US" dirty="0"/>
              <a:t>的进一步说明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7800"/>
            <a:ext cx="8064896" cy="4572000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FF"/>
                </a:solidFill>
              </a:rPr>
              <a:t>this</a:t>
            </a:r>
            <a:r>
              <a:rPr lang="zh-CN" altLang="en-US" sz="2600" dirty="0"/>
              <a:t>关键字，指代当前对象，即当前调用方法</a:t>
            </a:r>
            <a:r>
              <a:rPr lang="en-US" altLang="zh-CN" sz="2600" dirty="0"/>
              <a:t>(</a:t>
            </a:r>
            <a:r>
              <a:rPr lang="zh-CN" altLang="en-US" sz="2600" dirty="0"/>
              <a:t>函数</a:t>
            </a:r>
            <a:r>
              <a:rPr lang="en-US" altLang="zh-CN" sz="2600" dirty="0"/>
              <a:t>)</a:t>
            </a:r>
            <a:r>
              <a:rPr lang="zh-CN" altLang="en-US" sz="2600" dirty="0"/>
              <a:t>的那个对象。例如</a:t>
            </a:r>
            <a:r>
              <a:rPr lang="en-US" altLang="zh-CN" sz="2600" dirty="0" err="1"/>
              <a:t>this.variable</a:t>
            </a:r>
            <a:r>
              <a:rPr lang="zh-CN" altLang="en-US" sz="2600" dirty="0"/>
              <a:t>，</a:t>
            </a:r>
            <a:r>
              <a:rPr lang="en-US" altLang="zh-CN" sz="2600" dirty="0" err="1"/>
              <a:t>this.method</a:t>
            </a:r>
            <a:r>
              <a:rPr lang="en-US" altLang="zh-CN" sz="2600" dirty="0"/>
              <a:t>()</a:t>
            </a:r>
            <a:r>
              <a:rPr lang="zh-CN" altLang="en-US" sz="2600" dirty="0"/>
              <a:t>，这些语句可以写在构造方法和实例方法中。</a:t>
            </a:r>
            <a:endParaRPr lang="en-US" altLang="zh-CN" sz="2600" dirty="0"/>
          </a:p>
          <a:p>
            <a:r>
              <a:rPr lang="zh-CN" altLang="en-US" sz="2600" dirty="0"/>
              <a:t>除此之外，</a:t>
            </a:r>
            <a:r>
              <a:rPr lang="en-US" altLang="zh-CN" sz="2600" dirty="0"/>
              <a:t>this</a:t>
            </a:r>
            <a:r>
              <a:rPr lang="zh-CN" altLang="en-US" sz="2600" dirty="0"/>
              <a:t>还可以用作对构造方法的调用。</a:t>
            </a:r>
            <a:endParaRPr lang="en-US" altLang="zh-CN" sz="2600" dirty="0"/>
          </a:p>
          <a:p>
            <a:pPr lvl="1"/>
            <a:r>
              <a:rPr lang="zh-CN" altLang="en-US" dirty="0"/>
              <a:t>方式：</a:t>
            </a:r>
            <a:r>
              <a:rPr lang="en-US" altLang="zh-CN" dirty="0"/>
              <a:t>this(</a:t>
            </a:r>
            <a:r>
              <a:rPr lang="zh-CN" altLang="en-US" dirty="0"/>
              <a:t>实参</a:t>
            </a:r>
            <a:r>
              <a:rPr lang="en-US" altLang="zh-CN" dirty="0"/>
              <a:t>);</a:t>
            </a:r>
            <a:endParaRPr lang="en-US" altLang="zh-CN" dirty="0"/>
          </a:p>
          <a:p>
            <a:pPr lvl="1"/>
            <a:r>
              <a:rPr lang="zh-CN" altLang="en-US" dirty="0"/>
              <a:t>编写位置：构造方法内</a:t>
            </a:r>
            <a:endParaRPr lang="en-US" altLang="zh-CN" dirty="0"/>
          </a:p>
          <a:p>
            <a:pPr lvl="1"/>
            <a:r>
              <a:rPr lang="zh-CN" altLang="en-US" dirty="0"/>
              <a:t>作用：对另一个构造方法的调用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720"/>
            <a:ext cx="8964612" cy="58326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People{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hand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People(String 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.init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可以省略</a:t>
            </a:r>
            <a:r>
              <a:rPr lang="en-US" altLang="zh-CN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直接</a:t>
            </a:r>
            <a:r>
              <a:rPr lang="zh-CN" alt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写成</a:t>
            </a:r>
            <a:r>
              <a:rPr lang="en-US" altLang="zh-CN" sz="2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  <a:endParaRPr lang="en-US" altLang="zh-CN" sz="2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=2;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200" dirty="0">
                <a:solidFill>
                  <a:srgbClr val="0000C0"/>
                </a:solidFill>
                <a:latin typeface="Consolas" panose="020B0609020204030204" pitchFamily="49" charset="0"/>
              </a:rPr>
              <a:t>hand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=2;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hand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只手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leg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条腿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People p1=</a:t>
            </a:r>
            <a:r>
              <a:rPr lang="en-US" altLang="zh-C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People(</a:t>
            </a:r>
            <a:r>
              <a:rPr lang="en-US" altLang="zh-CN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创建张三时，构造方法中的</a:t>
            </a:r>
            <a:r>
              <a:rPr lang="en-US" altLang="zh-CN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就是对象</a:t>
            </a:r>
            <a:r>
              <a:rPr lang="en-US" altLang="zh-CN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p1</a:t>
            </a:r>
            <a:endParaRPr lang="en-US" altLang="zh-CN" sz="2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15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15"/>
              <a:defRPr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sz="2200" dirty="0"/>
          </a:p>
        </p:txBody>
      </p:sp>
      <p:sp>
        <p:nvSpPr>
          <p:cNvPr id="1413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981D22E6-A27C-471E-8D9C-7DF54592201D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150912"/>
            <a:ext cx="3960440" cy="685800"/>
          </a:xfrm>
        </p:spPr>
        <p:txBody>
          <a:bodyPr/>
          <a:lstStyle/>
          <a:p>
            <a:pPr algn="l"/>
            <a:r>
              <a:rPr lang="zh-CN" altLang="en-US" sz="2800" dirty="0"/>
              <a:t>使用</a:t>
            </a:r>
            <a:r>
              <a:rPr lang="en-US" altLang="zh-CN" sz="2800" dirty="0"/>
              <a:t>this</a:t>
            </a:r>
            <a:r>
              <a:rPr lang="zh-CN" altLang="en-US" sz="2800" dirty="0"/>
              <a:t>调用成员方法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9400" cy="685800"/>
          </a:xfrm>
        </p:spPr>
        <p:txBody>
          <a:bodyPr/>
          <a:lstStyle/>
          <a:p>
            <a:pPr algn="l"/>
            <a:r>
              <a:rPr lang="zh-CN" altLang="en-US" sz="2800" dirty="0"/>
              <a:t>使用</a:t>
            </a:r>
            <a:r>
              <a:rPr lang="en-US" altLang="zh-CN" sz="2800" dirty="0"/>
              <a:t>this</a:t>
            </a:r>
            <a:r>
              <a:rPr lang="zh-CN" altLang="en-US" sz="2800" dirty="0"/>
              <a:t>调用构造方法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819150"/>
            <a:ext cx="8053388" cy="1584325"/>
          </a:xfrm>
        </p:spPr>
        <p:txBody>
          <a:bodyPr/>
          <a:lstStyle/>
          <a:p>
            <a:pPr>
              <a:defRPr/>
            </a:pPr>
            <a:r>
              <a:rPr lang="zh-CN" altLang="en-US" sz="2000" b="1" dirty="0"/>
              <a:t>构造方法方法体中的</a:t>
            </a:r>
            <a:r>
              <a:rPr lang="zh-CN" altLang="en-US" sz="2000" b="1" dirty="0">
                <a:solidFill>
                  <a:srgbClr val="0000FF"/>
                </a:solidFill>
              </a:rPr>
              <a:t>第一条</a:t>
            </a:r>
            <a:r>
              <a:rPr lang="zh-CN" altLang="en-US" sz="2000" b="1" dirty="0"/>
              <a:t>语句可以是对所在类的另一个构造方法的显式调用，格式为：</a:t>
            </a:r>
            <a:r>
              <a:rPr lang="en-US" altLang="zh-CN" sz="2000" b="1" dirty="0"/>
              <a:t>this</a:t>
            </a:r>
            <a:r>
              <a:rPr lang="en-US" altLang="zh-CN" sz="2000" b="1" dirty="0">
                <a:latin typeface="+mn-ea"/>
              </a:rPr>
              <a:t>([&lt;</a:t>
            </a:r>
            <a:r>
              <a:rPr lang="zh-CN" altLang="en-US" sz="2000" b="1" dirty="0">
                <a:latin typeface="+mn-ea"/>
              </a:rPr>
              <a:t>实参表</a:t>
            </a:r>
            <a:r>
              <a:rPr lang="en-US" altLang="zh-CN" sz="2000" b="1" dirty="0">
                <a:latin typeface="+mn-ea"/>
              </a:rPr>
              <a:t>&gt;])</a:t>
            </a:r>
            <a:r>
              <a:rPr lang="zh-CN" altLang="en-US" sz="2000" b="1" dirty="0">
                <a:latin typeface="+mn-ea"/>
              </a:rPr>
              <a:t>；</a:t>
            </a:r>
            <a:endParaRPr lang="zh-CN" altLang="en-US" sz="2000" b="1" dirty="0">
              <a:latin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注意：构造方法不能用此方式调用自己！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144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87A22927-23B1-4471-A944-6A40AE805E44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236538" y="2260600"/>
            <a:ext cx="7208837" cy="452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",j="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  this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();//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调用无参的构造方法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",j="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thisExample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(1,2);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25331" y="1459052"/>
            <a:ext cx="3240088" cy="1865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400" dirty="0">
                <a:latin typeface="+mj-lt"/>
              </a:rPr>
              <a:t>问：能否在第</a:t>
            </a:r>
            <a:r>
              <a:rPr lang="en-US" altLang="zh-CN" sz="2400" dirty="0">
                <a:latin typeface="+mj-lt"/>
              </a:rPr>
              <a:t>4</a:t>
            </a:r>
            <a:r>
              <a:rPr lang="zh-CN" altLang="en-US" sz="2400" dirty="0">
                <a:latin typeface="+mj-lt"/>
              </a:rPr>
              <a:t>行的位置调用</a:t>
            </a:r>
            <a:r>
              <a:rPr lang="en-US" altLang="zh-CN" sz="2400" dirty="0">
                <a:latin typeface="+mj-lt"/>
              </a:rPr>
              <a:t>this(1,2)</a:t>
            </a:r>
            <a:r>
              <a:rPr lang="zh-CN" altLang="en-US" sz="2400" dirty="0">
                <a:latin typeface="+mj-lt"/>
              </a:rPr>
              <a:t>，同时在第</a:t>
            </a:r>
            <a:r>
              <a:rPr lang="en-US" altLang="zh-CN" sz="2400" dirty="0">
                <a:latin typeface="+mj-lt"/>
              </a:rPr>
              <a:t>7</a:t>
            </a:r>
            <a:r>
              <a:rPr lang="zh-CN" altLang="en-US" sz="2400" dirty="0">
                <a:latin typeface="+mj-lt"/>
              </a:rPr>
              <a:t>行的位置调用</a:t>
            </a:r>
            <a:r>
              <a:rPr lang="en-US" altLang="zh-CN" sz="2400" dirty="0">
                <a:latin typeface="+mj-lt"/>
              </a:rPr>
              <a:t>this()?</a:t>
            </a: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3072"/>
            <a:ext cx="499484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896" y="1268760"/>
            <a:ext cx="2847619" cy="37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5822950" y="3771900"/>
              <a:ext cx="1847850" cy="146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5822950" y="3771900"/>
                <a:ext cx="1847850" cy="1460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29400" cy="685800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程序举例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87524" y="1827126"/>
            <a:ext cx="8568952" cy="2898018"/>
          </a:xfrm>
        </p:spPr>
        <p:txBody>
          <a:bodyPr/>
          <a:lstStyle/>
          <a:p>
            <a:r>
              <a:rPr lang="zh-CN" altLang="en-US" sz="3200" dirty="0">
                <a:latin typeface="+mj-lt"/>
                <a:ea typeface="楷体" panose="02010609060101010101" pitchFamily="49" charset="-122"/>
              </a:rPr>
              <a:t>例</a:t>
            </a:r>
            <a:r>
              <a:rPr lang="en-US" altLang="zh-CN" sz="3200" dirty="0"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sz="3200" dirty="0">
                <a:latin typeface="+mj-lt"/>
                <a:ea typeface="楷体" panose="02010609060101010101" pitchFamily="49" charset="-122"/>
              </a:rPr>
              <a:t>：编写程序，模拟同学个人消费和缴纳班费的情景。具体代码见：</a:t>
            </a:r>
            <a:r>
              <a:rPr lang="en-US" altLang="zh-CN" dirty="0">
                <a:latin typeface="+mj-lt"/>
                <a:ea typeface="楷体" panose="02010609060101010101" pitchFamily="49" charset="-122"/>
              </a:rPr>
              <a:t>Example_banfei.java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+mj-lt"/>
                <a:ea typeface="楷体" panose="02010609060101010101" pitchFamily="49" charset="-122"/>
              </a:rPr>
              <a:t>Example_banfeiDemo.java</a:t>
            </a:r>
            <a:endParaRPr lang="zh-CN" altLang="en-US" sz="2400" dirty="0">
              <a:latin typeface="+mj-lt"/>
              <a:ea typeface="楷体" panose="02010609060101010101" pitchFamily="49" charset="-122"/>
            </a:endParaRPr>
          </a:p>
          <a:p>
            <a:endParaRPr lang="zh-CN" altLang="en-US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FEE35864-4731-495F-99D8-C8F2FF8A84EC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pic>
        <p:nvPicPr>
          <p:cNvPr id="120837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2" y="455390"/>
            <a:ext cx="6696744" cy="611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6444208" y="5516785"/>
            <a:ext cx="2590800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b="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请同学们在程序讲解过程中记录问题</a:t>
            </a:r>
            <a:r>
              <a:rPr lang="en-US" altLang="zh-CN" sz="1800" b="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1800" b="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疑惑，待会讨论</a:t>
            </a:r>
            <a:endParaRPr lang="zh-CN" altLang="en-US" sz="1800" b="0" dirty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083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BAE44055-8CA8-4E91-AA2C-A5328FAA0D3C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pic>
        <p:nvPicPr>
          <p:cNvPr id="120836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736788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111500" y="4540250"/>
              <a:ext cx="590550" cy="50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111500" y="4540250"/>
                <a:ext cx="590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953000" y="4210050"/>
              <a:ext cx="495300" cy="3238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953000" y="4210050"/>
                <a:ext cx="495300" cy="3238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88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C154DE43-6A67-47C0-8F22-551EB491386E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pic>
        <p:nvPicPr>
          <p:cNvPr id="122884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762000"/>
            <a:ext cx="91440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231900" y="142240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231900" y="1422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257300" y="1416050"/>
              <a:ext cx="4076700" cy="101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257300" y="1416050"/>
                <a:ext cx="4076700" cy="10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39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9EF961C2-6F85-4A7A-A5D3-B1B0878B58F8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pic>
        <p:nvPicPr>
          <p:cNvPr id="12390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8163"/>
            <a:ext cx="887343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346450" y="5047397"/>
            <a:ext cx="4959350" cy="10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思考：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、多名学生测试，使用对象数组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、完善学生信息，测试时先输入相关数据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469160" y="1462680"/>
              <a:ext cx="3008160" cy="32338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469160" y="1462680"/>
                <a:ext cx="3008160" cy="32338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471120"/>
          </a:xfrm>
        </p:spPr>
        <p:txBody>
          <a:bodyPr/>
          <a:lstStyle/>
          <a:p>
            <a:pPr algn="just"/>
            <a:r>
              <a:rPr lang="zh-CN" altLang="en-US" sz="2600" dirty="0"/>
              <a:t>但是，有些人说：我对概念就不怎么上心，但是我也可以写出代码，实现我想要的功能。这话没错，所以在我们学习一门编程语言时往往会陷入一个误区：基础概念什么的知道就行，锻炼能力才是最重要的。</a:t>
            </a:r>
            <a:endParaRPr lang="en-US" altLang="zh-CN" sz="2600" dirty="0"/>
          </a:p>
          <a:p>
            <a:pPr algn="just"/>
            <a:r>
              <a:rPr lang="zh-CN" altLang="en-US" sz="2600" dirty="0"/>
              <a:t>殊不知，能力的提升是建立在基础之上的，所谓经济基础决定上层建筑。</a:t>
            </a:r>
            <a:endParaRPr lang="en-US" altLang="zh-CN" sz="2600" dirty="0"/>
          </a:p>
          <a:p>
            <a:pPr algn="just"/>
            <a:r>
              <a:rPr lang="zh-CN" altLang="en-US" sz="2600" dirty="0" smtClean="0"/>
              <a:t>我们</a:t>
            </a:r>
            <a:r>
              <a:rPr lang="zh-CN" altLang="en-US" sz="2600" dirty="0"/>
              <a:t>今天就</a:t>
            </a:r>
            <a:r>
              <a:rPr lang="zh-CN" altLang="en-US" sz="2600" dirty="0" smtClean="0"/>
              <a:t>来</a:t>
            </a:r>
            <a:r>
              <a:rPr lang="zh-CN" altLang="en-US" sz="2600" dirty="0"/>
              <a:t>学习</a:t>
            </a:r>
            <a:r>
              <a:rPr lang="en-US" altLang="zh-CN" sz="2600" dirty="0" smtClean="0"/>
              <a:t>Java</a:t>
            </a:r>
            <a:r>
              <a:rPr lang="zh-CN" altLang="en-US" sz="2600" dirty="0"/>
              <a:t>语言中最基础的一个概念，</a:t>
            </a:r>
            <a:r>
              <a:rPr lang="en-US" altLang="zh-CN" sz="2600" dirty="0"/>
              <a:t>Java</a:t>
            </a:r>
            <a:r>
              <a:rPr lang="zh-CN" altLang="en-US" sz="2600" dirty="0"/>
              <a:t>类的三大特性之一：封装性。</a:t>
            </a:r>
            <a:endParaRPr lang="zh-CN" altLang="en-US" sz="2600" dirty="0"/>
          </a:p>
          <a:p>
            <a:r>
              <a:rPr lang="zh-CN" altLang="en-US" sz="2000" dirty="0">
                <a:solidFill>
                  <a:srgbClr val="009999"/>
                </a:solidFill>
              </a:rPr>
              <a:t>参考资料（转载）：</a:t>
            </a:r>
            <a:r>
              <a:rPr lang="en-US" altLang="zh-CN" sz="2000" dirty="0">
                <a:solidFill>
                  <a:srgbClr val="009999"/>
                </a:solidFill>
              </a:rPr>
              <a:t>https://blog.csdn.net/weixin_39543658/article/details/88880132</a:t>
            </a:r>
            <a:endParaRPr lang="en-US" altLang="zh-CN" sz="2000" dirty="0">
              <a:solidFill>
                <a:srgbClr val="009999"/>
              </a:solidFill>
            </a:endParaRPr>
          </a:p>
          <a:p>
            <a:pPr algn="just"/>
            <a:endParaRPr lang="zh-CN" altLang="en-US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>
          <a:xfrm>
            <a:off x="174625" y="116632"/>
            <a:ext cx="6629400" cy="6858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</a:rPr>
              <a:t>求</a:t>
            </a:r>
            <a:r>
              <a:rPr lang="zh-CN" altLang="en-US" sz="2800" dirty="0" smtClean="0">
                <a:solidFill>
                  <a:schemeClr val="tx1"/>
                </a:solidFill>
              </a:rPr>
              <a:t>各种数据类型</a:t>
            </a:r>
            <a:r>
              <a:rPr lang="zh-CN" altLang="en-US" sz="2800" dirty="0" smtClean="0">
                <a:solidFill>
                  <a:schemeClr val="tx1"/>
                </a:solidFill>
              </a:rPr>
              <a:t>数据</a:t>
            </a:r>
            <a:r>
              <a:rPr lang="zh-CN" altLang="en-US" sz="2800" dirty="0">
                <a:solidFill>
                  <a:schemeClr val="tx1"/>
                </a:solidFill>
              </a:rPr>
              <a:t>的最大值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201613" y="871538"/>
            <a:ext cx="4357687" cy="333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myMath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max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a,int</a:t>
            </a:r>
            <a:r>
              <a:rPr lang="en-US" altLang="zh-CN" sz="2000" dirty="0"/>
              <a:t> b){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 	if(a&gt;=b)	return a;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	else	return b;	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 }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double max(double </a:t>
            </a:r>
            <a:r>
              <a:rPr lang="en-US" altLang="zh-CN" sz="2000" dirty="0" err="1"/>
              <a:t>a,double</a:t>
            </a:r>
            <a:r>
              <a:rPr lang="en-US" altLang="zh-CN" sz="2000" dirty="0"/>
              <a:t> b){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	if(a&gt;=b)	return a;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	else	return b;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  <a:defRPr/>
            </a:pPr>
            <a:r>
              <a:rPr lang="en-US" altLang="zh-CN" sz="2000" dirty="0"/>
              <a:t>}		</a:t>
            </a:r>
            <a:endParaRPr lang="zh-CN" altLang="en-US" sz="2000" dirty="0"/>
          </a:p>
        </p:txBody>
      </p:sp>
      <p:sp>
        <p:nvSpPr>
          <p:cNvPr id="1310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89AADA97-D57A-40B8-AF31-171E19D8FC22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174625" y="4573588"/>
            <a:ext cx="4032250" cy="1508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FF"/>
              </a:buClr>
              <a:buFont typeface="+mj-lt"/>
              <a:buAutoNum type="arabicPeriod" startAt="12"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char </a:t>
            </a:r>
            <a:r>
              <a:rPr lang="en-US" altLang="zh-CN" dirty="0">
                <a:latin typeface="+mn-lt"/>
                <a:ea typeface="+mn-ea"/>
              </a:rPr>
              <a:t>max</a:t>
            </a: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(char 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  <a:ea typeface="+mn-ea"/>
              </a:rPr>
              <a:t>a,char</a:t>
            </a: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 b){</a:t>
            </a:r>
            <a:endParaRPr lang="en-US" altLang="zh-CN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rgbClr val="0000FF"/>
              </a:buClr>
              <a:buFont typeface="+mj-lt"/>
              <a:buAutoNum type="arabicPeriod" startAt="12"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	if(a&gt;=b)return a;</a:t>
            </a:r>
            <a:endParaRPr lang="en-US" altLang="zh-CN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rgbClr val="0000FF"/>
              </a:buClr>
              <a:buFont typeface="+mj-lt"/>
              <a:buAutoNum type="arabicPeriod" startAt="12"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	else	return b;</a:t>
            </a:r>
            <a:endParaRPr lang="en-US" altLang="zh-CN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>
              <a:spcBef>
                <a:spcPct val="20000"/>
              </a:spcBef>
              <a:buClr>
                <a:srgbClr val="0000FF"/>
              </a:buClr>
              <a:buFont typeface="+mj-lt"/>
              <a:buAutoNum type="arabicPeriod" startAt="12"/>
              <a:defRPr/>
            </a:pPr>
            <a:r>
              <a:rPr lang="en-US" altLang="zh-CN" b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endParaRPr lang="zh-CN" altLang="en-US" b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159250" y="857250"/>
            <a:ext cx="4876800" cy="486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String </a:t>
            </a:r>
            <a:r>
              <a:rPr lang="en-US" altLang="zh-CN" sz="2000" dirty="0">
                <a:solidFill>
                  <a:srgbClr val="0000FF"/>
                </a:solidFill>
              </a:rPr>
              <a:t>max</a:t>
            </a:r>
            <a:r>
              <a:rPr lang="en-US" altLang="zh-CN" sz="2000" b="0" dirty="0"/>
              <a:t>(String </a:t>
            </a:r>
            <a:r>
              <a:rPr lang="en-US" altLang="zh-CN" sz="2000" b="0" dirty="0" err="1"/>
              <a:t>a,String</a:t>
            </a:r>
            <a:r>
              <a:rPr lang="en-US" altLang="zh-CN" sz="2000" b="0" dirty="0"/>
              <a:t> b){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</a:t>
            </a:r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=0;	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while(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&lt;=</a:t>
            </a:r>
            <a:r>
              <a:rPr lang="en-US" altLang="zh-CN" sz="2000" b="0" dirty="0" err="1"/>
              <a:t>a.length</a:t>
            </a:r>
            <a:r>
              <a:rPr lang="en-US" altLang="zh-CN" sz="2000" b="0" dirty="0"/>
              <a:t>()&amp;&amp;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&lt;=</a:t>
            </a:r>
            <a:r>
              <a:rPr lang="en-US" altLang="zh-CN" sz="2000" b="0" dirty="0" err="1"/>
              <a:t>b.length</a:t>
            </a:r>
            <a:r>
              <a:rPr lang="en-US" altLang="zh-CN" sz="2000" b="0" dirty="0"/>
              <a:t>()){		if(</a:t>
            </a:r>
            <a:r>
              <a:rPr lang="en-US" altLang="zh-CN" sz="2000" b="0" dirty="0" err="1"/>
              <a:t>a.charAt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)&lt;</a:t>
            </a:r>
            <a:r>
              <a:rPr lang="en-US" altLang="zh-CN" sz="2000" b="0" dirty="0" err="1"/>
              <a:t>b.charAt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))  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           return b;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	else if(</a:t>
            </a:r>
            <a:r>
              <a:rPr lang="en-US" altLang="zh-CN" sz="2000" b="0" dirty="0" err="1"/>
              <a:t>b.charAt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)&lt;</a:t>
            </a:r>
            <a:r>
              <a:rPr lang="en-US" altLang="zh-CN" sz="2000" b="0" dirty="0" err="1"/>
              <a:t>a.charAt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)) 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            return a;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	else 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++;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}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 if(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&gt;</a:t>
            </a:r>
            <a:r>
              <a:rPr lang="en-US" altLang="zh-CN" sz="2000" b="0" dirty="0" err="1"/>
              <a:t>a.length</a:t>
            </a:r>
            <a:r>
              <a:rPr lang="en-US" altLang="zh-CN" sz="2000" b="0" dirty="0"/>
              <a:t>())  return b;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   else	return a;	</a:t>
            </a:r>
            <a:endParaRPr lang="en-US" altLang="zh-CN" sz="2000" b="0" dirty="0"/>
          </a:p>
          <a:p>
            <a:pPr marL="0" indent="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   }	</a:t>
            </a:r>
            <a:endParaRPr lang="en-US" altLang="zh-CN" sz="2000" b="0" dirty="0"/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+mj-lt"/>
              <a:buAutoNum type="arabicPeriod" startAt="16"/>
              <a:defRPr/>
            </a:pPr>
            <a:r>
              <a:rPr lang="en-US" altLang="zh-CN" sz="2000" b="0" dirty="0"/>
              <a:t>}</a:t>
            </a:r>
            <a:endParaRPr lang="zh-CN" altLang="en-US" sz="2000" b="0" dirty="0"/>
          </a:p>
          <a:p>
            <a:pPr>
              <a:lnSpc>
                <a:spcPct val="100000"/>
              </a:lnSpc>
              <a:defRPr/>
            </a:pPr>
            <a:endParaRPr lang="zh-CN" altLang="en-US" sz="2400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36480" y="874080"/>
              <a:ext cx="7527240" cy="42037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36480" y="874080"/>
                <a:ext cx="7527240" cy="420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139950" y="486410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139950" y="4864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946150" y="2641600"/>
              <a:ext cx="3213100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946150" y="2641600"/>
                <a:ext cx="3213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231900" y="3060700"/>
              <a:ext cx="70485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231900" y="3060700"/>
                <a:ext cx="704850" cy="25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539552" y="1130300"/>
            <a:ext cx="8353623" cy="4135438"/>
          </a:xfrm>
        </p:spPr>
        <p:txBody>
          <a:bodyPr/>
          <a:lstStyle/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public class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myMathDemo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{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public static void main(String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args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[]){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myMath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m=new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myMath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();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System.out.println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m.max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(3,5));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System.out.println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m.max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(‘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a’,’c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’));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System.out.println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m.max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(“</a:t>
            </a:r>
            <a:r>
              <a:rPr lang="en-US" altLang="zh-CN" sz="2400" dirty="0" err="1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hi”,”hello</a:t>
            </a: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”));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}</a:t>
            </a:r>
            <a:endParaRPr lang="en-US" altLang="zh-CN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514350" indent="-514350">
              <a:lnSpc>
                <a:spcPct val="125000"/>
              </a:lnSpc>
              <a:buClr>
                <a:srgbClr val="0000FF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}</a:t>
            </a:r>
            <a:endParaRPr lang="zh-CN" altLang="en-US" sz="2400" dirty="0"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3210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AA5A4ED0-0952-4765-B642-AD5F9037207A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71600" y="5267325"/>
            <a:ext cx="6226175" cy="460375"/>
          </a:xfrm>
          <a:prstGeom prst="rect">
            <a:avLst/>
          </a:prstGeom>
          <a:solidFill>
            <a:srgbClr val="DCBB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思考：如何直接使用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myMath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类调用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max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方法？</a:t>
            </a:r>
            <a:endParaRPr lang="zh-CN" altLang="en-US" sz="24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468660"/>
            <a:ext cx="66294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什么是封装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751040"/>
          </a:xfrm>
        </p:spPr>
        <p:txBody>
          <a:bodyPr/>
          <a:lstStyle/>
          <a:p>
            <a:pPr algn="just"/>
            <a:r>
              <a:rPr lang="zh-CN" altLang="en-US" dirty="0"/>
              <a:t>封装，顾名思义，就是将一些东西打包成一个整体；</a:t>
            </a:r>
            <a:endParaRPr lang="en-US" altLang="zh-CN" dirty="0"/>
          </a:p>
          <a:p>
            <a:pPr algn="just"/>
            <a:r>
              <a:rPr lang="zh-CN" altLang="en-US" dirty="0"/>
              <a:t>使用专业术语描述：对用户隐藏实现细节；使用该类的用户可以通过该类提供的接口来访问该类</a:t>
            </a:r>
            <a:r>
              <a:rPr lang="en-US" altLang="zh-CN" dirty="0"/>
              <a:t>(</a:t>
            </a:r>
            <a:r>
              <a:rPr lang="zh-CN" altLang="en-US" dirty="0"/>
              <a:t>成员</a:t>
            </a:r>
            <a:r>
              <a:rPr lang="en-US" altLang="zh-CN" dirty="0"/>
              <a:t>)</a:t>
            </a:r>
            <a:r>
              <a:rPr lang="zh-CN" altLang="en-US" dirty="0"/>
              <a:t>，而不必关心实现细节。</a:t>
            </a:r>
            <a:endParaRPr lang="en-US" altLang="zh-CN" dirty="0"/>
          </a:p>
          <a:p>
            <a:pPr algn="just"/>
            <a:r>
              <a:rPr lang="zh-CN" altLang="en-US" dirty="0"/>
              <a:t>优点：用户只操作类允许公开的数据，</a:t>
            </a:r>
            <a:r>
              <a:rPr lang="zh-CN" altLang="en-US" dirty="0">
                <a:solidFill>
                  <a:srgbClr val="0000FF"/>
                </a:solidFill>
              </a:rPr>
              <a:t>避免了外部操作对内部数据的不良影响</a:t>
            </a:r>
            <a:r>
              <a:rPr lang="zh-CN" altLang="en-US" dirty="0"/>
              <a:t>；提高了程序的</a:t>
            </a:r>
            <a:r>
              <a:rPr lang="zh-CN" altLang="en-US" dirty="0">
                <a:solidFill>
                  <a:srgbClr val="0000FF"/>
                </a:solidFill>
              </a:rPr>
              <a:t>可维护性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08912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封装为什么能避免对数据的不良操作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46448"/>
            <a:ext cx="9001000" cy="572291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=21110001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=-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这是一个错误的赋值方式，如何避免？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716016" y="4005064"/>
            <a:ext cx="3168352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没有封装时，可能会出现错误赋值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064896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封装为什么能避免对数据的不良操作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46448"/>
            <a:ext cx="9001000" cy="572291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;//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私有变量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共有方法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提供访问接口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学</a:t>
            </a:r>
            <a:r>
              <a:rPr lang="zh-CN" alt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号为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未</a:t>
            </a:r>
            <a:r>
              <a:rPr lang="zh-CN" alt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正确</a:t>
            </a:r>
            <a:r>
              <a:rPr lang="zh-CN" altLang="en-US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初始化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364088" y="980728"/>
            <a:ext cx="3540199" cy="16677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使用封装时，利用方法</a:t>
            </a:r>
            <a:r>
              <a:rPr lang="en-US" altLang="zh-CN" sz="2400" dirty="0"/>
              <a:t>(</a:t>
            </a:r>
            <a:r>
              <a:rPr lang="zh-CN" altLang="en-US" sz="2400" dirty="0"/>
              <a:t>函数</a:t>
            </a:r>
            <a:r>
              <a:rPr lang="en-US" altLang="zh-CN" sz="2400" dirty="0"/>
              <a:t>)</a:t>
            </a:r>
            <a:r>
              <a:rPr lang="zh-CN" altLang="en-US" sz="2400" dirty="0"/>
              <a:t>对成员变量的赋值进行合理性检查。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927100" y="1473200"/>
              <a:ext cx="1390650" cy="412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927100" y="1473200"/>
                <a:ext cx="13906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946150" y="2705100"/>
              <a:ext cx="1219200" cy="514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946150" y="2705100"/>
                <a:ext cx="1219200" cy="5143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136904" cy="685800"/>
          </a:xfrm>
        </p:spPr>
        <p:txBody>
          <a:bodyPr/>
          <a:lstStyle/>
          <a:p>
            <a:pPr algn="l"/>
            <a:r>
              <a:rPr lang="zh-CN" altLang="en-US" dirty="0"/>
              <a:t>封装为什么能避免对数据的不良操作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46448"/>
            <a:ext cx="9001000" cy="57229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.setSno(21110001);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.setSno(-2);//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数据不合规范，无法成功赋值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5085184"/>
            <a:ext cx="433501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使用封装时</a:t>
            </a:r>
            <a:r>
              <a:rPr lang="en-US" altLang="zh-CN" sz="2400" dirty="0"/>
              <a:t>,</a:t>
            </a:r>
            <a:r>
              <a:rPr lang="zh-CN" altLang="en-US" sz="2400" dirty="0"/>
              <a:t>避免了错误赋值。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3194050" y="692150"/>
              <a:ext cx="4679950" cy="127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3194050" y="692150"/>
                <a:ext cx="4679950" cy="127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c9aae250-6122-4cc3-8b40-c3e33b07e012"/>
  <p:tag name="COMMONDATA" val="eyJoZGlkIjoiNzdlZWFkM2RlYTkwOGYxMmE0NmI5NzczMzAwYjI3Y2QifQ=="/>
</p:tagLst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00"/>
      </a:hlink>
      <a:folHlink>
        <a:srgbClr val="0000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33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10409</Words>
  <Application>WPS 演示</Application>
  <PresentationFormat>全屏显示(4:3)</PresentationFormat>
  <Paragraphs>692</Paragraphs>
  <Slides>51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楷体</vt:lpstr>
      <vt:lpstr>微软雅黑</vt:lpstr>
      <vt:lpstr>Calibri</vt:lpstr>
      <vt:lpstr>Consolas</vt:lpstr>
      <vt:lpstr>Arial Unicode MS</vt:lpstr>
      <vt:lpstr>楷体_GB2312</vt:lpstr>
      <vt:lpstr>新宋体</vt:lpstr>
      <vt:lpstr>华文新魏</vt:lpstr>
      <vt:lpstr>Malgun Gothic Semilight</vt:lpstr>
      <vt:lpstr>默认设计模板</vt:lpstr>
      <vt:lpstr>自定义设计方案</vt:lpstr>
      <vt:lpstr>PowerPoint 演示文稿</vt:lpstr>
      <vt:lpstr>主要内容</vt:lpstr>
      <vt:lpstr>1、类的封装性</vt:lpstr>
      <vt:lpstr>前言（自学）</vt:lpstr>
      <vt:lpstr>PowerPoint 演示文稿</vt:lpstr>
      <vt:lpstr>1.1 什么是封装</vt:lpstr>
      <vt:lpstr>封装为什么能避免对数据的不良操作-1</vt:lpstr>
      <vt:lpstr>封装为什么能避免对数据的不良操作-2</vt:lpstr>
      <vt:lpstr>封装为什么能避免对数据的不良操作-3</vt:lpstr>
      <vt:lpstr>封装为什么能提高可维护性-1</vt:lpstr>
      <vt:lpstr>封装为什么能提高可维护性-2</vt:lpstr>
      <vt:lpstr>封装为什么能提高可维护性-3</vt:lpstr>
      <vt:lpstr>封装为什么能提高可维护性-4 (主类代码无需修改）</vt:lpstr>
      <vt:lpstr>1.2 如何编写符合封装性要求的程序</vt:lpstr>
      <vt:lpstr>Java封装性程序编写步骤</vt:lpstr>
      <vt:lpstr>PowerPoint 演示文稿</vt:lpstr>
      <vt:lpstr>PowerPoint 演示文稿</vt:lpstr>
      <vt:lpstr>2、实例成员与类成员</vt:lpstr>
      <vt:lpstr>2.1 实例变量和实例方法</vt:lpstr>
      <vt:lpstr>PowerPoint 演示文稿</vt:lpstr>
      <vt:lpstr>2.2 类变量和类方法</vt:lpstr>
      <vt:lpstr>PowerPoint 演示文稿</vt:lpstr>
      <vt:lpstr>PowerPoint 演示文稿</vt:lpstr>
      <vt:lpstr>PowerPoint 演示文稿</vt:lpstr>
      <vt:lpstr>思考1：根据实例成员和类成员的概念分析，实例成员可以直接在类方法中使用吗？</vt:lpstr>
      <vt:lpstr>思考2：根据实例成员和类成员的概念分析，this关键字可以直接在类方法中使用吗？</vt:lpstr>
      <vt:lpstr>PowerPoint 演示文稿</vt:lpstr>
      <vt:lpstr>交流讨论：方法首部各部分的意义</vt:lpstr>
      <vt:lpstr>2.3 类成员的应用</vt:lpstr>
      <vt:lpstr>类成员的应用（复数的计算）</vt:lpstr>
      <vt:lpstr>3、对象的组合</vt:lpstr>
      <vt:lpstr>3.1 对象数组</vt:lpstr>
      <vt:lpstr>注意：对象数组必须初始化后才能使用</vt:lpstr>
      <vt:lpstr>对象数组的定义和初始化语句</vt:lpstr>
      <vt:lpstr>程序举例：输入n名学生信息，输出总分最高的那个学生所有信息。</vt:lpstr>
      <vt:lpstr>PowerPoint 演示文稿</vt:lpstr>
      <vt:lpstr>3.2 对象组合</vt:lpstr>
      <vt:lpstr>程序举例：定义一个手机类和SIM卡类，SIM卡安装在手机上。</vt:lpstr>
      <vt:lpstr>PowerPoint 演示文稿</vt:lpstr>
      <vt:lpstr>PowerPoint 演示文稿</vt:lpstr>
      <vt:lpstr>4、this的进一步说明</vt:lpstr>
      <vt:lpstr>使用this调用成员方法</vt:lpstr>
      <vt:lpstr>使用this调用构造方法</vt:lpstr>
      <vt:lpstr>PowerPoint 演示文稿</vt:lpstr>
      <vt:lpstr>5、Java程序举例</vt:lpstr>
      <vt:lpstr>PowerPoint 演示文稿</vt:lpstr>
      <vt:lpstr>PowerPoint 演示文稿</vt:lpstr>
      <vt:lpstr>PowerPoint 演示文稿</vt:lpstr>
      <vt:lpstr>PowerPoint 演示文稿</vt:lpstr>
      <vt:lpstr>例2：求各种数据类型数据的最大值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ccm</dc:creator>
  <cp:lastModifiedBy>便是晴天</cp:lastModifiedBy>
  <cp:revision>928</cp:revision>
  <dcterms:created xsi:type="dcterms:W3CDTF">2113-01-01T00:00:00Z</dcterms:created>
  <dcterms:modified xsi:type="dcterms:W3CDTF">2023-04-09T09:43:07Z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C5A3ABD997DE47519102A43876B3B0C7</vt:lpwstr>
  </property>
  <property fmtid="{D5CDD505-2E9C-101B-9397-08002B2CF9AE}" pid="3" name="KSOProductBuildVer">
    <vt:lpwstr>2052-11.1.0.13703</vt:lpwstr>
  </property>
</Properties>
</file>