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326" r:id="rId2"/>
  </p:sldMasterIdLst>
  <p:notesMasterIdLst>
    <p:notesMasterId r:id="rId67"/>
  </p:notesMasterIdLst>
  <p:handoutMasterIdLst>
    <p:handoutMasterId r:id="rId68"/>
  </p:handoutMasterIdLst>
  <p:sldIdLst>
    <p:sldId id="467" r:id="rId3"/>
    <p:sldId id="484" r:id="rId4"/>
    <p:sldId id="485" r:id="rId5"/>
    <p:sldId id="491" r:id="rId6"/>
    <p:sldId id="626" r:id="rId7"/>
    <p:sldId id="647" r:id="rId8"/>
    <p:sldId id="679" r:id="rId9"/>
    <p:sldId id="658" r:id="rId10"/>
    <p:sldId id="434" r:id="rId11"/>
    <p:sldId id="492" r:id="rId12"/>
    <p:sldId id="625" r:id="rId13"/>
    <p:sldId id="628" r:id="rId14"/>
    <p:sldId id="629" r:id="rId15"/>
    <p:sldId id="630" r:id="rId16"/>
    <p:sldId id="631" r:id="rId17"/>
    <p:sldId id="632" r:id="rId18"/>
    <p:sldId id="633" r:id="rId19"/>
    <p:sldId id="627" r:id="rId20"/>
    <p:sldId id="648" r:id="rId21"/>
    <p:sldId id="649" r:id="rId22"/>
    <p:sldId id="650" r:id="rId23"/>
    <p:sldId id="680" r:id="rId24"/>
    <p:sldId id="635" r:id="rId25"/>
    <p:sldId id="488" r:id="rId26"/>
    <p:sldId id="490" r:id="rId27"/>
    <p:sldId id="652" r:id="rId28"/>
    <p:sldId id="653" r:id="rId29"/>
    <p:sldId id="667" r:id="rId30"/>
    <p:sldId id="668" r:id="rId31"/>
    <p:sldId id="669" r:id="rId32"/>
    <p:sldId id="517" r:id="rId33"/>
    <p:sldId id="636" r:id="rId34"/>
    <p:sldId id="637" r:id="rId35"/>
    <p:sldId id="638" r:id="rId36"/>
    <p:sldId id="639" r:id="rId37"/>
    <p:sldId id="640" r:id="rId38"/>
    <p:sldId id="641" r:id="rId39"/>
    <p:sldId id="642" r:id="rId40"/>
    <p:sldId id="643" r:id="rId41"/>
    <p:sldId id="644" r:id="rId42"/>
    <p:sldId id="645" r:id="rId43"/>
    <p:sldId id="661" r:id="rId44"/>
    <p:sldId id="662" r:id="rId45"/>
    <p:sldId id="663" r:id="rId46"/>
    <p:sldId id="664" r:id="rId47"/>
    <p:sldId id="665" r:id="rId48"/>
    <p:sldId id="666" r:id="rId49"/>
    <p:sldId id="670" r:id="rId50"/>
    <p:sldId id="671" r:id="rId51"/>
    <p:sldId id="672" r:id="rId52"/>
    <p:sldId id="673" r:id="rId53"/>
    <p:sldId id="674" r:id="rId54"/>
    <p:sldId id="675" r:id="rId55"/>
    <p:sldId id="676" r:id="rId56"/>
    <p:sldId id="677" r:id="rId57"/>
    <p:sldId id="678" r:id="rId58"/>
    <p:sldId id="553" r:id="rId59"/>
    <p:sldId id="615" r:id="rId60"/>
    <p:sldId id="654" r:id="rId61"/>
    <p:sldId id="655" r:id="rId62"/>
    <p:sldId id="656" r:id="rId63"/>
    <p:sldId id="657" r:id="rId64"/>
    <p:sldId id="620" r:id="rId65"/>
    <p:sldId id="621" r:id="rId66"/>
  </p:sldIdLst>
  <p:sldSz cx="9144000" cy="6858000" type="screen4x3"/>
  <p:notesSz cx="6858000" cy="9144000"/>
  <p:defaultTextStyle>
    <a:defPPr>
      <a:defRPr lang="en-US"/>
    </a:defPPr>
    <a:lvl1pPr algn="l" rtl="0" eaLnBrk="0" fontAlgn="base" hangingPunct="0">
      <a:spcBef>
        <a:spcPct val="0"/>
      </a:spcBef>
      <a:spcAft>
        <a:spcPct val="0"/>
      </a:spcAft>
      <a:defRPr kumimoji="1" sz="2000" b="1" kern="1200">
        <a:solidFill>
          <a:srgbClr val="0000FF"/>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kumimoji="1" sz="2000" b="1" kern="1200">
        <a:solidFill>
          <a:srgbClr val="0000FF"/>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kumimoji="1" sz="2000" b="1" kern="1200">
        <a:solidFill>
          <a:srgbClr val="0000FF"/>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kumimoji="1" sz="2000" b="1" kern="1200">
        <a:solidFill>
          <a:srgbClr val="0000FF"/>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kumimoji="1" sz="2000" b="1" kern="1200">
        <a:solidFill>
          <a:srgbClr val="0000FF"/>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2000" b="1" kern="1200">
        <a:solidFill>
          <a:srgbClr val="0000FF"/>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2000" b="1" kern="1200">
        <a:solidFill>
          <a:srgbClr val="0000FF"/>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2000" b="1" kern="1200">
        <a:solidFill>
          <a:srgbClr val="0000FF"/>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2000" b="1" kern="1200">
        <a:solidFill>
          <a:srgbClr val="0000FF"/>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99"/>
    <a:srgbClr val="FFFFFF"/>
    <a:srgbClr val="FF0000"/>
    <a:srgbClr val="00FF00"/>
    <a:srgbClr val="BEB29A"/>
    <a:srgbClr val="DCBBA6"/>
    <a:srgbClr val="CC99FF"/>
    <a:srgbClr val="E3C9B9"/>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69" autoAdjust="0"/>
    <p:restoredTop sz="87614" autoAdjust="0"/>
  </p:normalViewPr>
  <p:slideViewPr>
    <p:cSldViewPr>
      <p:cViewPr varScale="1">
        <p:scale>
          <a:sx n="74" d="100"/>
          <a:sy n="74" d="100"/>
        </p:scale>
        <p:origin x="1026" y="66"/>
      </p:cViewPr>
      <p:guideLst>
        <p:guide orient="horz" pos="2160"/>
        <p:guide pos="2880"/>
      </p:guideLst>
    </p:cSldViewPr>
  </p:slideViewPr>
  <p:outlineViewPr>
    <p:cViewPr>
      <p:scale>
        <a:sx n="33" d="100"/>
        <a:sy n="33" d="100"/>
      </p:scale>
      <p:origin x="0" y="-16782"/>
    </p:cViewPr>
    <p:sldLst>
      <p:sld r:id="rId1" collapse="1"/>
      <p:sld r:id="rId2" collapse="1"/>
      <p:sld r:id="rId3" collapse="1"/>
      <p:sld r:id="rId4" collapse="1"/>
      <p:sld r:id="rId5" collapse="1"/>
      <p:sld r:id="rId6" collapse="1"/>
      <p:sld r:id="rId7" collapse="1"/>
    </p:sldLst>
  </p:outlineViewPr>
  <p:notesTextViewPr>
    <p:cViewPr>
      <p:scale>
        <a:sx n="3" d="2"/>
        <a:sy n="3" d="2"/>
      </p:scale>
      <p:origin x="0" y="0"/>
    </p:cViewPr>
  </p:notesTextViewPr>
  <p:sorterViewPr>
    <p:cViewPr>
      <p:scale>
        <a:sx n="150" d="100"/>
        <a:sy n="150" d="100"/>
      </p:scale>
      <p:origin x="0" y="0"/>
    </p:cViewPr>
  </p:sorterViewPr>
  <p:notesViewPr>
    <p:cSldViewPr>
      <p:cViewPr varScale="1">
        <p:scale>
          <a:sx n="87" d="100"/>
          <a:sy n="87" d="100"/>
        </p:scale>
        <p:origin x="2988"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_rels/viewProps.xml.rels><?xml version="1.0" encoding="UTF-8" standalone="yes"?>
<Relationships xmlns="http://schemas.openxmlformats.org/package/2006/relationships"><Relationship Id="rId3" Type="http://schemas.openxmlformats.org/officeDocument/2006/relationships/slide" Target="slides/slide35.xml"/><Relationship Id="rId7" Type="http://schemas.openxmlformats.org/officeDocument/2006/relationships/slide" Target="slides/slide45.xml"/><Relationship Id="rId2" Type="http://schemas.openxmlformats.org/officeDocument/2006/relationships/slide" Target="slides/slide34.xml"/><Relationship Id="rId1" Type="http://schemas.openxmlformats.org/officeDocument/2006/relationships/slide" Target="slides/slide33.xml"/><Relationship Id="rId6" Type="http://schemas.openxmlformats.org/officeDocument/2006/relationships/slide" Target="slides/slide39.xml"/><Relationship Id="rId5" Type="http://schemas.openxmlformats.org/officeDocument/2006/relationships/slide" Target="slides/slide38.xml"/><Relationship Id="rId4"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2807FEC4-61D2-45D5-A1F0-A34BB5CC86CC}" type="datetimeFigureOut">
              <a:rPr lang="zh-CN" altLang="en-US"/>
              <a:pPr>
                <a:defRPr/>
              </a:pPr>
              <a:t>2023/3/20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81320AD8-8A9A-41EE-A796-7F13A5D706A6}"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4871B99-22C6-48D0-8086-BA743688BEC8}" type="datetimeFigureOut">
              <a:rPr lang="zh-CN" altLang="en-US"/>
              <a:pPr>
                <a:defRPr/>
              </a:pPr>
              <a:t>2023/3/20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559F73E2-76C7-47DA-BDCA-1DF15DC698E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972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b="1">
                <a:solidFill>
                  <a:srgbClr val="0000FF"/>
                </a:solidFill>
                <a:latin typeface="宋体" panose="02010600030101010101" pitchFamily="2" charset="-122"/>
                <a:ea typeface="宋体" panose="02010600030101010101" pitchFamily="2" charset="-122"/>
              </a:defRPr>
            </a:lvl1pPr>
            <a:lvl2pPr marL="742950" indent="-285750">
              <a:defRPr kumimoji="1" sz="2000" b="1">
                <a:solidFill>
                  <a:srgbClr val="0000FF"/>
                </a:solidFill>
                <a:latin typeface="宋体" panose="02010600030101010101" pitchFamily="2" charset="-122"/>
                <a:ea typeface="宋体" panose="02010600030101010101" pitchFamily="2" charset="-122"/>
              </a:defRPr>
            </a:lvl2pPr>
            <a:lvl3pPr marL="1143000" indent="-228600">
              <a:defRPr kumimoji="1" sz="2000" b="1">
                <a:solidFill>
                  <a:srgbClr val="0000FF"/>
                </a:solidFill>
                <a:latin typeface="宋体" panose="02010600030101010101" pitchFamily="2" charset="-122"/>
                <a:ea typeface="宋体" panose="02010600030101010101" pitchFamily="2" charset="-122"/>
              </a:defRPr>
            </a:lvl3pPr>
            <a:lvl4pPr marL="1600200" indent="-228600">
              <a:defRPr kumimoji="1" sz="2000" b="1">
                <a:solidFill>
                  <a:srgbClr val="0000FF"/>
                </a:solidFill>
                <a:latin typeface="宋体" panose="02010600030101010101" pitchFamily="2" charset="-122"/>
                <a:ea typeface="宋体" panose="02010600030101010101" pitchFamily="2" charset="-122"/>
              </a:defRPr>
            </a:lvl4pPr>
            <a:lvl5pPr marL="2057400" indent="-228600">
              <a:defRPr kumimoji="1" sz="2000" b="1">
                <a:solidFill>
                  <a:srgbClr val="0000FF"/>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rgbClr val="0000FF"/>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rgbClr val="0000FF"/>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rgbClr val="0000FF"/>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rgbClr val="0000FF"/>
                </a:solidFill>
                <a:latin typeface="宋体" panose="02010600030101010101" pitchFamily="2" charset="-122"/>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DE6CE76-8702-4EFC-8712-D4F9D44D613B}"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193624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59F73E2-76C7-47DA-BDCA-1DF15DC698E0}" type="slidenum">
              <a:rPr lang="zh-CN" altLang="en-US" smtClean="0"/>
              <a:pPr>
                <a:defRPr/>
              </a:pPr>
              <a:t>58</a:t>
            </a:fld>
            <a:endParaRPr lang="zh-CN" altLang="en-US"/>
          </a:p>
        </p:txBody>
      </p:sp>
    </p:spTree>
    <p:extLst>
      <p:ext uri="{BB962C8B-B14F-4D97-AF65-F5344CB8AC3E}">
        <p14:creationId xmlns:p14="http://schemas.microsoft.com/office/powerpoint/2010/main" val="3160283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59F73E2-76C7-47DA-BDCA-1DF15DC698E0}" type="slidenum">
              <a:rPr lang="zh-CN" altLang="en-US" smtClean="0"/>
              <a:pPr>
                <a:defRPr/>
              </a:pPr>
              <a:t>59</a:t>
            </a:fld>
            <a:endParaRPr lang="zh-CN" altLang="en-US"/>
          </a:p>
        </p:txBody>
      </p:sp>
    </p:spTree>
    <p:extLst>
      <p:ext uri="{BB962C8B-B14F-4D97-AF65-F5344CB8AC3E}">
        <p14:creationId xmlns:p14="http://schemas.microsoft.com/office/powerpoint/2010/main" val="3759999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59F73E2-76C7-47DA-BDCA-1DF15DC698E0}" type="slidenum">
              <a:rPr lang="zh-CN" altLang="en-US" smtClean="0"/>
              <a:pPr>
                <a:defRPr/>
              </a:pPr>
              <a:t>60</a:t>
            </a:fld>
            <a:endParaRPr lang="zh-CN" altLang="en-US"/>
          </a:p>
        </p:txBody>
      </p:sp>
    </p:spTree>
    <p:extLst>
      <p:ext uri="{BB962C8B-B14F-4D97-AF65-F5344CB8AC3E}">
        <p14:creationId xmlns:p14="http://schemas.microsoft.com/office/powerpoint/2010/main" val="2822383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59F73E2-76C7-47DA-BDCA-1DF15DC698E0}" type="slidenum">
              <a:rPr lang="zh-CN" altLang="en-US" smtClean="0"/>
              <a:pPr>
                <a:defRPr/>
              </a:pPr>
              <a:t>61</a:t>
            </a:fld>
            <a:endParaRPr lang="zh-CN" altLang="en-US"/>
          </a:p>
        </p:txBody>
      </p:sp>
    </p:spTree>
    <p:extLst>
      <p:ext uri="{BB962C8B-B14F-4D97-AF65-F5344CB8AC3E}">
        <p14:creationId xmlns:p14="http://schemas.microsoft.com/office/powerpoint/2010/main" val="2131751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59F73E2-76C7-47DA-BDCA-1DF15DC698E0}" type="slidenum">
              <a:rPr lang="zh-CN" altLang="en-US" smtClean="0"/>
              <a:pPr>
                <a:defRPr/>
              </a:pPr>
              <a:t>63</a:t>
            </a:fld>
            <a:endParaRPr lang="zh-CN" altLang="en-US"/>
          </a:p>
        </p:txBody>
      </p:sp>
    </p:spTree>
    <p:extLst>
      <p:ext uri="{BB962C8B-B14F-4D97-AF65-F5344CB8AC3E}">
        <p14:creationId xmlns:p14="http://schemas.microsoft.com/office/powerpoint/2010/main" val="392884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A124B94-358C-44D8-B899-EE69194195D3}" type="slidenum">
              <a:rPr lang="zh-CN" altLang="en-US" sz="1200" smtClean="0"/>
              <a:pPr/>
              <a:t>23</a:t>
            </a:fld>
            <a:endParaRPr lang="zh-CN" altLang="en-US" sz="1200"/>
          </a:p>
        </p:txBody>
      </p:sp>
    </p:spTree>
    <p:extLst>
      <p:ext uri="{BB962C8B-B14F-4D97-AF65-F5344CB8AC3E}">
        <p14:creationId xmlns:p14="http://schemas.microsoft.com/office/powerpoint/2010/main" val="2808000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59F73E2-76C7-47DA-BDCA-1DF15DC698E0}" type="slidenum">
              <a:rPr lang="zh-CN" altLang="en-US" smtClean="0"/>
              <a:pPr>
                <a:defRPr/>
              </a:pPr>
              <a:t>25</a:t>
            </a:fld>
            <a:endParaRPr lang="zh-CN" altLang="en-US"/>
          </a:p>
        </p:txBody>
      </p:sp>
    </p:spTree>
    <p:extLst>
      <p:ext uri="{BB962C8B-B14F-4D97-AF65-F5344CB8AC3E}">
        <p14:creationId xmlns:p14="http://schemas.microsoft.com/office/powerpoint/2010/main" val="1896956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14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F3575FF-B1BF-4BA0-84B1-AA82F894A4F0}" type="slidenum">
              <a:rPr lang="zh-CN" altLang="en-US" sz="1200" smtClean="0"/>
              <a:pPr/>
              <a:t>34</a:t>
            </a:fld>
            <a:endParaRPr lang="zh-CN" altLang="en-US" sz="1200"/>
          </a:p>
        </p:txBody>
      </p:sp>
    </p:spTree>
    <p:extLst>
      <p:ext uri="{BB962C8B-B14F-4D97-AF65-F5344CB8AC3E}">
        <p14:creationId xmlns:p14="http://schemas.microsoft.com/office/powerpoint/2010/main" val="4067800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5B6A4EA-933D-4540-A22C-F3DBA398476B}" type="slidenum">
              <a:rPr lang="zh-CN" altLang="en-US" sz="1200" smtClean="0"/>
              <a:pPr/>
              <a:t>35</a:t>
            </a:fld>
            <a:endParaRPr lang="zh-CN" altLang="en-US" sz="1200"/>
          </a:p>
        </p:txBody>
      </p:sp>
    </p:spTree>
    <p:extLst>
      <p:ext uri="{BB962C8B-B14F-4D97-AF65-F5344CB8AC3E}">
        <p14:creationId xmlns:p14="http://schemas.microsoft.com/office/powerpoint/2010/main" val="830175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F7D4670-ECA4-4D8B-87CA-578E19381FB5}" type="slidenum">
              <a:rPr lang="zh-CN" altLang="en-US" sz="1200" smtClean="0"/>
              <a:pPr/>
              <a:t>37</a:t>
            </a:fld>
            <a:endParaRPr lang="zh-CN" altLang="en-US" sz="1200"/>
          </a:p>
        </p:txBody>
      </p:sp>
    </p:spTree>
    <p:extLst>
      <p:ext uri="{BB962C8B-B14F-4D97-AF65-F5344CB8AC3E}">
        <p14:creationId xmlns:p14="http://schemas.microsoft.com/office/powerpoint/2010/main" val="390362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96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B5628E2-753C-4290-88A7-2F762910FEFC}" type="slidenum">
              <a:rPr lang="zh-CN" altLang="en-US" sz="1200" smtClean="0"/>
              <a:pPr/>
              <a:t>39</a:t>
            </a:fld>
            <a:endParaRPr lang="zh-CN" altLang="en-US" sz="1200"/>
          </a:p>
        </p:txBody>
      </p:sp>
    </p:spTree>
    <p:extLst>
      <p:ext uri="{BB962C8B-B14F-4D97-AF65-F5344CB8AC3E}">
        <p14:creationId xmlns:p14="http://schemas.microsoft.com/office/powerpoint/2010/main" val="3304384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课堂讲解</a:t>
            </a:r>
            <a:r>
              <a:rPr lang="en-US" altLang="zh-CN" dirty="0"/>
              <a:t>2-3</a:t>
            </a:r>
            <a:r>
              <a:rPr lang="zh-CN" altLang="en-US" dirty="0"/>
              <a:t>题，其他请学生课外完成</a:t>
            </a:r>
          </a:p>
        </p:txBody>
      </p:sp>
      <p:sp>
        <p:nvSpPr>
          <p:cNvPr id="4" name="灯片编号占位符 3"/>
          <p:cNvSpPr>
            <a:spLocks noGrp="1"/>
          </p:cNvSpPr>
          <p:nvPr>
            <p:ph type="sldNum" sz="quarter" idx="10"/>
          </p:nvPr>
        </p:nvSpPr>
        <p:spPr/>
        <p:txBody>
          <a:bodyPr/>
          <a:lstStyle/>
          <a:p>
            <a:pPr>
              <a:defRPr/>
            </a:pPr>
            <a:fld id="{559F73E2-76C7-47DA-BDCA-1DF15DC698E0}" type="slidenum">
              <a:rPr lang="zh-CN" altLang="en-US" smtClean="0"/>
              <a:pPr>
                <a:defRPr/>
              </a:pPr>
              <a:t>48</a:t>
            </a:fld>
            <a:endParaRPr lang="zh-CN" altLang="en-US"/>
          </a:p>
        </p:txBody>
      </p:sp>
    </p:spTree>
    <p:extLst>
      <p:ext uri="{BB962C8B-B14F-4D97-AF65-F5344CB8AC3E}">
        <p14:creationId xmlns:p14="http://schemas.microsoft.com/office/powerpoint/2010/main" val="3302463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课堂讲解</a:t>
            </a:r>
            <a:r>
              <a:rPr lang="en-US" altLang="zh-CN" dirty="0"/>
              <a:t>2-3</a:t>
            </a:r>
            <a:r>
              <a:rPr lang="zh-CN" altLang="en-US" dirty="0"/>
              <a:t>题，其他请学生课外完成</a:t>
            </a:r>
          </a:p>
        </p:txBody>
      </p:sp>
      <p:sp>
        <p:nvSpPr>
          <p:cNvPr id="4" name="灯片编号占位符 3"/>
          <p:cNvSpPr>
            <a:spLocks noGrp="1"/>
          </p:cNvSpPr>
          <p:nvPr>
            <p:ph type="sldNum" sz="quarter" idx="10"/>
          </p:nvPr>
        </p:nvSpPr>
        <p:spPr/>
        <p:txBody>
          <a:bodyPr/>
          <a:lstStyle/>
          <a:p>
            <a:pPr>
              <a:defRPr/>
            </a:pPr>
            <a:fld id="{559F73E2-76C7-47DA-BDCA-1DF15DC698E0}" type="slidenum">
              <a:rPr lang="zh-CN" altLang="en-US" smtClean="0"/>
              <a:pPr>
                <a:defRPr/>
              </a:pPr>
              <a:t>57</a:t>
            </a:fld>
            <a:endParaRPr lang="zh-CN" altLang="en-US"/>
          </a:p>
        </p:txBody>
      </p:sp>
    </p:spTree>
    <p:extLst>
      <p:ext uri="{BB962C8B-B14F-4D97-AF65-F5344CB8AC3E}">
        <p14:creationId xmlns:p14="http://schemas.microsoft.com/office/powerpoint/2010/main" val="3215417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6" name="灯片编号占位符 5"/>
          <p:cNvSpPr>
            <a:spLocks noGrp="1"/>
          </p:cNvSpPr>
          <p:nvPr>
            <p:ph type="sldNum" sz="quarter" idx="12"/>
          </p:nvPr>
        </p:nvSpPr>
        <p:spPr>
          <a:xfrm>
            <a:off x="5724128" y="6511048"/>
            <a:ext cx="1905000" cy="346952"/>
          </a:xfrm>
        </p:spPr>
        <p:txBody>
          <a:bodyPr/>
          <a:lstStyle>
            <a:lvl1pPr>
              <a:defRPr/>
            </a:lvl1pPr>
          </a:lstStyle>
          <a:p>
            <a:pPr>
              <a:defRPr/>
            </a:pPr>
            <a:r>
              <a:rPr lang="zh-CN" altLang="en-US" dirty="0"/>
              <a:t>第</a:t>
            </a:r>
            <a:fld id="{AE44A0C9-BF33-4D08-BA66-E41C2A0B4543}" type="slidenum">
              <a:rPr lang="zh-CN" altLang="en-US" smtClean="0"/>
              <a:pPr>
                <a:defRPr/>
              </a:pPr>
              <a:t>‹#›</a:t>
            </a:fld>
            <a:r>
              <a:rPr lang="zh-CN" altLang="en-US" dirty="0"/>
              <a:t>页</a:t>
            </a:r>
            <a:endParaRPr lang="en-US" altLang="zh-CN" dirty="0"/>
          </a:p>
        </p:txBody>
      </p:sp>
    </p:spTree>
    <p:extLst>
      <p:ext uri="{BB962C8B-B14F-4D97-AF65-F5344CB8AC3E}">
        <p14:creationId xmlns:p14="http://schemas.microsoft.com/office/powerpoint/2010/main" val="1186558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vl1pPr>
          </a:lstStyle>
          <a:p>
            <a:pPr>
              <a:defRPr/>
            </a:pPr>
            <a:fld id="{CFB7D59B-F70C-449C-BC53-94456B65099E}" type="slidenum">
              <a:rPr lang="zh-CN" altLang="en-US"/>
              <a:pPr>
                <a:defRPr/>
              </a:pPr>
              <a:t>‹#›</a:t>
            </a:fld>
            <a:endParaRPr lang="en-US" altLang="zh-CN"/>
          </a:p>
        </p:txBody>
      </p:sp>
    </p:spTree>
    <p:extLst>
      <p:ext uri="{BB962C8B-B14F-4D97-AF65-F5344CB8AC3E}">
        <p14:creationId xmlns:p14="http://schemas.microsoft.com/office/powerpoint/2010/main" val="3988609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62700" y="762000"/>
            <a:ext cx="1943100" cy="5257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762000"/>
            <a:ext cx="5676900" cy="5257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vl1pPr>
          </a:lstStyle>
          <a:p>
            <a:pPr>
              <a:defRPr/>
            </a:pPr>
            <a:fld id="{061EFA3D-9855-41AD-B978-43735050E44A}" type="slidenum">
              <a:rPr lang="zh-CN" altLang="en-US"/>
              <a:pPr>
                <a:defRPr/>
              </a:pPr>
              <a:t>‹#›</a:t>
            </a:fld>
            <a:endParaRPr lang="en-US" altLang="zh-CN"/>
          </a:p>
        </p:txBody>
      </p:sp>
    </p:spTree>
    <p:extLst>
      <p:ext uri="{BB962C8B-B14F-4D97-AF65-F5344CB8AC3E}">
        <p14:creationId xmlns:p14="http://schemas.microsoft.com/office/powerpoint/2010/main" val="1169039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303289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solidFill>
                  <a:srgbClr val="0000FF"/>
                </a:solidFill>
                <a:latin typeface="+mj-lt"/>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spcBef>
                <a:spcPts val="0"/>
              </a:spcBef>
              <a:defRPr b="1" baseline="0">
                <a:latin typeface="Times New Roman" panose="02020603050405020304" pitchFamily="18" charset="0"/>
                <a:ea typeface="微软雅黑" panose="020B0503020204020204" pitchFamily="34" charset="-122"/>
              </a:defRPr>
            </a:lvl1pPr>
            <a:lvl2pPr>
              <a:spcBef>
                <a:spcPts val="0"/>
              </a:spcBef>
              <a:defRPr b="1" baseline="0">
                <a:latin typeface="Times New Roman" panose="02020603050405020304" pitchFamily="18" charset="0"/>
                <a:ea typeface="微软雅黑" panose="020B0503020204020204" pitchFamily="34" charset="-122"/>
              </a:defRPr>
            </a:lvl2pPr>
            <a:lvl3pPr>
              <a:spcBef>
                <a:spcPts val="0"/>
              </a:spcBef>
              <a:defRPr b="1" baseline="0">
                <a:latin typeface="Times New Roman" panose="02020603050405020304" pitchFamily="18" charset="0"/>
                <a:ea typeface="微软雅黑" panose="020B0503020204020204" pitchFamily="34" charset="-122"/>
              </a:defRPr>
            </a:lvl3pPr>
            <a:lvl4pPr>
              <a:spcBef>
                <a:spcPts val="0"/>
              </a:spcBef>
              <a:defRPr b="1" baseline="0">
                <a:latin typeface="Times New Roman" panose="02020603050405020304" pitchFamily="18" charset="0"/>
                <a:ea typeface="微软雅黑" panose="020B0503020204020204" pitchFamily="34" charset="-122"/>
              </a:defRPr>
            </a:lvl4pPr>
            <a:lvl5pPr>
              <a:spcBef>
                <a:spcPts val="0"/>
              </a:spcBef>
              <a:defRPr b="1" baseline="0">
                <a:latin typeface="Times New Roman" panose="02020603050405020304" pitchFamily="18" charset="0"/>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1"/>
          </p:nvPr>
        </p:nvSpPr>
        <p:spPr>
          <a:xfrm>
            <a:off x="5508104" y="6472661"/>
            <a:ext cx="1905000" cy="340715"/>
          </a:xfrm>
          <a:ln/>
        </p:spPr>
        <p:txBody>
          <a:bodyPr/>
          <a:lstStyle>
            <a:lvl1pPr>
              <a:defRPr/>
            </a:lvl1pPr>
          </a:lstStyle>
          <a:p>
            <a:pPr>
              <a:defRPr/>
            </a:pPr>
            <a:r>
              <a:rPr lang="zh-CN" altLang="en-US" dirty="0"/>
              <a:t>第</a:t>
            </a:r>
            <a:fld id="{CA026F94-6BC2-4C2F-AEB4-E7C94D10364D}" type="slidenum">
              <a:rPr lang="zh-CN" altLang="en-US" smtClean="0"/>
              <a:pPr>
                <a:defRPr/>
              </a:pPr>
              <a:t>‹#›</a:t>
            </a:fld>
            <a:r>
              <a:rPr lang="zh-CN" altLang="en-US" dirty="0"/>
              <a:t>页</a:t>
            </a:r>
            <a:endParaRPr lang="en-US" altLang="zh-CN" dirty="0"/>
          </a:p>
        </p:txBody>
      </p:sp>
    </p:spTree>
    <p:extLst>
      <p:ext uri="{BB962C8B-B14F-4D97-AF65-F5344CB8AC3E}">
        <p14:creationId xmlns:p14="http://schemas.microsoft.com/office/powerpoint/2010/main" val="32651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5" name="Rectangle 6"/>
          <p:cNvSpPr>
            <a:spLocks noGrp="1" noChangeArrowheads="1"/>
          </p:cNvSpPr>
          <p:nvPr>
            <p:ph type="sldNum" sz="quarter" idx="11"/>
          </p:nvPr>
        </p:nvSpPr>
        <p:spPr>
          <a:xfrm>
            <a:off x="5580112" y="6453336"/>
            <a:ext cx="1905000" cy="457200"/>
          </a:xfrm>
          <a:ln/>
        </p:spPr>
        <p:txBody>
          <a:bodyPr/>
          <a:lstStyle>
            <a:lvl1pPr>
              <a:defRPr/>
            </a:lvl1pPr>
          </a:lstStyle>
          <a:p>
            <a:pPr>
              <a:defRPr/>
            </a:pPr>
            <a:r>
              <a:rPr lang="zh-CN" altLang="en-US" dirty="0"/>
              <a:t>第</a:t>
            </a:r>
            <a:fld id="{D6D2344B-8444-4C73-AE08-1B349EB1953C}" type="slidenum">
              <a:rPr lang="zh-CN" altLang="en-US" smtClean="0"/>
              <a:pPr>
                <a:defRPr/>
              </a:pPr>
              <a:t>‹#›</a:t>
            </a:fld>
            <a:r>
              <a:rPr lang="zh-CN" altLang="en-US" dirty="0"/>
              <a:t>页</a:t>
            </a:r>
            <a:endParaRPr lang="en-US" altLang="zh-CN" dirty="0"/>
          </a:p>
        </p:txBody>
      </p:sp>
    </p:spTree>
    <p:extLst>
      <p:ext uri="{BB962C8B-B14F-4D97-AF65-F5344CB8AC3E}">
        <p14:creationId xmlns:p14="http://schemas.microsoft.com/office/powerpoint/2010/main" val="4227223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9050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19050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p:cNvSpPr>
            <a:spLocks noGrp="1" noChangeArrowheads="1"/>
          </p:cNvSpPr>
          <p:nvPr>
            <p:ph type="sldNum" sz="quarter" idx="11"/>
          </p:nvPr>
        </p:nvSpPr>
        <p:spPr>
          <a:xfrm>
            <a:off x="5508104" y="6480720"/>
            <a:ext cx="1905000" cy="260648"/>
          </a:xfrm>
          <a:ln/>
        </p:spPr>
        <p:txBody>
          <a:bodyPr/>
          <a:lstStyle>
            <a:lvl1pPr>
              <a:defRPr/>
            </a:lvl1pPr>
          </a:lstStyle>
          <a:p>
            <a:pPr>
              <a:defRPr/>
            </a:pPr>
            <a:r>
              <a:rPr lang="zh-CN" altLang="en-US" dirty="0"/>
              <a:t>第</a:t>
            </a:r>
            <a:fld id="{91D3034C-8DF5-4CA5-BE5F-074C9890F114}" type="slidenum">
              <a:rPr lang="zh-CN" altLang="en-US" smtClean="0"/>
              <a:pPr>
                <a:defRPr/>
              </a:pPr>
              <a:t>‹#›</a:t>
            </a:fld>
            <a:r>
              <a:rPr lang="zh-CN" altLang="en-US" dirty="0"/>
              <a:t>页</a:t>
            </a:r>
            <a:endParaRPr lang="en-US" altLang="zh-CN" dirty="0"/>
          </a:p>
        </p:txBody>
      </p:sp>
    </p:spTree>
    <p:extLst>
      <p:ext uri="{BB962C8B-B14F-4D97-AF65-F5344CB8AC3E}">
        <p14:creationId xmlns:p14="http://schemas.microsoft.com/office/powerpoint/2010/main" val="3596500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6"/>
          <p:cNvSpPr>
            <a:spLocks noGrp="1" noChangeArrowheads="1"/>
          </p:cNvSpPr>
          <p:nvPr>
            <p:ph type="sldNum" sz="quarter" idx="11"/>
          </p:nvPr>
        </p:nvSpPr>
        <p:spPr>
          <a:xfrm>
            <a:off x="5796136" y="6497082"/>
            <a:ext cx="1905000" cy="346952"/>
          </a:xfrm>
          <a:ln/>
        </p:spPr>
        <p:txBody>
          <a:bodyPr/>
          <a:lstStyle>
            <a:lvl1pPr>
              <a:defRPr/>
            </a:lvl1pPr>
          </a:lstStyle>
          <a:p>
            <a:pPr>
              <a:defRPr/>
            </a:pPr>
            <a:r>
              <a:rPr lang="zh-CN" altLang="en-US" dirty="0"/>
              <a:t>第</a:t>
            </a:r>
            <a:fld id="{662530FA-4B61-4560-83BA-AD33DBD50EDB}" type="slidenum">
              <a:rPr lang="zh-CN" altLang="en-US" smtClean="0"/>
              <a:pPr>
                <a:defRPr/>
              </a:pPr>
              <a:t>‹#›</a:t>
            </a:fld>
            <a:r>
              <a:rPr lang="zh-CN" altLang="en-US" dirty="0"/>
              <a:t>页</a:t>
            </a:r>
            <a:endParaRPr lang="en-US" altLang="zh-CN" dirty="0"/>
          </a:p>
        </p:txBody>
      </p:sp>
    </p:spTree>
    <p:extLst>
      <p:ext uri="{BB962C8B-B14F-4D97-AF65-F5344CB8AC3E}">
        <p14:creationId xmlns:p14="http://schemas.microsoft.com/office/powerpoint/2010/main" val="102175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Rectangle 6"/>
          <p:cNvSpPr>
            <a:spLocks noGrp="1" noChangeArrowheads="1"/>
          </p:cNvSpPr>
          <p:nvPr>
            <p:ph type="sldNum" sz="quarter" idx="11"/>
          </p:nvPr>
        </p:nvSpPr>
        <p:spPr>
          <a:xfrm>
            <a:off x="5580112" y="6453336"/>
            <a:ext cx="1800398" cy="332656"/>
          </a:xfrm>
          <a:ln/>
        </p:spPr>
        <p:txBody>
          <a:bodyPr/>
          <a:lstStyle>
            <a:lvl1pPr>
              <a:defRPr/>
            </a:lvl1pPr>
          </a:lstStyle>
          <a:p>
            <a:pPr>
              <a:defRPr/>
            </a:pPr>
            <a:r>
              <a:rPr lang="zh-CN" altLang="en-US" dirty="0"/>
              <a:t>第</a:t>
            </a:r>
            <a:fld id="{86157806-BEC5-4064-8C43-7179D5418629}" type="slidenum">
              <a:rPr lang="zh-CN" altLang="en-US" smtClean="0"/>
              <a:pPr>
                <a:defRPr/>
              </a:pPr>
              <a:t>‹#›</a:t>
            </a:fld>
            <a:r>
              <a:rPr lang="zh-CN" altLang="en-US" dirty="0"/>
              <a:t>页</a:t>
            </a:r>
            <a:endParaRPr lang="en-US" altLang="zh-CN" dirty="0"/>
          </a:p>
        </p:txBody>
      </p:sp>
    </p:spTree>
    <p:extLst>
      <p:ext uri="{BB962C8B-B14F-4D97-AF65-F5344CB8AC3E}">
        <p14:creationId xmlns:p14="http://schemas.microsoft.com/office/powerpoint/2010/main" val="2303287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5619328" y="6525344"/>
            <a:ext cx="1905000" cy="332656"/>
          </a:xfrm>
        </p:spPr>
        <p:txBody>
          <a:bodyPr/>
          <a:lstStyle>
            <a:lvl1pPr>
              <a:defRPr/>
            </a:lvl1pPr>
          </a:lstStyle>
          <a:p>
            <a:pPr>
              <a:defRPr/>
            </a:pPr>
            <a:r>
              <a:rPr lang="zh-CN" altLang="en-US" dirty="0"/>
              <a:t>第</a:t>
            </a:r>
            <a:fld id="{218116F1-1B2E-4691-8CAB-C27D2F4ABFA6}" type="slidenum">
              <a:rPr lang="zh-CN" altLang="en-US" smtClean="0"/>
              <a:pPr>
                <a:defRPr/>
              </a:pPr>
              <a:t>‹#›</a:t>
            </a:fld>
            <a:r>
              <a:rPr lang="zh-CN" altLang="en-US" dirty="0"/>
              <a:t>页</a:t>
            </a:r>
            <a:endParaRPr lang="en-US" altLang="zh-CN" dirty="0"/>
          </a:p>
        </p:txBody>
      </p:sp>
    </p:spTree>
    <p:extLst>
      <p:ext uri="{BB962C8B-B14F-4D97-AF65-F5344CB8AC3E}">
        <p14:creationId xmlns:p14="http://schemas.microsoft.com/office/powerpoint/2010/main" val="3223786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Rectangle 6"/>
          <p:cNvSpPr>
            <a:spLocks noGrp="1" noChangeArrowheads="1"/>
          </p:cNvSpPr>
          <p:nvPr>
            <p:ph type="sldNum" sz="quarter" idx="11"/>
          </p:nvPr>
        </p:nvSpPr>
        <p:spPr>
          <a:ln/>
        </p:spPr>
        <p:txBody>
          <a:bodyPr/>
          <a:lstStyle>
            <a:lvl1pPr>
              <a:defRPr/>
            </a:lvl1pPr>
          </a:lstStyle>
          <a:p>
            <a:pPr>
              <a:defRPr/>
            </a:pPr>
            <a:fld id="{47CCC0B1-CC6A-4AAD-9F0A-E9A3C48519E4}" type="slidenum">
              <a:rPr lang="zh-CN" altLang="en-US"/>
              <a:pPr>
                <a:defRPr/>
              </a:pPr>
              <a:t>‹#›</a:t>
            </a:fld>
            <a:endParaRPr lang="en-US" altLang="zh-CN"/>
          </a:p>
        </p:txBody>
      </p:sp>
    </p:spTree>
    <p:extLst>
      <p:ext uri="{BB962C8B-B14F-4D97-AF65-F5344CB8AC3E}">
        <p14:creationId xmlns:p14="http://schemas.microsoft.com/office/powerpoint/2010/main" val="2784651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Rectangle 6"/>
          <p:cNvSpPr>
            <a:spLocks noGrp="1" noChangeArrowheads="1"/>
          </p:cNvSpPr>
          <p:nvPr>
            <p:ph type="sldNum" sz="quarter" idx="11"/>
          </p:nvPr>
        </p:nvSpPr>
        <p:spPr>
          <a:ln/>
        </p:spPr>
        <p:txBody>
          <a:bodyPr/>
          <a:lstStyle>
            <a:lvl1pPr>
              <a:defRPr/>
            </a:lvl1pPr>
          </a:lstStyle>
          <a:p>
            <a:pPr>
              <a:defRPr/>
            </a:pPr>
            <a:fld id="{EF45F101-940C-4EC4-B657-78971C07B581}" type="slidenum">
              <a:rPr lang="zh-CN" altLang="en-US"/>
              <a:pPr>
                <a:defRPr/>
              </a:pPr>
              <a:t>‹#›</a:t>
            </a:fld>
            <a:endParaRPr lang="en-US" altLang="zh-CN"/>
          </a:p>
        </p:txBody>
      </p:sp>
    </p:spTree>
    <p:extLst>
      <p:ext uri="{BB962C8B-B14F-4D97-AF65-F5344CB8AC3E}">
        <p14:creationId xmlns:p14="http://schemas.microsoft.com/office/powerpoint/2010/main" val="2278285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0"/>
            <a:ext cx="6629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334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5719966" y="6477000"/>
            <a:ext cx="1905000" cy="34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400" b="0">
                <a:solidFill>
                  <a:schemeClr val="tx1"/>
                </a:solidFill>
                <a:latin typeface="Times New Roman" panose="02020603050405020304" pitchFamily="18" charset="0"/>
              </a:defRPr>
            </a:lvl1pPr>
          </a:lstStyle>
          <a:p>
            <a:pPr>
              <a:defRPr/>
            </a:pPr>
            <a:r>
              <a:rPr lang="zh-CN" altLang="en-US" dirty="0"/>
              <a:t>第</a:t>
            </a:r>
            <a:fld id="{49AAFB6A-21BA-4A5A-8173-DDAB3ADFD5B2}" type="slidenum">
              <a:rPr lang="zh-CN" altLang="en-US" smtClean="0"/>
              <a:pPr>
                <a:defRPr/>
              </a:pPr>
              <a:t>‹#›</a:t>
            </a:fld>
            <a:r>
              <a:rPr lang="zh-CN" altLang="en-US" dirty="0"/>
              <a:t>页</a:t>
            </a:r>
            <a:endParaRPr lang="en-US" altLang="zh-CN" dirty="0"/>
          </a:p>
        </p:txBody>
      </p:sp>
      <p:pic>
        <p:nvPicPr>
          <p:cNvPr id="6" name="图片 1"/>
          <p:cNvPicPr>
            <a:picLocks noChangeAspect="1"/>
          </p:cNvPicPr>
          <p:nvPr userDrawn="1"/>
        </p:nvPicPr>
        <p:blipFill>
          <a:blip r:embed="rId13" cstate="print">
            <a:extLst>
              <a:ext uri="{28A0092B-C50C-407E-A947-70E740481C1C}">
                <a14:useLocalDpi xmlns:a14="http://schemas.microsoft.com/office/drawing/2010/main" val="0"/>
              </a:ext>
            </a:extLst>
          </a:blip>
          <a:srcRect l="17992" t="25194" r="37346" b="55383"/>
          <a:stretch>
            <a:fillRect/>
          </a:stretch>
        </p:blipFill>
        <p:spPr bwMode="auto">
          <a:xfrm>
            <a:off x="7542213" y="15875"/>
            <a:ext cx="1689100" cy="67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4"/>
          <p:cNvPicPr>
            <a:picLocks noChangeAspect="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l="10500" t="55589" b="20699"/>
          <a:stretch>
            <a:fillRect/>
          </a:stretch>
        </p:blipFill>
        <p:spPr bwMode="auto">
          <a:xfrm>
            <a:off x="7593013" y="6448426"/>
            <a:ext cx="1731962" cy="37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17" r:id="rId1"/>
    <p:sldLayoutId id="2147484410" r:id="rId2"/>
    <p:sldLayoutId id="2147484411" r:id="rId3"/>
    <p:sldLayoutId id="2147484412" r:id="rId4"/>
    <p:sldLayoutId id="2147484413" r:id="rId5"/>
    <p:sldLayoutId id="2147484414" r:id="rId6"/>
    <p:sldLayoutId id="2147484418" r:id="rId7"/>
    <p:sldLayoutId id="2147484415" r:id="rId8"/>
    <p:sldLayoutId id="2147484416" r:id="rId9"/>
    <p:sldLayoutId id="2147484419" r:id="rId10"/>
    <p:sldLayoutId id="2147484420" r:id="rId11"/>
  </p:sldLayoutIdLst>
  <p:hf hdr="0" dt="0"/>
  <p:txStyles>
    <p:titleStyle>
      <a:lvl1pPr algn="ctr" rtl="0" eaLnBrk="0" fontAlgn="base" hangingPunct="0">
        <a:spcBef>
          <a:spcPct val="0"/>
        </a:spcBef>
        <a:spcAft>
          <a:spcPct val="0"/>
        </a:spcAft>
        <a:defRPr kumimoji="1" sz="3200" kern="1200">
          <a:solidFill>
            <a:schemeClr val="tx2"/>
          </a:solidFill>
          <a:latin typeface="+mj-lt"/>
          <a:ea typeface="+mj-ea"/>
          <a:cs typeface="+mj-cs"/>
        </a:defRPr>
      </a:lvl1pPr>
      <a:lvl2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50000"/>
        </a:lnSpc>
        <a:spcBef>
          <a:spcPct val="20000"/>
        </a:spcBef>
        <a:spcAft>
          <a:spcPct val="0"/>
        </a:spcAft>
        <a:buChar char="•"/>
        <a:defRPr kumimoji="1" sz="2800" kern="1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kumimoji="1" sz="2400" kern="1200">
          <a:solidFill>
            <a:schemeClr val="tx1"/>
          </a:solidFill>
          <a:latin typeface="+mn-lt"/>
          <a:ea typeface="+mn-ea"/>
          <a:cs typeface="+mn-cs"/>
        </a:defRPr>
      </a:lvl2pPr>
      <a:lvl3pPr marL="1143000" indent="-228600" algn="l" rtl="0" eaLnBrk="0" fontAlgn="base" hangingPunct="0">
        <a:lnSpc>
          <a:spcPct val="150000"/>
        </a:lnSpc>
        <a:spcBef>
          <a:spcPct val="20000"/>
        </a:spcBef>
        <a:spcAft>
          <a:spcPct val="0"/>
        </a:spcAft>
        <a:buChar char="•"/>
        <a:defRPr kumimoji="1" sz="2000" kern="1200">
          <a:solidFill>
            <a:schemeClr val="tx1"/>
          </a:solidFill>
          <a:latin typeface="+mn-lt"/>
          <a:ea typeface="+mn-ea"/>
          <a:cs typeface="+mn-cs"/>
        </a:defRPr>
      </a:lvl3pPr>
      <a:lvl4pPr marL="1600200" indent="-228600" algn="l" rtl="0" eaLnBrk="0" fontAlgn="base" hangingPunct="0">
        <a:lnSpc>
          <a:spcPct val="150000"/>
        </a:lnSpc>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lnSpc>
          <a:spcPct val="150000"/>
        </a:lnSpc>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图片 1"/>
          <p:cNvPicPr>
            <a:picLocks noChangeAspect="1"/>
          </p:cNvPicPr>
          <p:nvPr userDrawn="1"/>
        </p:nvPicPr>
        <p:blipFill>
          <a:blip r:embed="rId3">
            <a:extLst>
              <a:ext uri="{28A0092B-C50C-407E-A947-70E740481C1C}">
                <a14:useLocalDpi xmlns:a14="http://schemas.microsoft.com/office/drawing/2010/main" val="0"/>
              </a:ext>
            </a:extLst>
          </a:blip>
          <a:srcRect l="17992" t="25194" r="37346" b="55383"/>
          <a:stretch>
            <a:fillRect/>
          </a:stretch>
        </p:blipFill>
        <p:spPr bwMode="auto">
          <a:xfrm>
            <a:off x="7542213" y="15875"/>
            <a:ext cx="16891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4"/>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0500" t="55589" b="20699"/>
          <a:stretch>
            <a:fillRect/>
          </a:stretch>
        </p:blipFill>
        <p:spPr bwMode="auto">
          <a:xfrm>
            <a:off x="7593013" y="6448425"/>
            <a:ext cx="17319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22" r:id="rId1"/>
  </p:sldLayoutIdLst>
  <p:transition/>
  <p:hf hdr="0" dt="0"/>
  <p:txStyles>
    <p:titleStyle>
      <a:lvl1pPr algn="l" defTabSz="649288" rtl="0" eaLnBrk="0" fontAlgn="base" hangingPunct="0">
        <a:lnSpc>
          <a:spcPct val="90000"/>
        </a:lnSpc>
        <a:spcBef>
          <a:spcPct val="0"/>
        </a:spcBef>
        <a:spcAft>
          <a:spcPct val="0"/>
        </a:spcAft>
        <a:defRPr sz="3100" kern="1200">
          <a:solidFill>
            <a:schemeClr val="tx1"/>
          </a:solidFill>
          <a:latin typeface="+mj-lt"/>
          <a:ea typeface="+mj-ea"/>
          <a:cs typeface="+mj-cs"/>
        </a:defRPr>
      </a:lvl1pPr>
      <a:lvl2pPr algn="l" defTabSz="649288" rtl="0" eaLnBrk="0" fontAlgn="base" hangingPunct="0">
        <a:lnSpc>
          <a:spcPct val="90000"/>
        </a:lnSpc>
        <a:spcBef>
          <a:spcPct val="0"/>
        </a:spcBef>
        <a:spcAft>
          <a:spcPct val="0"/>
        </a:spcAft>
        <a:defRPr sz="3100">
          <a:solidFill>
            <a:schemeClr val="tx1"/>
          </a:solidFill>
          <a:latin typeface="Arial" panose="020B0604020202020204" pitchFamily="34" charset="0"/>
          <a:ea typeface="微软雅黑" panose="020B0503020204020204" pitchFamily="34" charset="-122"/>
        </a:defRPr>
      </a:lvl2pPr>
      <a:lvl3pPr algn="l" defTabSz="649288" rtl="0" eaLnBrk="0" fontAlgn="base" hangingPunct="0">
        <a:lnSpc>
          <a:spcPct val="90000"/>
        </a:lnSpc>
        <a:spcBef>
          <a:spcPct val="0"/>
        </a:spcBef>
        <a:spcAft>
          <a:spcPct val="0"/>
        </a:spcAft>
        <a:defRPr sz="3100">
          <a:solidFill>
            <a:schemeClr val="tx1"/>
          </a:solidFill>
          <a:latin typeface="Arial" panose="020B0604020202020204" pitchFamily="34" charset="0"/>
          <a:ea typeface="微软雅黑" panose="020B0503020204020204" pitchFamily="34" charset="-122"/>
        </a:defRPr>
      </a:lvl3pPr>
      <a:lvl4pPr algn="l" defTabSz="649288" rtl="0" eaLnBrk="0" fontAlgn="base" hangingPunct="0">
        <a:lnSpc>
          <a:spcPct val="90000"/>
        </a:lnSpc>
        <a:spcBef>
          <a:spcPct val="0"/>
        </a:spcBef>
        <a:spcAft>
          <a:spcPct val="0"/>
        </a:spcAft>
        <a:defRPr sz="3100">
          <a:solidFill>
            <a:schemeClr val="tx1"/>
          </a:solidFill>
          <a:latin typeface="Arial" panose="020B0604020202020204" pitchFamily="34" charset="0"/>
          <a:ea typeface="微软雅黑" panose="020B0503020204020204" pitchFamily="34" charset="-122"/>
        </a:defRPr>
      </a:lvl4pPr>
      <a:lvl5pPr algn="l" defTabSz="649288" rtl="0" eaLnBrk="0" fontAlgn="base" hangingPunct="0">
        <a:lnSpc>
          <a:spcPct val="90000"/>
        </a:lnSpc>
        <a:spcBef>
          <a:spcPct val="0"/>
        </a:spcBef>
        <a:spcAft>
          <a:spcPct val="0"/>
        </a:spcAft>
        <a:defRPr sz="3100">
          <a:solidFill>
            <a:schemeClr val="tx1"/>
          </a:solidFill>
          <a:latin typeface="Arial" panose="020B0604020202020204" pitchFamily="34" charset="0"/>
          <a:ea typeface="微软雅黑" panose="020B0503020204020204" pitchFamily="34" charset="-122"/>
        </a:defRPr>
      </a:lvl5pPr>
      <a:lvl6pPr marL="457200" algn="l" defTabSz="649288" rtl="0" fontAlgn="base">
        <a:lnSpc>
          <a:spcPct val="90000"/>
        </a:lnSpc>
        <a:spcBef>
          <a:spcPct val="0"/>
        </a:spcBef>
        <a:spcAft>
          <a:spcPct val="0"/>
        </a:spcAft>
        <a:defRPr sz="3100">
          <a:solidFill>
            <a:schemeClr val="tx1"/>
          </a:solidFill>
          <a:latin typeface="Arial" panose="020B0604020202020204" pitchFamily="34" charset="0"/>
          <a:ea typeface="微软雅黑" panose="020B0503020204020204" pitchFamily="34" charset="-122"/>
        </a:defRPr>
      </a:lvl6pPr>
      <a:lvl7pPr marL="914400" algn="l" defTabSz="649288" rtl="0" fontAlgn="base">
        <a:lnSpc>
          <a:spcPct val="90000"/>
        </a:lnSpc>
        <a:spcBef>
          <a:spcPct val="0"/>
        </a:spcBef>
        <a:spcAft>
          <a:spcPct val="0"/>
        </a:spcAft>
        <a:defRPr sz="3100">
          <a:solidFill>
            <a:schemeClr val="tx1"/>
          </a:solidFill>
          <a:latin typeface="Arial" panose="020B0604020202020204" pitchFamily="34" charset="0"/>
          <a:ea typeface="微软雅黑" panose="020B0503020204020204" pitchFamily="34" charset="-122"/>
        </a:defRPr>
      </a:lvl7pPr>
      <a:lvl8pPr marL="1371600" algn="l" defTabSz="649288" rtl="0" fontAlgn="base">
        <a:lnSpc>
          <a:spcPct val="90000"/>
        </a:lnSpc>
        <a:spcBef>
          <a:spcPct val="0"/>
        </a:spcBef>
        <a:spcAft>
          <a:spcPct val="0"/>
        </a:spcAft>
        <a:defRPr sz="3100">
          <a:solidFill>
            <a:schemeClr val="tx1"/>
          </a:solidFill>
          <a:latin typeface="Arial" panose="020B0604020202020204" pitchFamily="34" charset="0"/>
          <a:ea typeface="微软雅黑" panose="020B0503020204020204" pitchFamily="34" charset="-122"/>
        </a:defRPr>
      </a:lvl8pPr>
      <a:lvl9pPr marL="1828800" algn="l" defTabSz="649288" rtl="0" fontAlgn="base">
        <a:lnSpc>
          <a:spcPct val="90000"/>
        </a:lnSpc>
        <a:spcBef>
          <a:spcPct val="0"/>
        </a:spcBef>
        <a:spcAft>
          <a:spcPct val="0"/>
        </a:spcAft>
        <a:defRPr sz="3100">
          <a:solidFill>
            <a:schemeClr val="tx1"/>
          </a:solidFill>
          <a:latin typeface="Arial" panose="020B0604020202020204" pitchFamily="34" charset="0"/>
          <a:ea typeface="微软雅黑" panose="020B0503020204020204" pitchFamily="34" charset="-122"/>
        </a:defRPr>
      </a:lvl9pPr>
    </p:titleStyle>
    <p:bodyStyle>
      <a:lvl1pPr marL="161925" indent="-161925" algn="l" defTabSz="649288" rtl="0" eaLnBrk="0" fontAlgn="base" hangingPunct="0">
        <a:lnSpc>
          <a:spcPct val="90000"/>
        </a:lnSpc>
        <a:spcBef>
          <a:spcPts val="713"/>
        </a:spcBef>
        <a:spcAft>
          <a:spcPct val="0"/>
        </a:spcAft>
        <a:buFont typeface="Arial" panose="020B0604020202020204" pitchFamily="34" charset="0"/>
        <a:buChar char="•"/>
        <a:defRPr sz="1900" kern="1200">
          <a:solidFill>
            <a:schemeClr val="tx1"/>
          </a:solidFill>
          <a:latin typeface="+mn-lt"/>
          <a:ea typeface="+mn-ea"/>
          <a:cs typeface="+mn-cs"/>
        </a:defRPr>
      </a:lvl1pPr>
      <a:lvl2pPr marL="487363" indent="-161925" algn="l" defTabSz="649288" rtl="0" eaLnBrk="0" fontAlgn="base" hangingPunct="0">
        <a:lnSpc>
          <a:spcPct val="90000"/>
        </a:lnSpc>
        <a:spcBef>
          <a:spcPts val="350"/>
        </a:spcBef>
        <a:spcAft>
          <a:spcPct val="0"/>
        </a:spcAft>
        <a:buFont typeface="Arial" panose="020B0604020202020204" pitchFamily="34" charset="0"/>
        <a:buChar char="•"/>
        <a:defRPr sz="1700" kern="1200">
          <a:solidFill>
            <a:schemeClr val="tx1"/>
          </a:solidFill>
          <a:latin typeface="+mn-lt"/>
          <a:ea typeface="+mn-ea"/>
          <a:cs typeface="+mn-cs"/>
        </a:defRPr>
      </a:lvl2pPr>
      <a:lvl3pPr marL="812800" indent="-161925" algn="l" defTabSz="649288" rtl="0" eaLnBrk="0" fontAlgn="base" hangingPunct="0">
        <a:lnSpc>
          <a:spcPct val="90000"/>
        </a:lnSpc>
        <a:spcBef>
          <a:spcPts val="350"/>
        </a:spcBef>
        <a:spcAft>
          <a:spcPct val="0"/>
        </a:spcAft>
        <a:buFont typeface="Arial" panose="020B0604020202020204" pitchFamily="34" charset="0"/>
        <a:buChar char="•"/>
        <a:defRPr sz="1400" kern="1200">
          <a:solidFill>
            <a:schemeClr val="tx1"/>
          </a:solidFill>
          <a:latin typeface="+mn-lt"/>
          <a:ea typeface="+mn-ea"/>
          <a:cs typeface="+mn-cs"/>
        </a:defRPr>
      </a:lvl3pPr>
      <a:lvl4pPr marL="1136650" indent="-161925" algn="l" defTabSz="649288" rtl="0" eaLnBrk="0" fontAlgn="base" hangingPunct="0">
        <a:lnSpc>
          <a:spcPct val="90000"/>
        </a:lnSpc>
        <a:spcBef>
          <a:spcPts val="350"/>
        </a:spcBef>
        <a:spcAft>
          <a:spcPct val="0"/>
        </a:spcAft>
        <a:buFont typeface="Arial" panose="020B0604020202020204" pitchFamily="34" charset="0"/>
        <a:buChar char="•"/>
        <a:defRPr sz="1200" kern="1200">
          <a:solidFill>
            <a:schemeClr val="tx1"/>
          </a:solidFill>
          <a:latin typeface="+mn-lt"/>
          <a:ea typeface="+mn-ea"/>
          <a:cs typeface="+mn-cs"/>
        </a:defRPr>
      </a:lvl4pPr>
      <a:lvl5pPr marL="1462088" indent="-161925" algn="l" defTabSz="649288" rtl="0" eaLnBrk="0" fontAlgn="base" hangingPunct="0">
        <a:lnSpc>
          <a:spcPct val="90000"/>
        </a:lnSpc>
        <a:spcBef>
          <a:spcPts val="350"/>
        </a:spcBef>
        <a:spcAft>
          <a:spcPct val="0"/>
        </a:spcAft>
        <a:buFont typeface="Arial" panose="020B0604020202020204" pitchFamily="34" charset="0"/>
        <a:buChar char="•"/>
        <a:defRPr sz="1200" kern="1200">
          <a:solidFill>
            <a:schemeClr val="tx1"/>
          </a:solidFill>
          <a:latin typeface="+mn-lt"/>
          <a:ea typeface="+mn-ea"/>
          <a:cs typeface="+mn-cs"/>
        </a:defRPr>
      </a:lvl5pPr>
      <a:lvl6pPr marL="1788281" indent="-162572" algn="l" defTabSz="650284" rtl="0" eaLnBrk="1" latinLnBrk="0" hangingPunct="1">
        <a:lnSpc>
          <a:spcPct val="90000"/>
        </a:lnSpc>
        <a:spcBef>
          <a:spcPts val="356"/>
        </a:spcBef>
        <a:buFont typeface="Arial" panose="020B0604020202020204" pitchFamily="34" charset="0"/>
        <a:buChar char="•"/>
        <a:defRPr sz="1280" kern="1200">
          <a:solidFill>
            <a:schemeClr val="tx1"/>
          </a:solidFill>
          <a:latin typeface="+mn-lt"/>
          <a:ea typeface="+mn-ea"/>
          <a:cs typeface="+mn-cs"/>
        </a:defRPr>
      </a:lvl6pPr>
      <a:lvl7pPr marL="2113423" indent="-162572" algn="l" defTabSz="650284" rtl="0" eaLnBrk="1" latinLnBrk="0" hangingPunct="1">
        <a:lnSpc>
          <a:spcPct val="90000"/>
        </a:lnSpc>
        <a:spcBef>
          <a:spcPts val="356"/>
        </a:spcBef>
        <a:buFont typeface="Arial" panose="020B0604020202020204" pitchFamily="34" charset="0"/>
        <a:buChar char="•"/>
        <a:defRPr sz="1280" kern="1200">
          <a:solidFill>
            <a:schemeClr val="tx1"/>
          </a:solidFill>
          <a:latin typeface="+mn-lt"/>
          <a:ea typeface="+mn-ea"/>
          <a:cs typeface="+mn-cs"/>
        </a:defRPr>
      </a:lvl7pPr>
      <a:lvl8pPr marL="2438565" indent="-162572" algn="l" defTabSz="650284" rtl="0" eaLnBrk="1" latinLnBrk="0" hangingPunct="1">
        <a:lnSpc>
          <a:spcPct val="90000"/>
        </a:lnSpc>
        <a:spcBef>
          <a:spcPts val="356"/>
        </a:spcBef>
        <a:buFont typeface="Arial" panose="020B0604020202020204" pitchFamily="34" charset="0"/>
        <a:buChar char="•"/>
        <a:defRPr sz="1280" kern="1200">
          <a:solidFill>
            <a:schemeClr val="tx1"/>
          </a:solidFill>
          <a:latin typeface="+mn-lt"/>
          <a:ea typeface="+mn-ea"/>
          <a:cs typeface="+mn-cs"/>
        </a:defRPr>
      </a:lvl8pPr>
      <a:lvl9pPr marL="2763707" indent="-162572" algn="l" defTabSz="650284" rtl="0" eaLnBrk="1" latinLnBrk="0" hangingPunct="1">
        <a:lnSpc>
          <a:spcPct val="90000"/>
        </a:lnSpc>
        <a:spcBef>
          <a:spcPts val="356"/>
        </a:spcBef>
        <a:buFont typeface="Arial" panose="020B0604020202020204" pitchFamily="34" charset="0"/>
        <a:buChar char="•"/>
        <a:defRPr sz="1280" kern="1200">
          <a:solidFill>
            <a:schemeClr val="tx1"/>
          </a:solidFill>
          <a:latin typeface="+mn-lt"/>
          <a:ea typeface="+mn-ea"/>
          <a:cs typeface="+mn-cs"/>
        </a:defRPr>
      </a:lvl9pPr>
    </p:bodyStyle>
    <p:otherStyle>
      <a:defPPr>
        <a:defRPr lang="zh-CN"/>
      </a:defPPr>
      <a:lvl1pPr marL="0" algn="l" defTabSz="650284" rtl="0" eaLnBrk="1" latinLnBrk="0" hangingPunct="1">
        <a:defRPr sz="1280" kern="1200">
          <a:solidFill>
            <a:schemeClr val="tx1"/>
          </a:solidFill>
          <a:latin typeface="+mn-lt"/>
          <a:ea typeface="+mn-ea"/>
          <a:cs typeface="+mn-cs"/>
        </a:defRPr>
      </a:lvl1pPr>
      <a:lvl2pPr marL="325143" algn="l" defTabSz="650284" rtl="0" eaLnBrk="1" latinLnBrk="0" hangingPunct="1">
        <a:defRPr sz="1280" kern="1200">
          <a:solidFill>
            <a:schemeClr val="tx1"/>
          </a:solidFill>
          <a:latin typeface="+mn-lt"/>
          <a:ea typeface="+mn-ea"/>
          <a:cs typeface="+mn-cs"/>
        </a:defRPr>
      </a:lvl2pPr>
      <a:lvl3pPr marL="650284" algn="l" defTabSz="650284" rtl="0" eaLnBrk="1" latinLnBrk="0" hangingPunct="1">
        <a:defRPr sz="1280" kern="1200">
          <a:solidFill>
            <a:schemeClr val="tx1"/>
          </a:solidFill>
          <a:latin typeface="+mn-lt"/>
          <a:ea typeface="+mn-ea"/>
          <a:cs typeface="+mn-cs"/>
        </a:defRPr>
      </a:lvl3pPr>
      <a:lvl4pPr marL="975426" algn="l" defTabSz="650284" rtl="0" eaLnBrk="1" latinLnBrk="0" hangingPunct="1">
        <a:defRPr sz="1280" kern="1200">
          <a:solidFill>
            <a:schemeClr val="tx1"/>
          </a:solidFill>
          <a:latin typeface="+mn-lt"/>
          <a:ea typeface="+mn-ea"/>
          <a:cs typeface="+mn-cs"/>
        </a:defRPr>
      </a:lvl4pPr>
      <a:lvl5pPr marL="1300568" algn="l" defTabSz="650284" rtl="0" eaLnBrk="1" latinLnBrk="0" hangingPunct="1">
        <a:defRPr sz="1280" kern="1200">
          <a:solidFill>
            <a:schemeClr val="tx1"/>
          </a:solidFill>
          <a:latin typeface="+mn-lt"/>
          <a:ea typeface="+mn-ea"/>
          <a:cs typeface="+mn-cs"/>
        </a:defRPr>
      </a:lvl5pPr>
      <a:lvl6pPr marL="1625710" algn="l" defTabSz="650284" rtl="0" eaLnBrk="1" latinLnBrk="0" hangingPunct="1">
        <a:defRPr sz="1280" kern="1200">
          <a:solidFill>
            <a:schemeClr val="tx1"/>
          </a:solidFill>
          <a:latin typeface="+mn-lt"/>
          <a:ea typeface="+mn-ea"/>
          <a:cs typeface="+mn-cs"/>
        </a:defRPr>
      </a:lvl6pPr>
      <a:lvl7pPr marL="1950852" algn="l" defTabSz="650284" rtl="0" eaLnBrk="1" latinLnBrk="0" hangingPunct="1">
        <a:defRPr sz="1280" kern="1200">
          <a:solidFill>
            <a:schemeClr val="tx1"/>
          </a:solidFill>
          <a:latin typeface="+mn-lt"/>
          <a:ea typeface="+mn-ea"/>
          <a:cs typeface="+mn-cs"/>
        </a:defRPr>
      </a:lvl7pPr>
      <a:lvl8pPr marL="2275994" algn="l" defTabSz="650284" rtl="0" eaLnBrk="1" latinLnBrk="0" hangingPunct="1">
        <a:defRPr sz="1280" kern="1200">
          <a:solidFill>
            <a:schemeClr val="tx1"/>
          </a:solidFill>
          <a:latin typeface="+mn-lt"/>
          <a:ea typeface="+mn-ea"/>
          <a:cs typeface="+mn-cs"/>
        </a:defRPr>
      </a:lvl8pPr>
      <a:lvl9pPr marL="2601137" algn="l" defTabSz="650284" rtl="0" eaLnBrk="1" latinLnBrk="0" hangingPunct="1">
        <a:defRPr sz="12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59"/>
          <p:cNvSpPr>
            <a:spLocks noChangeArrowheads="1"/>
          </p:cNvSpPr>
          <p:nvPr/>
        </p:nvSpPr>
        <p:spPr bwMode="auto">
          <a:xfrm>
            <a:off x="395536" y="935077"/>
            <a:ext cx="8352928"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650230" rtl="0" eaLnBrk="1" fontAlgn="base" latinLnBrk="0" hangingPunct="1">
              <a:lnSpc>
                <a:spcPct val="200000"/>
              </a:lnSpc>
              <a:spcBef>
                <a:spcPts val="2500"/>
              </a:spcBef>
              <a:spcAft>
                <a:spcPct val="0"/>
              </a:spcAft>
              <a:buClrTx/>
              <a:buSzTx/>
              <a:buFont typeface="Arial" panose="020B0604020202020204" pitchFamily="34" charset="0"/>
              <a:buNone/>
              <a:tabLst/>
              <a:defRPr/>
            </a:pPr>
            <a:r>
              <a:rPr kumimoji="0" lang="en-US" altLang="zh-CN" sz="4000" b="1" i="0" u="none" strike="noStrike" kern="1200" cap="all" spc="356" normalizeH="0" baseline="0" noProof="0" dirty="0">
                <a:ln>
                  <a:noFill/>
                </a:ln>
                <a:solidFill>
                  <a:srgbClr val="003366"/>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a:t>
            </a:r>
            <a:r>
              <a:rPr kumimoji="0" lang="zh-CN" altLang="en-US" sz="4000" b="1" i="0" u="none" strike="noStrike" kern="1200" cap="all" spc="356" normalizeH="0" baseline="0" noProof="0" dirty="0">
                <a:ln>
                  <a:noFill/>
                </a:ln>
                <a:solidFill>
                  <a:srgbClr val="003366"/>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面向对象程序设计</a:t>
            </a:r>
            <a:r>
              <a:rPr kumimoji="0" lang="en-US" altLang="zh-CN" sz="4000" b="1" i="0" u="none" strike="noStrike" kern="1200" cap="all" spc="356" normalizeH="0" baseline="0" noProof="0" dirty="0">
                <a:ln>
                  <a:noFill/>
                </a:ln>
                <a:solidFill>
                  <a:srgbClr val="003366"/>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a:t>
            </a:r>
            <a:r>
              <a:rPr kumimoji="0" lang="zh-CN" altLang="en-US" sz="4000" b="1" i="0" u="none" strike="noStrike" kern="1200" cap="all" spc="356" normalizeH="0" baseline="0" noProof="0" dirty="0" smtClean="0">
                <a:ln>
                  <a:noFill/>
                </a:ln>
                <a:solidFill>
                  <a:srgbClr val="003366"/>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第</a:t>
            </a:r>
            <a:r>
              <a:rPr kumimoji="0" lang="en-US" altLang="zh-CN" sz="4000" b="1" i="0" u="none" strike="noStrike" kern="1200" cap="all" spc="356" normalizeH="0" baseline="0" noProof="0" dirty="0" smtClean="0">
                <a:ln>
                  <a:noFill/>
                </a:ln>
                <a:solidFill>
                  <a:srgbClr val="003366"/>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5</a:t>
            </a:r>
            <a:r>
              <a:rPr kumimoji="0" lang="zh-CN" altLang="en-US" sz="4000" b="1" i="0" u="none" strike="noStrike" kern="1200" cap="all" spc="356" normalizeH="0" baseline="0" noProof="0" dirty="0" smtClean="0">
                <a:ln>
                  <a:noFill/>
                </a:ln>
                <a:solidFill>
                  <a:srgbClr val="003366"/>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次教学</a:t>
            </a:r>
            <a:r>
              <a:rPr kumimoji="0" lang="en-US" altLang="zh-CN" sz="4000" b="1" i="0" u="none" strike="noStrike" kern="1200" cap="all" spc="356" normalizeH="0" baseline="0" noProof="0" dirty="0">
                <a:ln>
                  <a:noFill/>
                </a:ln>
                <a:solidFill>
                  <a:srgbClr val="003366"/>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
            </a:r>
            <a:br>
              <a:rPr kumimoji="0" lang="en-US" altLang="zh-CN" sz="4000" b="1" i="0" u="none" strike="noStrike" kern="1200" cap="all" spc="356" normalizeH="0" baseline="0" noProof="0" dirty="0">
                <a:ln>
                  <a:noFill/>
                </a:ln>
                <a:solidFill>
                  <a:srgbClr val="003366"/>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br>
            <a:r>
              <a:rPr kumimoji="0" lang="zh-CN" altLang="en-US" sz="3600" b="1" i="0" u="none" strike="noStrike" kern="1200" cap="all" spc="356" normalizeH="0" baseline="0" noProof="0" dirty="0">
                <a:ln>
                  <a:noFill/>
                </a:ln>
                <a:solidFill>
                  <a:srgbClr val="0070C0"/>
                </a:solidFill>
                <a:effectLst/>
                <a:uLnTx/>
                <a:uFillTx/>
                <a:latin typeface="+mn-ea"/>
                <a:ea typeface="+mn-ea"/>
                <a:cs typeface="Arial" panose="020B0604020202020204" pitchFamily="34" charset="0"/>
                <a:sym typeface="Calibri" panose="020F0502020204030204" pitchFamily="34" charset="0"/>
              </a:rPr>
              <a:t>类的继承</a:t>
            </a:r>
            <a:r>
              <a:rPr kumimoji="0" lang="en-US" altLang="zh-CN" sz="3600" b="1" i="0" u="none" strike="noStrike" kern="1200" cap="all" spc="356" normalizeH="0" baseline="0" noProof="0" dirty="0">
                <a:ln>
                  <a:noFill/>
                </a:ln>
                <a:solidFill>
                  <a:srgbClr val="0070C0"/>
                </a:solidFill>
                <a:effectLst/>
                <a:uLnTx/>
                <a:uFillTx/>
                <a:latin typeface="+mn-ea"/>
                <a:ea typeface="+mn-ea"/>
                <a:cs typeface="Arial" panose="020B0604020202020204" pitchFamily="34" charset="0"/>
                <a:sym typeface="Calibri" panose="020F0502020204030204" pitchFamily="34" charset="0"/>
              </a:rPr>
              <a:t>(1</a:t>
            </a:r>
            <a:r>
              <a:rPr kumimoji="0" lang="en-US" altLang="zh-CN" sz="3600" cap="all" spc="356" dirty="0">
                <a:solidFill>
                  <a:srgbClr val="0070C0"/>
                </a:solidFill>
                <a:latin typeface="+mn-ea"/>
                <a:ea typeface="+mn-ea"/>
                <a:cs typeface="Arial" panose="020B0604020202020204" pitchFamily="34" charset="0"/>
              </a:rPr>
              <a:t>)-</a:t>
            </a:r>
            <a:r>
              <a:rPr kumimoji="0" lang="zh-CN" altLang="en-US" sz="3600" cap="all" spc="356" dirty="0">
                <a:solidFill>
                  <a:srgbClr val="0070C0"/>
                </a:solidFill>
                <a:latin typeface="+mn-ea"/>
                <a:ea typeface="+mn-ea"/>
                <a:cs typeface="Arial" panose="020B0604020202020204" pitchFamily="34" charset="0"/>
              </a:rPr>
              <a:t>子类与父类</a:t>
            </a:r>
            <a:endParaRPr kumimoji="0" lang="zh-CN" altLang="en-US" sz="3600" b="1" i="0" u="none" strike="noStrike" kern="1200" cap="all" spc="356" normalizeH="0" baseline="0" noProof="0" dirty="0">
              <a:ln>
                <a:noFill/>
              </a:ln>
              <a:solidFill>
                <a:srgbClr val="0070C0"/>
              </a:solidFill>
              <a:effectLst/>
              <a:uLnTx/>
              <a:uFillTx/>
              <a:latin typeface="+mn-ea"/>
              <a:ea typeface="+mn-ea"/>
              <a:cs typeface="Arial" panose="020B0604020202020204" pitchFamily="34" charset="0"/>
              <a:sym typeface="Calibri" panose="020F0502020204030204" pitchFamily="34" charset="0"/>
            </a:endParaRPr>
          </a:p>
        </p:txBody>
      </p:sp>
      <p:sp>
        <p:nvSpPr>
          <p:cNvPr id="96259" name="矩形 259"/>
          <p:cNvSpPr>
            <a:spLocks noChangeArrowheads="1"/>
          </p:cNvSpPr>
          <p:nvPr/>
        </p:nvSpPr>
        <p:spPr bwMode="auto">
          <a:xfrm>
            <a:off x="1403648" y="4195745"/>
            <a:ext cx="6768752"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649288">
              <a:defRPr kumimoji="1" sz="2000" b="1">
                <a:solidFill>
                  <a:srgbClr val="0000FF"/>
                </a:solidFill>
                <a:latin typeface="宋体" panose="02010600030101010101" pitchFamily="2" charset="-122"/>
                <a:ea typeface="宋体" panose="02010600030101010101" pitchFamily="2" charset="-122"/>
              </a:defRPr>
            </a:lvl1pPr>
            <a:lvl2pPr marL="742950" indent="-285750" defTabSz="649288">
              <a:defRPr kumimoji="1" sz="2000" b="1">
                <a:solidFill>
                  <a:srgbClr val="0000FF"/>
                </a:solidFill>
                <a:latin typeface="宋体" panose="02010600030101010101" pitchFamily="2" charset="-122"/>
                <a:ea typeface="宋体" panose="02010600030101010101" pitchFamily="2" charset="-122"/>
              </a:defRPr>
            </a:lvl2pPr>
            <a:lvl3pPr marL="1143000" indent="-228600" defTabSz="649288">
              <a:defRPr kumimoji="1" sz="2000" b="1">
                <a:solidFill>
                  <a:srgbClr val="0000FF"/>
                </a:solidFill>
                <a:latin typeface="宋体" panose="02010600030101010101" pitchFamily="2" charset="-122"/>
                <a:ea typeface="宋体" panose="02010600030101010101" pitchFamily="2" charset="-122"/>
              </a:defRPr>
            </a:lvl3pPr>
            <a:lvl4pPr marL="1600200" indent="-228600" defTabSz="649288">
              <a:defRPr kumimoji="1" sz="2000" b="1">
                <a:solidFill>
                  <a:srgbClr val="0000FF"/>
                </a:solidFill>
                <a:latin typeface="宋体" panose="02010600030101010101" pitchFamily="2" charset="-122"/>
                <a:ea typeface="宋体" panose="02010600030101010101" pitchFamily="2" charset="-122"/>
              </a:defRPr>
            </a:lvl4pPr>
            <a:lvl5pPr marL="2057400" indent="-228600" defTabSz="649288">
              <a:defRPr kumimoji="1" sz="2000" b="1">
                <a:solidFill>
                  <a:srgbClr val="0000FF"/>
                </a:solidFill>
                <a:latin typeface="宋体" panose="02010600030101010101" pitchFamily="2" charset="-122"/>
                <a:ea typeface="宋体" panose="02010600030101010101" pitchFamily="2" charset="-122"/>
              </a:defRPr>
            </a:lvl5pPr>
            <a:lvl6pPr marL="2514600" indent="-228600" defTabSz="649288" eaLnBrk="0" fontAlgn="base" hangingPunct="0">
              <a:spcBef>
                <a:spcPct val="0"/>
              </a:spcBef>
              <a:spcAft>
                <a:spcPct val="0"/>
              </a:spcAft>
              <a:defRPr kumimoji="1" sz="2000" b="1">
                <a:solidFill>
                  <a:srgbClr val="0000FF"/>
                </a:solidFill>
                <a:latin typeface="宋体" panose="02010600030101010101" pitchFamily="2" charset="-122"/>
                <a:ea typeface="宋体" panose="02010600030101010101" pitchFamily="2" charset="-122"/>
              </a:defRPr>
            </a:lvl6pPr>
            <a:lvl7pPr marL="2971800" indent="-228600" defTabSz="649288" eaLnBrk="0" fontAlgn="base" hangingPunct="0">
              <a:spcBef>
                <a:spcPct val="0"/>
              </a:spcBef>
              <a:spcAft>
                <a:spcPct val="0"/>
              </a:spcAft>
              <a:defRPr kumimoji="1" sz="2000" b="1">
                <a:solidFill>
                  <a:srgbClr val="0000FF"/>
                </a:solidFill>
                <a:latin typeface="宋体" panose="02010600030101010101" pitchFamily="2" charset="-122"/>
                <a:ea typeface="宋体" panose="02010600030101010101" pitchFamily="2" charset="-122"/>
              </a:defRPr>
            </a:lvl7pPr>
            <a:lvl8pPr marL="3429000" indent="-228600" defTabSz="649288" eaLnBrk="0" fontAlgn="base" hangingPunct="0">
              <a:spcBef>
                <a:spcPct val="0"/>
              </a:spcBef>
              <a:spcAft>
                <a:spcPct val="0"/>
              </a:spcAft>
              <a:defRPr kumimoji="1" sz="2000" b="1">
                <a:solidFill>
                  <a:srgbClr val="0000FF"/>
                </a:solidFill>
                <a:latin typeface="宋体" panose="02010600030101010101" pitchFamily="2" charset="-122"/>
                <a:ea typeface="宋体" panose="02010600030101010101" pitchFamily="2" charset="-122"/>
              </a:defRPr>
            </a:lvl8pPr>
            <a:lvl9pPr marL="3886200" indent="-228600" defTabSz="649288" eaLnBrk="0" fontAlgn="base" hangingPunct="0">
              <a:spcBef>
                <a:spcPct val="0"/>
              </a:spcBef>
              <a:spcAft>
                <a:spcPct val="0"/>
              </a:spcAft>
              <a:defRPr kumimoji="1" sz="2000" b="1">
                <a:solidFill>
                  <a:srgbClr val="0000FF"/>
                </a:solidFill>
                <a:latin typeface="宋体" panose="02010600030101010101" pitchFamily="2" charset="-122"/>
                <a:ea typeface="宋体" panose="02010600030101010101" pitchFamily="2" charset="-122"/>
              </a:defRPr>
            </a:lvl9pPr>
          </a:lstStyle>
          <a:p>
            <a:pPr marL="0" marR="0" lvl="0" indent="0" algn="ctr" defTabSz="649288" rtl="0" eaLnBrk="1" fontAlgn="base" latinLnBrk="0" hangingPunct="1">
              <a:lnSpc>
                <a:spcPct val="150000"/>
              </a:lnSpc>
              <a:spcBef>
                <a:spcPct val="2000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3366"/>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计算机与信息学院   </a:t>
            </a:r>
            <a:r>
              <a:rPr kumimoji="0" lang="en-US" altLang="zh-CN" sz="2400" b="0" i="0" u="none" strike="noStrike" kern="1200" cap="none" spc="0" normalizeH="0" baseline="0" noProof="0" dirty="0">
                <a:ln>
                  <a:noFill/>
                </a:ln>
                <a:solidFill>
                  <a:srgbClr val="003366"/>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a:t>
            </a:r>
            <a:r>
              <a:rPr kumimoji="0" lang="zh-CN" altLang="en-US" sz="2400" b="0" dirty="0">
                <a:solidFill>
                  <a:srgbClr val="003366"/>
                </a:solidFill>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面向对象程序设计</a:t>
            </a:r>
            <a:r>
              <a:rPr kumimoji="0" lang="en-US" altLang="zh-CN" sz="2400" b="0" i="0" u="none" strike="noStrike" kern="1200" cap="none" spc="0" normalizeH="0" baseline="0" noProof="0" dirty="0">
                <a:ln>
                  <a:noFill/>
                </a:ln>
                <a:solidFill>
                  <a:srgbClr val="003366"/>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a:t>
            </a:r>
            <a:r>
              <a:rPr kumimoji="0" lang="zh-CN" altLang="en-US" sz="2400" b="0" dirty="0">
                <a:solidFill>
                  <a:srgbClr val="003366"/>
                </a:solidFill>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课程组</a:t>
            </a:r>
            <a:endParaRPr kumimoji="0" lang="zh-CN" altLang="en-US" sz="2400" b="0" i="0" u="none" strike="noStrike" kern="1200" cap="none" spc="0" normalizeH="0" baseline="0" noProof="0" dirty="0">
              <a:ln>
                <a:noFill/>
              </a:ln>
              <a:solidFill>
                <a:srgbClr val="003366"/>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endParaRPr>
          </a:p>
          <a:p>
            <a:pPr marL="0" marR="0" lvl="0" indent="0" algn="ctr" defTabSz="649288" rtl="0" eaLnBrk="1" fontAlgn="base" latinLnBrk="0" hangingPunct="1">
              <a:lnSpc>
                <a:spcPct val="150000"/>
              </a:lnSpc>
              <a:spcBef>
                <a:spcPct val="20000"/>
              </a:spcBef>
              <a:spcAft>
                <a:spcPct val="0"/>
              </a:spcAft>
              <a:buClrTx/>
              <a:buSzTx/>
              <a:buFont typeface="Arial" panose="020B0604020202020204" pitchFamily="34" charset="0"/>
              <a:buNone/>
              <a:tabLst/>
              <a:defRPr/>
            </a:pPr>
            <a:fld id="{A4E88BA4-A12C-4B9D-9C7D-D8770D11A942}" type="datetime2">
              <a:rPr kumimoji="0" lang="zh-CN" altLang="en-US" sz="2400" b="0" i="0" u="none" strike="noStrike" kern="1200" cap="none" spc="0" normalizeH="0" baseline="0" noProof="0" smtClean="0">
                <a:ln>
                  <a:noFill/>
                </a:ln>
                <a:solidFill>
                  <a:srgbClr val="003366"/>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2023年3月20日</a:t>
            </a:fld>
            <a:endParaRPr kumimoji="0" lang="zh-CN" altLang="en-US" sz="2400" b="0" i="0" u="none" strike="noStrike" kern="1200" cap="none" spc="0" normalizeH="0" baseline="0" noProof="0" dirty="0">
              <a:ln>
                <a:noFill/>
              </a:ln>
              <a:solidFill>
                <a:srgbClr val="003366"/>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endParaRPr>
          </a:p>
        </p:txBody>
      </p:sp>
      <p:sp>
        <p:nvSpPr>
          <p:cNvPr id="9" name="Freeform 6"/>
          <p:cNvSpPr>
            <a:spLocks/>
          </p:cNvSpPr>
          <p:nvPr/>
        </p:nvSpPr>
        <p:spPr bwMode="auto">
          <a:xfrm>
            <a:off x="0" y="5580459"/>
            <a:ext cx="9144000" cy="1304925"/>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lIns="91435" tIns="45717" rIns="91435" bIns="45717"/>
          <a:lstStyle/>
          <a:p>
            <a:pPr marL="0" marR="0" lvl="0" indent="0" algn="l" defTabSz="650230" rtl="0" eaLnBrk="1" fontAlgn="base" latinLnBrk="0" hangingPunct="1">
              <a:lnSpc>
                <a:spcPct val="100000"/>
              </a:lnSpc>
              <a:spcBef>
                <a:spcPct val="0"/>
              </a:spcBef>
              <a:spcAft>
                <a:spcPct val="0"/>
              </a:spcAft>
              <a:buClrTx/>
              <a:buSzTx/>
              <a:buFontTx/>
              <a:buNone/>
              <a:tabLst/>
              <a:defRPr/>
            </a:pPr>
            <a:endParaRPr kumimoji="0" lang="zh-CN" altLang="en-US" sz="128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0" name="Freeform 7"/>
          <p:cNvSpPr>
            <a:spLocks/>
          </p:cNvSpPr>
          <p:nvPr/>
        </p:nvSpPr>
        <p:spPr bwMode="auto">
          <a:xfrm>
            <a:off x="0" y="5445224"/>
            <a:ext cx="9144000" cy="422275"/>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lIns="91435" tIns="45717" rIns="91435" bIns="45717"/>
          <a:lstStyle/>
          <a:p>
            <a:pPr marL="0" marR="0" lvl="0" indent="0" algn="l" defTabSz="650230" rtl="0" eaLnBrk="1" fontAlgn="base" latinLnBrk="0" hangingPunct="1">
              <a:lnSpc>
                <a:spcPct val="100000"/>
              </a:lnSpc>
              <a:spcBef>
                <a:spcPct val="0"/>
              </a:spcBef>
              <a:spcAft>
                <a:spcPct val="0"/>
              </a:spcAft>
              <a:buClrTx/>
              <a:buSzTx/>
              <a:buFontTx/>
              <a:buNone/>
              <a:tabLst/>
              <a:defRPr/>
            </a:pPr>
            <a:endParaRPr kumimoji="0" lang="zh-CN" altLang="en-US" sz="128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8097986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04664"/>
            <a:ext cx="8352928" cy="685800"/>
          </a:xfrm>
        </p:spPr>
        <p:txBody>
          <a:bodyPr/>
          <a:lstStyle/>
          <a:p>
            <a:r>
              <a:rPr lang="en-US" altLang="zh-CN" dirty="0">
                <a:latin typeface="微软雅黑" panose="020B0503020204020204" pitchFamily="34" charset="-122"/>
                <a:ea typeface="微软雅黑" panose="020B0503020204020204" pitchFamily="34" charset="-122"/>
              </a:rPr>
              <a:t>1.2 </a:t>
            </a:r>
            <a:r>
              <a:rPr lang="zh-CN" altLang="en-US" dirty="0">
                <a:latin typeface="微软雅黑" panose="020B0503020204020204" pitchFamily="34" charset="-122"/>
                <a:ea typeface="微软雅黑" panose="020B0503020204020204" pitchFamily="34" charset="-122"/>
              </a:rPr>
              <a:t>父类可以被继承的成员</a:t>
            </a:r>
          </a:p>
        </p:txBody>
      </p:sp>
      <p:sp>
        <p:nvSpPr>
          <p:cNvPr id="3" name="内容占位符 2"/>
          <p:cNvSpPr>
            <a:spLocks noGrp="1"/>
          </p:cNvSpPr>
          <p:nvPr>
            <p:ph idx="1"/>
          </p:nvPr>
        </p:nvSpPr>
        <p:spPr>
          <a:xfrm>
            <a:off x="323528" y="1484784"/>
            <a:ext cx="2880320" cy="3816424"/>
          </a:xfrm>
          <a:ln>
            <a:solidFill>
              <a:srgbClr val="0000FF"/>
            </a:solidFill>
          </a:ln>
        </p:spPr>
        <p:txBody>
          <a:bodyPr/>
          <a:lstStyle/>
          <a:p>
            <a:pPr algn="just" eaLnBrk="1" hangingPunct="1"/>
            <a:r>
              <a:rPr lang="zh-CN" altLang="en-US" dirty="0">
                <a:solidFill>
                  <a:srgbClr val="0000FF"/>
                </a:solidFill>
                <a:latin typeface="微软雅黑" panose="020B0503020204020204" pitchFamily="34" charset="-122"/>
              </a:rPr>
              <a:t>类的结构</a:t>
            </a:r>
            <a:endParaRPr lang="en-US" altLang="zh-CN" dirty="0">
              <a:solidFill>
                <a:srgbClr val="0000FF"/>
              </a:solidFill>
              <a:latin typeface="微软雅黑" panose="020B0503020204020204" pitchFamily="34" charset="-122"/>
            </a:endParaRPr>
          </a:p>
          <a:p>
            <a:pPr marL="0" indent="0" algn="just" eaLnBrk="1" hangingPunct="1">
              <a:buNone/>
            </a:pPr>
            <a:r>
              <a:rPr lang="zh-CN" altLang="en-US" dirty="0">
                <a:latin typeface="微软雅黑" panose="020B0503020204020204" pitchFamily="34" charset="-122"/>
                <a:sym typeface="+mn-ea"/>
              </a:rPr>
              <a:t>类</a:t>
            </a:r>
            <a:r>
              <a:rPr lang="en-US" altLang="zh-CN" dirty="0">
                <a:latin typeface="微软雅黑" panose="020B0503020204020204" pitchFamily="34" charset="-122"/>
                <a:sym typeface="+mn-ea"/>
              </a:rPr>
              <a:t>{</a:t>
            </a:r>
          </a:p>
          <a:p>
            <a:pPr marL="0" indent="0" algn="just" eaLnBrk="1" hangingPunct="1">
              <a:buNone/>
            </a:pPr>
            <a:r>
              <a:rPr lang="zh-CN" altLang="en-US" dirty="0">
                <a:latin typeface="微软雅黑" panose="020B0503020204020204" pitchFamily="34" charset="-122"/>
                <a:sym typeface="+mn-ea"/>
              </a:rPr>
              <a:t>     成员变量</a:t>
            </a:r>
            <a:endParaRPr lang="en-US" altLang="zh-CN" dirty="0">
              <a:latin typeface="微软雅黑" panose="020B0503020204020204" pitchFamily="34" charset="-122"/>
              <a:sym typeface="+mn-ea"/>
            </a:endParaRPr>
          </a:p>
          <a:p>
            <a:pPr marL="0" indent="0" algn="just" eaLnBrk="1" hangingPunct="1">
              <a:buNone/>
            </a:pPr>
            <a:r>
              <a:rPr lang="zh-CN" altLang="en-US" dirty="0">
                <a:latin typeface="微软雅黑" panose="020B0503020204020204" pitchFamily="34" charset="-122"/>
                <a:sym typeface="+mn-ea"/>
              </a:rPr>
              <a:t>     构造方法</a:t>
            </a:r>
            <a:endParaRPr lang="en-US" altLang="zh-CN" dirty="0">
              <a:latin typeface="微软雅黑" panose="020B0503020204020204" pitchFamily="34" charset="-122"/>
              <a:sym typeface="+mn-ea"/>
            </a:endParaRPr>
          </a:p>
          <a:p>
            <a:pPr marL="0" indent="0" algn="just" eaLnBrk="1" hangingPunct="1">
              <a:buNone/>
            </a:pPr>
            <a:r>
              <a:rPr lang="zh-CN" altLang="en-US" dirty="0">
                <a:latin typeface="微软雅黑" panose="020B0503020204020204" pitchFamily="34" charset="-122"/>
                <a:sym typeface="+mn-ea"/>
              </a:rPr>
              <a:t>     成员方法</a:t>
            </a:r>
            <a:endParaRPr lang="en-US" altLang="zh-CN" dirty="0">
              <a:latin typeface="微软雅黑" panose="020B0503020204020204" pitchFamily="34" charset="-122"/>
              <a:sym typeface="+mn-ea"/>
            </a:endParaRPr>
          </a:p>
          <a:p>
            <a:pPr marL="0" indent="0" algn="just" eaLnBrk="1" hangingPunct="1">
              <a:buNone/>
            </a:pPr>
            <a:r>
              <a:rPr lang="en-US" altLang="zh-CN" dirty="0">
                <a:latin typeface="微软雅黑" panose="020B0503020204020204" pitchFamily="34" charset="-122"/>
                <a:sym typeface="+mn-ea"/>
              </a:rPr>
              <a:t>}</a:t>
            </a:r>
          </a:p>
        </p:txBody>
      </p:sp>
      <p:sp>
        <p:nvSpPr>
          <p:cNvPr id="5" name="内容占位符 2"/>
          <p:cNvSpPr txBox="1">
            <a:spLocks/>
          </p:cNvSpPr>
          <p:nvPr/>
        </p:nvSpPr>
        <p:spPr bwMode="auto">
          <a:xfrm>
            <a:off x="4067944" y="1484784"/>
            <a:ext cx="4104456" cy="38164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50000"/>
              </a:lnSpc>
              <a:spcBef>
                <a:spcPts val="0"/>
              </a:spcBef>
              <a:spcAft>
                <a:spcPct val="0"/>
              </a:spcAft>
              <a:buChar char="•"/>
              <a:defRPr kumimoji="1" sz="2800" b="1" kern="1200" baseline="0">
                <a:solidFill>
                  <a:schemeClr val="tx1"/>
                </a:solidFill>
                <a:latin typeface="Times New Roman" panose="02020603050405020304" pitchFamily="18" charset="0"/>
                <a:ea typeface="微软雅黑" panose="020B0503020204020204" pitchFamily="34" charset="-122"/>
                <a:cs typeface="+mn-cs"/>
              </a:defRPr>
            </a:lvl1pPr>
            <a:lvl2pPr marL="742950" indent="-285750" algn="l" rtl="0" eaLnBrk="0" fontAlgn="base" hangingPunct="0">
              <a:lnSpc>
                <a:spcPct val="150000"/>
              </a:lnSpc>
              <a:spcBef>
                <a:spcPts val="0"/>
              </a:spcBef>
              <a:spcAft>
                <a:spcPct val="0"/>
              </a:spcAft>
              <a:buChar char="–"/>
              <a:defRPr kumimoji="1" sz="2400" b="1" kern="1200" baseline="0">
                <a:solidFill>
                  <a:schemeClr val="tx1"/>
                </a:solidFill>
                <a:latin typeface="Times New Roman" panose="02020603050405020304" pitchFamily="18" charset="0"/>
                <a:ea typeface="微软雅黑" panose="020B0503020204020204" pitchFamily="34" charset="-122"/>
                <a:cs typeface="+mn-cs"/>
              </a:defRPr>
            </a:lvl2pPr>
            <a:lvl3pPr marL="1143000" indent="-228600" algn="l" rtl="0" eaLnBrk="0" fontAlgn="base" hangingPunct="0">
              <a:lnSpc>
                <a:spcPct val="150000"/>
              </a:lnSpc>
              <a:spcBef>
                <a:spcPts val="0"/>
              </a:spcBef>
              <a:spcAft>
                <a:spcPct val="0"/>
              </a:spcAft>
              <a:buChar char="•"/>
              <a:defRPr kumimoji="1" sz="2000" b="1" kern="1200" baseline="0">
                <a:solidFill>
                  <a:schemeClr val="tx1"/>
                </a:solidFill>
                <a:latin typeface="Times New Roman" panose="02020603050405020304" pitchFamily="18" charset="0"/>
                <a:ea typeface="微软雅黑" panose="020B0503020204020204" pitchFamily="34" charset="-122"/>
                <a:cs typeface="+mn-cs"/>
              </a:defRPr>
            </a:lvl3pPr>
            <a:lvl4pPr marL="1600200" indent="-228600" algn="l" rtl="0" eaLnBrk="0" fontAlgn="base" hangingPunct="0">
              <a:lnSpc>
                <a:spcPct val="150000"/>
              </a:lnSpc>
              <a:spcBef>
                <a:spcPts val="0"/>
              </a:spcBef>
              <a:spcAft>
                <a:spcPct val="0"/>
              </a:spcAft>
              <a:buChar char="–"/>
              <a:defRPr kumimoji="1" sz="2000" b="1" kern="1200" baseline="0">
                <a:solidFill>
                  <a:schemeClr val="tx1"/>
                </a:solidFill>
                <a:latin typeface="Times New Roman" panose="02020603050405020304" pitchFamily="18" charset="0"/>
                <a:ea typeface="微软雅黑" panose="020B0503020204020204" pitchFamily="34" charset="-122"/>
                <a:cs typeface="+mn-cs"/>
              </a:defRPr>
            </a:lvl4pPr>
            <a:lvl5pPr marL="2057400" indent="-228600" algn="l" rtl="0" eaLnBrk="0" fontAlgn="base" hangingPunct="0">
              <a:lnSpc>
                <a:spcPct val="150000"/>
              </a:lnSpc>
              <a:spcBef>
                <a:spcPts val="0"/>
              </a:spcBef>
              <a:spcAft>
                <a:spcPct val="0"/>
              </a:spcAft>
              <a:buChar char="»"/>
              <a:defRPr kumimoji="1" sz="2000" b="1" kern="1200" baseline="0">
                <a:solidFill>
                  <a:schemeClr val="tx1"/>
                </a:solidFill>
                <a:latin typeface="Times New Roman" panose="02020603050405020304" pitchFamily="18"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zh-CN" altLang="en-US" dirty="0">
                <a:latin typeface="微软雅黑" panose="020B0503020204020204" pitchFamily="34" charset="-122"/>
              </a:rPr>
              <a:t>成员访问控制修饰符：</a:t>
            </a:r>
            <a:endParaRPr lang="en-US" altLang="zh-CN" dirty="0">
              <a:latin typeface="微软雅黑" panose="020B0503020204020204" pitchFamily="34" charset="-122"/>
            </a:endParaRPr>
          </a:p>
          <a:p>
            <a:pPr algn="just" eaLnBrk="1" hangingPunct="1"/>
            <a:r>
              <a:rPr lang="en-US" altLang="zh-CN" dirty="0">
                <a:solidFill>
                  <a:srgbClr val="0000FF"/>
                </a:solidFill>
                <a:latin typeface="微软雅黑" panose="020B0503020204020204" pitchFamily="34" charset="-122"/>
                <a:sym typeface="+mn-ea"/>
              </a:rPr>
              <a:t>private</a:t>
            </a:r>
          </a:p>
          <a:p>
            <a:pPr algn="just" eaLnBrk="1" hangingPunct="1"/>
            <a:r>
              <a:rPr lang="en-US" altLang="zh-CN" dirty="0">
                <a:solidFill>
                  <a:srgbClr val="0000FF"/>
                </a:solidFill>
                <a:latin typeface="微软雅黑" panose="020B0503020204020204" pitchFamily="34" charset="-122"/>
                <a:sym typeface="+mn-ea"/>
              </a:rPr>
              <a:t>default</a:t>
            </a:r>
            <a:r>
              <a:rPr lang="en-US" altLang="zh-CN" dirty="0">
                <a:latin typeface="微软雅黑" panose="020B0503020204020204" pitchFamily="34" charset="-122"/>
                <a:sym typeface="+mn-ea"/>
              </a:rPr>
              <a:t>(</a:t>
            </a:r>
            <a:r>
              <a:rPr lang="zh-CN" altLang="en-US" dirty="0">
                <a:latin typeface="微软雅黑" panose="020B0503020204020204" pitchFamily="34" charset="-122"/>
                <a:sym typeface="+mn-ea"/>
              </a:rPr>
              <a:t>默认</a:t>
            </a:r>
            <a:r>
              <a:rPr lang="en-US" altLang="zh-CN" dirty="0">
                <a:latin typeface="微软雅黑" panose="020B0503020204020204" pitchFamily="34" charset="-122"/>
                <a:sym typeface="+mn-ea"/>
              </a:rPr>
              <a:t>,</a:t>
            </a:r>
            <a:r>
              <a:rPr lang="zh-CN" altLang="en-US" dirty="0">
                <a:latin typeface="微软雅黑" panose="020B0503020204020204" pitchFamily="34" charset="-122"/>
                <a:sym typeface="+mn-ea"/>
              </a:rPr>
              <a:t>无</a:t>
            </a:r>
            <a:r>
              <a:rPr lang="en-US" altLang="zh-CN" dirty="0">
                <a:latin typeface="微软雅黑" panose="020B0503020204020204" pitchFamily="34" charset="-122"/>
                <a:sym typeface="+mn-ea"/>
              </a:rPr>
              <a:t>)</a:t>
            </a:r>
          </a:p>
          <a:p>
            <a:pPr algn="just" eaLnBrk="1" hangingPunct="1"/>
            <a:r>
              <a:rPr lang="en-US" altLang="zh-CN" dirty="0">
                <a:solidFill>
                  <a:srgbClr val="0000FF"/>
                </a:solidFill>
                <a:latin typeface="微软雅黑" panose="020B0503020204020204" pitchFamily="34" charset="-122"/>
                <a:sym typeface="+mn-ea"/>
              </a:rPr>
              <a:t>protected</a:t>
            </a:r>
          </a:p>
          <a:p>
            <a:pPr algn="just" eaLnBrk="1" hangingPunct="1"/>
            <a:r>
              <a:rPr lang="en-US" altLang="zh-CN" dirty="0">
                <a:solidFill>
                  <a:srgbClr val="0000FF"/>
                </a:solidFill>
                <a:latin typeface="微软雅黑" panose="020B0503020204020204" pitchFamily="34" charset="-122"/>
                <a:sym typeface="+mn-ea"/>
              </a:rPr>
              <a:t>public</a:t>
            </a:r>
          </a:p>
        </p:txBody>
      </p:sp>
      <p:sp>
        <p:nvSpPr>
          <p:cNvPr id="6" name="内容占位符 2"/>
          <p:cNvSpPr txBox="1">
            <a:spLocks/>
          </p:cNvSpPr>
          <p:nvPr/>
        </p:nvSpPr>
        <p:spPr bwMode="auto">
          <a:xfrm>
            <a:off x="323528" y="5589240"/>
            <a:ext cx="8439472" cy="677044"/>
          </a:xfrm>
          <a:prstGeom prst="rect">
            <a:avLst/>
          </a:prstGeom>
          <a:noFill/>
          <a:ln>
            <a:solidFill>
              <a:srgbClr val="0000FF"/>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50000"/>
              </a:lnSpc>
              <a:spcBef>
                <a:spcPts val="0"/>
              </a:spcBef>
              <a:spcAft>
                <a:spcPct val="0"/>
              </a:spcAft>
              <a:buChar char="•"/>
              <a:defRPr kumimoji="1" sz="2800" b="1" kern="1200" baseline="0">
                <a:solidFill>
                  <a:schemeClr val="tx1"/>
                </a:solidFill>
                <a:latin typeface="Times New Roman" panose="02020603050405020304" pitchFamily="18" charset="0"/>
                <a:ea typeface="微软雅黑" panose="020B0503020204020204" pitchFamily="34" charset="-122"/>
                <a:cs typeface="+mn-cs"/>
              </a:defRPr>
            </a:lvl1pPr>
            <a:lvl2pPr marL="742950" indent="-285750" algn="l" rtl="0" eaLnBrk="0" fontAlgn="base" hangingPunct="0">
              <a:lnSpc>
                <a:spcPct val="150000"/>
              </a:lnSpc>
              <a:spcBef>
                <a:spcPts val="0"/>
              </a:spcBef>
              <a:spcAft>
                <a:spcPct val="0"/>
              </a:spcAft>
              <a:buChar char="–"/>
              <a:defRPr kumimoji="1" sz="2400" b="1" kern="1200" baseline="0">
                <a:solidFill>
                  <a:schemeClr val="tx1"/>
                </a:solidFill>
                <a:latin typeface="Times New Roman" panose="02020603050405020304" pitchFamily="18" charset="0"/>
                <a:ea typeface="微软雅黑" panose="020B0503020204020204" pitchFamily="34" charset="-122"/>
                <a:cs typeface="+mn-cs"/>
              </a:defRPr>
            </a:lvl2pPr>
            <a:lvl3pPr marL="1143000" indent="-228600" algn="l" rtl="0" eaLnBrk="0" fontAlgn="base" hangingPunct="0">
              <a:lnSpc>
                <a:spcPct val="150000"/>
              </a:lnSpc>
              <a:spcBef>
                <a:spcPts val="0"/>
              </a:spcBef>
              <a:spcAft>
                <a:spcPct val="0"/>
              </a:spcAft>
              <a:buChar char="•"/>
              <a:defRPr kumimoji="1" sz="2000" b="1" kern="1200" baseline="0">
                <a:solidFill>
                  <a:schemeClr val="tx1"/>
                </a:solidFill>
                <a:latin typeface="Times New Roman" panose="02020603050405020304" pitchFamily="18" charset="0"/>
                <a:ea typeface="微软雅黑" panose="020B0503020204020204" pitchFamily="34" charset="-122"/>
                <a:cs typeface="+mn-cs"/>
              </a:defRPr>
            </a:lvl3pPr>
            <a:lvl4pPr marL="1600200" indent="-228600" algn="l" rtl="0" eaLnBrk="0" fontAlgn="base" hangingPunct="0">
              <a:lnSpc>
                <a:spcPct val="150000"/>
              </a:lnSpc>
              <a:spcBef>
                <a:spcPts val="0"/>
              </a:spcBef>
              <a:spcAft>
                <a:spcPct val="0"/>
              </a:spcAft>
              <a:buChar char="–"/>
              <a:defRPr kumimoji="1" sz="2000" b="1" kern="1200" baseline="0">
                <a:solidFill>
                  <a:schemeClr val="tx1"/>
                </a:solidFill>
                <a:latin typeface="Times New Roman" panose="02020603050405020304" pitchFamily="18" charset="0"/>
                <a:ea typeface="微软雅黑" panose="020B0503020204020204" pitchFamily="34" charset="-122"/>
                <a:cs typeface="+mn-cs"/>
              </a:defRPr>
            </a:lvl4pPr>
            <a:lvl5pPr marL="2057400" indent="-228600" algn="l" rtl="0" eaLnBrk="0" fontAlgn="base" hangingPunct="0">
              <a:lnSpc>
                <a:spcPct val="150000"/>
              </a:lnSpc>
              <a:spcBef>
                <a:spcPts val="0"/>
              </a:spcBef>
              <a:spcAft>
                <a:spcPct val="0"/>
              </a:spcAft>
              <a:buChar char="»"/>
              <a:defRPr kumimoji="1" sz="2000" b="1" kern="1200" baseline="0">
                <a:solidFill>
                  <a:schemeClr val="tx1"/>
                </a:solidFill>
                <a:latin typeface="Times New Roman" panose="02020603050405020304" pitchFamily="18"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zh-CN" altLang="en-US" sz="2400" dirty="0">
                <a:latin typeface="微软雅黑" panose="020B0503020204020204" pitchFamily="34" charset="-122"/>
              </a:rPr>
              <a:t>子类文件和父类文件的存储关系：</a:t>
            </a:r>
            <a:r>
              <a:rPr lang="zh-CN" altLang="en-US" sz="2400" dirty="0">
                <a:solidFill>
                  <a:srgbClr val="FF0000"/>
                </a:solidFill>
                <a:latin typeface="微软雅黑" panose="020B0503020204020204" pitchFamily="34" charset="-122"/>
              </a:rPr>
              <a:t>同一个包内</a:t>
            </a:r>
            <a:r>
              <a:rPr lang="zh-CN" altLang="en-US" sz="2400" dirty="0">
                <a:latin typeface="微软雅黑" panose="020B0503020204020204" pitchFamily="34" charset="-122"/>
              </a:rPr>
              <a:t>，</a:t>
            </a:r>
            <a:r>
              <a:rPr lang="zh-CN" altLang="en-US" sz="2400" dirty="0">
                <a:solidFill>
                  <a:srgbClr val="FF0000"/>
                </a:solidFill>
                <a:latin typeface="微软雅黑" panose="020B0503020204020204" pitchFamily="34" charset="-122"/>
              </a:rPr>
              <a:t>不同包内</a:t>
            </a:r>
            <a:endParaRPr lang="en-US" altLang="zh-CN" sz="2400" dirty="0">
              <a:solidFill>
                <a:srgbClr val="FF0000"/>
              </a:solidFill>
              <a:latin typeface="微软雅黑" panose="020B0503020204020204" pitchFamily="34" charset="-122"/>
              <a:sym typeface="+mn-ea"/>
            </a:endParaRPr>
          </a:p>
        </p:txBody>
      </p:sp>
      <p:sp>
        <p:nvSpPr>
          <p:cNvPr id="7" name="灯片编号占位符 6"/>
          <p:cNvSpPr>
            <a:spLocks noGrp="1"/>
          </p:cNvSpPr>
          <p:nvPr>
            <p:ph type="sldNum" sz="quarter" idx="11"/>
          </p:nvPr>
        </p:nvSpPr>
        <p:spPr/>
        <p:txBody>
          <a:bodyPr/>
          <a:lstStyle/>
          <a:p>
            <a:pPr>
              <a:defRPr/>
            </a:pPr>
            <a:r>
              <a:rPr lang="zh-CN" altLang="en-US">
                <a:latin typeface="微软雅黑" panose="020B0503020204020204" pitchFamily="34" charset="-122"/>
                <a:ea typeface="微软雅黑" panose="020B0503020204020204" pitchFamily="34" charset="-122"/>
              </a:rPr>
              <a:t>第</a:t>
            </a:r>
            <a:fld id="{CA026F94-6BC2-4C2F-AEB4-E7C94D10364D}" type="slidenum">
              <a:rPr lang="zh-CN" altLang="en-US" smtClean="0">
                <a:latin typeface="微软雅黑" panose="020B0503020204020204" pitchFamily="34" charset="-122"/>
                <a:ea typeface="微软雅黑" panose="020B0503020204020204" pitchFamily="34" charset="-122"/>
              </a:rPr>
              <a:pPr>
                <a:defRPr/>
              </a:pPr>
              <a:t>10</a:t>
            </a:fld>
            <a:r>
              <a:rPr lang="zh-CN" altLang="en-US">
                <a:latin typeface="微软雅黑" panose="020B0503020204020204" pitchFamily="34" charset="-122"/>
                <a:ea typeface="微软雅黑" panose="020B0503020204020204" pitchFamily="34" charset="-122"/>
              </a:rPr>
              <a:t>页</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3213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1700808"/>
            <a:ext cx="7838256" cy="4318992"/>
          </a:xfrm>
        </p:spPr>
        <p:txBody>
          <a:bodyPr/>
          <a:lstStyle/>
          <a:p>
            <a:pPr marL="0" indent="0">
              <a:buNone/>
            </a:pPr>
            <a:r>
              <a:rPr lang="zh-CN" altLang="en-US" dirty="0">
                <a:latin typeface="微软雅黑" panose="020B0503020204020204" pitchFamily="34" charset="-122"/>
              </a:rPr>
              <a:t>（</a:t>
            </a:r>
            <a:r>
              <a:rPr lang="en-US" altLang="zh-CN" dirty="0">
                <a:latin typeface="微软雅黑" panose="020B0503020204020204" pitchFamily="34" charset="-122"/>
              </a:rPr>
              <a:t>1</a:t>
            </a:r>
            <a:r>
              <a:rPr lang="zh-CN" altLang="en-US" dirty="0">
                <a:latin typeface="微软雅黑" panose="020B0503020204020204" pitchFamily="34" charset="-122"/>
              </a:rPr>
              <a:t>）子类和父类在同一个包内</a:t>
            </a:r>
            <a:endParaRPr lang="en-US" altLang="zh-CN" dirty="0">
              <a:latin typeface="微软雅黑" panose="020B0503020204020204" pitchFamily="34" charset="-122"/>
            </a:endParaRPr>
          </a:p>
          <a:p>
            <a:pPr marL="0" indent="0">
              <a:buNone/>
            </a:pPr>
            <a:r>
              <a:rPr lang="zh-CN" altLang="en-US" dirty="0">
                <a:latin typeface="微软雅黑" panose="020B0503020204020204" pitchFamily="34" charset="-122"/>
              </a:rPr>
              <a:t>（</a:t>
            </a:r>
            <a:r>
              <a:rPr lang="en-US" altLang="zh-CN" dirty="0">
                <a:latin typeface="微软雅黑" panose="020B0503020204020204" pitchFamily="34" charset="-122"/>
              </a:rPr>
              <a:t>2</a:t>
            </a:r>
            <a:r>
              <a:rPr lang="zh-CN" altLang="en-US" dirty="0">
                <a:latin typeface="微软雅黑" panose="020B0503020204020204" pitchFamily="34" charset="-122"/>
              </a:rPr>
              <a:t>）子类和父类在不同包内</a:t>
            </a:r>
            <a:endParaRPr lang="en-US" altLang="zh-CN" dirty="0">
              <a:latin typeface="微软雅黑" panose="020B0503020204020204" pitchFamily="34" charset="-122"/>
            </a:endParaRPr>
          </a:p>
          <a:p>
            <a:pPr marL="0" indent="0">
              <a:buNone/>
            </a:pPr>
            <a:r>
              <a:rPr lang="zh-CN" altLang="en-US" dirty="0">
                <a:latin typeface="微软雅黑" panose="020B0503020204020204" pitchFamily="34" charset="-122"/>
              </a:rPr>
              <a:t>（</a:t>
            </a:r>
            <a:r>
              <a:rPr lang="en-US" altLang="zh-CN" dirty="0">
                <a:latin typeface="微软雅黑" panose="020B0503020204020204" pitchFamily="34" charset="-122"/>
              </a:rPr>
              <a:t>3</a:t>
            </a:r>
            <a:r>
              <a:rPr lang="zh-CN" altLang="en-US" dirty="0">
                <a:latin typeface="微软雅黑" panose="020B0503020204020204" pitchFamily="34" charset="-122"/>
              </a:rPr>
              <a:t>）</a:t>
            </a:r>
            <a:r>
              <a:rPr lang="en-US" altLang="zh-CN" dirty="0">
                <a:latin typeface="微软雅黑" panose="020B0503020204020204" pitchFamily="34" charset="-122"/>
              </a:rPr>
              <a:t>protected</a:t>
            </a:r>
            <a:r>
              <a:rPr lang="zh-CN" altLang="en-US" dirty="0">
                <a:latin typeface="微软雅黑" panose="020B0503020204020204" pitchFamily="34" charset="-122"/>
              </a:rPr>
              <a:t>的进一步说明</a:t>
            </a:r>
            <a:endParaRPr lang="en-US" altLang="zh-CN" dirty="0">
              <a:latin typeface="微软雅黑" panose="020B0503020204020204" pitchFamily="34" charset="-122"/>
            </a:endParaRPr>
          </a:p>
        </p:txBody>
      </p:sp>
      <p:sp>
        <p:nvSpPr>
          <p:cNvPr id="5" name="灯片编号占位符 4"/>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11</a:t>
            </a:fld>
            <a:r>
              <a:rPr lang="zh-CN" altLang="en-US"/>
              <a:t>页</a:t>
            </a:r>
            <a:endParaRPr lang="en-US" altLang="zh-CN" dirty="0"/>
          </a:p>
        </p:txBody>
      </p:sp>
    </p:spTree>
    <p:extLst>
      <p:ext uri="{BB962C8B-B14F-4D97-AF65-F5344CB8AC3E}">
        <p14:creationId xmlns:p14="http://schemas.microsoft.com/office/powerpoint/2010/main" val="1903002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subTitle" idx="1"/>
          </p:nvPr>
        </p:nvSpPr>
        <p:spPr>
          <a:xfrm>
            <a:off x="251520" y="908050"/>
            <a:ext cx="7632848" cy="792758"/>
          </a:xfrm>
        </p:spPr>
        <p:txBody>
          <a:bodyPr/>
          <a:lstStyle/>
          <a:p>
            <a:pPr marL="0" lvl="1" algn="l" eaLnBrk="1" hangingPunct="1"/>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rgbClr val="0000FF"/>
                </a:solidFill>
                <a:latin typeface="微软雅黑" panose="020B0503020204020204" pitchFamily="34" charset="-122"/>
                <a:ea typeface="微软雅黑" panose="020B0503020204020204" pitchFamily="34" charset="-122"/>
              </a:rPr>
              <a:t>子类和父类</a:t>
            </a:r>
            <a:r>
              <a:rPr lang="zh-CN" altLang="en-US" sz="2800" b="1" dirty="0">
                <a:latin typeface="微软雅黑" panose="020B0503020204020204" pitchFamily="34" charset="-122"/>
                <a:ea typeface="微软雅黑" panose="020B0503020204020204" pitchFamily="34" charset="-122"/>
              </a:rPr>
              <a:t>在</a:t>
            </a:r>
            <a:r>
              <a:rPr lang="zh-CN" altLang="en-US" sz="2800" b="1" dirty="0">
                <a:solidFill>
                  <a:srgbClr val="FF0000"/>
                </a:solidFill>
                <a:latin typeface="微软雅黑" panose="020B0503020204020204" pitchFamily="34" charset="-122"/>
                <a:ea typeface="微软雅黑" panose="020B0503020204020204" pitchFamily="34" charset="-122"/>
              </a:rPr>
              <a:t>同一包中</a:t>
            </a:r>
            <a:r>
              <a:rPr lang="zh-CN" altLang="en-US" sz="2800" b="1" dirty="0">
                <a:latin typeface="微软雅黑" panose="020B0503020204020204" pitchFamily="34" charset="-122"/>
                <a:ea typeface="微软雅黑" panose="020B0503020204020204" pitchFamily="34" charset="-122"/>
              </a:rPr>
              <a:t>的继承性</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 </a:t>
            </a:r>
          </a:p>
        </p:txBody>
      </p:sp>
      <p:sp>
        <p:nvSpPr>
          <p:cNvPr id="28675" name="Text Box 3"/>
          <p:cNvSpPr txBox="1">
            <a:spLocks noChangeArrowheads="1"/>
          </p:cNvSpPr>
          <p:nvPr/>
        </p:nvSpPr>
        <p:spPr bwMode="auto">
          <a:xfrm>
            <a:off x="242764" y="1916832"/>
            <a:ext cx="8712968" cy="285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342900" indent="-342900" algn="just" eaLnBrk="1" hangingPunct="1">
              <a:lnSpc>
                <a:spcPct val="150000"/>
              </a:lnSpc>
              <a:spcBef>
                <a:spcPct val="40000"/>
              </a:spcBef>
            </a:pPr>
            <a:r>
              <a:rPr lang="zh-CN" altLang="en-US" b="1" dirty="0" smtClean="0">
                <a:latin typeface="微软雅黑" panose="020B0503020204020204" pitchFamily="34" charset="-122"/>
                <a:ea typeface="微软雅黑" panose="020B0503020204020204" pitchFamily="34" charset="-122"/>
              </a:rPr>
              <a:t>子</a:t>
            </a:r>
            <a:r>
              <a:rPr lang="zh-CN" altLang="en-US" b="1" dirty="0">
                <a:latin typeface="微软雅黑" panose="020B0503020204020204" pitchFamily="34" charset="-122"/>
                <a:ea typeface="微软雅黑" panose="020B0503020204020204" pitchFamily="34" charset="-122"/>
              </a:rPr>
              <a:t>类和父类在同一个包中，子类自然地继承了其父类中非</a:t>
            </a:r>
            <a:r>
              <a:rPr lang="en-US" altLang="zh-CN" b="1" dirty="0">
                <a:latin typeface="微软雅黑" panose="020B0503020204020204" pitchFamily="34" charset="-122"/>
                <a:ea typeface="微软雅黑" panose="020B0503020204020204" pitchFamily="34" charset="-122"/>
              </a:rPr>
              <a:t>private</a:t>
            </a:r>
            <a:r>
              <a:rPr lang="zh-CN" altLang="en-US" b="1" dirty="0">
                <a:latin typeface="微软雅黑" panose="020B0503020204020204" pitchFamily="34" charset="-122"/>
                <a:ea typeface="微软雅黑" panose="020B0503020204020204" pitchFamily="34" charset="-122"/>
              </a:rPr>
              <a:t>的成员变量和成员方法，即将它们作为自己的成员变量和成员方法。</a:t>
            </a:r>
            <a:endParaRPr lang="en-US" altLang="zh-CN" b="1" dirty="0">
              <a:latin typeface="微软雅黑" panose="020B0503020204020204" pitchFamily="34" charset="-122"/>
              <a:ea typeface="微软雅黑" panose="020B0503020204020204" pitchFamily="34" charset="-122"/>
            </a:endParaRPr>
          </a:p>
          <a:p>
            <a:pPr marL="342900" indent="-342900" algn="just" eaLnBrk="1" hangingPunct="1">
              <a:lnSpc>
                <a:spcPct val="150000"/>
              </a:lnSpc>
              <a:spcBef>
                <a:spcPct val="40000"/>
              </a:spcBef>
            </a:pPr>
            <a:r>
              <a:rPr lang="zh-CN" altLang="en-US" b="1" dirty="0">
                <a:latin typeface="微软雅黑" panose="020B0503020204020204" pitchFamily="34" charset="-122"/>
                <a:ea typeface="微软雅黑" panose="020B0503020204020204" pitchFamily="34" charset="-122"/>
              </a:rPr>
              <a:t>说明</a:t>
            </a:r>
            <a:r>
              <a:rPr lang="zh-CN" altLang="en-US" b="1" dirty="0" smtClean="0">
                <a:latin typeface="微软雅黑" panose="020B0503020204020204" pitchFamily="34" charset="-122"/>
                <a:ea typeface="微软雅黑" panose="020B0503020204020204" pitchFamily="34" charset="-122"/>
              </a:rPr>
              <a:t>：子</a:t>
            </a:r>
            <a:r>
              <a:rPr lang="zh-CN" altLang="en-US" b="1" dirty="0">
                <a:latin typeface="微软雅黑" panose="020B0503020204020204" pitchFamily="34" charset="-122"/>
                <a:ea typeface="微软雅黑" panose="020B0503020204020204" pitchFamily="34" charset="-122"/>
              </a:rPr>
              <a:t>类继承的成员访问</a:t>
            </a:r>
            <a:r>
              <a:rPr lang="zh-CN" altLang="en-US" b="1" dirty="0" smtClean="0">
                <a:latin typeface="微软雅黑" panose="020B0503020204020204" pitchFamily="34" charset="-122"/>
                <a:ea typeface="微软雅黑" panose="020B0503020204020204" pitchFamily="34" charset="-122"/>
              </a:rPr>
              <a:t>权限不变；</a:t>
            </a:r>
            <a:endParaRPr lang="en-US" altLang="zh-CN" b="1" dirty="0" smtClean="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r>
              <a:rPr lang="zh-CN" altLang="en-US">
                <a:latin typeface="微软雅黑" panose="020B0503020204020204" pitchFamily="34" charset="-122"/>
                <a:ea typeface="微软雅黑" panose="020B0503020204020204" pitchFamily="34" charset="-122"/>
              </a:rPr>
              <a:t>第</a:t>
            </a:r>
            <a:fld id="{AE44A0C9-BF33-4D08-BA66-E41C2A0B4543}" type="slidenum">
              <a:rPr lang="zh-CN" altLang="en-US" smtClean="0">
                <a:latin typeface="微软雅黑" panose="020B0503020204020204" pitchFamily="34" charset="-122"/>
                <a:ea typeface="微软雅黑" panose="020B0503020204020204" pitchFamily="34" charset="-122"/>
              </a:rPr>
              <a:pPr>
                <a:defRPr/>
              </a:pPr>
              <a:t>12</a:t>
            </a:fld>
            <a:r>
              <a:rPr lang="zh-CN" altLang="en-US">
                <a:latin typeface="微软雅黑" panose="020B0503020204020204" pitchFamily="34" charset="-122"/>
                <a:ea typeface="微软雅黑" panose="020B0503020204020204" pitchFamily="34" charset="-122"/>
              </a:rPr>
              <a:t>页</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2403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8"/>
          <p:cNvSpPr>
            <a:spLocks noChangeArrowheads="1"/>
          </p:cNvSpPr>
          <p:nvPr/>
        </p:nvSpPr>
        <p:spPr bwMode="auto">
          <a:xfrm>
            <a:off x="0" y="2481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9699" name="Rectangle 10"/>
          <p:cNvSpPr>
            <a:spLocks noChangeArrowheads="1"/>
          </p:cNvSpPr>
          <p:nvPr/>
        </p:nvSpPr>
        <p:spPr bwMode="auto">
          <a:xfrm>
            <a:off x="431800" y="855663"/>
            <a:ext cx="8280400" cy="142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000" dirty="0"/>
              <a:t>        </a:t>
            </a:r>
            <a:r>
              <a:rPr lang="zh-CN" altLang="en-US" sz="2400" dirty="0"/>
              <a:t>下面的</a:t>
            </a:r>
            <a:r>
              <a:rPr lang="zh-CN" altLang="en-US" sz="2400" b="1" dirty="0"/>
              <a:t>例子1</a:t>
            </a:r>
            <a:r>
              <a:rPr lang="zh-CN" altLang="en-US" sz="2400" dirty="0"/>
              <a:t>中有4个类：</a:t>
            </a:r>
            <a:r>
              <a:rPr lang="en-US" altLang="zh-CN" sz="2400" b="1" dirty="0"/>
              <a:t>People</a:t>
            </a:r>
            <a:r>
              <a:rPr lang="en-US" altLang="zh-CN" sz="2400" dirty="0"/>
              <a:t>，</a:t>
            </a:r>
            <a:r>
              <a:rPr lang="en-US" altLang="zh-CN" sz="2400" b="1" dirty="0"/>
              <a:t>Student</a:t>
            </a:r>
            <a:r>
              <a:rPr lang="en-US" altLang="zh-CN" sz="2400" dirty="0"/>
              <a:t>，</a:t>
            </a:r>
            <a:r>
              <a:rPr lang="en-US" altLang="zh-CN" sz="2400" b="1" dirty="0"/>
              <a:t>UniverStudent</a:t>
            </a:r>
            <a:r>
              <a:rPr lang="zh-CN" altLang="en-US" sz="2400" dirty="0"/>
              <a:t>和</a:t>
            </a:r>
            <a:r>
              <a:rPr lang="en-US" altLang="zh-CN" sz="2400" b="1" dirty="0"/>
              <a:t>Example5_1</a:t>
            </a:r>
            <a:r>
              <a:rPr lang="en-US" altLang="zh-CN" sz="2400" dirty="0"/>
              <a:t>，</a:t>
            </a:r>
            <a:r>
              <a:rPr lang="zh-CN" altLang="en-US" sz="2400" dirty="0"/>
              <a:t>其中</a:t>
            </a:r>
            <a:r>
              <a:rPr lang="en-US" altLang="zh-CN" sz="2400" dirty="0" err="1"/>
              <a:t>UniverStudent</a:t>
            </a:r>
            <a:r>
              <a:rPr lang="zh-CN" altLang="en-US" sz="2400" dirty="0"/>
              <a:t>类是</a:t>
            </a:r>
            <a:r>
              <a:rPr lang="en-US" altLang="zh-CN" sz="2400" dirty="0"/>
              <a:t>Student</a:t>
            </a:r>
            <a:r>
              <a:rPr lang="zh-CN" altLang="en-US" sz="2400" dirty="0"/>
              <a:t>的子类，</a:t>
            </a:r>
            <a:r>
              <a:rPr lang="en-US" altLang="zh-CN" sz="2400" dirty="0"/>
              <a:t>Student</a:t>
            </a:r>
            <a:r>
              <a:rPr lang="zh-CN" altLang="en-US" sz="2400" dirty="0"/>
              <a:t>是</a:t>
            </a:r>
            <a:r>
              <a:rPr lang="en-US" altLang="zh-CN" sz="2400" dirty="0"/>
              <a:t>People</a:t>
            </a:r>
            <a:r>
              <a:rPr lang="zh-CN" altLang="en-US" sz="2400" dirty="0"/>
              <a:t>的子类。</a:t>
            </a:r>
          </a:p>
        </p:txBody>
      </p:sp>
      <p:sp>
        <p:nvSpPr>
          <p:cNvPr id="6" name="内容占位符 2"/>
          <p:cNvSpPr txBox="1">
            <a:spLocks/>
          </p:cNvSpPr>
          <p:nvPr/>
        </p:nvSpPr>
        <p:spPr bwMode="auto">
          <a:xfrm>
            <a:off x="0" y="2636912"/>
            <a:ext cx="9036496" cy="2952402"/>
          </a:xfrm>
          <a:prstGeom prst="rect">
            <a:avLst/>
          </a:prstGeom>
          <a:solidFill>
            <a:schemeClr val="bg1">
              <a:lumMod val="95000"/>
            </a:schemeClr>
          </a:solidFill>
          <a:ln>
            <a:noFill/>
          </a:ln>
          <a:effectLst/>
        </p:spPr>
        <p:txBody>
          <a:bodyPr/>
          <a:lstStyle>
            <a:lvl1pPr marL="0" indent="0" algn="ctr" rtl="0" eaLnBrk="0" fontAlgn="base" hangingPunct="0">
              <a:spcBef>
                <a:spcPct val="20000"/>
              </a:spcBef>
              <a:spcAft>
                <a:spcPct val="0"/>
              </a:spcAft>
              <a:buNone/>
              <a:defRPr kumimoji="1" sz="2400" kern="1200">
                <a:solidFill>
                  <a:schemeClr val="tx1"/>
                </a:solidFill>
                <a:latin typeface="+mn-lt"/>
                <a:ea typeface="+mn-ea"/>
                <a:cs typeface="+mn-cs"/>
              </a:defRPr>
            </a:lvl1pPr>
            <a:lvl2pPr marL="457200" indent="0" algn="ctr" rtl="0" eaLnBrk="0" fontAlgn="base" hangingPunct="0">
              <a:spcBef>
                <a:spcPct val="20000"/>
              </a:spcBef>
              <a:spcAft>
                <a:spcPct val="0"/>
              </a:spcAft>
              <a:buNone/>
              <a:defRPr kumimoji="1" sz="2000" kern="1200">
                <a:solidFill>
                  <a:schemeClr val="tx1"/>
                </a:solidFill>
                <a:latin typeface="+mn-lt"/>
                <a:ea typeface="+mn-ea"/>
                <a:cs typeface="+mn-cs"/>
              </a:defRPr>
            </a:lvl2pPr>
            <a:lvl3pPr marL="914400" indent="0" algn="ctr" rtl="0" eaLnBrk="0" fontAlgn="base" hangingPunct="0">
              <a:spcBef>
                <a:spcPct val="20000"/>
              </a:spcBef>
              <a:spcAft>
                <a:spcPct val="0"/>
              </a:spcAft>
              <a:buNone/>
              <a:defRPr kumimoji="1" sz="1800" kern="1200">
                <a:solidFill>
                  <a:schemeClr val="tx1"/>
                </a:solidFill>
                <a:latin typeface="+mn-lt"/>
                <a:ea typeface="+mn-ea"/>
                <a:cs typeface="+mn-cs"/>
              </a:defRPr>
            </a:lvl3pPr>
            <a:lvl4pPr marL="1371600" indent="0" algn="ctr" rtl="0" eaLnBrk="0" fontAlgn="base" hangingPunct="0">
              <a:spcBef>
                <a:spcPct val="20000"/>
              </a:spcBef>
              <a:spcAft>
                <a:spcPct val="0"/>
              </a:spcAft>
              <a:buNone/>
              <a:defRPr kumimoji="1" sz="1600" kern="1200">
                <a:solidFill>
                  <a:schemeClr val="tx1"/>
                </a:solidFill>
                <a:latin typeface="+mn-lt"/>
                <a:ea typeface="+mn-ea"/>
                <a:cs typeface="+mn-cs"/>
              </a:defRPr>
            </a:lvl4pPr>
            <a:lvl5pPr marL="1828800" indent="0" algn="ctr" rtl="0" eaLnBrk="0" fontAlgn="base" hangingPunct="0">
              <a:spcBef>
                <a:spcPct val="20000"/>
              </a:spcBef>
              <a:spcAft>
                <a:spcPct val="0"/>
              </a:spcAft>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lnSpc>
                <a:spcPct val="150000"/>
              </a:lnSpc>
              <a:spcBef>
                <a:spcPts val="0"/>
              </a:spcBef>
              <a:buFont typeface="Times New Roman" panose="02020603050405020304" pitchFamily="18" charset="0"/>
              <a:buAutoNum type="arabicPeriod"/>
              <a:defRPr/>
            </a:pPr>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People { </a:t>
            </a:r>
          </a:p>
          <a:p>
            <a:pPr marL="514350" indent="-514350" algn="l">
              <a:lnSpc>
                <a:spcPct val="150000"/>
              </a:lnSpc>
              <a:spcBef>
                <a:spcPts val="0"/>
              </a:spcBef>
              <a:buFont typeface="Times New Roman" panose="02020603050405020304" pitchFamily="18" charset="0"/>
              <a:buAutoNum type="arabicPeriod"/>
              <a:defRPr/>
            </a:pPr>
            <a:r>
              <a:rPr lang="en-US" altLang="zh-CN" sz="2000" dirty="0">
                <a:solidFill>
                  <a:srgbClr val="000000"/>
                </a:solidFill>
                <a:latin typeface="Consolas" panose="020B0609020204030204" pitchFamily="49" charset="0"/>
              </a:rPr>
              <a:t>  </a:t>
            </a:r>
            <a:r>
              <a:rPr lang="en-US" altLang="zh-CN" sz="2000" b="1" dirty="0" err="1">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age,leg</a:t>
            </a:r>
            <a:r>
              <a:rPr lang="en-US" altLang="zh-CN" sz="2000" b="1" dirty="0">
                <a:solidFill>
                  <a:srgbClr val="000000"/>
                </a:solidFill>
                <a:latin typeface="Consolas" panose="020B0609020204030204" pitchFamily="49" charset="0"/>
              </a:rPr>
              <a:t> = 2,hand = 2;</a:t>
            </a:r>
          </a:p>
          <a:p>
            <a:pPr marL="514350" indent="-514350" algn="l">
              <a:lnSpc>
                <a:spcPct val="150000"/>
              </a:lnSpc>
              <a:spcBef>
                <a:spcPts val="0"/>
              </a:spcBef>
              <a:buFont typeface="Times New Roman" panose="02020603050405020304" pitchFamily="18" charset="0"/>
              <a:buAutoNum type="arabicPeriod"/>
              <a:defRPr/>
            </a:pPr>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protected</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showPeopleMess</a:t>
            </a:r>
            <a:r>
              <a:rPr lang="en-US" altLang="zh-CN" sz="2000" b="1" dirty="0">
                <a:solidFill>
                  <a:srgbClr val="000000"/>
                </a:solidFill>
                <a:latin typeface="Consolas" panose="020B0609020204030204" pitchFamily="49" charset="0"/>
              </a:rPr>
              <a:t>() {</a:t>
            </a:r>
          </a:p>
          <a:p>
            <a:pPr marL="514350" indent="-514350" algn="l">
              <a:lnSpc>
                <a:spcPct val="150000"/>
              </a:lnSpc>
              <a:spcBef>
                <a:spcPts val="0"/>
              </a:spcBef>
              <a:buFont typeface="Times New Roman" panose="02020603050405020304" pitchFamily="18" charset="0"/>
              <a:buAutoNum type="arabicPeriod"/>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System.out.printf</a:t>
            </a:r>
            <a:r>
              <a:rPr lang="en-US" altLang="zh-CN" sz="2000" dirty="0">
                <a:solidFill>
                  <a:srgbClr val="000000"/>
                </a:solidFill>
                <a:latin typeface="Consolas" panose="020B0609020204030204" pitchFamily="49" charset="0"/>
              </a:rPr>
              <a:t>(</a:t>
            </a:r>
            <a:r>
              <a:rPr lang="en-US" altLang="zh-CN" sz="2000" dirty="0">
                <a:solidFill>
                  <a:srgbClr val="2A00FF"/>
                </a:solidFill>
                <a:latin typeface="Consolas" panose="020B0609020204030204" pitchFamily="49" charset="0"/>
              </a:rPr>
              <a:t>"%d</a:t>
            </a:r>
            <a:r>
              <a:rPr lang="zh-CN" altLang="en-US" sz="2000" dirty="0">
                <a:solidFill>
                  <a:srgbClr val="2A00FF"/>
                </a:solidFill>
                <a:latin typeface="Consolas" panose="020B0609020204030204" pitchFamily="49" charset="0"/>
              </a:rPr>
              <a:t>岁，</a:t>
            </a:r>
            <a:r>
              <a:rPr lang="en-US" altLang="zh-CN" sz="2000" dirty="0">
                <a:solidFill>
                  <a:srgbClr val="2A00FF"/>
                </a:solidFill>
                <a:latin typeface="Consolas" panose="020B0609020204030204" pitchFamily="49" charset="0"/>
              </a:rPr>
              <a:t>%d</a:t>
            </a:r>
            <a:r>
              <a:rPr lang="zh-CN" altLang="en-US" sz="2000" dirty="0">
                <a:solidFill>
                  <a:srgbClr val="2A00FF"/>
                </a:solidFill>
                <a:latin typeface="Consolas" panose="020B0609020204030204" pitchFamily="49" charset="0"/>
              </a:rPr>
              <a:t>只脚</a:t>
            </a:r>
            <a:r>
              <a:rPr lang="en-US" altLang="zh-CN" sz="2000" dirty="0">
                <a:solidFill>
                  <a:srgbClr val="2A00FF"/>
                </a:solidFill>
                <a:latin typeface="Consolas" panose="020B0609020204030204" pitchFamily="49" charset="0"/>
              </a:rPr>
              <a:t>,%d</a:t>
            </a:r>
            <a:r>
              <a:rPr lang="zh-CN" altLang="en-US" sz="2000" dirty="0">
                <a:solidFill>
                  <a:srgbClr val="2A00FF"/>
                </a:solidFill>
                <a:latin typeface="Consolas" panose="020B0609020204030204" pitchFamily="49" charset="0"/>
              </a:rPr>
              <a:t>只手</a:t>
            </a:r>
            <a:r>
              <a:rPr lang="en-US" altLang="zh-CN" sz="2000" dirty="0">
                <a:solidFill>
                  <a:srgbClr val="2A00FF"/>
                </a:solidFill>
                <a:latin typeface="Consolas" panose="020B0609020204030204" pitchFamily="49" charset="0"/>
              </a:rPr>
              <a:t>\t"</a:t>
            </a:r>
            <a:r>
              <a:rPr lang="en-US" altLang="zh-CN" sz="2000" dirty="0">
                <a:solidFill>
                  <a:srgbClr val="000000"/>
                </a:solidFill>
                <a:latin typeface="Consolas" panose="020B0609020204030204" pitchFamily="49" charset="0"/>
              </a:rPr>
              <a:t>,</a:t>
            </a:r>
            <a:r>
              <a:rPr lang="en-US" altLang="zh-CN" sz="2000" dirty="0" err="1">
                <a:solidFill>
                  <a:srgbClr val="000000"/>
                </a:solidFill>
                <a:latin typeface="Consolas" panose="020B0609020204030204" pitchFamily="49" charset="0"/>
              </a:rPr>
              <a:t>age,leg,hand</a:t>
            </a:r>
            <a:r>
              <a:rPr lang="en-US" altLang="zh-CN" sz="2000" dirty="0">
                <a:solidFill>
                  <a:srgbClr val="000000"/>
                </a:solidFill>
                <a:latin typeface="Consolas" panose="020B0609020204030204" pitchFamily="49" charset="0"/>
              </a:rPr>
              <a:t>);</a:t>
            </a:r>
          </a:p>
          <a:p>
            <a:pPr marL="514350" indent="-514350" algn="l">
              <a:lnSpc>
                <a:spcPct val="150000"/>
              </a:lnSpc>
              <a:spcBef>
                <a:spcPts val="0"/>
              </a:spcBef>
              <a:buFont typeface="Times New Roman" panose="02020603050405020304" pitchFamily="18" charset="0"/>
              <a:buAutoNum type="arabicPeriod"/>
              <a:defRPr/>
            </a:pPr>
            <a:r>
              <a:rPr lang="zh-CN" altLang="en-US" sz="2000" dirty="0">
                <a:solidFill>
                  <a:srgbClr val="000000"/>
                </a:solidFill>
                <a:latin typeface="Consolas" panose="020B0609020204030204" pitchFamily="49" charset="0"/>
              </a:rPr>
              <a:t>  </a:t>
            </a:r>
            <a:r>
              <a:rPr lang="en-US" altLang="zh-CN" sz="2000" dirty="0">
                <a:solidFill>
                  <a:srgbClr val="000000"/>
                </a:solidFill>
                <a:latin typeface="Consolas" panose="020B0609020204030204" pitchFamily="49" charset="0"/>
              </a:rPr>
              <a:t>}    </a:t>
            </a:r>
          </a:p>
          <a:p>
            <a:pPr marL="514350" indent="-514350" algn="l">
              <a:lnSpc>
                <a:spcPct val="150000"/>
              </a:lnSpc>
              <a:spcBef>
                <a:spcPts val="0"/>
              </a:spcBef>
              <a:buFont typeface="Times New Roman" panose="02020603050405020304" pitchFamily="18" charset="0"/>
              <a:buAutoNum type="arabicPeriod"/>
              <a:defRPr/>
            </a:pPr>
            <a:r>
              <a:rPr lang="en-US" altLang="zh-CN" sz="2000" dirty="0">
                <a:solidFill>
                  <a:srgbClr val="000000"/>
                </a:solidFill>
                <a:latin typeface="Consolas" panose="020B0609020204030204" pitchFamily="49" charset="0"/>
              </a:rPr>
              <a:t>}</a:t>
            </a:r>
          </a:p>
        </p:txBody>
      </p:sp>
      <p:sp>
        <p:nvSpPr>
          <p:cNvPr id="4" name="灯片编号占位符 3"/>
          <p:cNvSpPr>
            <a:spLocks noGrp="1"/>
          </p:cNvSpPr>
          <p:nvPr>
            <p:ph type="sldNum" sz="quarter" idx="12"/>
          </p:nvPr>
        </p:nvSpPr>
        <p:spPr/>
        <p:txBody>
          <a:bodyPr/>
          <a:lstStyle/>
          <a:p>
            <a:pPr>
              <a:defRPr/>
            </a:pPr>
            <a:r>
              <a:rPr lang="zh-CN" altLang="en-US"/>
              <a:t>第</a:t>
            </a:r>
            <a:fld id="{AE44A0C9-BF33-4D08-BA66-E41C2A0B4543}" type="slidenum">
              <a:rPr lang="zh-CN" altLang="en-US" smtClean="0"/>
              <a:pPr>
                <a:defRPr/>
              </a:pPr>
              <a:t>13</a:t>
            </a:fld>
            <a:r>
              <a:rPr lang="zh-CN" altLang="en-US"/>
              <a:t>页</a:t>
            </a:r>
            <a:endParaRPr lang="en-US" altLang="zh-CN" dirty="0"/>
          </a:p>
        </p:txBody>
      </p:sp>
    </p:spTree>
    <p:extLst>
      <p:ext uri="{BB962C8B-B14F-4D97-AF65-F5344CB8AC3E}">
        <p14:creationId xmlns:p14="http://schemas.microsoft.com/office/powerpoint/2010/main" val="3559866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251520" y="188640"/>
            <a:ext cx="8424862" cy="3529013"/>
          </a:xfrm>
          <a:prstGeom prst="rect">
            <a:avLst/>
          </a:prstGeom>
          <a:solidFill>
            <a:schemeClr val="bg1">
              <a:lumMod val="95000"/>
            </a:schemeClr>
          </a:solidFill>
          <a:ln>
            <a:noFill/>
          </a:ln>
          <a:effectLst/>
        </p:spPr>
        <p:txBody>
          <a:bodyPr/>
          <a:lstStyle>
            <a:lvl1pPr marL="342900" indent="-342900" algn="l" rtl="0" eaLnBrk="0" fontAlgn="base" hangingPunct="0">
              <a:spcBef>
                <a:spcPct val="20000"/>
              </a:spcBef>
              <a:spcAft>
                <a:spcPct val="0"/>
              </a:spcAft>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Times New Roman" panose="02020603050405020304" pitchFamily="18" charset="0"/>
              <a:buAutoNum type="arabicPeriod"/>
              <a:defRPr/>
            </a:pPr>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Student </a:t>
            </a:r>
            <a:r>
              <a:rPr lang="en-US" altLang="zh-CN" sz="2000" b="1" dirty="0">
                <a:solidFill>
                  <a:srgbClr val="7F0055"/>
                </a:solidFill>
                <a:latin typeface="Consolas" panose="020B0609020204030204" pitchFamily="49" charset="0"/>
              </a:rPr>
              <a:t>extends</a:t>
            </a:r>
            <a:r>
              <a:rPr lang="en-US" altLang="zh-CN" sz="2000" b="1" dirty="0">
                <a:solidFill>
                  <a:srgbClr val="000000"/>
                </a:solidFill>
                <a:latin typeface="Consolas" panose="020B0609020204030204" pitchFamily="49" charset="0"/>
              </a:rPr>
              <a:t> People {</a:t>
            </a:r>
          </a:p>
          <a:p>
            <a:pPr marL="514350" indent="-514350">
              <a:buFont typeface="Times New Roman" panose="02020603050405020304" pitchFamily="18" charset="0"/>
              <a:buAutoNum type="arabicPeriod"/>
              <a:defRPr/>
            </a:pPr>
            <a:r>
              <a:rPr lang="en-US" altLang="zh-CN" sz="2000" dirty="0">
                <a:solidFill>
                  <a:srgbClr val="000000"/>
                </a:solidFill>
                <a:latin typeface="Consolas" panose="020B0609020204030204" pitchFamily="49" charset="0"/>
              </a:rPr>
              <a:t>   </a:t>
            </a:r>
            <a:r>
              <a:rPr lang="en-US" altLang="zh-CN" sz="2000" b="1" dirty="0" err="1">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number;</a:t>
            </a:r>
          </a:p>
          <a:p>
            <a:pPr marL="514350" indent="-514350">
              <a:buFont typeface="Times New Roman" panose="02020603050405020304" pitchFamily="18" charset="0"/>
              <a:buAutoNum type="arabicPeriod"/>
              <a:defRPr/>
            </a:pPr>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tellNumber</a:t>
            </a:r>
            <a:r>
              <a:rPr lang="en-US" altLang="zh-CN" sz="2000" b="1" dirty="0">
                <a:solidFill>
                  <a:srgbClr val="000000"/>
                </a:solidFill>
                <a:latin typeface="Consolas" panose="020B0609020204030204" pitchFamily="49" charset="0"/>
              </a:rPr>
              <a:t>() {</a:t>
            </a:r>
          </a:p>
          <a:p>
            <a:pPr marL="514350" indent="-514350">
              <a:buFont typeface="Times New Roman" panose="02020603050405020304" pitchFamily="18" charset="0"/>
              <a:buAutoNum type="arabicPeriod"/>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System.out.printf</a:t>
            </a:r>
            <a:r>
              <a:rPr lang="en-US" altLang="zh-CN" sz="2000" dirty="0">
                <a:solidFill>
                  <a:srgbClr val="000000"/>
                </a:solidFill>
                <a:latin typeface="Consolas" panose="020B0609020204030204" pitchFamily="49" charset="0"/>
              </a:rPr>
              <a:t>(</a:t>
            </a:r>
            <a:r>
              <a:rPr lang="en-US" altLang="zh-CN" sz="2000" dirty="0">
                <a:solidFill>
                  <a:srgbClr val="2A00FF"/>
                </a:solidFill>
                <a:latin typeface="Consolas" panose="020B0609020204030204" pitchFamily="49" charset="0"/>
              </a:rPr>
              <a:t>"</a:t>
            </a:r>
            <a:r>
              <a:rPr lang="zh-CN" altLang="en-US" sz="2000" dirty="0">
                <a:solidFill>
                  <a:srgbClr val="2A00FF"/>
                </a:solidFill>
                <a:latin typeface="Consolas" panose="020B0609020204030204" pitchFamily="49" charset="0"/>
              </a:rPr>
              <a:t>学号</a:t>
            </a:r>
            <a:r>
              <a:rPr lang="en-US" altLang="zh-CN" sz="2000" dirty="0">
                <a:solidFill>
                  <a:srgbClr val="2A00FF"/>
                </a:solidFill>
                <a:latin typeface="Consolas" panose="020B0609020204030204" pitchFamily="49" charset="0"/>
              </a:rPr>
              <a:t>:%d\</a:t>
            </a:r>
            <a:r>
              <a:rPr lang="en-US" altLang="zh-CN" sz="2000" dirty="0" err="1">
                <a:solidFill>
                  <a:srgbClr val="2A00FF"/>
                </a:solidFill>
                <a:latin typeface="Consolas" panose="020B0609020204030204" pitchFamily="49" charset="0"/>
              </a:rPr>
              <a:t>t"</a:t>
            </a:r>
            <a:r>
              <a:rPr lang="en-US" altLang="zh-CN" sz="2000" dirty="0" err="1">
                <a:solidFill>
                  <a:srgbClr val="000000"/>
                </a:solidFill>
                <a:latin typeface="Consolas" panose="020B0609020204030204" pitchFamily="49" charset="0"/>
              </a:rPr>
              <a:t>,number</a:t>
            </a:r>
            <a:r>
              <a:rPr lang="en-US" altLang="zh-CN" sz="2000" dirty="0">
                <a:solidFill>
                  <a:srgbClr val="000000"/>
                </a:solidFill>
                <a:latin typeface="Consolas" panose="020B0609020204030204" pitchFamily="49" charset="0"/>
              </a:rPr>
              <a:t>); </a:t>
            </a:r>
          </a:p>
          <a:p>
            <a:pPr marL="514350" indent="-514350">
              <a:buFont typeface="Times New Roman" panose="02020603050405020304" pitchFamily="18" charset="0"/>
              <a:buAutoNum type="arabicPeriod"/>
              <a:defRPr/>
            </a:pPr>
            <a:r>
              <a:rPr lang="zh-CN" altLang="en-US" sz="2000" dirty="0">
                <a:solidFill>
                  <a:srgbClr val="000000"/>
                </a:solidFill>
                <a:latin typeface="Consolas" panose="020B0609020204030204" pitchFamily="49" charset="0"/>
              </a:rPr>
              <a:t>   </a:t>
            </a:r>
            <a:r>
              <a:rPr lang="en-US" altLang="zh-CN" sz="2000" dirty="0">
                <a:solidFill>
                  <a:srgbClr val="000000"/>
                </a:solidFill>
                <a:latin typeface="Consolas" panose="020B0609020204030204" pitchFamily="49" charset="0"/>
              </a:rPr>
              <a:t>}</a:t>
            </a:r>
          </a:p>
          <a:p>
            <a:pPr marL="514350" indent="-514350">
              <a:buFont typeface="Times New Roman" panose="02020603050405020304" pitchFamily="18" charset="0"/>
              <a:buAutoNum type="arabicPeriod"/>
              <a:defRPr/>
            </a:pPr>
            <a:r>
              <a:rPr lang="en-US" altLang="zh-CN" sz="2000" dirty="0">
                <a:solidFill>
                  <a:srgbClr val="000000"/>
                </a:solidFill>
                <a:latin typeface="Consolas" panose="020B0609020204030204" pitchFamily="49" charset="0"/>
              </a:rPr>
              <a:t>   </a:t>
            </a:r>
            <a:r>
              <a:rPr lang="en-US" altLang="zh-CN" sz="2000" b="1" dirty="0" err="1">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add(</a:t>
            </a:r>
            <a:r>
              <a:rPr lang="en-US" altLang="zh-CN" sz="2000" b="1" dirty="0" err="1">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x,</a:t>
            </a:r>
            <a:r>
              <a:rPr lang="en-US" altLang="zh-CN" sz="2000" b="1" dirty="0" err="1">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y) {</a:t>
            </a:r>
          </a:p>
          <a:p>
            <a:pPr marL="514350" indent="-514350">
              <a:buFont typeface="Times New Roman" panose="02020603050405020304" pitchFamily="18" charset="0"/>
              <a:buAutoNum type="arabicPeriod"/>
              <a:defRPr/>
            </a:pPr>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return</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x+y</a:t>
            </a:r>
            <a:r>
              <a:rPr lang="en-US" altLang="zh-CN" sz="2000" b="1" dirty="0">
                <a:solidFill>
                  <a:srgbClr val="000000"/>
                </a:solidFill>
                <a:latin typeface="Consolas" panose="020B0609020204030204" pitchFamily="49" charset="0"/>
              </a:rPr>
              <a:t>;</a:t>
            </a:r>
          </a:p>
          <a:p>
            <a:pPr marL="514350" indent="-514350">
              <a:buFont typeface="Times New Roman" panose="02020603050405020304" pitchFamily="18" charset="0"/>
              <a:buAutoNum type="arabicPeriod"/>
              <a:defRPr/>
            </a:pPr>
            <a:r>
              <a:rPr lang="zh-CN" altLang="en-US" sz="2000" dirty="0">
                <a:solidFill>
                  <a:srgbClr val="000000"/>
                </a:solidFill>
                <a:latin typeface="Consolas" panose="020B0609020204030204" pitchFamily="49" charset="0"/>
              </a:rPr>
              <a:t>   </a:t>
            </a:r>
            <a:r>
              <a:rPr lang="en-US" altLang="zh-CN" sz="2000" dirty="0">
                <a:solidFill>
                  <a:srgbClr val="000000"/>
                </a:solidFill>
                <a:latin typeface="Consolas" panose="020B0609020204030204" pitchFamily="49" charset="0"/>
              </a:rPr>
              <a:t>} </a:t>
            </a:r>
          </a:p>
          <a:p>
            <a:pPr marL="514350" indent="-514350">
              <a:buFont typeface="Times New Roman" panose="02020603050405020304" pitchFamily="18" charset="0"/>
              <a:buAutoNum type="arabicPeriod"/>
              <a:defRPr/>
            </a:pPr>
            <a:r>
              <a:rPr lang="en-US" altLang="zh-CN" sz="2000" dirty="0">
                <a:solidFill>
                  <a:srgbClr val="000000"/>
                </a:solidFill>
                <a:latin typeface="Consolas" panose="020B0609020204030204" pitchFamily="49" charset="0"/>
              </a:rPr>
              <a:t>} </a:t>
            </a:r>
            <a:endParaRPr lang="zh-CN" altLang="en-US" sz="2000" dirty="0"/>
          </a:p>
        </p:txBody>
      </p:sp>
      <p:sp>
        <p:nvSpPr>
          <p:cNvPr id="3" name="灯片编号占位符 2"/>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14</a:t>
            </a:fld>
            <a:r>
              <a:rPr lang="zh-CN" altLang="en-US"/>
              <a:t>页</a:t>
            </a:r>
            <a:endParaRPr lang="en-US" altLang="zh-CN" dirty="0"/>
          </a:p>
        </p:txBody>
      </p:sp>
      <p:sp>
        <p:nvSpPr>
          <p:cNvPr id="4" name="内容占位符 2"/>
          <p:cNvSpPr txBox="1">
            <a:spLocks/>
          </p:cNvSpPr>
          <p:nvPr/>
        </p:nvSpPr>
        <p:spPr bwMode="auto">
          <a:xfrm>
            <a:off x="251520" y="4221088"/>
            <a:ext cx="8424862" cy="1944216"/>
          </a:xfrm>
          <a:prstGeom prst="rect">
            <a:avLst/>
          </a:prstGeom>
          <a:solidFill>
            <a:schemeClr val="bg1">
              <a:lumMod val="95000"/>
            </a:schemeClr>
          </a:solidFill>
          <a:ln>
            <a:noFill/>
          </a:ln>
          <a:effectLst/>
        </p:spPr>
        <p:txBody>
          <a:bodyPr/>
          <a:lstStyle>
            <a:lvl1pPr marL="342900" indent="-342900" algn="l" rtl="0" eaLnBrk="0" fontAlgn="base" hangingPunct="0">
              <a:spcBef>
                <a:spcPct val="20000"/>
              </a:spcBef>
              <a:spcAft>
                <a:spcPct val="0"/>
              </a:spcAft>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Times New Roman" panose="02020603050405020304" pitchFamily="18" charset="0"/>
              <a:buAutoNum type="arabicPeriod"/>
              <a:defRPr/>
            </a:pPr>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UniverStudent</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extends</a:t>
            </a:r>
            <a:r>
              <a:rPr lang="en-US" altLang="zh-CN" sz="2000" b="1" dirty="0">
                <a:solidFill>
                  <a:srgbClr val="000000"/>
                </a:solidFill>
                <a:latin typeface="Consolas" panose="020B0609020204030204" pitchFamily="49" charset="0"/>
              </a:rPr>
              <a:t> Student {</a:t>
            </a:r>
          </a:p>
          <a:p>
            <a:pPr marL="514350" indent="-514350">
              <a:buFont typeface="Times New Roman" panose="02020603050405020304" pitchFamily="18" charset="0"/>
              <a:buAutoNum type="arabicPeriod"/>
              <a:defRPr/>
            </a:pPr>
            <a:r>
              <a:rPr lang="en-US" altLang="zh-CN" sz="2000" dirty="0">
                <a:solidFill>
                  <a:srgbClr val="000000"/>
                </a:solidFill>
                <a:latin typeface="Consolas" panose="020B0609020204030204" pitchFamily="49" charset="0"/>
              </a:rPr>
              <a:t>   </a:t>
            </a:r>
            <a:r>
              <a:rPr lang="en-US" altLang="zh-CN" sz="2000" b="1" dirty="0" err="1">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multi(</a:t>
            </a:r>
            <a:r>
              <a:rPr lang="en-US" altLang="zh-CN" sz="2000" b="1" dirty="0" err="1">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x,</a:t>
            </a:r>
            <a:r>
              <a:rPr lang="en-US" altLang="zh-CN" sz="2000" b="1" dirty="0" err="1">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y) {</a:t>
            </a:r>
          </a:p>
          <a:p>
            <a:pPr marL="514350" indent="-514350">
              <a:buFont typeface="Times New Roman" panose="02020603050405020304" pitchFamily="18" charset="0"/>
              <a:buAutoNum type="arabicPeriod"/>
              <a:defRPr/>
            </a:pPr>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return</a:t>
            </a:r>
            <a:r>
              <a:rPr lang="en-US" altLang="zh-CN" sz="2000" b="1" dirty="0">
                <a:solidFill>
                  <a:srgbClr val="000000"/>
                </a:solidFill>
                <a:latin typeface="Consolas" panose="020B0609020204030204" pitchFamily="49" charset="0"/>
              </a:rPr>
              <a:t> x*y;</a:t>
            </a:r>
          </a:p>
          <a:p>
            <a:pPr marL="514350" indent="-514350">
              <a:buFont typeface="Times New Roman" panose="02020603050405020304" pitchFamily="18" charset="0"/>
              <a:buAutoNum type="arabicPeriod"/>
              <a:defRPr/>
            </a:pPr>
            <a:r>
              <a:rPr lang="zh-CN" altLang="en-US" sz="2000" dirty="0">
                <a:solidFill>
                  <a:srgbClr val="000000"/>
                </a:solidFill>
                <a:latin typeface="Consolas" panose="020B0609020204030204" pitchFamily="49" charset="0"/>
              </a:rPr>
              <a:t>   </a:t>
            </a:r>
            <a:r>
              <a:rPr lang="en-US" altLang="zh-CN" sz="2000" dirty="0">
                <a:solidFill>
                  <a:srgbClr val="000000"/>
                </a:solidFill>
                <a:latin typeface="Consolas" panose="020B0609020204030204" pitchFamily="49" charset="0"/>
              </a:rPr>
              <a:t>}  </a:t>
            </a:r>
          </a:p>
          <a:p>
            <a:pPr marL="514350" indent="-514350">
              <a:buFont typeface="Times New Roman" panose="02020603050405020304" pitchFamily="18" charset="0"/>
              <a:buAutoNum type="arabicPeriod"/>
              <a:defRPr/>
            </a:pPr>
            <a:r>
              <a:rPr lang="en-US" altLang="zh-CN" sz="2000" dirty="0">
                <a:solidFill>
                  <a:srgbClr val="000000"/>
                </a:solidFill>
                <a:latin typeface="Consolas" panose="020B0609020204030204" pitchFamily="49" charset="0"/>
              </a:rPr>
              <a:t>}</a:t>
            </a:r>
            <a:endParaRPr lang="zh-CN" altLang="en-US" sz="2000" dirty="0"/>
          </a:p>
        </p:txBody>
      </p:sp>
    </p:spTree>
    <p:extLst>
      <p:ext uri="{BB962C8B-B14F-4D97-AF65-F5344CB8AC3E}">
        <p14:creationId xmlns:p14="http://schemas.microsoft.com/office/powerpoint/2010/main" val="38112186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323528" y="548680"/>
            <a:ext cx="7992888" cy="5707957"/>
          </a:xfrm>
          <a:solidFill>
            <a:schemeClr val="bg1">
              <a:lumMod val="95000"/>
            </a:schemeClr>
          </a:solidFill>
        </p:spPr>
        <p:txBody>
          <a:bodyPr/>
          <a:lstStyle/>
          <a:p>
            <a:pPr>
              <a:buFont typeface="Times New Roman" panose="02020603050405020304" pitchFamily="18" charset="0"/>
              <a:buAutoNum type="arabicPeriod"/>
              <a:defRPr/>
            </a:pPr>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Example5_1 {</a:t>
            </a:r>
          </a:p>
          <a:p>
            <a:pPr>
              <a:buFont typeface="Times New Roman" panose="02020603050405020304" pitchFamily="18" charset="0"/>
              <a:buAutoNum type="arabicPeriod"/>
              <a:defRPr/>
            </a:pPr>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000000"/>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pPr>
              <a:buFont typeface="Times New Roman" panose="02020603050405020304" pitchFamily="18" charset="0"/>
              <a:buAutoNum type="arabicPeriod"/>
              <a:defRPr/>
            </a:pPr>
            <a:r>
              <a:rPr lang="en-US" altLang="zh-CN" sz="2000" dirty="0">
                <a:solidFill>
                  <a:srgbClr val="000000"/>
                </a:solidFill>
                <a:latin typeface="Consolas" panose="020B0609020204030204" pitchFamily="49" charset="0"/>
              </a:rPr>
              <a:t>      Student </a:t>
            </a:r>
            <a:r>
              <a:rPr lang="en-US" altLang="zh-CN" sz="2000" dirty="0" err="1">
                <a:solidFill>
                  <a:srgbClr val="000000"/>
                </a:solidFill>
                <a:latin typeface="Consolas" panose="020B0609020204030204" pitchFamily="49" charset="0"/>
              </a:rPr>
              <a:t>zhang</a:t>
            </a:r>
            <a:r>
              <a:rPr lang="en-US" altLang="zh-CN" sz="2000" dirty="0">
                <a:solidFill>
                  <a:srgbClr val="000000"/>
                </a:solidFill>
                <a:latin typeface="Consolas" panose="020B0609020204030204" pitchFamily="49" charset="0"/>
              </a:rPr>
              <a:t> = </a:t>
            </a:r>
            <a:r>
              <a:rPr lang="en-US" altLang="zh-CN" sz="2000" b="1" dirty="0">
                <a:solidFill>
                  <a:srgbClr val="7F0055"/>
                </a:solidFill>
                <a:latin typeface="Consolas" panose="020B0609020204030204" pitchFamily="49" charset="0"/>
              </a:rPr>
              <a:t>new</a:t>
            </a:r>
            <a:r>
              <a:rPr lang="en-US" altLang="zh-CN" sz="2000" b="1" dirty="0">
                <a:solidFill>
                  <a:srgbClr val="000000"/>
                </a:solidFill>
                <a:latin typeface="Consolas" panose="020B0609020204030204" pitchFamily="49" charset="0"/>
              </a:rPr>
              <a:t> Student();</a:t>
            </a:r>
          </a:p>
          <a:p>
            <a:pPr>
              <a:buFont typeface="Times New Roman" panose="02020603050405020304" pitchFamily="18" charset="0"/>
              <a:buAutoNum type="arabicPeriod"/>
              <a:defRPr/>
            </a:pPr>
            <a:r>
              <a:rPr lang="zh-CN" altLang="en-US"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zhang.age</a:t>
            </a:r>
            <a:r>
              <a:rPr lang="en-US" altLang="zh-CN" sz="2000" dirty="0">
                <a:solidFill>
                  <a:srgbClr val="000000"/>
                </a:solidFill>
                <a:latin typeface="Consolas" panose="020B0609020204030204" pitchFamily="49" charset="0"/>
              </a:rPr>
              <a:t> = 17;           </a:t>
            </a:r>
            <a:r>
              <a:rPr lang="en-US" altLang="zh-CN" sz="2000" dirty="0">
                <a:solidFill>
                  <a:srgbClr val="3F7F5F"/>
                </a:solidFill>
                <a:latin typeface="Consolas" panose="020B0609020204030204" pitchFamily="49" charset="0"/>
              </a:rPr>
              <a:t>//</a:t>
            </a:r>
            <a:r>
              <a:rPr lang="zh-CN" altLang="en-US" sz="2000" dirty="0">
                <a:solidFill>
                  <a:srgbClr val="3F7F5F"/>
                </a:solidFill>
                <a:latin typeface="Consolas" panose="020B0609020204030204" pitchFamily="49" charset="0"/>
              </a:rPr>
              <a:t>访问继承的成员变量</a:t>
            </a:r>
          </a:p>
          <a:p>
            <a:pPr>
              <a:buFont typeface="Times New Roman" panose="02020603050405020304" pitchFamily="18" charset="0"/>
              <a:buAutoNum type="arabicPeriod"/>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zhang.number</a:t>
            </a:r>
            <a:r>
              <a:rPr lang="en-US" altLang="zh-CN" sz="2000" dirty="0">
                <a:solidFill>
                  <a:srgbClr val="000000"/>
                </a:solidFill>
                <a:latin typeface="Consolas" panose="020B0609020204030204" pitchFamily="49" charset="0"/>
              </a:rPr>
              <a:t>=100101;</a:t>
            </a:r>
          </a:p>
          <a:p>
            <a:pPr>
              <a:buFont typeface="Times New Roman" panose="02020603050405020304" pitchFamily="18" charset="0"/>
              <a:buAutoNum type="arabicPeriod"/>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zhang.showPeopleMess</a:t>
            </a:r>
            <a:r>
              <a:rPr lang="en-US" altLang="zh-CN" sz="2000" dirty="0">
                <a:solidFill>
                  <a:srgbClr val="000000"/>
                </a:solidFill>
                <a:latin typeface="Consolas" panose="020B0609020204030204" pitchFamily="49" charset="0"/>
              </a:rPr>
              <a:t>();  </a:t>
            </a:r>
            <a:r>
              <a:rPr lang="en-US" altLang="zh-CN" sz="2000" dirty="0">
                <a:solidFill>
                  <a:srgbClr val="3F7F5F"/>
                </a:solidFill>
                <a:latin typeface="Consolas" panose="020B0609020204030204" pitchFamily="49" charset="0"/>
              </a:rPr>
              <a:t>//</a:t>
            </a:r>
            <a:r>
              <a:rPr lang="zh-CN" altLang="en-US" sz="2000" dirty="0">
                <a:solidFill>
                  <a:srgbClr val="3F7F5F"/>
                </a:solidFill>
                <a:latin typeface="Consolas" panose="020B0609020204030204" pitchFamily="49" charset="0"/>
              </a:rPr>
              <a:t>调用继承的方法</a:t>
            </a:r>
          </a:p>
          <a:p>
            <a:pPr>
              <a:buFont typeface="Times New Roman" panose="02020603050405020304" pitchFamily="18" charset="0"/>
              <a:buAutoNum type="arabicPeriod"/>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zhang.tellNumber</a:t>
            </a:r>
            <a:r>
              <a:rPr lang="en-US" altLang="zh-CN" sz="2000" dirty="0">
                <a:solidFill>
                  <a:srgbClr val="000000"/>
                </a:solidFill>
                <a:latin typeface="Consolas" panose="020B0609020204030204" pitchFamily="49" charset="0"/>
              </a:rPr>
              <a:t>();        </a:t>
            </a:r>
          </a:p>
          <a:p>
            <a:pPr>
              <a:buFont typeface="Times New Roman" panose="02020603050405020304" pitchFamily="18" charset="0"/>
              <a:buAutoNum type="arabicPeriod"/>
              <a:defRPr/>
            </a:pPr>
            <a:r>
              <a:rPr lang="en-US" altLang="zh-CN" sz="2000" dirty="0">
                <a:solidFill>
                  <a:srgbClr val="000000"/>
                </a:solidFill>
                <a:latin typeface="Consolas" panose="020B0609020204030204" pitchFamily="49" charset="0"/>
              </a:rPr>
              <a:t>      </a:t>
            </a:r>
            <a:r>
              <a:rPr lang="en-US" altLang="zh-CN" sz="2000" b="1" dirty="0" err="1">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x=9,y=29;</a:t>
            </a:r>
          </a:p>
          <a:p>
            <a:pPr>
              <a:buFont typeface="Times New Roman" panose="02020603050405020304" pitchFamily="18" charset="0"/>
              <a:buAutoNum type="arabicPeriod"/>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System.out.print</a:t>
            </a:r>
            <a:r>
              <a:rPr lang="en-US" altLang="zh-CN" sz="2000" dirty="0">
                <a:solidFill>
                  <a:srgbClr val="000000"/>
                </a:solidFill>
                <a:latin typeface="Consolas" panose="020B0609020204030204" pitchFamily="49" charset="0"/>
              </a:rPr>
              <a:t>(</a:t>
            </a:r>
            <a:r>
              <a:rPr lang="en-US" altLang="zh-CN" sz="2000" dirty="0">
                <a:solidFill>
                  <a:srgbClr val="2A00FF"/>
                </a:solidFill>
                <a:latin typeface="Consolas" panose="020B0609020204030204" pitchFamily="49" charset="0"/>
              </a:rPr>
              <a:t>"</a:t>
            </a:r>
            <a:r>
              <a:rPr lang="zh-CN" altLang="en-US" sz="2000" dirty="0">
                <a:solidFill>
                  <a:srgbClr val="2A00FF"/>
                </a:solidFill>
                <a:latin typeface="Consolas" panose="020B0609020204030204" pitchFamily="49" charset="0"/>
              </a:rPr>
              <a:t>会做加法</a:t>
            </a:r>
            <a:r>
              <a:rPr lang="en-US" altLang="zh-CN" sz="2000" dirty="0">
                <a:solidFill>
                  <a:srgbClr val="2A00FF"/>
                </a:solidFill>
                <a:latin typeface="Consolas" panose="020B0609020204030204" pitchFamily="49" charset="0"/>
              </a:rPr>
              <a:t>:"</a:t>
            </a:r>
            <a:r>
              <a:rPr lang="en-US" altLang="zh-CN" sz="2000" dirty="0">
                <a:solidFill>
                  <a:srgbClr val="000000"/>
                </a:solidFill>
                <a:latin typeface="Consolas" panose="020B0609020204030204" pitchFamily="49" charset="0"/>
              </a:rPr>
              <a:t>);</a:t>
            </a:r>
          </a:p>
          <a:p>
            <a:pPr>
              <a:buFont typeface="Times New Roman" panose="02020603050405020304" pitchFamily="18" charset="0"/>
              <a:buAutoNum type="arabicPeriod"/>
              <a:defRPr/>
            </a:pPr>
            <a:r>
              <a:rPr lang="en-US" altLang="zh-CN" sz="2000" dirty="0">
                <a:solidFill>
                  <a:srgbClr val="000000"/>
                </a:solidFill>
                <a:latin typeface="Consolas" panose="020B0609020204030204" pitchFamily="49" charset="0"/>
              </a:rPr>
              <a:t>      </a:t>
            </a:r>
            <a:r>
              <a:rPr lang="en-US" altLang="zh-CN" sz="2000" b="1" dirty="0" err="1">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result=</a:t>
            </a:r>
            <a:r>
              <a:rPr lang="en-US" altLang="zh-CN" sz="2000" b="1" dirty="0" err="1">
                <a:solidFill>
                  <a:srgbClr val="000000"/>
                </a:solidFill>
                <a:latin typeface="Consolas" panose="020B0609020204030204" pitchFamily="49" charset="0"/>
              </a:rPr>
              <a:t>zhang.add</a:t>
            </a:r>
            <a:r>
              <a:rPr lang="en-US" altLang="zh-CN" sz="2000" b="1" dirty="0">
                <a:solidFill>
                  <a:srgbClr val="000000"/>
                </a:solidFill>
                <a:latin typeface="Consolas" panose="020B0609020204030204" pitchFamily="49" charset="0"/>
              </a:rPr>
              <a:t>(</a:t>
            </a:r>
            <a:r>
              <a:rPr lang="en-US" altLang="zh-CN" sz="2000" b="1" dirty="0" err="1">
                <a:solidFill>
                  <a:srgbClr val="000000"/>
                </a:solidFill>
                <a:latin typeface="Consolas" panose="020B0609020204030204" pitchFamily="49" charset="0"/>
              </a:rPr>
              <a:t>x,y</a:t>
            </a:r>
            <a:r>
              <a:rPr lang="en-US" altLang="zh-CN" sz="2000" b="1" dirty="0">
                <a:solidFill>
                  <a:srgbClr val="000000"/>
                </a:solidFill>
                <a:latin typeface="Consolas" panose="020B0609020204030204" pitchFamily="49" charset="0"/>
              </a:rPr>
              <a:t>);</a:t>
            </a:r>
          </a:p>
          <a:p>
            <a:pPr>
              <a:buFont typeface="Times New Roman" panose="02020603050405020304" pitchFamily="18" charset="0"/>
              <a:buAutoNum type="arabicPeriod"/>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System.out.printf</a:t>
            </a:r>
            <a:r>
              <a:rPr lang="en-US" altLang="zh-CN" sz="2000" dirty="0">
                <a:solidFill>
                  <a:srgbClr val="000000"/>
                </a:solidFill>
                <a:latin typeface="Consolas" panose="020B0609020204030204" pitchFamily="49" charset="0"/>
              </a:rPr>
              <a:t>(</a:t>
            </a:r>
            <a:r>
              <a:rPr lang="en-US" altLang="zh-CN" sz="2000" dirty="0">
                <a:solidFill>
                  <a:srgbClr val="2A00FF"/>
                </a:solidFill>
                <a:latin typeface="Consolas" panose="020B0609020204030204" pitchFamily="49" charset="0"/>
              </a:rPr>
              <a:t>"%d+%d=%d\n"</a:t>
            </a:r>
            <a:r>
              <a:rPr lang="en-US" altLang="zh-CN" sz="2000" dirty="0">
                <a:solidFill>
                  <a:srgbClr val="000000"/>
                </a:solidFill>
                <a:latin typeface="Consolas" panose="020B0609020204030204" pitchFamily="49" charset="0"/>
              </a:rPr>
              <a:t>,</a:t>
            </a:r>
            <a:r>
              <a:rPr lang="en-US" altLang="zh-CN" sz="2000" dirty="0" err="1">
                <a:solidFill>
                  <a:srgbClr val="000000"/>
                </a:solidFill>
                <a:latin typeface="Consolas" panose="020B0609020204030204" pitchFamily="49" charset="0"/>
              </a:rPr>
              <a:t>x,y,result</a:t>
            </a:r>
            <a:r>
              <a:rPr lang="en-US" altLang="zh-CN" sz="2000" dirty="0">
                <a:solidFill>
                  <a:srgbClr val="00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p:txBody>
      </p:sp>
      <p:sp>
        <p:nvSpPr>
          <p:cNvPr id="3" name="灯片编号占位符 2"/>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15</a:t>
            </a:fld>
            <a:r>
              <a:rPr lang="zh-CN" altLang="en-US"/>
              <a:t>页</a:t>
            </a:r>
            <a:endParaRPr lang="en-US" altLang="zh-CN" dirty="0"/>
          </a:p>
        </p:txBody>
      </p:sp>
    </p:spTree>
    <p:extLst>
      <p:ext uri="{BB962C8B-B14F-4D97-AF65-F5344CB8AC3E}">
        <p14:creationId xmlns:p14="http://schemas.microsoft.com/office/powerpoint/2010/main" val="3061199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20403"/>
            <a:ext cx="8352928" cy="6309320"/>
          </a:xfrm>
          <a:solidFill>
            <a:schemeClr val="bg1">
              <a:lumMod val="95000"/>
            </a:schemeClr>
          </a:solidFill>
        </p:spPr>
        <p:txBody>
          <a:bodyPr/>
          <a:lstStyle/>
          <a:p>
            <a:pPr marL="457200" indent="-457200">
              <a:spcBef>
                <a:spcPts val="0"/>
              </a:spcBef>
              <a:buFont typeface="+mj-lt"/>
              <a:buAutoNum type="arabicPeriod" startAt="12"/>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UniverStudent</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geng</a:t>
            </a:r>
            <a:r>
              <a:rPr lang="en-US" altLang="zh-CN" sz="2000" dirty="0">
                <a:solidFill>
                  <a:srgbClr val="000000"/>
                </a:solidFill>
                <a:latin typeface="Consolas" panose="020B0609020204030204" pitchFamily="49" charset="0"/>
              </a:rPr>
              <a:t> = </a:t>
            </a:r>
            <a:r>
              <a:rPr lang="en-US" altLang="zh-CN" sz="2000" b="1" dirty="0">
                <a:solidFill>
                  <a:srgbClr val="7F0055"/>
                </a:solidFill>
                <a:latin typeface="Consolas" panose="020B0609020204030204" pitchFamily="49" charset="0"/>
              </a:rPr>
              <a:t>new</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UniverStudent</a:t>
            </a:r>
            <a:r>
              <a:rPr lang="en-US" altLang="zh-CN" sz="2000" b="1" dirty="0">
                <a:solidFill>
                  <a:srgbClr val="000000"/>
                </a:solidFill>
                <a:latin typeface="Consolas" panose="020B0609020204030204" pitchFamily="49" charset="0"/>
              </a:rPr>
              <a:t>();</a:t>
            </a:r>
          </a:p>
          <a:p>
            <a:pPr>
              <a:spcBef>
                <a:spcPts val="0"/>
              </a:spcBef>
              <a:buFont typeface="+mj-lt"/>
              <a:buAutoNum type="arabicPeriod" startAt="12"/>
              <a:defRPr/>
            </a:pPr>
            <a:r>
              <a:rPr lang="zh-CN" altLang="en-US"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geng.age</a:t>
            </a:r>
            <a:r>
              <a:rPr lang="en-US" altLang="zh-CN" sz="2000" dirty="0">
                <a:solidFill>
                  <a:srgbClr val="000000"/>
                </a:solidFill>
                <a:latin typeface="Consolas" panose="020B0609020204030204" pitchFamily="49" charset="0"/>
              </a:rPr>
              <a:t> = 21;          </a:t>
            </a:r>
            <a:r>
              <a:rPr lang="en-US" altLang="zh-CN" sz="2000" dirty="0">
                <a:solidFill>
                  <a:srgbClr val="3F7F5F"/>
                </a:solidFill>
                <a:latin typeface="Consolas" panose="020B0609020204030204" pitchFamily="49" charset="0"/>
              </a:rPr>
              <a:t>//</a:t>
            </a:r>
            <a:r>
              <a:rPr lang="zh-CN" altLang="en-US" sz="2000" dirty="0">
                <a:solidFill>
                  <a:srgbClr val="3F7F5F"/>
                </a:solidFill>
                <a:latin typeface="Consolas" panose="020B0609020204030204" pitchFamily="49" charset="0"/>
              </a:rPr>
              <a:t>访问继承的成员变量</a:t>
            </a:r>
          </a:p>
          <a:p>
            <a:pPr>
              <a:spcBef>
                <a:spcPts val="0"/>
              </a:spcBef>
              <a:buFont typeface="+mj-lt"/>
              <a:buAutoNum type="arabicPeriod" startAt="12"/>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geng.number</a:t>
            </a:r>
            <a:r>
              <a:rPr lang="en-US" altLang="zh-CN" sz="2000" dirty="0">
                <a:solidFill>
                  <a:srgbClr val="000000"/>
                </a:solidFill>
                <a:latin typeface="Consolas" panose="020B0609020204030204" pitchFamily="49" charset="0"/>
              </a:rPr>
              <a:t>=6609;</a:t>
            </a:r>
          </a:p>
          <a:p>
            <a:pPr>
              <a:spcBef>
                <a:spcPts val="0"/>
              </a:spcBef>
              <a:buFont typeface="+mj-lt"/>
              <a:buAutoNum type="arabicPeriod" startAt="12"/>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geng.showPeopleMess</a:t>
            </a:r>
            <a:r>
              <a:rPr lang="en-US" altLang="zh-CN" sz="2000" dirty="0">
                <a:solidFill>
                  <a:srgbClr val="000000"/>
                </a:solidFill>
                <a:latin typeface="Consolas" panose="020B0609020204030204" pitchFamily="49" charset="0"/>
              </a:rPr>
              <a:t>();  </a:t>
            </a:r>
            <a:r>
              <a:rPr lang="en-US" altLang="zh-CN" sz="2000" dirty="0">
                <a:solidFill>
                  <a:srgbClr val="3F7F5F"/>
                </a:solidFill>
                <a:latin typeface="Consolas" panose="020B0609020204030204" pitchFamily="49" charset="0"/>
              </a:rPr>
              <a:t>//</a:t>
            </a:r>
            <a:r>
              <a:rPr lang="zh-CN" altLang="en-US" sz="2000" dirty="0">
                <a:solidFill>
                  <a:srgbClr val="3F7F5F"/>
                </a:solidFill>
                <a:latin typeface="Consolas" panose="020B0609020204030204" pitchFamily="49" charset="0"/>
              </a:rPr>
              <a:t>调用继承的方法</a:t>
            </a:r>
          </a:p>
          <a:p>
            <a:pPr>
              <a:spcBef>
                <a:spcPts val="0"/>
              </a:spcBef>
              <a:buFont typeface="+mj-lt"/>
              <a:buAutoNum type="arabicPeriod" startAt="12"/>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geng.tellNumber</a:t>
            </a:r>
            <a:r>
              <a:rPr lang="en-US" altLang="zh-CN" sz="2000" dirty="0">
                <a:solidFill>
                  <a:srgbClr val="000000"/>
                </a:solidFill>
                <a:latin typeface="Consolas" panose="020B0609020204030204" pitchFamily="49" charset="0"/>
              </a:rPr>
              <a:t>();        </a:t>
            </a:r>
            <a:r>
              <a:rPr lang="en-US" altLang="zh-CN" sz="2000" dirty="0">
                <a:solidFill>
                  <a:srgbClr val="3F7F5F"/>
                </a:solidFill>
                <a:latin typeface="Consolas" panose="020B0609020204030204" pitchFamily="49" charset="0"/>
              </a:rPr>
              <a:t>//</a:t>
            </a:r>
            <a:r>
              <a:rPr lang="zh-CN" altLang="en-US" sz="2000" dirty="0">
                <a:solidFill>
                  <a:srgbClr val="3F7F5F"/>
                </a:solidFill>
                <a:latin typeface="Consolas" panose="020B0609020204030204" pitchFamily="49" charset="0"/>
              </a:rPr>
              <a:t>调用继承的方法</a:t>
            </a:r>
          </a:p>
          <a:p>
            <a:pPr>
              <a:spcBef>
                <a:spcPts val="0"/>
              </a:spcBef>
              <a:buFont typeface="+mj-lt"/>
              <a:buAutoNum type="arabicPeriod" startAt="12"/>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System.out.print</a:t>
            </a:r>
            <a:r>
              <a:rPr lang="en-US" altLang="zh-CN" sz="2000" dirty="0">
                <a:solidFill>
                  <a:srgbClr val="000000"/>
                </a:solidFill>
                <a:latin typeface="Consolas" panose="020B0609020204030204" pitchFamily="49" charset="0"/>
              </a:rPr>
              <a:t>(</a:t>
            </a:r>
            <a:r>
              <a:rPr lang="en-US" altLang="zh-CN" sz="2000" dirty="0">
                <a:solidFill>
                  <a:srgbClr val="2A00FF"/>
                </a:solidFill>
                <a:latin typeface="Consolas" panose="020B0609020204030204" pitchFamily="49" charset="0"/>
              </a:rPr>
              <a:t>"</a:t>
            </a:r>
            <a:r>
              <a:rPr lang="zh-CN" altLang="en-US" sz="2000" dirty="0">
                <a:solidFill>
                  <a:srgbClr val="2A00FF"/>
                </a:solidFill>
                <a:latin typeface="Consolas" panose="020B0609020204030204" pitchFamily="49" charset="0"/>
              </a:rPr>
              <a:t>会做加法</a:t>
            </a:r>
            <a:r>
              <a:rPr lang="en-US" altLang="zh-CN" sz="2000" dirty="0">
                <a:solidFill>
                  <a:srgbClr val="2A00FF"/>
                </a:solidFill>
                <a:latin typeface="Consolas" panose="020B0609020204030204" pitchFamily="49" charset="0"/>
              </a:rPr>
              <a:t>:"</a:t>
            </a:r>
            <a:r>
              <a:rPr lang="en-US" altLang="zh-CN" sz="2000" dirty="0">
                <a:solidFill>
                  <a:srgbClr val="000000"/>
                </a:solidFill>
                <a:latin typeface="Consolas" panose="020B0609020204030204" pitchFamily="49" charset="0"/>
              </a:rPr>
              <a:t>);</a:t>
            </a:r>
          </a:p>
          <a:p>
            <a:pPr>
              <a:spcBef>
                <a:spcPts val="0"/>
              </a:spcBef>
              <a:buFont typeface="+mj-lt"/>
              <a:buAutoNum type="arabicPeriod" startAt="12"/>
              <a:defRPr/>
            </a:pPr>
            <a:r>
              <a:rPr lang="en-US" altLang="zh-CN" sz="2000" dirty="0">
                <a:solidFill>
                  <a:srgbClr val="000000"/>
                </a:solidFill>
                <a:latin typeface="Consolas" panose="020B0609020204030204" pitchFamily="49" charset="0"/>
              </a:rPr>
              <a:t>   result=</a:t>
            </a:r>
            <a:r>
              <a:rPr lang="en-US" altLang="zh-CN" sz="2000" dirty="0" err="1">
                <a:solidFill>
                  <a:srgbClr val="000000"/>
                </a:solidFill>
                <a:latin typeface="Consolas" panose="020B0609020204030204" pitchFamily="49" charset="0"/>
              </a:rPr>
              <a:t>geng.add</a:t>
            </a:r>
            <a:r>
              <a:rPr lang="en-US" altLang="zh-CN" sz="2000" dirty="0">
                <a:solidFill>
                  <a:srgbClr val="000000"/>
                </a:solidFill>
                <a:latin typeface="Consolas" panose="020B0609020204030204" pitchFamily="49" charset="0"/>
              </a:rPr>
              <a:t>(</a:t>
            </a:r>
            <a:r>
              <a:rPr lang="en-US" altLang="zh-CN" sz="2000" dirty="0" err="1">
                <a:solidFill>
                  <a:srgbClr val="000000"/>
                </a:solidFill>
                <a:latin typeface="Consolas" panose="020B0609020204030204" pitchFamily="49" charset="0"/>
              </a:rPr>
              <a:t>x,y</a:t>
            </a:r>
            <a:r>
              <a:rPr lang="en-US" altLang="zh-CN" sz="2000" dirty="0">
                <a:solidFill>
                  <a:srgbClr val="000000"/>
                </a:solidFill>
                <a:latin typeface="Consolas" panose="020B0609020204030204" pitchFamily="49" charset="0"/>
              </a:rPr>
              <a:t>);      </a:t>
            </a:r>
            <a:r>
              <a:rPr lang="en-US" altLang="zh-CN" sz="2000" dirty="0">
                <a:solidFill>
                  <a:srgbClr val="3F7F5F"/>
                </a:solidFill>
                <a:latin typeface="Consolas" panose="020B0609020204030204" pitchFamily="49" charset="0"/>
              </a:rPr>
              <a:t>//</a:t>
            </a:r>
            <a:r>
              <a:rPr lang="zh-CN" altLang="en-US" sz="2000" dirty="0">
                <a:solidFill>
                  <a:srgbClr val="3F7F5F"/>
                </a:solidFill>
                <a:latin typeface="Consolas" panose="020B0609020204030204" pitchFamily="49" charset="0"/>
              </a:rPr>
              <a:t>调用继承的方法</a:t>
            </a:r>
          </a:p>
          <a:p>
            <a:pPr>
              <a:spcBef>
                <a:spcPts val="0"/>
              </a:spcBef>
              <a:buFont typeface="+mj-lt"/>
              <a:buAutoNum type="arabicPeriod" startAt="12"/>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System.out.printf</a:t>
            </a:r>
            <a:r>
              <a:rPr lang="en-US" altLang="zh-CN" sz="2000" dirty="0">
                <a:solidFill>
                  <a:srgbClr val="000000"/>
                </a:solidFill>
                <a:latin typeface="Consolas" panose="020B0609020204030204" pitchFamily="49" charset="0"/>
              </a:rPr>
              <a:t>(</a:t>
            </a:r>
            <a:r>
              <a:rPr lang="en-US" altLang="zh-CN" sz="2000" dirty="0">
                <a:solidFill>
                  <a:srgbClr val="2A00FF"/>
                </a:solidFill>
                <a:latin typeface="Consolas" panose="020B0609020204030204" pitchFamily="49" charset="0"/>
              </a:rPr>
              <a:t>"%d+%d=%d\t"</a:t>
            </a:r>
            <a:r>
              <a:rPr lang="en-US" altLang="zh-CN" sz="2000" dirty="0">
                <a:solidFill>
                  <a:srgbClr val="000000"/>
                </a:solidFill>
                <a:latin typeface="Consolas" panose="020B0609020204030204" pitchFamily="49" charset="0"/>
              </a:rPr>
              <a:t>,</a:t>
            </a:r>
            <a:r>
              <a:rPr lang="en-US" altLang="zh-CN" sz="2000" dirty="0" err="1">
                <a:solidFill>
                  <a:srgbClr val="000000"/>
                </a:solidFill>
                <a:latin typeface="Consolas" panose="020B0609020204030204" pitchFamily="49" charset="0"/>
              </a:rPr>
              <a:t>x,y,result</a:t>
            </a:r>
            <a:r>
              <a:rPr lang="en-US" altLang="zh-CN" sz="2000" dirty="0">
                <a:solidFill>
                  <a:srgbClr val="000000"/>
                </a:solidFill>
                <a:latin typeface="Consolas" panose="020B0609020204030204" pitchFamily="49" charset="0"/>
              </a:rPr>
              <a:t>);</a:t>
            </a:r>
          </a:p>
          <a:p>
            <a:pPr>
              <a:spcBef>
                <a:spcPts val="0"/>
              </a:spcBef>
              <a:buFont typeface="+mj-lt"/>
              <a:buAutoNum type="arabicPeriod" startAt="12"/>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System.out.print</a:t>
            </a:r>
            <a:r>
              <a:rPr lang="en-US" altLang="zh-CN" sz="2000" dirty="0">
                <a:solidFill>
                  <a:srgbClr val="000000"/>
                </a:solidFill>
                <a:latin typeface="Consolas" panose="020B0609020204030204" pitchFamily="49" charset="0"/>
              </a:rPr>
              <a:t>(</a:t>
            </a:r>
            <a:r>
              <a:rPr lang="en-US" altLang="zh-CN" sz="2000" dirty="0">
                <a:solidFill>
                  <a:srgbClr val="2A00FF"/>
                </a:solidFill>
                <a:latin typeface="Consolas" panose="020B0609020204030204" pitchFamily="49" charset="0"/>
              </a:rPr>
              <a:t>"</a:t>
            </a:r>
            <a:r>
              <a:rPr lang="zh-CN" altLang="en-US" sz="2000" dirty="0">
                <a:solidFill>
                  <a:srgbClr val="2A00FF"/>
                </a:solidFill>
                <a:latin typeface="Consolas" panose="020B0609020204030204" pitchFamily="49" charset="0"/>
              </a:rPr>
              <a:t>会做乘法</a:t>
            </a:r>
            <a:r>
              <a:rPr lang="en-US" altLang="zh-CN" sz="2000" dirty="0">
                <a:solidFill>
                  <a:srgbClr val="2A00FF"/>
                </a:solidFill>
                <a:latin typeface="Consolas" panose="020B0609020204030204" pitchFamily="49" charset="0"/>
              </a:rPr>
              <a:t>:"</a:t>
            </a:r>
            <a:r>
              <a:rPr lang="en-US" altLang="zh-CN" sz="2000" dirty="0">
                <a:solidFill>
                  <a:srgbClr val="000000"/>
                </a:solidFill>
                <a:latin typeface="Consolas" panose="020B0609020204030204" pitchFamily="49" charset="0"/>
              </a:rPr>
              <a:t>);</a:t>
            </a:r>
          </a:p>
          <a:p>
            <a:pPr>
              <a:spcBef>
                <a:spcPts val="0"/>
              </a:spcBef>
              <a:buFont typeface="+mj-lt"/>
              <a:buAutoNum type="arabicPeriod" startAt="12"/>
              <a:defRPr/>
            </a:pPr>
            <a:r>
              <a:rPr lang="en-US" altLang="zh-CN" sz="2000" dirty="0">
                <a:solidFill>
                  <a:srgbClr val="000000"/>
                </a:solidFill>
                <a:latin typeface="Consolas" panose="020B0609020204030204" pitchFamily="49" charset="0"/>
              </a:rPr>
              <a:t>   result=</a:t>
            </a:r>
            <a:r>
              <a:rPr lang="en-US" altLang="zh-CN" sz="2000" dirty="0" err="1">
                <a:solidFill>
                  <a:srgbClr val="000000"/>
                </a:solidFill>
                <a:latin typeface="Consolas" panose="020B0609020204030204" pitchFamily="49" charset="0"/>
              </a:rPr>
              <a:t>geng.multi</a:t>
            </a:r>
            <a:r>
              <a:rPr lang="en-US" altLang="zh-CN" sz="2000" dirty="0">
                <a:solidFill>
                  <a:srgbClr val="000000"/>
                </a:solidFill>
                <a:latin typeface="Consolas" panose="020B0609020204030204" pitchFamily="49" charset="0"/>
              </a:rPr>
              <a:t>(</a:t>
            </a:r>
            <a:r>
              <a:rPr lang="en-US" altLang="zh-CN" sz="2000" dirty="0" err="1">
                <a:solidFill>
                  <a:srgbClr val="000000"/>
                </a:solidFill>
                <a:latin typeface="Consolas" panose="020B0609020204030204" pitchFamily="49" charset="0"/>
              </a:rPr>
              <a:t>x,y</a:t>
            </a:r>
            <a:r>
              <a:rPr lang="en-US" altLang="zh-CN" sz="2000" dirty="0">
                <a:solidFill>
                  <a:srgbClr val="000000"/>
                </a:solidFill>
                <a:latin typeface="Consolas" panose="020B0609020204030204" pitchFamily="49" charset="0"/>
              </a:rPr>
              <a:t>);</a:t>
            </a:r>
          </a:p>
          <a:p>
            <a:pPr>
              <a:spcBef>
                <a:spcPts val="0"/>
              </a:spcBef>
              <a:buFont typeface="+mj-lt"/>
              <a:buAutoNum type="arabicPeriod" startAt="12"/>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System.out.printf</a:t>
            </a:r>
            <a:r>
              <a:rPr lang="en-US" altLang="zh-CN" sz="2000" dirty="0">
                <a:solidFill>
                  <a:srgbClr val="000000"/>
                </a:solidFill>
                <a:latin typeface="Consolas" panose="020B0609020204030204" pitchFamily="49" charset="0"/>
              </a:rPr>
              <a:t>(</a:t>
            </a:r>
            <a:r>
              <a:rPr lang="en-US" altLang="zh-CN" sz="2000" dirty="0">
                <a:solidFill>
                  <a:srgbClr val="2A00FF"/>
                </a:solidFill>
                <a:latin typeface="Consolas" panose="020B0609020204030204" pitchFamily="49" charset="0"/>
              </a:rPr>
              <a:t>"%d×%d=%d\n"</a:t>
            </a:r>
            <a:r>
              <a:rPr lang="en-US" altLang="zh-CN" sz="2000" dirty="0">
                <a:solidFill>
                  <a:srgbClr val="000000"/>
                </a:solidFill>
                <a:latin typeface="Consolas" panose="020B0609020204030204" pitchFamily="49" charset="0"/>
              </a:rPr>
              <a:t>,</a:t>
            </a:r>
            <a:r>
              <a:rPr lang="en-US" altLang="zh-CN" sz="2000" dirty="0" err="1">
                <a:solidFill>
                  <a:srgbClr val="000000"/>
                </a:solidFill>
                <a:latin typeface="Consolas" panose="020B0609020204030204" pitchFamily="49" charset="0"/>
              </a:rPr>
              <a:t>x,y,result</a:t>
            </a:r>
            <a:r>
              <a:rPr lang="en-US" altLang="zh-CN" sz="2000" dirty="0">
                <a:solidFill>
                  <a:srgbClr val="000000"/>
                </a:solidFill>
                <a:latin typeface="Consolas" panose="020B0609020204030204" pitchFamily="49" charset="0"/>
              </a:rPr>
              <a:t>); </a:t>
            </a:r>
          </a:p>
          <a:p>
            <a:pPr>
              <a:spcBef>
                <a:spcPts val="0"/>
              </a:spcBef>
              <a:buFont typeface="+mj-lt"/>
              <a:buAutoNum type="arabicPeriod" startAt="12"/>
              <a:defRPr/>
            </a:pPr>
            <a:r>
              <a:rPr lang="zh-CN" altLang="en-US" sz="2000" dirty="0">
                <a:solidFill>
                  <a:srgbClr val="000000"/>
                </a:solidFill>
                <a:latin typeface="Consolas" panose="020B0609020204030204" pitchFamily="49" charset="0"/>
              </a:rPr>
              <a:t>   </a:t>
            </a:r>
            <a:r>
              <a:rPr lang="en-US" altLang="zh-CN" sz="2000" dirty="0">
                <a:solidFill>
                  <a:srgbClr val="000000"/>
                </a:solidFill>
                <a:latin typeface="Consolas" panose="020B0609020204030204" pitchFamily="49" charset="0"/>
              </a:rPr>
              <a:t>}</a:t>
            </a:r>
          </a:p>
          <a:p>
            <a:pPr>
              <a:spcBef>
                <a:spcPts val="0"/>
              </a:spcBef>
              <a:buFont typeface="+mj-lt"/>
              <a:buAutoNum type="arabicPeriod" startAt="12"/>
              <a:defRPr/>
            </a:pPr>
            <a:r>
              <a:rPr lang="en-US" altLang="zh-CN" sz="2000" dirty="0">
                <a:solidFill>
                  <a:srgbClr val="000000"/>
                </a:solidFill>
                <a:latin typeface="Consolas" panose="020B0609020204030204" pitchFamily="49" charset="0"/>
              </a:rPr>
              <a:t>} </a:t>
            </a:r>
          </a:p>
          <a:p>
            <a:pPr>
              <a:spcBef>
                <a:spcPts val="0"/>
              </a:spcBef>
              <a:defRPr/>
            </a:pPr>
            <a:endParaRPr lang="zh-CN" altLang="en-US" sz="2000" dirty="0"/>
          </a:p>
        </p:txBody>
      </p:sp>
      <p:sp>
        <p:nvSpPr>
          <p:cNvPr id="4" name="灯片编号占位符 3"/>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16</a:t>
            </a:fld>
            <a:r>
              <a:rPr lang="zh-CN" altLang="en-US"/>
              <a:t>页</a:t>
            </a:r>
            <a:endParaRPr lang="en-US" altLang="zh-CN" dirty="0"/>
          </a:p>
        </p:txBody>
      </p:sp>
    </p:spTree>
    <p:extLst>
      <p:ext uri="{BB962C8B-B14F-4D97-AF65-F5344CB8AC3E}">
        <p14:creationId xmlns:p14="http://schemas.microsoft.com/office/powerpoint/2010/main" val="798722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subTitle" idx="1"/>
          </p:nvPr>
        </p:nvSpPr>
        <p:spPr>
          <a:xfrm>
            <a:off x="251519" y="708024"/>
            <a:ext cx="7365305" cy="704751"/>
          </a:xfrm>
        </p:spPr>
        <p:txBody>
          <a:bodyPr/>
          <a:lstStyle/>
          <a:p>
            <a:pPr marL="72000" lvl="1" algn="l" eaLnBrk="1" hangingPunct="1"/>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rgbClr val="0000FF"/>
                </a:solidFill>
                <a:latin typeface="微软雅黑" panose="020B0503020204020204" pitchFamily="34" charset="-122"/>
                <a:ea typeface="微软雅黑" panose="020B0503020204020204" pitchFamily="34" charset="-122"/>
              </a:rPr>
              <a:t>子类和父类</a:t>
            </a:r>
            <a:r>
              <a:rPr lang="zh-CN" altLang="en-US" sz="2800" b="1" dirty="0">
                <a:solidFill>
                  <a:srgbClr val="FF0000"/>
                </a:solidFill>
                <a:latin typeface="微软雅黑" panose="020B0503020204020204" pitchFamily="34" charset="-122"/>
                <a:ea typeface="微软雅黑" panose="020B0503020204020204" pitchFamily="34" charset="-122"/>
              </a:rPr>
              <a:t>不在同一包中</a:t>
            </a:r>
            <a:r>
              <a:rPr lang="zh-CN" altLang="en-US" sz="2800" b="1" dirty="0">
                <a:latin typeface="微软雅黑" panose="020B0503020204020204" pitchFamily="34" charset="-122"/>
                <a:ea typeface="微软雅黑" panose="020B0503020204020204" pitchFamily="34" charset="-122"/>
              </a:rPr>
              <a:t>的继承性 </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 </a:t>
            </a:r>
          </a:p>
        </p:txBody>
      </p:sp>
      <p:sp>
        <p:nvSpPr>
          <p:cNvPr id="34819" name="Text Box 3"/>
          <p:cNvSpPr txBox="1">
            <a:spLocks noChangeArrowheads="1"/>
          </p:cNvSpPr>
          <p:nvPr/>
        </p:nvSpPr>
        <p:spPr bwMode="auto">
          <a:xfrm>
            <a:off x="251519" y="1989138"/>
            <a:ext cx="8712969" cy="3527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342900" indent="-342900" algn="just" eaLnBrk="1" hangingPunct="1">
              <a:lnSpc>
                <a:spcPct val="150000"/>
              </a:lnSpc>
              <a:spcBef>
                <a:spcPct val="10000"/>
              </a:spcBef>
            </a:pPr>
            <a:r>
              <a:rPr lang="zh-CN" altLang="en-US" sz="2400" b="1" dirty="0">
                <a:latin typeface="微软雅黑" panose="020B0503020204020204" pitchFamily="34" charset="-122"/>
                <a:ea typeface="微软雅黑" panose="020B0503020204020204" pitchFamily="34" charset="-122"/>
              </a:rPr>
              <a:t>子类和父类不在同一个包中，子类</a:t>
            </a:r>
            <a:r>
              <a:rPr lang="zh-CN" altLang="en-US" sz="2400" b="1" dirty="0">
                <a:solidFill>
                  <a:srgbClr val="0000FF"/>
                </a:solidFill>
                <a:latin typeface="微软雅黑" panose="020B0503020204020204" pitchFamily="34" charset="-122"/>
                <a:ea typeface="微软雅黑" panose="020B0503020204020204" pitchFamily="34" charset="-122"/>
              </a:rPr>
              <a:t>继承父类的</a:t>
            </a:r>
            <a:r>
              <a:rPr lang="en-US" altLang="zh-CN" sz="2400" b="1" dirty="0" err="1">
                <a:solidFill>
                  <a:srgbClr val="0000FF"/>
                </a:solidFill>
                <a:latin typeface="微软雅黑" panose="020B0503020204020204" pitchFamily="34" charset="-122"/>
                <a:ea typeface="微软雅黑" panose="020B0503020204020204" pitchFamily="34" charset="-122"/>
              </a:rPr>
              <a:t>protected、public</a:t>
            </a:r>
            <a:r>
              <a:rPr lang="zh-CN" altLang="en-US" sz="2400" b="1" dirty="0">
                <a:solidFill>
                  <a:srgbClr val="0000FF"/>
                </a:solidFill>
                <a:latin typeface="微软雅黑" panose="020B0503020204020204" pitchFamily="34" charset="-122"/>
                <a:ea typeface="微软雅黑" panose="020B0503020204020204" pitchFamily="34" charset="-122"/>
              </a:rPr>
              <a:t>成员</a:t>
            </a:r>
            <a:r>
              <a:rPr lang="zh-CN" altLang="en-US" sz="2400" b="1" dirty="0" smtClean="0">
                <a:solidFill>
                  <a:srgbClr val="0000FF"/>
                </a:solidFill>
                <a:latin typeface="微软雅黑" panose="020B0503020204020204" pitchFamily="34" charset="-122"/>
                <a:ea typeface="微软雅黑" panose="020B0503020204020204" pitchFamily="34" charset="-122"/>
              </a:rPr>
              <a:t>变量</a:t>
            </a:r>
            <a:r>
              <a:rPr lang="zh-CN" altLang="en-US" sz="2400" dirty="0" smtClean="0">
                <a:latin typeface="微软雅黑" panose="020B0503020204020204" pitchFamily="34" charset="-122"/>
                <a:ea typeface="微软雅黑" panose="020B0503020204020204" pitchFamily="34" charset="-122"/>
              </a:rPr>
              <a:t>作为</a:t>
            </a:r>
            <a:r>
              <a:rPr lang="zh-CN" altLang="en-US" sz="2400" b="1" dirty="0" smtClean="0">
                <a:latin typeface="微软雅黑" panose="020B0503020204020204" pitchFamily="34" charset="-122"/>
                <a:ea typeface="微软雅黑" panose="020B0503020204020204" pitchFamily="34" charset="-122"/>
              </a:rPr>
              <a:t>子</a:t>
            </a:r>
            <a:r>
              <a:rPr lang="zh-CN" altLang="en-US" sz="2400" b="1" dirty="0">
                <a:latin typeface="微软雅黑" panose="020B0503020204020204" pitchFamily="34" charset="-122"/>
                <a:ea typeface="微软雅黑" panose="020B0503020204020204" pitchFamily="34" charset="-122"/>
              </a:rPr>
              <a:t>类的成员变量，并且</a:t>
            </a:r>
            <a:r>
              <a:rPr lang="zh-CN" altLang="en-US" sz="2400" b="1" dirty="0">
                <a:solidFill>
                  <a:srgbClr val="0000FF"/>
                </a:solidFill>
                <a:latin typeface="微软雅黑" panose="020B0503020204020204" pitchFamily="34" charset="-122"/>
                <a:ea typeface="微软雅黑" panose="020B0503020204020204" pitchFamily="34" charset="-122"/>
              </a:rPr>
              <a:t>继承父类的</a:t>
            </a:r>
            <a:r>
              <a:rPr lang="en-US" altLang="zh-CN" sz="2400" b="1" dirty="0" err="1">
                <a:solidFill>
                  <a:srgbClr val="0000FF"/>
                </a:solidFill>
                <a:latin typeface="微软雅黑" panose="020B0503020204020204" pitchFamily="34" charset="-122"/>
                <a:ea typeface="微软雅黑" panose="020B0503020204020204" pitchFamily="34" charset="-122"/>
              </a:rPr>
              <a:t>protected、public</a:t>
            </a:r>
            <a:r>
              <a:rPr lang="zh-CN" altLang="en-US" sz="2400" b="1" dirty="0" smtClean="0">
                <a:solidFill>
                  <a:srgbClr val="0000FF"/>
                </a:solidFill>
                <a:latin typeface="微软雅黑" panose="020B0503020204020204" pitchFamily="34" charset="-122"/>
                <a:ea typeface="微软雅黑" panose="020B0503020204020204" pitchFamily="34" charset="-122"/>
              </a:rPr>
              <a:t>方法</a:t>
            </a:r>
            <a:r>
              <a:rPr lang="zh-CN" altLang="en-US" sz="2400" b="1" dirty="0" smtClean="0">
                <a:latin typeface="微软雅黑" panose="020B0503020204020204" pitchFamily="34" charset="-122"/>
                <a:ea typeface="微软雅黑" panose="020B0503020204020204" pitchFamily="34" charset="-122"/>
              </a:rPr>
              <a:t>作为子</a:t>
            </a:r>
            <a:r>
              <a:rPr lang="zh-CN" altLang="en-US" sz="2400" b="1" dirty="0">
                <a:latin typeface="微软雅黑" panose="020B0503020204020204" pitchFamily="34" charset="-122"/>
                <a:ea typeface="微软雅黑" panose="020B0503020204020204" pitchFamily="34" charset="-122"/>
              </a:rPr>
              <a:t>类的方法。</a:t>
            </a:r>
            <a:endParaRPr lang="en-US" altLang="zh-CN" sz="2400" b="1" dirty="0">
              <a:latin typeface="微软雅黑" panose="020B0503020204020204" pitchFamily="34" charset="-122"/>
              <a:ea typeface="微软雅黑" panose="020B0503020204020204" pitchFamily="34" charset="-122"/>
            </a:endParaRPr>
          </a:p>
          <a:p>
            <a:pPr algn="just" eaLnBrk="1" hangingPunct="1">
              <a:lnSpc>
                <a:spcPct val="150000"/>
              </a:lnSpc>
              <a:spcBef>
                <a:spcPct val="10000"/>
              </a:spcBef>
              <a:buFontTx/>
              <a:buNone/>
            </a:pPr>
            <a:endParaRPr lang="en-US" altLang="zh-CN" sz="2400" b="1" dirty="0">
              <a:latin typeface="微软雅黑" panose="020B0503020204020204" pitchFamily="34" charset="-122"/>
              <a:ea typeface="微软雅黑" panose="020B0503020204020204" pitchFamily="34" charset="-122"/>
            </a:endParaRPr>
          </a:p>
          <a:p>
            <a:pPr algn="just" eaLnBrk="1" hangingPunct="1">
              <a:lnSpc>
                <a:spcPct val="150000"/>
              </a:lnSpc>
              <a:spcBef>
                <a:spcPct val="10000"/>
              </a:spcBef>
              <a:buFontTx/>
              <a:buNone/>
            </a:pPr>
            <a:r>
              <a:rPr lang="zh-CN" altLang="en-US" sz="2400" b="1" dirty="0">
                <a:latin typeface="微软雅黑" panose="020B0503020204020204" pitchFamily="34" charset="-122"/>
                <a:ea typeface="微软雅黑" panose="020B0503020204020204" pitchFamily="34" charset="-122"/>
              </a:rPr>
              <a:t>说明：继承成员或方法的访问权限保持不变。</a:t>
            </a:r>
          </a:p>
          <a:p>
            <a:pPr algn="just" eaLnBrk="1" hangingPunct="1">
              <a:lnSpc>
                <a:spcPct val="150000"/>
              </a:lnSpc>
              <a:spcBef>
                <a:spcPct val="10000"/>
              </a:spcBef>
              <a:buFontTx/>
              <a:buNone/>
            </a:pPr>
            <a:r>
              <a:rPr lang="zh-CN" altLang="en-US" sz="2400" b="1" dirty="0">
                <a:latin typeface="微软雅黑" panose="020B0503020204020204" pitchFamily="34" charset="-122"/>
                <a:ea typeface="微软雅黑" panose="020B0503020204020204" pitchFamily="34" charset="-122"/>
              </a:rPr>
              <a:t>    </a:t>
            </a:r>
          </a:p>
        </p:txBody>
      </p:sp>
      <p:sp>
        <p:nvSpPr>
          <p:cNvPr id="3" name="灯片编号占位符 2"/>
          <p:cNvSpPr>
            <a:spLocks noGrp="1"/>
          </p:cNvSpPr>
          <p:nvPr>
            <p:ph type="sldNum" sz="quarter" idx="12"/>
          </p:nvPr>
        </p:nvSpPr>
        <p:spPr/>
        <p:txBody>
          <a:bodyPr/>
          <a:lstStyle/>
          <a:p>
            <a:pPr>
              <a:defRPr/>
            </a:pPr>
            <a:r>
              <a:rPr lang="zh-CN" altLang="en-US"/>
              <a:t>第</a:t>
            </a:r>
            <a:fld id="{AE44A0C9-BF33-4D08-BA66-E41C2A0B4543}" type="slidenum">
              <a:rPr lang="zh-CN" altLang="en-US" smtClean="0"/>
              <a:pPr>
                <a:defRPr/>
              </a:pPr>
              <a:t>17</a:t>
            </a:fld>
            <a:r>
              <a:rPr lang="zh-CN" altLang="en-US"/>
              <a:t>页</a:t>
            </a:r>
            <a:endParaRPr lang="en-US" altLang="zh-CN" dirty="0"/>
          </a:p>
        </p:txBody>
      </p:sp>
    </p:spTree>
    <p:extLst>
      <p:ext uri="{BB962C8B-B14F-4D97-AF65-F5344CB8AC3E}">
        <p14:creationId xmlns:p14="http://schemas.microsoft.com/office/powerpoint/2010/main" val="2921257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18</a:t>
            </a:fld>
            <a:r>
              <a:rPr lang="zh-CN" altLang="en-US"/>
              <a:t>页</a:t>
            </a:r>
            <a:endParaRPr lang="en-US" altLang="zh-CN" dirty="0"/>
          </a:p>
        </p:txBody>
      </p:sp>
      <p:sp>
        <p:nvSpPr>
          <p:cNvPr id="6" name="文本框 5">
            <a:extLst>
              <a:ext uri="{FF2B5EF4-FFF2-40B4-BE49-F238E27FC236}">
                <a16:creationId xmlns:a16="http://schemas.microsoft.com/office/drawing/2014/main" id="{3CFCF642-8A68-4C41-9F9B-452BEAD8B379}"/>
              </a:ext>
            </a:extLst>
          </p:cNvPr>
          <p:cNvSpPr txBox="1"/>
          <p:nvPr/>
        </p:nvSpPr>
        <p:spPr>
          <a:xfrm>
            <a:off x="419369" y="873534"/>
            <a:ext cx="7537007" cy="5632311"/>
          </a:xfrm>
          <a:prstGeom prst="rect">
            <a:avLst/>
          </a:prstGeom>
          <a:noFill/>
        </p:spPr>
        <p:txBody>
          <a:bodyPr wrap="square">
            <a:spAutoFit/>
          </a:bodyPr>
          <a:lstStyle/>
          <a:p>
            <a:pPr marL="457200" indent="-457200" algn="l">
              <a:buFont typeface="+mj-lt"/>
              <a:buAutoNum type="arabicPeriod"/>
            </a:pPr>
            <a:r>
              <a:rPr lang="en-US" altLang="zh-CN" sz="2400" b="1" dirty="0">
                <a:solidFill>
                  <a:srgbClr val="7F0055"/>
                </a:solidFill>
                <a:latin typeface="Consolas" panose="020B0609020204030204" pitchFamily="49" charset="0"/>
              </a:rPr>
              <a:t> package</a:t>
            </a:r>
            <a:r>
              <a:rPr lang="en-US" altLang="zh-CN" sz="2400" b="1" dirty="0">
                <a:solidFill>
                  <a:srgbClr val="000000"/>
                </a:solidFill>
                <a:latin typeface="Consolas" panose="020B0609020204030204" pitchFamily="49" charset="0"/>
              </a:rPr>
              <a:t> </a:t>
            </a:r>
            <a:r>
              <a:rPr lang="en-US" altLang="zh-CN" sz="2400" b="1" dirty="0">
                <a:solidFill>
                  <a:srgbClr val="FF0000"/>
                </a:solidFill>
                <a:latin typeface="Consolas" panose="020B0609020204030204" pitchFamily="49" charset="0"/>
              </a:rPr>
              <a:t>p1</a:t>
            </a:r>
            <a:r>
              <a:rPr lang="en-US" altLang="zh-CN" sz="2400" b="1" dirty="0">
                <a:solidFill>
                  <a:srgbClr val="000000"/>
                </a:solidFill>
                <a:latin typeface="Consolas" panose="020B0609020204030204" pitchFamily="49" charset="0"/>
              </a:rPr>
              <a:t>;</a:t>
            </a:r>
          </a:p>
          <a:p>
            <a:pPr marL="457200" indent="-457200" algn="l">
              <a:buFont typeface="+mj-lt"/>
              <a:buAutoNum type="arabicPeriod"/>
            </a:pPr>
            <a:r>
              <a:rPr lang="en-US" altLang="zh-CN" sz="2400" b="1" dirty="0">
                <a:solidFill>
                  <a:srgbClr val="7F0055"/>
                </a:solidFill>
                <a:latin typeface="Consolas" panose="020B0609020204030204" pitchFamily="49" charset="0"/>
              </a:rPr>
              <a:t> public</a:t>
            </a:r>
            <a:r>
              <a:rPr lang="en-US" altLang="zh-CN" sz="2400" b="1" dirty="0">
                <a:solidFill>
                  <a:srgbClr val="000000"/>
                </a:solidFill>
                <a:latin typeface="Consolas" panose="020B0609020204030204" pitchFamily="49" charset="0"/>
              </a:rPr>
              <a:t> </a:t>
            </a:r>
            <a:r>
              <a:rPr lang="en-US" altLang="zh-CN" sz="2400" b="1" dirty="0">
                <a:solidFill>
                  <a:srgbClr val="7F0055"/>
                </a:solidFill>
                <a:latin typeface="Consolas" panose="020B0609020204030204" pitchFamily="49" charset="0"/>
              </a:rPr>
              <a:t>class</a:t>
            </a:r>
            <a:r>
              <a:rPr lang="en-US" altLang="zh-CN" sz="2400" b="1" dirty="0">
                <a:solidFill>
                  <a:srgbClr val="000000"/>
                </a:solidFill>
                <a:latin typeface="Consolas" panose="020B0609020204030204" pitchFamily="49" charset="0"/>
              </a:rPr>
              <a:t> Parent{</a:t>
            </a:r>
          </a:p>
          <a:p>
            <a:pPr marL="457200" indent="-457200" algn="l">
              <a:buFont typeface="+mj-lt"/>
              <a:buAutoNum type="arabicPeriod"/>
            </a:pPr>
            <a:r>
              <a:rPr lang="en-US" altLang="zh-CN" sz="2400" b="1" dirty="0">
                <a:solidFill>
                  <a:srgbClr val="7F0055"/>
                </a:solidFill>
                <a:latin typeface="Consolas" panose="020B0609020204030204" pitchFamily="49" charset="0"/>
              </a:rPr>
              <a:t>   private</a:t>
            </a:r>
            <a:r>
              <a:rPr lang="en-US" altLang="zh-CN" sz="2400" b="1" dirty="0">
                <a:solidFill>
                  <a:srgbClr val="000000"/>
                </a:solidFill>
                <a:latin typeface="Consolas" panose="020B0609020204030204" pitchFamily="49" charset="0"/>
              </a:rPr>
              <a:t> </a:t>
            </a:r>
            <a:r>
              <a:rPr lang="en-US" altLang="zh-CN" sz="2400" b="1" dirty="0">
                <a:solidFill>
                  <a:srgbClr val="7F0055"/>
                </a:solidFill>
                <a:latin typeface="Consolas" panose="020B0609020204030204" pitchFamily="49" charset="0"/>
              </a:rPr>
              <a:t>int</a:t>
            </a:r>
            <a:r>
              <a:rPr lang="en-US" altLang="zh-CN" sz="2400" b="1" dirty="0">
                <a:solidFill>
                  <a:srgbClr val="000000"/>
                </a:solidFill>
                <a:latin typeface="Consolas" panose="020B0609020204030204" pitchFamily="49" charset="0"/>
              </a:rPr>
              <a:t> </a:t>
            </a:r>
            <a:r>
              <a:rPr lang="en-US" altLang="zh-CN" sz="2400" b="1" dirty="0" err="1">
                <a:solidFill>
                  <a:srgbClr val="0000C0"/>
                </a:solidFill>
                <a:latin typeface="Consolas" panose="020B0609020204030204" pitchFamily="49" charset="0"/>
              </a:rPr>
              <a:t>privatex</a:t>
            </a:r>
            <a:r>
              <a:rPr lang="en-US" altLang="zh-CN" sz="2400" b="1" dirty="0">
                <a:solidFill>
                  <a:srgbClr val="000000"/>
                </a:solidFill>
                <a:latin typeface="Consolas" panose="020B0609020204030204" pitchFamily="49" charset="0"/>
              </a:rPr>
              <a:t>; </a:t>
            </a:r>
          </a:p>
          <a:p>
            <a:pPr marL="457200" indent="-457200" algn="l">
              <a:buFont typeface="+mj-lt"/>
              <a:buAutoNum type="arabicPeriod"/>
            </a:pPr>
            <a:r>
              <a:rPr lang="en-US" altLang="zh-CN" sz="2400" b="1" dirty="0">
                <a:solidFill>
                  <a:srgbClr val="7F0055"/>
                </a:solidFill>
                <a:latin typeface="Consolas" panose="020B0609020204030204" pitchFamily="49" charset="0"/>
              </a:rPr>
              <a:t>   protected</a:t>
            </a:r>
            <a:r>
              <a:rPr lang="en-US" altLang="zh-CN" sz="2400" b="1" dirty="0">
                <a:solidFill>
                  <a:srgbClr val="000000"/>
                </a:solidFill>
                <a:latin typeface="Consolas" panose="020B0609020204030204" pitchFamily="49" charset="0"/>
              </a:rPr>
              <a:t> </a:t>
            </a:r>
            <a:r>
              <a:rPr lang="en-US" altLang="zh-CN" sz="2400" b="1" dirty="0">
                <a:solidFill>
                  <a:srgbClr val="7F0055"/>
                </a:solidFill>
                <a:latin typeface="Consolas" panose="020B0609020204030204" pitchFamily="49" charset="0"/>
              </a:rPr>
              <a:t>int</a:t>
            </a:r>
            <a:r>
              <a:rPr lang="en-US" altLang="zh-CN" sz="2400" b="1" dirty="0">
                <a:solidFill>
                  <a:srgbClr val="000000"/>
                </a:solidFill>
                <a:latin typeface="Consolas" panose="020B0609020204030204" pitchFamily="49" charset="0"/>
              </a:rPr>
              <a:t> </a:t>
            </a:r>
            <a:r>
              <a:rPr lang="en-US" altLang="zh-CN" sz="2400" b="1" dirty="0" err="1">
                <a:solidFill>
                  <a:srgbClr val="0000C0"/>
                </a:solidFill>
                <a:latin typeface="Consolas" panose="020B0609020204030204" pitchFamily="49" charset="0"/>
              </a:rPr>
              <a:t>protectedx</a:t>
            </a:r>
            <a:r>
              <a:rPr lang="en-US" altLang="zh-CN" sz="2400" b="1" dirty="0">
                <a:solidFill>
                  <a:srgbClr val="000000"/>
                </a:solidFill>
                <a:latin typeface="Consolas" panose="020B0609020204030204" pitchFamily="49" charset="0"/>
              </a:rPr>
              <a:t>;</a:t>
            </a:r>
          </a:p>
          <a:p>
            <a:pPr marL="457200" indent="-457200" algn="l">
              <a:buFont typeface="+mj-lt"/>
              <a:buAutoNum type="arabicPeriod"/>
            </a:pPr>
            <a:r>
              <a:rPr lang="en-US" altLang="zh-CN" sz="2400" b="1" dirty="0">
                <a:solidFill>
                  <a:srgbClr val="7F0055"/>
                </a:solidFill>
                <a:latin typeface="Consolas" panose="020B0609020204030204" pitchFamily="49" charset="0"/>
              </a:rPr>
              <a:t>   public</a:t>
            </a:r>
            <a:r>
              <a:rPr lang="en-US" altLang="zh-CN" sz="2400" b="1" dirty="0">
                <a:solidFill>
                  <a:srgbClr val="000000"/>
                </a:solidFill>
                <a:latin typeface="Consolas" panose="020B0609020204030204" pitchFamily="49" charset="0"/>
              </a:rPr>
              <a:t> </a:t>
            </a:r>
            <a:r>
              <a:rPr lang="en-US" altLang="zh-CN" sz="2400" b="1" dirty="0">
                <a:solidFill>
                  <a:srgbClr val="7F0055"/>
                </a:solidFill>
                <a:latin typeface="Consolas" panose="020B0609020204030204" pitchFamily="49" charset="0"/>
              </a:rPr>
              <a:t>int</a:t>
            </a:r>
            <a:r>
              <a:rPr lang="en-US" altLang="zh-CN" sz="2400" b="1" dirty="0">
                <a:solidFill>
                  <a:srgbClr val="000000"/>
                </a:solidFill>
                <a:latin typeface="Consolas" panose="020B0609020204030204" pitchFamily="49" charset="0"/>
              </a:rPr>
              <a:t> </a:t>
            </a:r>
            <a:r>
              <a:rPr lang="en-US" altLang="zh-CN" sz="2400" b="1" dirty="0" err="1">
                <a:solidFill>
                  <a:srgbClr val="0000C0"/>
                </a:solidFill>
                <a:latin typeface="Consolas" panose="020B0609020204030204" pitchFamily="49" charset="0"/>
              </a:rPr>
              <a:t>publicx</a:t>
            </a:r>
            <a:r>
              <a:rPr lang="en-US" altLang="zh-CN" sz="2400" b="1" dirty="0">
                <a:solidFill>
                  <a:srgbClr val="000000"/>
                </a:solidFill>
                <a:latin typeface="Consolas" panose="020B0609020204030204" pitchFamily="49" charset="0"/>
              </a:rPr>
              <a:t>;</a:t>
            </a:r>
          </a:p>
          <a:p>
            <a:pPr marL="457200" indent="-457200" algn="l">
              <a:buFont typeface="+mj-lt"/>
              <a:buAutoNum type="arabicPeriod"/>
            </a:pPr>
            <a:r>
              <a:rPr lang="en-US" altLang="zh-CN" sz="2400" b="1" dirty="0">
                <a:solidFill>
                  <a:srgbClr val="7F0055"/>
                </a:solidFill>
                <a:latin typeface="Consolas" panose="020B0609020204030204" pitchFamily="49" charset="0"/>
              </a:rPr>
              <a:t>   private</a:t>
            </a:r>
            <a:r>
              <a:rPr lang="en-US" altLang="zh-CN" sz="2400" b="1" dirty="0">
                <a:solidFill>
                  <a:srgbClr val="000000"/>
                </a:solidFill>
                <a:latin typeface="Consolas" panose="020B0609020204030204" pitchFamily="49" charset="0"/>
              </a:rPr>
              <a:t> </a:t>
            </a:r>
            <a:r>
              <a:rPr lang="en-US" altLang="zh-CN" sz="2400" b="1" dirty="0">
                <a:solidFill>
                  <a:srgbClr val="7F0055"/>
                </a:solidFill>
                <a:latin typeface="Consolas" panose="020B0609020204030204" pitchFamily="49" charset="0"/>
              </a:rPr>
              <a:t>void</a:t>
            </a:r>
            <a:r>
              <a:rPr lang="en-US" altLang="zh-CN" sz="2400" b="1" dirty="0">
                <a:solidFill>
                  <a:srgbClr val="000000"/>
                </a:solidFill>
                <a:latin typeface="Consolas" panose="020B0609020204030204" pitchFamily="49" charset="0"/>
              </a:rPr>
              <a:t> </a:t>
            </a:r>
            <a:r>
              <a:rPr lang="en-US" altLang="zh-CN" sz="2400" b="1" dirty="0" err="1">
                <a:solidFill>
                  <a:srgbClr val="000000"/>
                </a:solidFill>
                <a:latin typeface="Consolas" panose="020B0609020204030204" pitchFamily="49" charset="0"/>
              </a:rPr>
              <a:t>privatefun</a:t>
            </a:r>
            <a:r>
              <a:rPr lang="en-US" altLang="zh-CN" sz="2400" b="1" dirty="0">
                <a:solidFill>
                  <a:srgbClr val="000000"/>
                </a:solidFill>
                <a:latin typeface="Consolas" panose="020B0609020204030204" pitchFamily="49" charset="0"/>
              </a:rPr>
              <a:t>() {</a:t>
            </a:r>
          </a:p>
          <a:p>
            <a:pPr marL="457200" indent="-457200" algn="l">
              <a:buFont typeface="+mj-lt"/>
              <a:buAutoNum type="arabicPeriod"/>
            </a:pP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System.</a:t>
            </a:r>
            <a:r>
              <a:rPr lang="en-US" altLang="zh-CN" sz="2400" b="1" i="1" dirty="0" err="1">
                <a:solidFill>
                  <a:srgbClr val="0000C0"/>
                </a:solidFill>
                <a:latin typeface="Consolas" panose="020B0609020204030204" pitchFamily="49" charset="0"/>
              </a:rPr>
              <a:t>out</a:t>
            </a:r>
            <a:r>
              <a:rPr lang="en-US" altLang="zh-CN" sz="2400" b="1" i="1" dirty="0" err="1">
                <a:solidFill>
                  <a:srgbClr val="000000"/>
                </a:solidFill>
                <a:latin typeface="Consolas" panose="020B0609020204030204" pitchFamily="49" charset="0"/>
              </a:rPr>
              <a:t>.println</a:t>
            </a:r>
            <a:r>
              <a:rPr lang="en-US" altLang="zh-CN" sz="2400" b="1" i="1" dirty="0">
                <a:solidFill>
                  <a:srgbClr val="000000"/>
                </a:solidFill>
                <a:latin typeface="Consolas" panose="020B0609020204030204" pitchFamily="49" charset="0"/>
              </a:rPr>
              <a:t>(</a:t>
            </a:r>
            <a:r>
              <a:rPr lang="en-US" altLang="zh-CN" sz="2400" b="1" i="1" dirty="0">
                <a:solidFill>
                  <a:srgbClr val="2A00FF"/>
                </a:solidFill>
                <a:latin typeface="Consolas" panose="020B0609020204030204" pitchFamily="49" charset="0"/>
              </a:rPr>
              <a:t>"private"</a:t>
            </a:r>
            <a:r>
              <a:rPr lang="en-US" altLang="zh-CN" sz="2400" b="1" i="1" dirty="0">
                <a:solidFill>
                  <a:srgbClr val="000000"/>
                </a:solidFill>
                <a:latin typeface="Consolas" panose="020B0609020204030204" pitchFamily="49" charset="0"/>
              </a:rPr>
              <a:t>);</a:t>
            </a:r>
          </a:p>
          <a:p>
            <a:pPr marL="457200" indent="-457200" algn="l">
              <a:buFont typeface="+mj-lt"/>
              <a:buAutoNum type="arabicPeriod"/>
            </a:pPr>
            <a:r>
              <a:rPr lang="en-US" altLang="zh-CN" sz="2400" dirty="0">
                <a:solidFill>
                  <a:srgbClr val="000000"/>
                </a:solidFill>
                <a:latin typeface="Consolas" panose="020B0609020204030204" pitchFamily="49" charset="0"/>
              </a:rPr>
              <a:t>   }</a:t>
            </a:r>
          </a:p>
          <a:p>
            <a:pPr marL="457200" indent="-457200" algn="l">
              <a:buFont typeface="+mj-lt"/>
              <a:buAutoNum type="arabicPeriod"/>
            </a:pPr>
            <a:r>
              <a:rPr lang="en-US" altLang="zh-CN" sz="2400" b="1" dirty="0">
                <a:solidFill>
                  <a:srgbClr val="7F0055"/>
                </a:solidFill>
                <a:latin typeface="Consolas" panose="020B0609020204030204" pitchFamily="49" charset="0"/>
              </a:rPr>
              <a:t>  protected</a:t>
            </a:r>
            <a:r>
              <a:rPr lang="en-US" altLang="zh-CN" sz="2400" b="1" dirty="0">
                <a:solidFill>
                  <a:srgbClr val="000000"/>
                </a:solidFill>
                <a:latin typeface="Consolas" panose="020B0609020204030204" pitchFamily="49" charset="0"/>
              </a:rPr>
              <a:t> </a:t>
            </a:r>
            <a:r>
              <a:rPr lang="en-US" altLang="zh-CN" sz="2400" b="1" dirty="0">
                <a:solidFill>
                  <a:srgbClr val="7F0055"/>
                </a:solidFill>
                <a:latin typeface="Consolas" panose="020B0609020204030204" pitchFamily="49" charset="0"/>
              </a:rPr>
              <a:t>void</a:t>
            </a:r>
            <a:r>
              <a:rPr lang="en-US" altLang="zh-CN" sz="2400" b="1" dirty="0">
                <a:solidFill>
                  <a:srgbClr val="000000"/>
                </a:solidFill>
                <a:latin typeface="Consolas" panose="020B0609020204030204" pitchFamily="49" charset="0"/>
              </a:rPr>
              <a:t> </a:t>
            </a:r>
            <a:r>
              <a:rPr lang="en-US" altLang="zh-CN" sz="2400" b="1" dirty="0" err="1">
                <a:solidFill>
                  <a:srgbClr val="000000"/>
                </a:solidFill>
                <a:latin typeface="Consolas" panose="020B0609020204030204" pitchFamily="49" charset="0"/>
              </a:rPr>
              <a:t>protectedfun</a:t>
            </a:r>
            <a:r>
              <a:rPr lang="en-US" altLang="zh-CN" sz="2400" b="1" dirty="0">
                <a:solidFill>
                  <a:srgbClr val="000000"/>
                </a:solidFill>
                <a:latin typeface="Consolas" panose="020B0609020204030204" pitchFamily="49" charset="0"/>
              </a:rPr>
              <a:t>() {</a:t>
            </a:r>
          </a:p>
          <a:p>
            <a:pPr marL="457200" indent="-457200" algn="l">
              <a:buFont typeface="+mj-lt"/>
              <a:buAutoNum type="arabicPeriod"/>
            </a:pP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System.</a:t>
            </a:r>
            <a:r>
              <a:rPr lang="en-US" altLang="zh-CN" sz="2400" b="1" i="1" dirty="0" err="1">
                <a:solidFill>
                  <a:srgbClr val="0000C0"/>
                </a:solidFill>
                <a:latin typeface="Consolas" panose="020B0609020204030204" pitchFamily="49" charset="0"/>
              </a:rPr>
              <a:t>out</a:t>
            </a:r>
            <a:r>
              <a:rPr lang="en-US" altLang="zh-CN" sz="2400" b="1" i="1" dirty="0" err="1">
                <a:solidFill>
                  <a:srgbClr val="000000"/>
                </a:solidFill>
                <a:latin typeface="Consolas" panose="020B0609020204030204" pitchFamily="49" charset="0"/>
              </a:rPr>
              <a:t>.println</a:t>
            </a:r>
            <a:r>
              <a:rPr lang="en-US" altLang="zh-CN" sz="2400" b="1" i="1" dirty="0">
                <a:solidFill>
                  <a:srgbClr val="000000"/>
                </a:solidFill>
                <a:latin typeface="Consolas" panose="020B0609020204030204" pitchFamily="49" charset="0"/>
              </a:rPr>
              <a:t>(</a:t>
            </a:r>
            <a:r>
              <a:rPr lang="en-US" altLang="zh-CN" sz="2400" b="1" i="1" dirty="0">
                <a:solidFill>
                  <a:srgbClr val="2A00FF"/>
                </a:solidFill>
                <a:latin typeface="Consolas" panose="020B0609020204030204" pitchFamily="49" charset="0"/>
              </a:rPr>
              <a:t>"protected"</a:t>
            </a:r>
            <a:r>
              <a:rPr lang="en-US" altLang="zh-CN" sz="2400" b="1" i="1" dirty="0">
                <a:solidFill>
                  <a:srgbClr val="000000"/>
                </a:solidFill>
                <a:latin typeface="Consolas" panose="020B0609020204030204" pitchFamily="49" charset="0"/>
              </a:rPr>
              <a:t>);</a:t>
            </a:r>
          </a:p>
          <a:p>
            <a:pPr marL="457200" indent="-457200" algn="l">
              <a:buFont typeface="+mj-lt"/>
              <a:buAutoNum type="arabicPeriod"/>
            </a:pPr>
            <a:r>
              <a:rPr lang="en-US" altLang="zh-CN" sz="2400" dirty="0">
                <a:solidFill>
                  <a:srgbClr val="000000"/>
                </a:solidFill>
                <a:latin typeface="Consolas" panose="020B0609020204030204" pitchFamily="49" charset="0"/>
              </a:rPr>
              <a:t>  }</a:t>
            </a:r>
          </a:p>
          <a:p>
            <a:pPr marL="457200" indent="-457200" algn="l">
              <a:buFont typeface="+mj-lt"/>
              <a:buAutoNum type="arabicPeriod"/>
            </a:pPr>
            <a:r>
              <a:rPr lang="en-US" altLang="zh-CN" sz="2400" b="1" dirty="0">
                <a:solidFill>
                  <a:srgbClr val="7F0055"/>
                </a:solidFill>
                <a:latin typeface="Consolas" panose="020B0609020204030204" pitchFamily="49" charset="0"/>
              </a:rPr>
              <a:t>  public</a:t>
            </a:r>
            <a:r>
              <a:rPr lang="en-US" altLang="zh-CN" sz="2400" b="1" dirty="0">
                <a:solidFill>
                  <a:srgbClr val="000000"/>
                </a:solidFill>
                <a:latin typeface="Consolas" panose="020B0609020204030204" pitchFamily="49" charset="0"/>
              </a:rPr>
              <a:t> </a:t>
            </a:r>
            <a:r>
              <a:rPr lang="en-US" altLang="zh-CN" sz="2400" b="1" dirty="0">
                <a:solidFill>
                  <a:srgbClr val="7F0055"/>
                </a:solidFill>
                <a:latin typeface="Consolas" panose="020B0609020204030204" pitchFamily="49" charset="0"/>
              </a:rPr>
              <a:t>void</a:t>
            </a:r>
            <a:r>
              <a:rPr lang="en-US" altLang="zh-CN" sz="2400" b="1" dirty="0">
                <a:solidFill>
                  <a:srgbClr val="000000"/>
                </a:solidFill>
                <a:latin typeface="Consolas" panose="020B0609020204030204" pitchFamily="49" charset="0"/>
              </a:rPr>
              <a:t> </a:t>
            </a:r>
            <a:r>
              <a:rPr lang="en-US" altLang="zh-CN" sz="2400" b="1" dirty="0" err="1">
                <a:solidFill>
                  <a:srgbClr val="000000"/>
                </a:solidFill>
                <a:latin typeface="Consolas" panose="020B0609020204030204" pitchFamily="49" charset="0"/>
              </a:rPr>
              <a:t>publicfun</a:t>
            </a:r>
            <a:r>
              <a:rPr lang="en-US" altLang="zh-CN" sz="2400" b="1" dirty="0">
                <a:solidFill>
                  <a:srgbClr val="000000"/>
                </a:solidFill>
                <a:latin typeface="Consolas" panose="020B0609020204030204" pitchFamily="49" charset="0"/>
              </a:rPr>
              <a:t>() {</a:t>
            </a:r>
          </a:p>
          <a:p>
            <a:pPr marL="457200" indent="-457200" algn="l">
              <a:buFont typeface="+mj-lt"/>
              <a:buAutoNum type="arabicPeriod"/>
            </a:pP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System.</a:t>
            </a:r>
            <a:r>
              <a:rPr lang="en-US" altLang="zh-CN" sz="2400" b="1" i="1" dirty="0" err="1">
                <a:solidFill>
                  <a:srgbClr val="0000C0"/>
                </a:solidFill>
                <a:latin typeface="Consolas" panose="020B0609020204030204" pitchFamily="49" charset="0"/>
              </a:rPr>
              <a:t>out</a:t>
            </a:r>
            <a:r>
              <a:rPr lang="en-US" altLang="zh-CN" sz="2400" b="1" i="1" dirty="0" err="1">
                <a:solidFill>
                  <a:srgbClr val="000000"/>
                </a:solidFill>
                <a:latin typeface="Consolas" panose="020B0609020204030204" pitchFamily="49" charset="0"/>
              </a:rPr>
              <a:t>.println</a:t>
            </a:r>
            <a:r>
              <a:rPr lang="en-US" altLang="zh-CN" sz="2400" b="1" i="1" dirty="0">
                <a:solidFill>
                  <a:srgbClr val="000000"/>
                </a:solidFill>
                <a:latin typeface="Consolas" panose="020B0609020204030204" pitchFamily="49" charset="0"/>
              </a:rPr>
              <a:t>(</a:t>
            </a:r>
            <a:r>
              <a:rPr lang="en-US" altLang="zh-CN" sz="2400" b="1" i="1" dirty="0">
                <a:solidFill>
                  <a:srgbClr val="2A00FF"/>
                </a:solidFill>
                <a:latin typeface="Consolas" panose="020B0609020204030204" pitchFamily="49" charset="0"/>
              </a:rPr>
              <a:t>"public"</a:t>
            </a:r>
            <a:r>
              <a:rPr lang="en-US" altLang="zh-CN" sz="2400" b="1" i="1" dirty="0">
                <a:solidFill>
                  <a:srgbClr val="000000"/>
                </a:solidFill>
                <a:latin typeface="Consolas" panose="020B0609020204030204" pitchFamily="49" charset="0"/>
              </a:rPr>
              <a:t>);</a:t>
            </a:r>
          </a:p>
          <a:p>
            <a:pPr marL="457200" indent="-457200" algn="l">
              <a:buFont typeface="+mj-lt"/>
              <a:buAutoNum type="arabicPeriod"/>
            </a:pPr>
            <a:r>
              <a:rPr lang="en-US" altLang="zh-CN" sz="2400" dirty="0">
                <a:solidFill>
                  <a:srgbClr val="000000"/>
                </a:solidFill>
                <a:latin typeface="Consolas" panose="020B0609020204030204" pitchFamily="49" charset="0"/>
              </a:rPr>
              <a:t>  }</a:t>
            </a:r>
          </a:p>
          <a:p>
            <a:pPr marL="457200" indent="-457200" algn="l">
              <a:buFont typeface="+mj-lt"/>
              <a:buAutoNum type="arabicPeriod"/>
            </a:pPr>
            <a:r>
              <a:rPr lang="en-US" altLang="zh-CN" sz="2400" dirty="0">
                <a:solidFill>
                  <a:srgbClr val="000000"/>
                </a:solidFill>
                <a:latin typeface="Consolas" panose="020B0609020204030204" pitchFamily="49" charset="0"/>
              </a:rPr>
              <a:t> }</a:t>
            </a:r>
            <a:endParaRPr lang="zh-CN" altLang="en-US" sz="2400" dirty="0"/>
          </a:p>
        </p:txBody>
      </p:sp>
      <p:sp>
        <p:nvSpPr>
          <p:cNvPr id="7" name="文本框 6">
            <a:extLst>
              <a:ext uri="{FF2B5EF4-FFF2-40B4-BE49-F238E27FC236}">
                <a16:creationId xmlns:a16="http://schemas.microsoft.com/office/drawing/2014/main" id="{F3BB0292-81C8-4D25-B3C1-A31A8F681D7C}"/>
              </a:ext>
            </a:extLst>
          </p:cNvPr>
          <p:cNvSpPr txBox="1"/>
          <p:nvPr/>
        </p:nvSpPr>
        <p:spPr>
          <a:xfrm>
            <a:off x="393126" y="260648"/>
            <a:ext cx="2448272" cy="400110"/>
          </a:xfrm>
          <a:prstGeom prst="rect">
            <a:avLst/>
          </a:prstGeom>
          <a:noFill/>
        </p:spPr>
        <p:txBody>
          <a:bodyPr wrap="square" rtlCol="0">
            <a:spAutoFit/>
          </a:bodyPr>
          <a:lstStyle/>
          <a:p>
            <a:r>
              <a:rPr lang="en-US" altLang="zh-CN" dirty="0">
                <a:solidFill>
                  <a:schemeClr val="tx1"/>
                </a:solidFill>
              </a:rPr>
              <a:t>Parent.java</a:t>
            </a:r>
            <a:endParaRPr lang="zh-CN" altLang="en-US" dirty="0">
              <a:solidFill>
                <a:schemeClr val="tx1"/>
              </a:solidFill>
            </a:endParaRPr>
          </a:p>
        </p:txBody>
      </p:sp>
    </p:spTree>
    <p:extLst>
      <p:ext uri="{BB962C8B-B14F-4D97-AF65-F5344CB8AC3E}">
        <p14:creationId xmlns:p14="http://schemas.microsoft.com/office/powerpoint/2010/main" val="664411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19</a:t>
            </a:fld>
            <a:r>
              <a:rPr lang="zh-CN" altLang="en-US"/>
              <a:t>页</a:t>
            </a:r>
            <a:endParaRPr lang="en-US" altLang="zh-CN" dirty="0"/>
          </a:p>
        </p:txBody>
      </p:sp>
      <p:sp>
        <p:nvSpPr>
          <p:cNvPr id="6" name="文本框 5">
            <a:extLst>
              <a:ext uri="{FF2B5EF4-FFF2-40B4-BE49-F238E27FC236}">
                <a16:creationId xmlns:a16="http://schemas.microsoft.com/office/drawing/2014/main" id="{3CFCF642-8A68-4C41-9F9B-452BEAD8B379}"/>
              </a:ext>
            </a:extLst>
          </p:cNvPr>
          <p:cNvSpPr txBox="1"/>
          <p:nvPr/>
        </p:nvSpPr>
        <p:spPr>
          <a:xfrm>
            <a:off x="419369" y="873534"/>
            <a:ext cx="6989895" cy="4893647"/>
          </a:xfrm>
          <a:prstGeom prst="rect">
            <a:avLst/>
          </a:prstGeom>
          <a:noFill/>
        </p:spPr>
        <p:txBody>
          <a:bodyPr wrap="square">
            <a:spAutoFit/>
          </a:bodyPr>
          <a:lstStyle/>
          <a:p>
            <a:pPr marL="457200" indent="-457200" algn="l">
              <a:buFont typeface="+mj-lt"/>
              <a:buAutoNum type="arabicPeriod"/>
            </a:pPr>
            <a:r>
              <a:rPr lang="en-US" altLang="zh-CN" sz="2400" b="1" dirty="0">
                <a:solidFill>
                  <a:srgbClr val="7F0055"/>
                </a:solidFill>
                <a:latin typeface="Consolas" panose="020B0609020204030204" pitchFamily="49" charset="0"/>
              </a:rPr>
              <a:t>package</a:t>
            </a:r>
            <a:r>
              <a:rPr lang="en-US" altLang="zh-CN" sz="2400" b="1" dirty="0">
                <a:solidFill>
                  <a:srgbClr val="000000"/>
                </a:solidFill>
                <a:latin typeface="Consolas" panose="020B0609020204030204" pitchFamily="49" charset="0"/>
              </a:rPr>
              <a:t> </a:t>
            </a:r>
            <a:r>
              <a:rPr lang="en-US" altLang="zh-CN" sz="2400" b="1" dirty="0">
                <a:solidFill>
                  <a:srgbClr val="FF0000"/>
                </a:solidFill>
                <a:latin typeface="Consolas" panose="020B0609020204030204" pitchFamily="49" charset="0"/>
              </a:rPr>
              <a:t>p2</a:t>
            </a:r>
            <a:r>
              <a:rPr lang="en-US" altLang="zh-CN" sz="2400" b="1" dirty="0">
                <a:solidFill>
                  <a:srgbClr val="000000"/>
                </a:solidFill>
                <a:latin typeface="Consolas" panose="020B0609020204030204" pitchFamily="49" charset="0"/>
              </a:rPr>
              <a:t>;</a:t>
            </a:r>
          </a:p>
          <a:p>
            <a:pPr marL="457200" indent="-457200" algn="l">
              <a:buFont typeface="+mj-lt"/>
              <a:buAutoNum type="arabicPeriod"/>
            </a:pPr>
            <a:r>
              <a:rPr lang="en-US" altLang="zh-CN" sz="2400" b="1" dirty="0">
                <a:solidFill>
                  <a:srgbClr val="7F0055"/>
                </a:solidFill>
                <a:latin typeface="Consolas" panose="020B0609020204030204" pitchFamily="49" charset="0"/>
              </a:rPr>
              <a:t>import</a:t>
            </a:r>
            <a:r>
              <a:rPr lang="en-US" altLang="zh-CN" sz="2400" b="1" dirty="0">
                <a:solidFill>
                  <a:srgbClr val="000000"/>
                </a:solidFill>
                <a:latin typeface="Consolas" panose="020B0609020204030204" pitchFamily="49" charset="0"/>
              </a:rPr>
              <a:t> p1.Parent;</a:t>
            </a:r>
          </a:p>
          <a:p>
            <a:pPr marL="457200" indent="-457200" algn="l">
              <a:buFont typeface="+mj-lt"/>
              <a:buAutoNum type="arabicPeriod"/>
            </a:pPr>
            <a:r>
              <a:rPr lang="en-US" altLang="zh-CN" sz="2400" b="1" dirty="0">
                <a:solidFill>
                  <a:srgbClr val="7F0055"/>
                </a:solidFill>
                <a:latin typeface="Consolas" panose="020B0609020204030204" pitchFamily="49" charset="0"/>
              </a:rPr>
              <a:t>public</a:t>
            </a:r>
            <a:r>
              <a:rPr lang="en-US" altLang="zh-CN" sz="2400" b="1" dirty="0">
                <a:solidFill>
                  <a:srgbClr val="000000"/>
                </a:solidFill>
                <a:latin typeface="Consolas" panose="020B0609020204030204" pitchFamily="49" charset="0"/>
              </a:rPr>
              <a:t> </a:t>
            </a:r>
            <a:r>
              <a:rPr lang="en-US" altLang="zh-CN" sz="2400" b="1" dirty="0">
                <a:solidFill>
                  <a:srgbClr val="7F0055"/>
                </a:solidFill>
                <a:latin typeface="Consolas" panose="020B0609020204030204" pitchFamily="49" charset="0"/>
              </a:rPr>
              <a:t>class</a:t>
            </a:r>
            <a:r>
              <a:rPr lang="en-US" altLang="zh-CN" sz="2400" b="1" dirty="0">
                <a:solidFill>
                  <a:srgbClr val="000000"/>
                </a:solidFill>
                <a:latin typeface="Consolas" panose="020B0609020204030204" pitchFamily="49" charset="0"/>
              </a:rPr>
              <a:t> Son </a:t>
            </a:r>
            <a:r>
              <a:rPr lang="en-US" altLang="zh-CN" sz="2400" b="1" dirty="0">
                <a:solidFill>
                  <a:srgbClr val="7F0055"/>
                </a:solidFill>
                <a:latin typeface="Consolas" panose="020B0609020204030204" pitchFamily="49" charset="0"/>
              </a:rPr>
              <a:t>extends</a:t>
            </a:r>
            <a:r>
              <a:rPr lang="en-US" altLang="zh-CN" sz="2400" b="1" dirty="0">
                <a:solidFill>
                  <a:srgbClr val="000000"/>
                </a:solidFill>
                <a:latin typeface="Consolas" panose="020B0609020204030204" pitchFamily="49" charset="0"/>
              </a:rPr>
              <a:t> Parent{</a:t>
            </a:r>
          </a:p>
          <a:p>
            <a:pPr marL="457200" indent="-457200" algn="l">
              <a:buFont typeface="+mj-lt"/>
              <a:buAutoNum type="arabicPeriod"/>
            </a:pPr>
            <a:r>
              <a:rPr lang="en-US" altLang="zh-CN" sz="2400" b="1" dirty="0">
                <a:solidFill>
                  <a:srgbClr val="7F0055"/>
                </a:solidFill>
                <a:latin typeface="Consolas" panose="020B0609020204030204" pitchFamily="49" charset="0"/>
              </a:rPr>
              <a:t>  int</a:t>
            </a:r>
            <a:r>
              <a:rPr lang="en-US" altLang="zh-CN" sz="2400" b="1" dirty="0">
                <a:solidFill>
                  <a:srgbClr val="000000"/>
                </a:solidFill>
                <a:latin typeface="Consolas" panose="020B0609020204030204" pitchFamily="49" charset="0"/>
              </a:rPr>
              <a:t> </a:t>
            </a:r>
            <a:r>
              <a:rPr lang="en-US" altLang="zh-CN" sz="2400" b="1" dirty="0" err="1">
                <a:solidFill>
                  <a:srgbClr val="0000C0"/>
                </a:solidFill>
                <a:latin typeface="Consolas" panose="020B0609020204030204" pitchFamily="49" charset="0"/>
              </a:rPr>
              <a:t>sonx</a:t>
            </a:r>
            <a:r>
              <a:rPr lang="en-US" altLang="zh-CN" sz="2400" b="1" dirty="0">
                <a:solidFill>
                  <a:srgbClr val="000000"/>
                </a:solidFill>
                <a:latin typeface="Consolas" panose="020B0609020204030204" pitchFamily="49" charset="0"/>
              </a:rPr>
              <a:t>;</a:t>
            </a:r>
          </a:p>
          <a:p>
            <a:pPr marL="457200" indent="-457200" algn="l">
              <a:buFont typeface="+mj-lt"/>
              <a:buAutoNum type="arabicPeriod"/>
            </a:pPr>
            <a:r>
              <a:rPr lang="en-US" altLang="zh-CN" sz="2400" b="1" dirty="0">
                <a:solidFill>
                  <a:srgbClr val="7F0055"/>
                </a:solidFill>
                <a:latin typeface="Consolas" panose="020B0609020204030204" pitchFamily="49" charset="0"/>
              </a:rPr>
              <a:t>  public</a:t>
            </a:r>
            <a:r>
              <a:rPr lang="en-US" altLang="zh-CN" sz="2400" b="1" dirty="0">
                <a:solidFill>
                  <a:srgbClr val="000000"/>
                </a:solidFill>
                <a:latin typeface="Consolas" panose="020B0609020204030204" pitchFamily="49" charset="0"/>
              </a:rPr>
              <a:t> </a:t>
            </a:r>
            <a:r>
              <a:rPr lang="en-US" altLang="zh-CN" sz="2400" b="1" dirty="0">
                <a:solidFill>
                  <a:srgbClr val="7F0055"/>
                </a:solidFill>
                <a:latin typeface="Consolas" panose="020B0609020204030204" pitchFamily="49" charset="0"/>
              </a:rPr>
              <a:t>void</a:t>
            </a:r>
            <a:r>
              <a:rPr lang="en-US" altLang="zh-CN" sz="2400" b="1" dirty="0">
                <a:solidFill>
                  <a:srgbClr val="000000"/>
                </a:solidFill>
                <a:latin typeface="Consolas" panose="020B0609020204030204" pitchFamily="49" charset="0"/>
              </a:rPr>
              <a:t> fun() {</a:t>
            </a:r>
          </a:p>
          <a:p>
            <a:pPr marL="457200" indent="-457200" algn="l">
              <a:buFont typeface="+mj-lt"/>
              <a:buAutoNum type="arabicPeriod"/>
            </a:pPr>
            <a:r>
              <a:rPr lang="en-US" altLang="zh-CN" sz="2400" dirty="0">
                <a:solidFill>
                  <a:srgbClr val="0000C0"/>
                </a:solidFill>
                <a:latin typeface="Consolas" panose="020B0609020204030204" pitchFamily="49" charset="0"/>
              </a:rPr>
              <a:t>   </a:t>
            </a:r>
            <a:r>
              <a:rPr lang="en-US" altLang="zh-CN" sz="2400" dirty="0" err="1">
                <a:solidFill>
                  <a:srgbClr val="FF0000"/>
                </a:solidFill>
                <a:latin typeface="Consolas" panose="020B0609020204030204" pitchFamily="49" charset="0"/>
              </a:rPr>
              <a:t>privatex</a:t>
            </a:r>
            <a:r>
              <a:rPr lang="en-US" altLang="zh-CN" sz="2400" dirty="0">
                <a:solidFill>
                  <a:srgbClr val="FF0000"/>
                </a:solidFill>
                <a:latin typeface="Consolas" panose="020B0609020204030204" pitchFamily="49" charset="0"/>
              </a:rPr>
              <a:t>=10; //Error</a:t>
            </a:r>
          </a:p>
          <a:p>
            <a:pPr marL="457200" indent="-457200" algn="l">
              <a:buFont typeface="+mj-lt"/>
              <a:buAutoNum type="arabicPeriod"/>
            </a:pPr>
            <a:r>
              <a:rPr lang="en-US" altLang="zh-CN" sz="2400" dirty="0">
                <a:solidFill>
                  <a:srgbClr val="0000C0"/>
                </a:solidFill>
                <a:latin typeface="Consolas" panose="020B0609020204030204" pitchFamily="49" charset="0"/>
              </a:rPr>
              <a:t>   </a:t>
            </a:r>
            <a:r>
              <a:rPr lang="en-US" altLang="zh-CN" sz="2400" dirty="0" err="1">
                <a:solidFill>
                  <a:srgbClr val="0000C0"/>
                </a:solidFill>
                <a:latin typeface="Consolas" panose="020B0609020204030204" pitchFamily="49" charset="0"/>
              </a:rPr>
              <a:t>protectedx</a:t>
            </a:r>
            <a:r>
              <a:rPr lang="en-US" altLang="zh-CN" sz="2400" dirty="0">
                <a:solidFill>
                  <a:srgbClr val="000000"/>
                </a:solidFill>
                <a:latin typeface="Consolas" panose="020B0609020204030204" pitchFamily="49" charset="0"/>
              </a:rPr>
              <a:t>=20;</a:t>
            </a:r>
          </a:p>
          <a:p>
            <a:pPr marL="457200" indent="-457200" algn="l">
              <a:buFont typeface="+mj-lt"/>
              <a:buAutoNum type="arabicPeriod"/>
            </a:pPr>
            <a:r>
              <a:rPr lang="en-US" altLang="zh-CN" sz="2400" dirty="0">
                <a:solidFill>
                  <a:srgbClr val="0000C0"/>
                </a:solidFill>
                <a:latin typeface="Consolas" panose="020B0609020204030204" pitchFamily="49" charset="0"/>
              </a:rPr>
              <a:t>   </a:t>
            </a:r>
            <a:r>
              <a:rPr lang="en-US" altLang="zh-CN" sz="2400" dirty="0" err="1">
                <a:solidFill>
                  <a:srgbClr val="0000C0"/>
                </a:solidFill>
                <a:latin typeface="Consolas" panose="020B0609020204030204" pitchFamily="49" charset="0"/>
              </a:rPr>
              <a:t>publicx</a:t>
            </a:r>
            <a:r>
              <a:rPr lang="en-US" altLang="zh-CN" sz="2400" dirty="0">
                <a:solidFill>
                  <a:srgbClr val="000000"/>
                </a:solidFill>
                <a:latin typeface="Consolas" panose="020B0609020204030204" pitchFamily="49" charset="0"/>
              </a:rPr>
              <a:t>=30;</a:t>
            </a:r>
          </a:p>
          <a:p>
            <a:pPr marL="457200" indent="-457200" algn="l">
              <a:buFont typeface="+mj-lt"/>
              <a:buAutoNum type="arabicPeriod"/>
            </a:pPr>
            <a:r>
              <a:rPr lang="en-US" altLang="zh-CN" sz="2400" dirty="0">
                <a:solidFill>
                  <a:srgbClr val="000000"/>
                </a:solidFill>
                <a:latin typeface="Consolas" panose="020B0609020204030204" pitchFamily="49" charset="0"/>
              </a:rPr>
              <a:t>   </a:t>
            </a:r>
            <a:r>
              <a:rPr lang="en-US" altLang="zh-CN" sz="2400" dirty="0" err="1">
                <a:solidFill>
                  <a:srgbClr val="FF0000"/>
                </a:solidFill>
                <a:latin typeface="Consolas" panose="020B0609020204030204" pitchFamily="49" charset="0"/>
              </a:rPr>
              <a:t>privatefun</a:t>
            </a:r>
            <a:r>
              <a:rPr lang="en-US" altLang="zh-CN" sz="2400" dirty="0">
                <a:solidFill>
                  <a:srgbClr val="FF0000"/>
                </a:solidFill>
                <a:latin typeface="Consolas" panose="020B0609020204030204" pitchFamily="49" charset="0"/>
              </a:rPr>
              <a:t>(); //Error</a:t>
            </a:r>
            <a:endParaRPr lang="en-US" altLang="zh-CN" sz="2400" u="sng" dirty="0">
              <a:solidFill>
                <a:srgbClr val="FF0000"/>
              </a:solidFill>
              <a:latin typeface="Consolas" panose="020B0609020204030204" pitchFamily="49" charset="0"/>
            </a:endParaRPr>
          </a:p>
          <a:p>
            <a:pPr marL="457200" indent="-457200" algn="l">
              <a:buFont typeface="+mj-lt"/>
              <a:buAutoNum type="arabicPeriod"/>
            </a:pP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protectedfun</a:t>
            </a:r>
            <a:r>
              <a:rPr lang="en-US" altLang="zh-CN" sz="2400" dirty="0">
                <a:solidFill>
                  <a:srgbClr val="000000"/>
                </a:solidFill>
                <a:latin typeface="Consolas" panose="020B0609020204030204" pitchFamily="49" charset="0"/>
              </a:rPr>
              <a:t>();</a:t>
            </a:r>
          </a:p>
          <a:p>
            <a:pPr marL="457200" indent="-457200" algn="l">
              <a:buFont typeface="+mj-lt"/>
              <a:buAutoNum type="arabicPeriod"/>
            </a:pP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publicfun</a:t>
            </a:r>
            <a:r>
              <a:rPr lang="en-US" altLang="zh-CN" sz="2400" dirty="0">
                <a:solidFill>
                  <a:srgbClr val="000000"/>
                </a:solidFill>
                <a:latin typeface="Consolas" panose="020B0609020204030204" pitchFamily="49" charset="0"/>
              </a:rPr>
              <a:t>();</a:t>
            </a:r>
          </a:p>
          <a:p>
            <a:pPr marL="457200" indent="-457200" algn="l">
              <a:buFont typeface="+mj-lt"/>
              <a:buAutoNum type="arabicPeriod"/>
            </a:pPr>
            <a:r>
              <a:rPr lang="en-US" altLang="zh-CN" sz="2400" dirty="0">
                <a:solidFill>
                  <a:srgbClr val="000000"/>
                </a:solidFill>
                <a:latin typeface="Consolas" panose="020B0609020204030204" pitchFamily="49" charset="0"/>
              </a:rPr>
              <a:t>   }</a:t>
            </a:r>
          </a:p>
          <a:p>
            <a:pPr marL="457200" indent="-457200" algn="l">
              <a:buFont typeface="+mj-lt"/>
              <a:buAutoNum type="arabicPeriod"/>
            </a:pPr>
            <a:r>
              <a:rPr lang="en-US" altLang="zh-CN" sz="2400" dirty="0">
                <a:solidFill>
                  <a:srgbClr val="000000"/>
                </a:solidFill>
                <a:latin typeface="Consolas" panose="020B0609020204030204" pitchFamily="49" charset="0"/>
              </a:rPr>
              <a:t>}</a:t>
            </a:r>
            <a:endParaRPr lang="zh-CN" altLang="en-US" sz="2400" dirty="0"/>
          </a:p>
        </p:txBody>
      </p:sp>
      <p:sp>
        <p:nvSpPr>
          <p:cNvPr id="7" name="文本框 6">
            <a:extLst>
              <a:ext uri="{FF2B5EF4-FFF2-40B4-BE49-F238E27FC236}">
                <a16:creationId xmlns:a16="http://schemas.microsoft.com/office/drawing/2014/main" id="{F3BB0292-81C8-4D25-B3C1-A31A8F681D7C}"/>
              </a:ext>
            </a:extLst>
          </p:cNvPr>
          <p:cNvSpPr txBox="1"/>
          <p:nvPr/>
        </p:nvSpPr>
        <p:spPr>
          <a:xfrm>
            <a:off x="611560" y="404664"/>
            <a:ext cx="2448272" cy="400110"/>
          </a:xfrm>
          <a:prstGeom prst="rect">
            <a:avLst/>
          </a:prstGeom>
          <a:noFill/>
        </p:spPr>
        <p:txBody>
          <a:bodyPr wrap="square" rtlCol="0">
            <a:spAutoFit/>
          </a:bodyPr>
          <a:lstStyle/>
          <a:p>
            <a:r>
              <a:rPr lang="en-US" altLang="zh-CN" dirty="0">
                <a:solidFill>
                  <a:schemeClr val="tx1"/>
                </a:solidFill>
              </a:rPr>
              <a:t>Son.java</a:t>
            </a:r>
            <a:endParaRPr lang="zh-CN" altLang="en-US" dirty="0">
              <a:solidFill>
                <a:schemeClr val="tx1"/>
              </a:solidFill>
            </a:endParaRPr>
          </a:p>
        </p:txBody>
      </p:sp>
      <p:sp>
        <p:nvSpPr>
          <p:cNvPr id="2" name="矩形 1">
            <a:extLst>
              <a:ext uri="{FF2B5EF4-FFF2-40B4-BE49-F238E27FC236}">
                <a16:creationId xmlns:a16="http://schemas.microsoft.com/office/drawing/2014/main" id="{CA487E83-C996-4A93-9DA9-4675DFD5ACE8}"/>
              </a:ext>
            </a:extLst>
          </p:cNvPr>
          <p:cNvSpPr/>
          <p:nvPr/>
        </p:nvSpPr>
        <p:spPr bwMode="auto">
          <a:xfrm>
            <a:off x="899592" y="1272008"/>
            <a:ext cx="3024336" cy="360040"/>
          </a:xfrm>
          <a:prstGeom prst="rect">
            <a:avLst/>
          </a:prstGeom>
          <a:noFill/>
          <a:ln w="19050" cap="flat" cmpd="sng" algn="ctr">
            <a:solidFill>
              <a:schemeClr val="accent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0" u="none" strike="noStrike" cap="none" normalizeH="0" baseline="0">
              <a:ln>
                <a:noFill/>
              </a:ln>
              <a:solidFill>
                <a:srgbClr val="0000FF"/>
              </a:solidFill>
              <a:effectLst/>
              <a:latin typeface="宋体" panose="02010600030101010101" pitchFamily="2" charset="-122"/>
              <a:ea typeface="宋体" panose="02010600030101010101" pitchFamily="2" charset="-122"/>
            </a:endParaRPr>
          </a:p>
        </p:txBody>
      </p:sp>
      <p:sp>
        <p:nvSpPr>
          <p:cNvPr id="8" name="矩形 7">
            <a:extLst>
              <a:ext uri="{FF2B5EF4-FFF2-40B4-BE49-F238E27FC236}">
                <a16:creationId xmlns:a16="http://schemas.microsoft.com/office/drawing/2014/main" id="{69CA3AC1-8A04-4C0E-AD43-B6FF0E747226}"/>
              </a:ext>
            </a:extLst>
          </p:cNvPr>
          <p:cNvSpPr/>
          <p:nvPr/>
        </p:nvSpPr>
        <p:spPr bwMode="auto">
          <a:xfrm>
            <a:off x="1403648" y="2780928"/>
            <a:ext cx="3600400" cy="360040"/>
          </a:xfrm>
          <a:prstGeom prst="rect">
            <a:avLst/>
          </a:prstGeom>
          <a:noFill/>
          <a:ln w="19050"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0" u="none" strike="noStrike" cap="none" normalizeH="0" baseline="0">
              <a:ln>
                <a:noFill/>
              </a:ln>
              <a:solidFill>
                <a:srgbClr val="0000FF"/>
              </a:solidFill>
              <a:effectLst/>
              <a:latin typeface="宋体" panose="02010600030101010101" pitchFamily="2" charset="-122"/>
              <a:ea typeface="宋体" panose="02010600030101010101" pitchFamily="2" charset="-122"/>
            </a:endParaRPr>
          </a:p>
        </p:txBody>
      </p:sp>
      <p:sp>
        <p:nvSpPr>
          <p:cNvPr id="9" name="矩形 8">
            <a:extLst>
              <a:ext uri="{FF2B5EF4-FFF2-40B4-BE49-F238E27FC236}">
                <a16:creationId xmlns:a16="http://schemas.microsoft.com/office/drawing/2014/main" id="{3853AB32-34E4-4EDF-A0A7-E3AAF54F958D}"/>
              </a:ext>
            </a:extLst>
          </p:cNvPr>
          <p:cNvSpPr/>
          <p:nvPr/>
        </p:nvSpPr>
        <p:spPr bwMode="auto">
          <a:xfrm>
            <a:off x="1435904" y="3861048"/>
            <a:ext cx="3600400" cy="360040"/>
          </a:xfrm>
          <a:prstGeom prst="rect">
            <a:avLst/>
          </a:prstGeom>
          <a:noFill/>
          <a:ln w="19050"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0" u="none" strike="noStrike" cap="none" normalizeH="0" baseline="0">
              <a:ln>
                <a:noFill/>
              </a:ln>
              <a:solidFill>
                <a:srgbClr val="0000FF"/>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7100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366961"/>
            <a:ext cx="6629400" cy="685800"/>
          </a:xfrm>
        </p:spPr>
        <p:txBody>
          <a:bodyPr/>
          <a:lstStyle/>
          <a:p>
            <a:r>
              <a:rPr lang="zh-CN" altLang="en-US" sz="3600" b="1" dirty="0">
                <a:solidFill>
                  <a:srgbClr val="3333FF"/>
                </a:solidFill>
                <a:latin typeface="楷体" panose="02010609060101010101" pitchFamily="49" charset="-122"/>
                <a:ea typeface="楷体" panose="02010609060101010101" pitchFamily="49" charset="-122"/>
              </a:rPr>
              <a:t>主要内容</a:t>
            </a:r>
            <a:endParaRPr lang="zh-CN" altLang="en-US" sz="3600"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395536" y="1268760"/>
            <a:ext cx="7910264" cy="4751040"/>
          </a:xfrm>
        </p:spPr>
        <p:txBody>
          <a:bodyPr/>
          <a:lstStyle/>
          <a:p>
            <a:pPr algn="just" eaLnBrk="1" fontAlgn="t" hangingPunct="1">
              <a:lnSpc>
                <a:spcPct val="200000"/>
              </a:lnSpc>
              <a:spcBef>
                <a:spcPct val="0"/>
              </a:spcBef>
              <a:buClr>
                <a:srgbClr val="3333FF"/>
              </a:buClr>
              <a:buSzPct val="150000"/>
              <a:buFont typeface="Wingdings" panose="05000000000000000000" pitchFamily="2" charset="2"/>
              <a:buChar cha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、子类从父类继承了什么</a:t>
            </a:r>
          </a:p>
          <a:p>
            <a:pPr algn="just" eaLnBrk="1" fontAlgn="t" hangingPunct="1">
              <a:lnSpc>
                <a:spcPct val="200000"/>
              </a:lnSpc>
              <a:spcBef>
                <a:spcPct val="0"/>
              </a:spcBef>
              <a:buClr>
                <a:srgbClr val="3333FF"/>
              </a:buClr>
              <a:buSzPct val="150000"/>
              <a:buFont typeface="Wingdings" panose="05000000000000000000" pitchFamily="2" charset="2"/>
              <a:buChar cha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b="1"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cs typeface="Times New Roman" panose="02020603050405020304" pitchFamily="18" charset="0"/>
              </a:rPr>
              <a:t>子类对象访问父类成员</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algn="just" eaLnBrk="1" fontAlgn="t" hangingPunct="1">
              <a:lnSpc>
                <a:spcPct val="200000"/>
              </a:lnSpc>
              <a:spcBef>
                <a:spcPct val="0"/>
              </a:spcBef>
              <a:buClr>
                <a:srgbClr val="3333FF"/>
              </a:buClr>
              <a:buSzPct val="150000"/>
              <a:buFont typeface="Wingdings" panose="05000000000000000000" pitchFamily="2" charset="2"/>
              <a:buChar char="§"/>
            </a:pPr>
            <a:r>
              <a:rPr lang="en-US" altLang="zh-CN" dirty="0">
                <a:latin typeface="微软雅黑" panose="020B0503020204020204" pitchFamily="34" charset="-122"/>
                <a:cs typeface="Times New Roman" panose="02020603050405020304" pitchFamily="18" charset="0"/>
              </a:rPr>
              <a:t>3</a:t>
            </a:r>
            <a:r>
              <a:rPr lang="zh-CN" altLang="en-US" dirty="0" smtClean="0">
                <a:latin typeface="微软雅黑" panose="020B0503020204020204" pitchFamily="34" charset="-122"/>
                <a:cs typeface="Times New Roman" panose="02020603050405020304" pitchFamily="18" charset="0"/>
              </a:rPr>
              <a:t>、利用</a:t>
            </a:r>
            <a:r>
              <a:rPr lang="zh-CN" altLang="en-US" dirty="0">
                <a:latin typeface="微软雅黑" panose="020B0503020204020204" pitchFamily="34" charset="-122"/>
                <a:cs typeface="Times New Roman" panose="02020603050405020304" pitchFamily="18" charset="0"/>
              </a:rPr>
              <a:t>继承编写程序的好处</a:t>
            </a:r>
            <a:endParaRPr lang="en-US" altLang="zh-CN" dirty="0">
              <a:latin typeface="微软雅黑" panose="020B0503020204020204" pitchFamily="34" charset="-122"/>
              <a:cs typeface="Times New Roman" panose="02020603050405020304" pitchFamily="18" charset="0"/>
            </a:endParaRPr>
          </a:p>
          <a:p>
            <a:pPr algn="just" eaLnBrk="1" fontAlgn="t" hangingPunct="1">
              <a:lnSpc>
                <a:spcPct val="200000"/>
              </a:lnSpc>
              <a:spcBef>
                <a:spcPct val="0"/>
              </a:spcBef>
              <a:buClr>
                <a:srgbClr val="3333FF"/>
              </a:buClr>
              <a:buSzPct val="150000"/>
              <a:buFont typeface="Wingdings" panose="05000000000000000000" pitchFamily="2" charset="2"/>
              <a:buChar cha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、案例讲解</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灯片编号占位符 4"/>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2</a:t>
            </a:fld>
            <a:r>
              <a:rPr lang="zh-CN" altLang="en-US"/>
              <a:t>页</a:t>
            </a:r>
            <a:endParaRPr lang="en-US" altLang="zh-CN" dirty="0"/>
          </a:p>
        </p:txBody>
      </p:sp>
    </p:spTree>
    <p:extLst>
      <p:ext uri="{BB962C8B-B14F-4D97-AF65-F5344CB8AC3E}">
        <p14:creationId xmlns:p14="http://schemas.microsoft.com/office/powerpoint/2010/main" val="934828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D23AE0-AEA5-417C-B00A-A349718DFA6A}"/>
              </a:ext>
            </a:extLst>
          </p:cNvPr>
          <p:cNvSpPr>
            <a:spLocks noGrp="1"/>
          </p:cNvSpPr>
          <p:nvPr>
            <p:ph type="title"/>
          </p:nvPr>
        </p:nvSpPr>
        <p:spPr>
          <a:xfrm>
            <a:off x="251520" y="260648"/>
            <a:ext cx="6629400" cy="685800"/>
          </a:xfrm>
        </p:spPr>
        <p:txBody>
          <a:bodyPr/>
          <a:lstStyle/>
          <a:p>
            <a:r>
              <a:rPr lang="zh-CN" altLang="en-US" dirty="0">
                <a:solidFill>
                  <a:schemeClr val="tx1"/>
                </a:solidFill>
                <a:latin typeface="黑体" panose="02010609060101010101" pitchFamily="49" charset="-122"/>
                <a:ea typeface="黑体" panose="02010609060101010101" pitchFamily="49" charset="-122"/>
              </a:rPr>
              <a:t>（</a:t>
            </a:r>
            <a:r>
              <a:rPr lang="en-US" altLang="zh-CN" dirty="0">
                <a:solidFill>
                  <a:schemeClr val="tx1"/>
                </a:solidFill>
                <a:latin typeface="黑体" panose="02010609060101010101" pitchFamily="49" charset="-122"/>
                <a:ea typeface="黑体" panose="02010609060101010101" pitchFamily="49" charset="-122"/>
              </a:rPr>
              <a:t>3</a:t>
            </a:r>
            <a:r>
              <a:rPr lang="zh-CN" altLang="en-US" dirty="0">
                <a:solidFill>
                  <a:schemeClr val="tx1"/>
                </a:solidFill>
                <a:latin typeface="黑体" panose="02010609060101010101" pitchFamily="49" charset="-122"/>
                <a:ea typeface="黑体" panose="02010609060101010101" pitchFamily="49" charset="-122"/>
              </a:rPr>
              <a:t>）</a:t>
            </a:r>
            <a:r>
              <a:rPr lang="en-US" altLang="zh-CN" dirty="0">
                <a:solidFill>
                  <a:schemeClr val="tx1"/>
                </a:solidFill>
                <a:latin typeface="黑体" panose="02010609060101010101" pitchFamily="49" charset="-122"/>
                <a:ea typeface="黑体" panose="02010609060101010101" pitchFamily="49" charset="-122"/>
              </a:rPr>
              <a:t>protected</a:t>
            </a:r>
            <a:r>
              <a:rPr lang="zh-CN" altLang="en-US" dirty="0">
                <a:solidFill>
                  <a:schemeClr val="tx1"/>
                </a:solidFill>
                <a:latin typeface="黑体" panose="02010609060101010101" pitchFamily="49" charset="-122"/>
                <a:ea typeface="黑体" panose="02010609060101010101" pitchFamily="49" charset="-122"/>
              </a:rPr>
              <a:t>的进一步说明</a:t>
            </a:r>
          </a:p>
        </p:txBody>
      </p:sp>
      <p:sp>
        <p:nvSpPr>
          <p:cNvPr id="4" name="灯片编号占位符 3">
            <a:extLst>
              <a:ext uri="{FF2B5EF4-FFF2-40B4-BE49-F238E27FC236}">
                <a16:creationId xmlns:a16="http://schemas.microsoft.com/office/drawing/2014/main" id="{E6C86786-BB95-487F-A365-49A13FC4049F}"/>
              </a:ext>
            </a:extLst>
          </p:cNvPr>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20</a:t>
            </a:fld>
            <a:r>
              <a:rPr lang="zh-CN" altLang="en-US"/>
              <a:t>页</a:t>
            </a:r>
            <a:endParaRPr lang="en-US" altLang="zh-CN" dirty="0"/>
          </a:p>
        </p:txBody>
      </p:sp>
      <p:sp>
        <p:nvSpPr>
          <p:cNvPr id="6" name="文本框 5">
            <a:extLst>
              <a:ext uri="{FF2B5EF4-FFF2-40B4-BE49-F238E27FC236}">
                <a16:creationId xmlns:a16="http://schemas.microsoft.com/office/drawing/2014/main" id="{BCDF3F3F-0317-443D-96D3-7079EBB4476A}"/>
              </a:ext>
            </a:extLst>
          </p:cNvPr>
          <p:cNvSpPr txBox="1"/>
          <p:nvPr/>
        </p:nvSpPr>
        <p:spPr>
          <a:xfrm>
            <a:off x="107504" y="1608764"/>
            <a:ext cx="4104456" cy="1323439"/>
          </a:xfrm>
          <a:prstGeom prst="rect">
            <a:avLst/>
          </a:prstGeom>
          <a:noFill/>
          <a:ln w="12700">
            <a:solidFill>
              <a:srgbClr val="0000FF"/>
            </a:solidFill>
          </a:ln>
        </p:spPr>
        <p:txBody>
          <a:bodyPr wrap="square">
            <a:spAutoFit/>
          </a:bodyPr>
          <a:lstStyle/>
          <a:p>
            <a:pPr marL="457200" indent="-457200">
              <a:buFont typeface="+mj-lt"/>
              <a:buAutoNum type="arabicPeriod"/>
            </a:pPr>
            <a:r>
              <a:rPr lang="en-US" altLang="zh-CN" dirty="0">
                <a:solidFill>
                  <a:schemeClr val="tx1"/>
                </a:solidFill>
                <a:latin typeface="+mj-lt"/>
              </a:rPr>
              <a:t>package </a:t>
            </a:r>
            <a:r>
              <a:rPr lang="en-US" altLang="zh-CN" dirty="0">
                <a:solidFill>
                  <a:srgbClr val="FF0000"/>
                </a:solidFill>
                <a:latin typeface="+mj-lt"/>
              </a:rPr>
              <a:t>p0</a:t>
            </a:r>
            <a:r>
              <a:rPr lang="en-US" altLang="zh-CN" dirty="0">
                <a:solidFill>
                  <a:schemeClr val="tx1"/>
                </a:solidFill>
                <a:latin typeface="+mj-lt"/>
              </a:rPr>
              <a:t>;</a:t>
            </a:r>
          </a:p>
          <a:p>
            <a:pPr marL="457200" indent="-457200">
              <a:buFont typeface="+mj-lt"/>
              <a:buAutoNum type="arabicPeriod"/>
            </a:pPr>
            <a:r>
              <a:rPr lang="en-US" altLang="zh-CN" dirty="0">
                <a:solidFill>
                  <a:schemeClr val="tx1"/>
                </a:solidFill>
                <a:latin typeface="+mj-lt"/>
              </a:rPr>
              <a:t>public class </a:t>
            </a:r>
            <a:r>
              <a:rPr lang="en-US" altLang="zh-CN" dirty="0" err="1">
                <a:solidFill>
                  <a:schemeClr val="tx1"/>
                </a:solidFill>
                <a:latin typeface="+mj-lt"/>
              </a:rPr>
              <a:t>GrandParent</a:t>
            </a:r>
            <a:r>
              <a:rPr lang="en-US" altLang="zh-CN" dirty="0">
                <a:solidFill>
                  <a:schemeClr val="tx1"/>
                </a:solidFill>
                <a:latin typeface="+mj-lt"/>
              </a:rPr>
              <a:t> {</a:t>
            </a:r>
          </a:p>
          <a:p>
            <a:pPr marL="457200" indent="-457200">
              <a:buFont typeface="+mj-lt"/>
              <a:buAutoNum type="arabicPeriod"/>
            </a:pPr>
            <a:r>
              <a:rPr lang="en-US" altLang="zh-CN" dirty="0">
                <a:solidFill>
                  <a:schemeClr val="tx1"/>
                </a:solidFill>
                <a:latin typeface="+mj-lt"/>
              </a:rPr>
              <a:t>	</a:t>
            </a:r>
            <a:r>
              <a:rPr lang="en-US" altLang="zh-CN" u="sng" dirty="0">
                <a:solidFill>
                  <a:schemeClr val="tx1"/>
                </a:solidFill>
                <a:latin typeface="+mj-lt"/>
              </a:rPr>
              <a:t>protected</a:t>
            </a:r>
            <a:r>
              <a:rPr lang="en-US" altLang="zh-CN" dirty="0">
                <a:solidFill>
                  <a:schemeClr val="tx1"/>
                </a:solidFill>
                <a:latin typeface="+mj-lt"/>
              </a:rPr>
              <a:t> int </a:t>
            </a:r>
            <a:r>
              <a:rPr lang="en-US" altLang="zh-CN" dirty="0" err="1">
                <a:solidFill>
                  <a:schemeClr val="tx1"/>
                </a:solidFill>
                <a:latin typeface="+mj-lt"/>
              </a:rPr>
              <a:t>grandx</a:t>
            </a:r>
            <a:r>
              <a:rPr lang="en-US" altLang="zh-CN" dirty="0">
                <a:solidFill>
                  <a:schemeClr val="tx1"/>
                </a:solidFill>
                <a:latin typeface="+mj-lt"/>
              </a:rPr>
              <a:t>;</a:t>
            </a:r>
          </a:p>
          <a:p>
            <a:pPr marL="457200" indent="-457200">
              <a:buFont typeface="+mj-lt"/>
              <a:buAutoNum type="arabicPeriod"/>
            </a:pPr>
            <a:r>
              <a:rPr lang="en-US" altLang="zh-CN" dirty="0">
                <a:solidFill>
                  <a:schemeClr val="tx1"/>
                </a:solidFill>
                <a:latin typeface="+mj-lt"/>
              </a:rPr>
              <a:t>}</a:t>
            </a:r>
            <a:endParaRPr lang="zh-CN" altLang="en-US" dirty="0">
              <a:solidFill>
                <a:schemeClr val="tx1"/>
              </a:solidFill>
              <a:latin typeface="+mj-lt"/>
            </a:endParaRPr>
          </a:p>
        </p:txBody>
      </p:sp>
      <p:sp>
        <p:nvSpPr>
          <p:cNvPr id="7" name="文本框 6">
            <a:extLst>
              <a:ext uri="{FF2B5EF4-FFF2-40B4-BE49-F238E27FC236}">
                <a16:creationId xmlns:a16="http://schemas.microsoft.com/office/drawing/2014/main" id="{EA473BD7-18D5-4B58-A689-5F12193CF461}"/>
              </a:ext>
            </a:extLst>
          </p:cNvPr>
          <p:cNvSpPr txBox="1"/>
          <p:nvPr/>
        </p:nvSpPr>
        <p:spPr>
          <a:xfrm>
            <a:off x="251520" y="1196752"/>
            <a:ext cx="2448272" cy="400110"/>
          </a:xfrm>
          <a:prstGeom prst="rect">
            <a:avLst/>
          </a:prstGeom>
          <a:noFill/>
        </p:spPr>
        <p:txBody>
          <a:bodyPr wrap="square" rtlCol="0">
            <a:spAutoFit/>
          </a:bodyPr>
          <a:lstStyle/>
          <a:p>
            <a:r>
              <a:rPr lang="en-US" altLang="zh-CN" dirty="0"/>
              <a:t>GrandParent.java</a:t>
            </a:r>
            <a:endParaRPr lang="zh-CN" altLang="en-US" dirty="0"/>
          </a:p>
        </p:txBody>
      </p:sp>
      <p:sp>
        <p:nvSpPr>
          <p:cNvPr id="9" name="文本框 8">
            <a:extLst>
              <a:ext uri="{FF2B5EF4-FFF2-40B4-BE49-F238E27FC236}">
                <a16:creationId xmlns:a16="http://schemas.microsoft.com/office/drawing/2014/main" id="{50EC034B-1DA7-416A-B31B-00A3CA3574B4}"/>
              </a:ext>
            </a:extLst>
          </p:cNvPr>
          <p:cNvSpPr txBox="1"/>
          <p:nvPr/>
        </p:nvSpPr>
        <p:spPr>
          <a:xfrm>
            <a:off x="4355976" y="1569897"/>
            <a:ext cx="4788024" cy="1477328"/>
          </a:xfrm>
          <a:prstGeom prst="rect">
            <a:avLst/>
          </a:prstGeom>
          <a:noFill/>
          <a:ln>
            <a:solidFill>
              <a:srgbClr val="0000FF"/>
            </a:solidFill>
          </a:ln>
        </p:spPr>
        <p:txBody>
          <a:bodyPr wrap="square">
            <a:spAutoFit/>
          </a:bodyPr>
          <a:lstStyle/>
          <a:p>
            <a:pPr marL="457200" indent="-457200">
              <a:buFont typeface="+mj-lt"/>
              <a:buAutoNum type="arabicPeriod"/>
            </a:pPr>
            <a:r>
              <a:rPr lang="en-US" altLang="zh-CN" sz="1800" dirty="0">
                <a:solidFill>
                  <a:schemeClr val="tx1"/>
                </a:solidFill>
                <a:latin typeface="+mj-lt"/>
              </a:rPr>
              <a:t>package </a:t>
            </a:r>
            <a:r>
              <a:rPr lang="en-US" altLang="zh-CN" sz="1800" dirty="0">
                <a:solidFill>
                  <a:srgbClr val="FF0000"/>
                </a:solidFill>
                <a:latin typeface="+mj-lt"/>
              </a:rPr>
              <a:t>p1</a:t>
            </a:r>
            <a:r>
              <a:rPr lang="en-US" altLang="zh-CN" sz="1800" dirty="0">
                <a:solidFill>
                  <a:schemeClr val="tx1"/>
                </a:solidFill>
                <a:latin typeface="+mj-lt"/>
              </a:rPr>
              <a:t>;</a:t>
            </a:r>
          </a:p>
          <a:p>
            <a:pPr marL="457200" indent="-457200">
              <a:buFont typeface="+mj-lt"/>
              <a:buAutoNum type="arabicPeriod"/>
            </a:pPr>
            <a:r>
              <a:rPr lang="en-US" altLang="zh-CN" sz="1800" dirty="0">
                <a:solidFill>
                  <a:schemeClr val="tx1"/>
                </a:solidFill>
                <a:latin typeface="+mj-lt"/>
              </a:rPr>
              <a:t>import p0.GrandParent;</a:t>
            </a:r>
          </a:p>
          <a:p>
            <a:pPr marL="457200" indent="-457200">
              <a:buFont typeface="+mj-lt"/>
              <a:buAutoNum type="arabicPeriod"/>
            </a:pPr>
            <a:r>
              <a:rPr lang="en-US" altLang="zh-CN" sz="1800" dirty="0">
                <a:solidFill>
                  <a:schemeClr val="tx1"/>
                </a:solidFill>
                <a:latin typeface="+mj-lt"/>
              </a:rPr>
              <a:t>public class Parent extends </a:t>
            </a:r>
            <a:r>
              <a:rPr lang="en-US" altLang="zh-CN" sz="1800" dirty="0" err="1">
                <a:solidFill>
                  <a:schemeClr val="tx1"/>
                </a:solidFill>
                <a:latin typeface="+mj-lt"/>
              </a:rPr>
              <a:t>GrandParent</a:t>
            </a:r>
            <a:r>
              <a:rPr lang="en-US" altLang="zh-CN" sz="1800" dirty="0">
                <a:solidFill>
                  <a:schemeClr val="tx1"/>
                </a:solidFill>
                <a:latin typeface="+mj-lt"/>
              </a:rPr>
              <a:t>{</a:t>
            </a:r>
          </a:p>
          <a:p>
            <a:pPr marL="457200" indent="-457200">
              <a:buFont typeface="+mj-lt"/>
              <a:buAutoNum type="arabicPeriod"/>
            </a:pPr>
            <a:r>
              <a:rPr lang="en-US" altLang="zh-CN" sz="1800" dirty="0">
                <a:solidFill>
                  <a:schemeClr val="tx1"/>
                </a:solidFill>
                <a:latin typeface="+mj-lt"/>
              </a:rPr>
              <a:t>	</a:t>
            </a:r>
            <a:r>
              <a:rPr lang="en-US" altLang="zh-CN" sz="1800" u="sng" dirty="0">
                <a:solidFill>
                  <a:schemeClr val="tx1"/>
                </a:solidFill>
                <a:latin typeface="+mj-lt"/>
              </a:rPr>
              <a:t>protected</a:t>
            </a:r>
            <a:r>
              <a:rPr lang="en-US" altLang="zh-CN" sz="1800" dirty="0">
                <a:solidFill>
                  <a:schemeClr val="tx1"/>
                </a:solidFill>
                <a:latin typeface="+mj-lt"/>
              </a:rPr>
              <a:t> int </a:t>
            </a:r>
            <a:r>
              <a:rPr lang="en-US" altLang="zh-CN" sz="1800" dirty="0" err="1">
                <a:solidFill>
                  <a:schemeClr val="tx1"/>
                </a:solidFill>
                <a:latin typeface="+mj-lt"/>
              </a:rPr>
              <a:t>parentx</a:t>
            </a:r>
            <a:r>
              <a:rPr lang="en-US" altLang="zh-CN" sz="1800" dirty="0">
                <a:solidFill>
                  <a:schemeClr val="tx1"/>
                </a:solidFill>
                <a:latin typeface="+mj-lt"/>
              </a:rPr>
              <a:t>;</a:t>
            </a:r>
          </a:p>
          <a:p>
            <a:pPr marL="457200" indent="-457200">
              <a:buFont typeface="+mj-lt"/>
              <a:buAutoNum type="arabicPeriod"/>
            </a:pPr>
            <a:r>
              <a:rPr lang="en-US" altLang="zh-CN" sz="1800" dirty="0">
                <a:solidFill>
                  <a:schemeClr val="tx1"/>
                </a:solidFill>
                <a:latin typeface="+mj-lt"/>
              </a:rPr>
              <a:t>}</a:t>
            </a:r>
            <a:endParaRPr lang="zh-CN" altLang="en-US" sz="1800" dirty="0">
              <a:solidFill>
                <a:schemeClr val="tx1"/>
              </a:solidFill>
              <a:latin typeface="+mj-lt"/>
            </a:endParaRPr>
          </a:p>
        </p:txBody>
      </p:sp>
      <p:sp>
        <p:nvSpPr>
          <p:cNvPr id="10" name="文本框 9">
            <a:extLst>
              <a:ext uri="{FF2B5EF4-FFF2-40B4-BE49-F238E27FC236}">
                <a16:creationId xmlns:a16="http://schemas.microsoft.com/office/drawing/2014/main" id="{CF0DBA86-64DE-4B6E-B498-5E2F06902DB3}"/>
              </a:ext>
            </a:extLst>
          </p:cNvPr>
          <p:cNvSpPr txBox="1"/>
          <p:nvPr/>
        </p:nvSpPr>
        <p:spPr>
          <a:xfrm>
            <a:off x="4432647" y="1089462"/>
            <a:ext cx="2448272" cy="400110"/>
          </a:xfrm>
          <a:prstGeom prst="rect">
            <a:avLst/>
          </a:prstGeom>
          <a:noFill/>
        </p:spPr>
        <p:txBody>
          <a:bodyPr wrap="square" rtlCol="0">
            <a:spAutoFit/>
          </a:bodyPr>
          <a:lstStyle/>
          <a:p>
            <a:r>
              <a:rPr lang="en-US" altLang="zh-CN" dirty="0"/>
              <a:t>Parent.java</a:t>
            </a:r>
            <a:endParaRPr lang="zh-CN" altLang="en-US" dirty="0"/>
          </a:p>
        </p:txBody>
      </p:sp>
      <p:sp>
        <p:nvSpPr>
          <p:cNvPr id="12" name="文本框 11">
            <a:extLst>
              <a:ext uri="{FF2B5EF4-FFF2-40B4-BE49-F238E27FC236}">
                <a16:creationId xmlns:a16="http://schemas.microsoft.com/office/drawing/2014/main" id="{862B7396-6F2C-4360-90EC-646BE06D1DE0}"/>
              </a:ext>
            </a:extLst>
          </p:cNvPr>
          <p:cNvSpPr txBox="1"/>
          <p:nvPr/>
        </p:nvSpPr>
        <p:spPr>
          <a:xfrm>
            <a:off x="107504" y="3621184"/>
            <a:ext cx="4104457" cy="2585323"/>
          </a:xfrm>
          <a:prstGeom prst="rect">
            <a:avLst/>
          </a:prstGeom>
          <a:noFill/>
          <a:ln>
            <a:solidFill>
              <a:srgbClr val="0000FF"/>
            </a:solidFill>
          </a:ln>
        </p:spPr>
        <p:txBody>
          <a:bodyPr wrap="square">
            <a:spAutoFit/>
          </a:bodyPr>
          <a:lstStyle/>
          <a:p>
            <a:pPr marL="457200" indent="-457200">
              <a:buFont typeface="+mj-lt"/>
              <a:buAutoNum type="arabicPeriod"/>
            </a:pPr>
            <a:r>
              <a:rPr lang="fr-FR" altLang="zh-CN" sz="1800" dirty="0">
                <a:solidFill>
                  <a:schemeClr val="tx1"/>
                </a:solidFill>
                <a:latin typeface="+mj-lt"/>
              </a:rPr>
              <a:t>package </a:t>
            </a:r>
            <a:r>
              <a:rPr lang="fr-FR" altLang="zh-CN" sz="1800" dirty="0">
                <a:solidFill>
                  <a:srgbClr val="FF0000"/>
                </a:solidFill>
                <a:latin typeface="+mj-lt"/>
              </a:rPr>
              <a:t>p2</a:t>
            </a:r>
            <a:r>
              <a:rPr lang="fr-FR" altLang="zh-CN" sz="1800" dirty="0">
                <a:solidFill>
                  <a:schemeClr val="tx1"/>
                </a:solidFill>
                <a:latin typeface="+mj-lt"/>
              </a:rPr>
              <a:t>;</a:t>
            </a:r>
          </a:p>
          <a:p>
            <a:pPr marL="457200" indent="-457200">
              <a:buFont typeface="+mj-lt"/>
              <a:buAutoNum type="arabicPeriod"/>
            </a:pPr>
            <a:r>
              <a:rPr lang="fr-FR" altLang="zh-CN" sz="1800" dirty="0">
                <a:solidFill>
                  <a:schemeClr val="tx1"/>
                </a:solidFill>
                <a:latin typeface="+mj-lt"/>
              </a:rPr>
              <a:t>import </a:t>
            </a:r>
            <a:r>
              <a:rPr lang="fr-FR" altLang="zh-CN" sz="1800" dirty="0">
                <a:solidFill>
                  <a:srgbClr val="FF0000"/>
                </a:solidFill>
                <a:latin typeface="+mj-lt"/>
              </a:rPr>
              <a:t>p1</a:t>
            </a:r>
            <a:r>
              <a:rPr lang="fr-FR" altLang="zh-CN" sz="1800" dirty="0">
                <a:solidFill>
                  <a:schemeClr val="tx1"/>
                </a:solidFill>
                <a:latin typeface="+mj-lt"/>
              </a:rPr>
              <a:t>.Parent;</a:t>
            </a:r>
          </a:p>
          <a:p>
            <a:pPr marL="457200" indent="-457200">
              <a:buFont typeface="+mj-lt"/>
              <a:buAutoNum type="arabicPeriod"/>
            </a:pPr>
            <a:r>
              <a:rPr lang="fr-FR" altLang="zh-CN" sz="1800" dirty="0">
                <a:solidFill>
                  <a:schemeClr val="tx1"/>
                </a:solidFill>
                <a:latin typeface="+mj-lt"/>
              </a:rPr>
              <a:t>public class Son extends Parent{</a:t>
            </a:r>
          </a:p>
          <a:p>
            <a:pPr marL="457200" indent="-457200">
              <a:buFont typeface="+mj-lt"/>
              <a:buAutoNum type="arabicPeriod"/>
            </a:pPr>
            <a:r>
              <a:rPr lang="fr-FR" altLang="zh-CN" sz="1800" dirty="0" smtClean="0">
                <a:solidFill>
                  <a:schemeClr val="tx1"/>
                </a:solidFill>
                <a:latin typeface="+mj-lt"/>
              </a:rPr>
              <a:t>   int sonx;</a:t>
            </a:r>
          </a:p>
          <a:p>
            <a:pPr marL="457200" indent="-457200">
              <a:buFont typeface="+mj-lt"/>
              <a:buAutoNum type="arabicPeriod"/>
            </a:pPr>
            <a:r>
              <a:rPr lang="en-US" altLang="zh-CN" sz="1800" dirty="0" smtClean="0">
                <a:solidFill>
                  <a:schemeClr val="tx1"/>
                </a:solidFill>
                <a:latin typeface="+mj-lt"/>
              </a:rPr>
              <a:t>   void </a:t>
            </a:r>
            <a:r>
              <a:rPr lang="en-US" altLang="zh-CN" sz="1800" dirty="0">
                <a:solidFill>
                  <a:schemeClr val="tx1"/>
                </a:solidFill>
                <a:latin typeface="+mj-lt"/>
              </a:rPr>
              <a:t>fun() {</a:t>
            </a:r>
          </a:p>
          <a:p>
            <a:pPr marL="457200" indent="-457200">
              <a:buFont typeface="+mj-lt"/>
              <a:buAutoNum type="arabicPeriod"/>
            </a:pPr>
            <a:r>
              <a:rPr lang="en-US" altLang="zh-CN" sz="1800" dirty="0">
                <a:solidFill>
                  <a:schemeClr val="tx1"/>
                </a:solidFill>
                <a:latin typeface="+mj-lt"/>
              </a:rPr>
              <a:t>	</a:t>
            </a:r>
            <a:r>
              <a:rPr lang="en-US" altLang="zh-CN" sz="1800" dirty="0" err="1" smtClean="0">
                <a:solidFill>
                  <a:schemeClr val="tx1"/>
                </a:solidFill>
                <a:latin typeface="+mj-lt"/>
              </a:rPr>
              <a:t>sonx</a:t>
            </a:r>
            <a:r>
              <a:rPr lang="en-US" altLang="zh-CN" sz="1800" dirty="0" smtClean="0">
                <a:solidFill>
                  <a:schemeClr val="tx1"/>
                </a:solidFill>
                <a:latin typeface="+mj-lt"/>
              </a:rPr>
              <a:t>=10;      </a:t>
            </a:r>
            <a:r>
              <a:rPr lang="en-US" altLang="zh-CN" sz="1800" dirty="0" err="1" smtClean="0">
                <a:solidFill>
                  <a:schemeClr val="tx1"/>
                </a:solidFill>
                <a:latin typeface="+mj-lt"/>
              </a:rPr>
              <a:t>parentx</a:t>
            </a:r>
            <a:r>
              <a:rPr lang="en-US" altLang="zh-CN" sz="1800" dirty="0" smtClean="0">
                <a:solidFill>
                  <a:schemeClr val="tx1"/>
                </a:solidFill>
                <a:latin typeface="+mj-lt"/>
              </a:rPr>
              <a:t>=20</a:t>
            </a:r>
            <a:r>
              <a:rPr lang="en-US" altLang="zh-CN" sz="1800" dirty="0">
                <a:solidFill>
                  <a:schemeClr val="tx1"/>
                </a:solidFill>
                <a:latin typeface="+mj-lt"/>
              </a:rPr>
              <a:t>;</a:t>
            </a:r>
          </a:p>
          <a:p>
            <a:pPr marL="457200" indent="-457200">
              <a:buFont typeface="+mj-lt"/>
              <a:buAutoNum type="arabicPeriod"/>
            </a:pPr>
            <a:r>
              <a:rPr lang="en-US" altLang="zh-CN" sz="1800" dirty="0">
                <a:solidFill>
                  <a:schemeClr val="tx1"/>
                </a:solidFill>
                <a:latin typeface="+mj-lt"/>
              </a:rPr>
              <a:t>	</a:t>
            </a:r>
            <a:r>
              <a:rPr lang="en-US" altLang="zh-CN" sz="1800" dirty="0" err="1" smtClean="0">
                <a:solidFill>
                  <a:schemeClr val="tx1"/>
                </a:solidFill>
                <a:latin typeface="+mj-lt"/>
              </a:rPr>
              <a:t>grandx</a:t>
            </a:r>
            <a:r>
              <a:rPr lang="en-US" altLang="zh-CN" sz="1800" dirty="0" smtClean="0">
                <a:solidFill>
                  <a:schemeClr val="tx1"/>
                </a:solidFill>
                <a:latin typeface="+mj-lt"/>
              </a:rPr>
              <a:t>=100</a:t>
            </a:r>
            <a:r>
              <a:rPr lang="en-US" altLang="zh-CN" sz="1800" dirty="0">
                <a:solidFill>
                  <a:schemeClr val="tx1"/>
                </a:solidFill>
                <a:latin typeface="+mj-lt"/>
              </a:rPr>
              <a:t>;</a:t>
            </a:r>
          </a:p>
          <a:p>
            <a:pPr marL="457200" indent="-457200">
              <a:buFont typeface="+mj-lt"/>
              <a:buAutoNum type="arabicPeriod"/>
            </a:pPr>
            <a:r>
              <a:rPr lang="en-US" altLang="zh-CN" sz="1800" dirty="0" smtClean="0">
                <a:solidFill>
                  <a:schemeClr val="tx1"/>
                </a:solidFill>
                <a:latin typeface="+mj-lt"/>
              </a:rPr>
              <a:t>   }</a:t>
            </a:r>
          </a:p>
          <a:p>
            <a:pPr marL="457200" indent="-457200">
              <a:buFont typeface="+mj-lt"/>
              <a:buAutoNum type="arabicPeriod"/>
            </a:pPr>
            <a:r>
              <a:rPr lang="en-US" altLang="zh-CN" sz="1800" dirty="0">
                <a:solidFill>
                  <a:schemeClr val="tx1"/>
                </a:solidFill>
                <a:latin typeface="+mj-lt"/>
              </a:rPr>
              <a:t>}</a:t>
            </a:r>
            <a:endParaRPr lang="zh-CN" altLang="en-US" sz="1800" dirty="0">
              <a:solidFill>
                <a:schemeClr val="tx1"/>
              </a:solidFill>
              <a:latin typeface="+mj-lt"/>
            </a:endParaRPr>
          </a:p>
        </p:txBody>
      </p:sp>
      <p:sp>
        <p:nvSpPr>
          <p:cNvPr id="13" name="文本框 12">
            <a:extLst>
              <a:ext uri="{FF2B5EF4-FFF2-40B4-BE49-F238E27FC236}">
                <a16:creationId xmlns:a16="http://schemas.microsoft.com/office/drawing/2014/main" id="{3D5E2BFD-1897-4858-B674-7EC3F9622E5E}"/>
              </a:ext>
            </a:extLst>
          </p:cNvPr>
          <p:cNvSpPr txBox="1"/>
          <p:nvPr/>
        </p:nvSpPr>
        <p:spPr>
          <a:xfrm>
            <a:off x="101079" y="3221074"/>
            <a:ext cx="2448272" cy="400110"/>
          </a:xfrm>
          <a:prstGeom prst="rect">
            <a:avLst/>
          </a:prstGeom>
          <a:noFill/>
        </p:spPr>
        <p:txBody>
          <a:bodyPr wrap="square" rtlCol="0">
            <a:spAutoFit/>
          </a:bodyPr>
          <a:lstStyle/>
          <a:p>
            <a:r>
              <a:rPr lang="en-US" altLang="zh-CN" dirty="0"/>
              <a:t>Son.java</a:t>
            </a:r>
            <a:endParaRPr lang="zh-CN" altLang="en-US" dirty="0"/>
          </a:p>
        </p:txBody>
      </p:sp>
      <p:sp>
        <p:nvSpPr>
          <p:cNvPr id="14" name="文本框 13">
            <a:extLst>
              <a:ext uri="{FF2B5EF4-FFF2-40B4-BE49-F238E27FC236}">
                <a16:creationId xmlns:a16="http://schemas.microsoft.com/office/drawing/2014/main" id="{6AA63003-FE4A-4817-8121-8D724B2EA275}"/>
              </a:ext>
            </a:extLst>
          </p:cNvPr>
          <p:cNvSpPr txBox="1"/>
          <p:nvPr/>
        </p:nvSpPr>
        <p:spPr>
          <a:xfrm>
            <a:off x="4906491" y="3252488"/>
            <a:ext cx="2448272" cy="400110"/>
          </a:xfrm>
          <a:prstGeom prst="rect">
            <a:avLst/>
          </a:prstGeom>
          <a:noFill/>
        </p:spPr>
        <p:txBody>
          <a:bodyPr wrap="square" rtlCol="0">
            <a:spAutoFit/>
          </a:bodyPr>
          <a:lstStyle/>
          <a:p>
            <a:r>
              <a:rPr lang="en-US" altLang="zh-CN" dirty="0"/>
              <a:t>Other.java</a:t>
            </a:r>
            <a:endParaRPr lang="zh-CN" altLang="en-US" dirty="0"/>
          </a:p>
        </p:txBody>
      </p:sp>
      <p:sp>
        <p:nvSpPr>
          <p:cNvPr id="16" name="文本框 15">
            <a:extLst>
              <a:ext uri="{FF2B5EF4-FFF2-40B4-BE49-F238E27FC236}">
                <a16:creationId xmlns:a16="http://schemas.microsoft.com/office/drawing/2014/main" id="{56CB7006-1D55-4F3D-8DA2-65318F6A2C34}"/>
              </a:ext>
            </a:extLst>
          </p:cNvPr>
          <p:cNvSpPr txBox="1"/>
          <p:nvPr/>
        </p:nvSpPr>
        <p:spPr>
          <a:xfrm>
            <a:off x="4851921" y="3670674"/>
            <a:ext cx="4057997" cy="2862322"/>
          </a:xfrm>
          <a:prstGeom prst="rect">
            <a:avLst/>
          </a:prstGeom>
          <a:noFill/>
          <a:ln>
            <a:solidFill>
              <a:srgbClr val="0000FF"/>
            </a:solidFill>
          </a:ln>
        </p:spPr>
        <p:txBody>
          <a:bodyPr wrap="square">
            <a:spAutoFit/>
          </a:bodyPr>
          <a:lstStyle/>
          <a:p>
            <a:r>
              <a:rPr lang="en-US" altLang="zh-CN" dirty="0">
                <a:solidFill>
                  <a:srgbClr val="FF0000"/>
                </a:solidFill>
                <a:latin typeface="+mj-lt"/>
              </a:rPr>
              <a:t>package p2;</a:t>
            </a:r>
          </a:p>
          <a:p>
            <a:r>
              <a:rPr lang="en-US" altLang="zh-CN" dirty="0">
                <a:solidFill>
                  <a:schemeClr val="tx1"/>
                </a:solidFill>
                <a:latin typeface="+mj-lt"/>
              </a:rPr>
              <a:t>class Other {</a:t>
            </a:r>
          </a:p>
          <a:p>
            <a:r>
              <a:rPr lang="en-US" altLang="zh-CN" dirty="0" smtClean="0">
                <a:solidFill>
                  <a:schemeClr val="tx1"/>
                </a:solidFill>
                <a:latin typeface="+mj-lt"/>
              </a:rPr>
              <a:t>    void </a:t>
            </a:r>
            <a:r>
              <a:rPr lang="en-US" altLang="zh-CN" dirty="0">
                <a:solidFill>
                  <a:schemeClr val="tx1"/>
                </a:solidFill>
                <a:latin typeface="+mj-lt"/>
              </a:rPr>
              <a:t>fun() {</a:t>
            </a:r>
          </a:p>
          <a:p>
            <a:r>
              <a:rPr lang="en-US" altLang="zh-CN" dirty="0">
                <a:solidFill>
                  <a:schemeClr val="tx1"/>
                </a:solidFill>
                <a:latin typeface="+mj-lt"/>
              </a:rPr>
              <a:t>	</a:t>
            </a:r>
            <a:r>
              <a:rPr lang="en-US" altLang="zh-CN" dirty="0" smtClean="0">
                <a:solidFill>
                  <a:schemeClr val="tx1"/>
                </a:solidFill>
                <a:latin typeface="+mj-lt"/>
              </a:rPr>
              <a:t>Son </a:t>
            </a:r>
            <a:r>
              <a:rPr lang="en-US" altLang="zh-CN" dirty="0">
                <a:solidFill>
                  <a:schemeClr val="tx1"/>
                </a:solidFill>
                <a:latin typeface="+mj-lt"/>
              </a:rPr>
              <a:t>s=new Son();</a:t>
            </a:r>
          </a:p>
          <a:p>
            <a:r>
              <a:rPr lang="en-US" altLang="zh-CN" dirty="0">
                <a:solidFill>
                  <a:schemeClr val="tx1"/>
                </a:solidFill>
                <a:latin typeface="+mj-lt"/>
              </a:rPr>
              <a:t>	</a:t>
            </a:r>
            <a:r>
              <a:rPr lang="en-US" altLang="zh-CN" dirty="0" err="1" smtClean="0">
                <a:solidFill>
                  <a:schemeClr val="tx1"/>
                </a:solidFill>
                <a:latin typeface="+mj-lt"/>
              </a:rPr>
              <a:t>s.sonx</a:t>
            </a:r>
            <a:r>
              <a:rPr lang="en-US" altLang="zh-CN" dirty="0" smtClean="0">
                <a:solidFill>
                  <a:schemeClr val="tx1"/>
                </a:solidFill>
                <a:latin typeface="+mj-lt"/>
              </a:rPr>
              <a:t>=10</a:t>
            </a:r>
            <a:r>
              <a:rPr lang="en-US" altLang="zh-CN" dirty="0">
                <a:solidFill>
                  <a:schemeClr val="tx1"/>
                </a:solidFill>
                <a:latin typeface="+mj-lt"/>
              </a:rPr>
              <a:t>;</a:t>
            </a:r>
          </a:p>
          <a:p>
            <a:r>
              <a:rPr lang="en-US" altLang="zh-CN" dirty="0">
                <a:solidFill>
                  <a:schemeClr val="tx1"/>
                </a:solidFill>
                <a:latin typeface="+mj-lt"/>
              </a:rPr>
              <a:t>	</a:t>
            </a:r>
            <a:r>
              <a:rPr lang="en-US" altLang="zh-CN" dirty="0" err="1" smtClean="0">
                <a:solidFill>
                  <a:schemeClr val="tx1"/>
                </a:solidFill>
                <a:latin typeface="+mj-lt"/>
              </a:rPr>
              <a:t>s.parentx</a:t>
            </a:r>
            <a:r>
              <a:rPr lang="en-US" altLang="zh-CN" dirty="0" smtClean="0">
                <a:solidFill>
                  <a:schemeClr val="tx1"/>
                </a:solidFill>
                <a:latin typeface="+mj-lt"/>
              </a:rPr>
              <a:t>=20</a:t>
            </a:r>
            <a:r>
              <a:rPr lang="en-US" altLang="zh-CN" dirty="0">
                <a:solidFill>
                  <a:schemeClr val="tx1"/>
                </a:solidFill>
                <a:latin typeface="+mj-lt"/>
              </a:rPr>
              <a:t>;//ERROR</a:t>
            </a:r>
          </a:p>
          <a:p>
            <a:r>
              <a:rPr lang="en-US" altLang="zh-CN" dirty="0">
                <a:solidFill>
                  <a:schemeClr val="tx1"/>
                </a:solidFill>
                <a:latin typeface="+mj-lt"/>
              </a:rPr>
              <a:t>	</a:t>
            </a:r>
            <a:r>
              <a:rPr lang="en-US" altLang="zh-CN" dirty="0" err="1" smtClean="0">
                <a:solidFill>
                  <a:schemeClr val="tx1"/>
                </a:solidFill>
                <a:latin typeface="+mj-lt"/>
              </a:rPr>
              <a:t>s.grandx</a:t>
            </a:r>
            <a:r>
              <a:rPr lang="en-US" altLang="zh-CN" dirty="0" smtClean="0">
                <a:solidFill>
                  <a:schemeClr val="tx1"/>
                </a:solidFill>
                <a:latin typeface="+mj-lt"/>
              </a:rPr>
              <a:t>=100</a:t>
            </a:r>
            <a:r>
              <a:rPr lang="en-US" altLang="zh-CN" dirty="0">
                <a:solidFill>
                  <a:schemeClr val="tx1"/>
                </a:solidFill>
                <a:latin typeface="+mj-lt"/>
              </a:rPr>
              <a:t>;//ERROR</a:t>
            </a:r>
          </a:p>
          <a:p>
            <a:r>
              <a:rPr lang="en-US" altLang="zh-CN" dirty="0" smtClean="0">
                <a:solidFill>
                  <a:schemeClr val="tx1"/>
                </a:solidFill>
                <a:latin typeface="+mj-lt"/>
              </a:rPr>
              <a:t>    }</a:t>
            </a:r>
            <a:endParaRPr lang="en-US" altLang="zh-CN" dirty="0">
              <a:solidFill>
                <a:schemeClr val="tx1"/>
              </a:solidFill>
              <a:latin typeface="+mj-lt"/>
            </a:endParaRPr>
          </a:p>
          <a:p>
            <a:r>
              <a:rPr lang="en-US" altLang="zh-CN" dirty="0">
                <a:solidFill>
                  <a:schemeClr val="tx1"/>
                </a:solidFill>
                <a:latin typeface="+mj-lt"/>
              </a:rPr>
              <a:t>}</a:t>
            </a:r>
            <a:endParaRPr lang="zh-CN" altLang="en-US" dirty="0">
              <a:solidFill>
                <a:schemeClr val="tx1"/>
              </a:solidFill>
              <a:latin typeface="+mj-lt"/>
            </a:endParaRPr>
          </a:p>
        </p:txBody>
      </p:sp>
      <p:sp>
        <p:nvSpPr>
          <p:cNvPr id="3" name="文本框 2"/>
          <p:cNvSpPr txBox="1"/>
          <p:nvPr/>
        </p:nvSpPr>
        <p:spPr>
          <a:xfrm>
            <a:off x="258656" y="6413266"/>
            <a:ext cx="1217000" cy="400110"/>
          </a:xfrm>
          <a:prstGeom prst="rect">
            <a:avLst/>
          </a:prstGeom>
          <a:solidFill>
            <a:schemeClr val="bg1">
              <a:lumMod val="85000"/>
            </a:schemeClr>
          </a:solidFill>
          <a:ln>
            <a:solidFill>
              <a:srgbClr val="009999"/>
            </a:solidFill>
          </a:ln>
        </p:spPr>
        <p:txBody>
          <a:bodyPr wrap="none" rtlCol="0">
            <a:spAutoFit/>
          </a:bodyPr>
          <a:lstStyle/>
          <a:p>
            <a:r>
              <a:rPr lang="zh-CN" altLang="en-US" dirty="0" smtClean="0">
                <a:solidFill>
                  <a:srgbClr val="00B050"/>
                </a:solidFill>
              </a:rPr>
              <a:t>上机验证</a:t>
            </a:r>
            <a:endParaRPr lang="zh-CN" altLang="en-US" dirty="0">
              <a:solidFill>
                <a:srgbClr val="00B050"/>
              </a:solidFill>
            </a:endParaRPr>
          </a:p>
        </p:txBody>
      </p:sp>
    </p:spTree>
    <p:extLst>
      <p:ext uri="{BB962C8B-B14F-4D97-AF65-F5344CB8AC3E}">
        <p14:creationId xmlns:p14="http://schemas.microsoft.com/office/powerpoint/2010/main" val="3415790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D23AE0-AEA5-417C-B00A-A349718DFA6A}"/>
              </a:ext>
            </a:extLst>
          </p:cNvPr>
          <p:cNvSpPr>
            <a:spLocks noGrp="1"/>
          </p:cNvSpPr>
          <p:nvPr>
            <p:ph type="title"/>
          </p:nvPr>
        </p:nvSpPr>
        <p:spPr>
          <a:xfrm>
            <a:off x="251520" y="260648"/>
            <a:ext cx="6629400" cy="685800"/>
          </a:xfrm>
        </p:spPr>
        <p:txBody>
          <a:bodyPr/>
          <a:lstStyle/>
          <a:p>
            <a:r>
              <a:rPr lang="zh-CN" altLang="en-US" dirty="0">
                <a:solidFill>
                  <a:schemeClr val="tx1"/>
                </a:solidFill>
                <a:latin typeface="黑体" panose="02010609060101010101" pitchFamily="49" charset="-122"/>
                <a:ea typeface="黑体" panose="02010609060101010101" pitchFamily="49" charset="-122"/>
              </a:rPr>
              <a:t>（</a:t>
            </a:r>
            <a:r>
              <a:rPr lang="en-US" altLang="zh-CN" dirty="0">
                <a:solidFill>
                  <a:schemeClr val="tx1"/>
                </a:solidFill>
                <a:latin typeface="黑体" panose="02010609060101010101" pitchFamily="49" charset="-122"/>
                <a:ea typeface="黑体" panose="02010609060101010101" pitchFamily="49" charset="-122"/>
              </a:rPr>
              <a:t>3</a:t>
            </a:r>
            <a:r>
              <a:rPr lang="zh-CN" altLang="en-US" dirty="0">
                <a:solidFill>
                  <a:schemeClr val="tx1"/>
                </a:solidFill>
                <a:latin typeface="黑体" panose="02010609060101010101" pitchFamily="49" charset="-122"/>
                <a:ea typeface="黑体" panose="02010609060101010101" pitchFamily="49" charset="-122"/>
              </a:rPr>
              <a:t>）</a:t>
            </a:r>
            <a:r>
              <a:rPr lang="en-US" altLang="zh-CN" dirty="0">
                <a:solidFill>
                  <a:schemeClr val="tx1"/>
                </a:solidFill>
                <a:latin typeface="黑体" panose="02010609060101010101" pitchFamily="49" charset="-122"/>
                <a:ea typeface="黑体" panose="02010609060101010101" pitchFamily="49" charset="-122"/>
              </a:rPr>
              <a:t>protected</a:t>
            </a:r>
            <a:r>
              <a:rPr lang="zh-CN" altLang="en-US" dirty="0">
                <a:solidFill>
                  <a:schemeClr val="tx1"/>
                </a:solidFill>
                <a:latin typeface="黑体" panose="02010609060101010101" pitchFamily="49" charset="-122"/>
                <a:ea typeface="黑体" panose="02010609060101010101" pitchFamily="49" charset="-122"/>
              </a:rPr>
              <a:t>的进一步说明</a:t>
            </a:r>
          </a:p>
        </p:txBody>
      </p:sp>
      <p:sp>
        <p:nvSpPr>
          <p:cNvPr id="4" name="灯片编号占位符 3">
            <a:extLst>
              <a:ext uri="{FF2B5EF4-FFF2-40B4-BE49-F238E27FC236}">
                <a16:creationId xmlns:a16="http://schemas.microsoft.com/office/drawing/2014/main" id="{E6C86786-BB95-487F-A365-49A13FC4049F}"/>
              </a:ext>
            </a:extLst>
          </p:cNvPr>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21</a:t>
            </a:fld>
            <a:r>
              <a:rPr lang="zh-CN" altLang="en-US"/>
              <a:t>页</a:t>
            </a:r>
            <a:endParaRPr lang="en-US" altLang="zh-CN" dirty="0"/>
          </a:p>
        </p:txBody>
      </p:sp>
      <p:sp>
        <p:nvSpPr>
          <p:cNvPr id="6" name="文本框 5">
            <a:extLst>
              <a:ext uri="{FF2B5EF4-FFF2-40B4-BE49-F238E27FC236}">
                <a16:creationId xmlns:a16="http://schemas.microsoft.com/office/drawing/2014/main" id="{BCDF3F3F-0317-443D-96D3-7079EBB4476A}"/>
              </a:ext>
            </a:extLst>
          </p:cNvPr>
          <p:cNvSpPr txBox="1"/>
          <p:nvPr/>
        </p:nvSpPr>
        <p:spPr>
          <a:xfrm>
            <a:off x="107504" y="1608764"/>
            <a:ext cx="4104456" cy="1323439"/>
          </a:xfrm>
          <a:prstGeom prst="rect">
            <a:avLst/>
          </a:prstGeom>
          <a:noFill/>
          <a:ln w="12700">
            <a:solidFill>
              <a:srgbClr val="0000FF"/>
            </a:solidFill>
          </a:ln>
        </p:spPr>
        <p:txBody>
          <a:bodyPr wrap="square">
            <a:spAutoFit/>
          </a:bodyPr>
          <a:lstStyle/>
          <a:p>
            <a:pPr marL="457200" indent="-457200">
              <a:buFont typeface="+mj-lt"/>
              <a:buAutoNum type="arabicPeriod"/>
            </a:pPr>
            <a:r>
              <a:rPr lang="en-US" altLang="zh-CN" dirty="0">
                <a:solidFill>
                  <a:schemeClr val="tx1"/>
                </a:solidFill>
                <a:latin typeface="+mn-lt"/>
              </a:rPr>
              <a:t>package </a:t>
            </a:r>
            <a:r>
              <a:rPr lang="en-US" altLang="zh-CN" dirty="0">
                <a:solidFill>
                  <a:srgbClr val="FF0000"/>
                </a:solidFill>
                <a:latin typeface="+mn-lt"/>
              </a:rPr>
              <a:t>p0</a:t>
            </a:r>
            <a:r>
              <a:rPr lang="en-US" altLang="zh-CN" dirty="0">
                <a:solidFill>
                  <a:schemeClr val="tx1"/>
                </a:solidFill>
                <a:latin typeface="+mn-lt"/>
              </a:rPr>
              <a:t>;</a:t>
            </a:r>
          </a:p>
          <a:p>
            <a:pPr marL="457200" indent="-457200">
              <a:buFont typeface="+mj-lt"/>
              <a:buAutoNum type="arabicPeriod"/>
            </a:pPr>
            <a:r>
              <a:rPr lang="en-US" altLang="zh-CN" dirty="0">
                <a:solidFill>
                  <a:schemeClr val="tx1"/>
                </a:solidFill>
                <a:latin typeface="+mn-lt"/>
              </a:rPr>
              <a:t>public class </a:t>
            </a:r>
            <a:r>
              <a:rPr lang="en-US" altLang="zh-CN" dirty="0" err="1">
                <a:solidFill>
                  <a:schemeClr val="tx1"/>
                </a:solidFill>
                <a:latin typeface="+mn-lt"/>
              </a:rPr>
              <a:t>GrandParent</a:t>
            </a:r>
            <a:r>
              <a:rPr lang="en-US" altLang="zh-CN" dirty="0">
                <a:solidFill>
                  <a:schemeClr val="tx1"/>
                </a:solidFill>
                <a:latin typeface="+mn-lt"/>
              </a:rPr>
              <a:t> {</a:t>
            </a:r>
          </a:p>
          <a:p>
            <a:pPr marL="457200" indent="-457200">
              <a:buFont typeface="+mj-lt"/>
              <a:buAutoNum type="arabicPeriod"/>
            </a:pPr>
            <a:r>
              <a:rPr lang="en-US" altLang="zh-CN" dirty="0">
                <a:solidFill>
                  <a:schemeClr val="tx1"/>
                </a:solidFill>
                <a:latin typeface="+mn-lt"/>
              </a:rPr>
              <a:t>	</a:t>
            </a:r>
            <a:r>
              <a:rPr lang="en-US" altLang="zh-CN" u="sng" dirty="0">
                <a:solidFill>
                  <a:schemeClr val="tx1"/>
                </a:solidFill>
                <a:latin typeface="+mn-lt"/>
              </a:rPr>
              <a:t>protected</a:t>
            </a:r>
            <a:r>
              <a:rPr lang="en-US" altLang="zh-CN" dirty="0">
                <a:solidFill>
                  <a:schemeClr val="tx1"/>
                </a:solidFill>
                <a:latin typeface="+mn-lt"/>
              </a:rPr>
              <a:t> int </a:t>
            </a:r>
            <a:r>
              <a:rPr lang="en-US" altLang="zh-CN" dirty="0" err="1">
                <a:solidFill>
                  <a:schemeClr val="tx1"/>
                </a:solidFill>
                <a:latin typeface="+mn-lt"/>
              </a:rPr>
              <a:t>grandx</a:t>
            </a:r>
            <a:r>
              <a:rPr lang="en-US" altLang="zh-CN" dirty="0">
                <a:solidFill>
                  <a:schemeClr val="tx1"/>
                </a:solidFill>
                <a:latin typeface="+mn-lt"/>
              </a:rPr>
              <a:t>;</a:t>
            </a:r>
          </a:p>
          <a:p>
            <a:pPr marL="457200" indent="-457200">
              <a:buFont typeface="+mj-lt"/>
              <a:buAutoNum type="arabicPeriod"/>
            </a:pPr>
            <a:r>
              <a:rPr lang="en-US" altLang="zh-CN" dirty="0">
                <a:solidFill>
                  <a:schemeClr val="tx1"/>
                </a:solidFill>
                <a:latin typeface="+mn-lt"/>
              </a:rPr>
              <a:t>}</a:t>
            </a:r>
            <a:endParaRPr lang="zh-CN" altLang="en-US" dirty="0">
              <a:solidFill>
                <a:schemeClr val="tx1"/>
              </a:solidFill>
              <a:latin typeface="+mn-lt"/>
            </a:endParaRPr>
          </a:p>
        </p:txBody>
      </p:sp>
      <p:sp>
        <p:nvSpPr>
          <p:cNvPr id="7" name="文本框 6">
            <a:extLst>
              <a:ext uri="{FF2B5EF4-FFF2-40B4-BE49-F238E27FC236}">
                <a16:creationId xmlns:a16="http://schemas.microsoft.com/office/drawing/2014/main" id="{EA473BD7-18D5-4B58-A689-5F12193CF461}"/>
              </a:ext>
            </a:extLst>
          </p:cNvPr>
          <p:cNvSpPr txBox="1"/>
          <p:nvPr/>
        </p:nvSpPr>
        <p:spPr>
          <a:xfrm>
            <a:off x="251520" y="1196752"/>
            <a:ext cx="2448272" cy="400110"/>
          </a:xfrm>
          <a:prstGeom prst="rect">
            <a:avLst/>
          </a:prstGeom>
          <a:noFill/>
        </p:spPr>
        <p:txBody>
          <a:bodyPr wrap="square" rtlCol="0">
            <a:spAutoFit/>
          </a:bodyPr>
          <a:lstStyle/>
          <a:p>
            <a:r>
              <a:rPr lang="en-US" altLang="zh-CN" dirty="0"/>
              <a:t>GrandParent.java</a:t>
            </a:r>
            <a:endParaRPr lang="zh-CN" altLang="en-US" dirty="0"/>
          </a:p>
        </p:txBody>
      </p:sp>
      <p:sp>
        <p:nvSpPr>
          <p:cNvPr id="9" name="文本框 8">
            <a:extLst>
              <a:ext uri="{FF2B5EF4-FFF2-40B4-BE49-F238E27FC236}">
                <a16:creationId xmlns:a16="http://schemas.microsoft.com/office/drawing/2014/main" id="{50EC034B-1DA7-416A-B31B-00A3CA3574B4}"/>
              </a:ext>
            </a:extLst>
          </p:cNvPr>
          <p:cNvSpPr txBox="1"/>
          <p:nvPr/>
        </p:nvSpPr>
        <p:spPr>
          <a:xfrm>
            <a:off x="4247456" y="1559787"/>
            <a:ext cx="4896544" cy="1477328"/>
          </a:xfrm>
          <a:prstGeom prst="rect">
            <a:avLst/>
          </a:prstGeom>
          <a:noFill/>
          <a:ln>
            <a:solidFill>
              <a:srgbClr val="0000FF"/>
            </a:solidFill>
          </a:ln>
        </p:spPr>
        <p:txBody>
          <a:bodyPr wrap="square">
            <a:spAutoFit/>
          </a:bodyPr>
          <a:lstStyle/>
          <a:p>
            <a:pPr marL="457200" indent="-457200">
              <a:buFont typeface="+mj-lt"/>
              <a:buAutoNum type="arabicPeriod"/>
            </a:pPr>
            <a:r>
              <a:rPr lang="en-US" altLang="zh-CN" sz="1800" dirty="0">
                <a:solidFill>
                  <a:schemeClr val="tx1"/>
                </a:solidFill>
                <a:latin typeface="+mn-lt"/>
              </a:rPr>
              <a:t>package </a:t>
            </a:r>
            <a:r>
              <a:rPr lang="en-US" altLang="zh-CN" sz="1800" dirty="0">
                <a:solidFill>
                  <a:srgbClr val="FF0000"/>
                </a:solidFill>
                <a:latin typeface="+mn-lt"/>
              </a:rPr>
              <a:t>p1</a:t>
            </a:r>
            <a:r>
              <a:rPr lang="en-US" altLang="zh-CN" sz="1800" dirty="0">
                <a:solidFill>
                  <a:schemeClr val="tx1"/>
                </a:solidFill>
                <a:latin typeface="+mn-lt"/>
              </a:rPr>
              <a:t>;</a:t>
            </a:r>
          </a:p>
          <a:p>
            <a:pPr marL="457200" indent="-457200">
              <a:buFont typeface="+mj-lt"/>
              <a:buAutoNum type="arabicPeriod"/>
            </a:pPr>
            <a:r>
              <a:rPr lang="en-US" altLang="zh-CN" sz="1800" dirty="0">
                <a:solidFill>
                  <a:schemeClr val="tx1"/>
                </a:solidFill>
                <a:latin typeface="+mn-lt"/>
              </a:rPr>
              <a:t>import p0.GrandParent;</a:t>
            </a:r>
          </a:p>
          <a:p>
            <a:pPr marL="457200" indent="-457200">
              <a:buFont typeface="+mj-lt"/>
              <a:buAutoNum type="arabicPeriod"/>
            </a:pPr>
            <a:r>
              <a:rPr lang="en-US" altLang="zh-CN" sz="1800" dirty="0">
                <a:solidFill>
                  <a:schemeClr val="tx1"/>
                </a:solidFill>
                <a:latin typeface="+mn-lt"/>
              </a:rPr>
              <a:t>public class Parent extends </a:t>
            </a:r>
            <a:r>
              <a:rPr lang="en-US" altLang="zh-CN" sz="1800" dirty="0" err="1">
                <a:solidFill>
                  <a:schemeClr val="tx1"/>
                </a:solidFill>
                <a:latin typeface="+mn-lt"/>
              </a:rPr>
              <a:t>GrandParent</a:t>
            </a:r>
            <a:r>
              <a:rPr lang="en-US" altLang="zh-CN" sz="1800" dirty="0">
                <a:solidFill>
                  <a:schemeClr val="tx1"/>
                </a:solidFill>
                <a:latin typeface="+mn-lt"/>
              </a:rPr>
              <a:t>{</a:t>
            </a:r>
          </a:p>
          <a:p>
            <a:pPr marL="457200" indent="-457200">
              <a:buFont typeface="+mj-lt"/>
              <a:buAutoNum type="arabicPeriod"/>
            </a:pPr>
            <a:r>
              <a:rPr lang="en-US" altLang="zh-CN" sz="1800" dirty="0">
                <a:solidFill>
                  <a:schemeClr val="tx1"/>
                </a:solidFill>
                <a:latin typeface="+mn-lt"/>
              </a:rPr>
              <a:t>	</a:t>
            </a:r>
            <a:r>
              <a:rPr lang="en-US" altLang="zh-CN" sz="1800" u="sng" dirty="0">
                <a:solidFill>
                  <a:schemeClr val="tx1"/>
                </a:solidFill>
                <a:latin typeface="+mn-lt"/>
              </a:rPr>
              <a:t>protected</a:t>
            </a:r>
            <a:r>
              <a:rPr lang="en-US" altLang="zh-CN" sz="1800" dirty="0">
                <a:solidFill>
                  <a:schemeClr val="tx1"/>
                </a:solidFill>
                <a:latin typeface="+mn-lt"/>
              </a:rPr>
              <a:t> int </a:t>
            </a:r>
            <a:r>
              <a:rPr lang="en-US" altLang="zh-CN" sz="1800" dirty="0" err="1">
                <a:solidFill>
                  <a:schemeClr val="tx1"/>
                </a:solidFill>
                <a:latin typeface="+mn-lt"/>
              </a:rPr>
              <a:t>parentx</a:t>
            </a:r>
            <a:r>
              <a:rPr lang="en-US" altLang="zh-CN" sz="1800" dirty="0">
                <a:solidFill>
                  <a:schemeClr val="tx1"/>
                </a:solidFill>
                <a:latin typeface="+mn-lt"/>
              </a:rPr>
              <a:t>;</a:t>
            </a:r>
          </a:p>
          <a:p>
            <a:pPr marL="457200" indent="-457200">
              <a:buFont typeface="+mj-lt"/>
              <a:buAutoNum type="arabicPeriod"/>
            </a:pPr>
            <a:r>
              <a:rPr lang="en-US" altLang="zh-CN" sz="1800" dirty="0">
                <a:solidFill>
                  <a:schemeClr val="tx1"/>
                </a:solidFill>
                <a:latin typeface="+mn-lt"/>
              </a:rPr>
              <a:t>}</a:t>
            </a:r>
            <a:endParaRPr lang="zh-CN" altLang="en-US" sz="1800" dirty="0">
              <a:solidFill>
                <a:schemeClr val="tx1"/>
              </a:solidFill>
              <a:latin typeface="+mn-lt"/>
            </a:endParaRPr>
          </a:p>
        </p:txBody>
      </p:sp>
      <p:sp>
        <p:nvSpPr>
          <p:cNvPr id="13" name="文本框 12">
            <a:extLst>
              <a:ext uri="{FF2B5EF4-FFF2-40B4-BE49-F238E27FC236}">
                <a16:creationId xmlns:a16="http://schemas.microsoft.com/office/drawing/2014/main" id="{3D5E2BFD-1897-4858-B674-7EC3F9622E5E}"/>
              </a:ext>
            </a:extLst>
          </p:cNvPr>
          <p:cNvSpPr txBox="1"/>
          <p:nvPr/>
        </p:nvSpPr>
        <p:spPr>
          <a:xfrm>
            <a:off x="107504" y="3223844"/>
            <a:ext cx="2448272" cy="400110"/>
          </a:xfrm>
          <a:prstGeom prst="rect">
            <a:avLst/>
          </a:prstGeom>
          <a:noFill/>
        </p:spPr>
        <p:txBody>
          <a:bodyPr wrap="square" rtlCol="0">
            <a:spAutoFit/>
          </a:bodyPr>
          <a:lstStyle/>
          <a:p>
            <a:r>
              <a:rPr lang="en-US" altLang="zh-CN" dirty="0"/>
              <a:t>Son.java</a:t>
            </a:r>
            <a:endParaRPr lang="zh-CN" altLang="en-US" dirty="0"/>
          </a:p>
        </p:txBody>
      </p:sp>
      <p:sp>
        <p:nvSpPr>
          <p:cNvPr id="14" name="文本框 13">
            <a:extLst>
              <a:ext uri="{FF2B5EF4-FFF2-40B4-BE49-F238E27FC236}">
                <a16:creationId xmlns:a16="http://schemas.microsoft.com/office/drawing/2014/main" id="{6AA63003-FE4A-4817-8121-8D724B2EA275}"/>
              </a:ext>
            </a:extLst>
          </p:cNvPr>
          <p:cNvSpPr txBox="1"/>
          <p:nvPr/>
        </p:nvSpPr>
        <p:spPr>
          <a:xfrm>
            <a:off x="4490893" y="3192987"/>
            <a:ext cx="2448272" cy="400110"/>
          </a:xfrm>
          <a:prstGeom prst="rect">
            <a:avLst/>
          </a:prstGeom>
          <a:noFill/>
        </p:spPr>
        <p:txBody>
          <a:bodyPr wrap="square" rtlCol="0">
            <a:spAutoFit/>
          </a:bodyPr>
          <a:lstStyle/>
          <a:p>
            <a:r>
              <a:rPr lang="en-US" altLang="zh-CN" dirty="0"/>
              <a:t>Other.java</a:t>
            </a:r>
            <a:endParaRPr lang="zh-CN" altLang="en-US" dirty="0"/>
          </a:p>
        </p:txBody>
      </p:sp>
      <p:sp>
        <p:nvSpPr>
          <p:cNvPr id="16" name="文本框 15">
            <a:extLst>
              <a:ext uri="{FF2B5EF4-FFF2-40B4-BE49-F238E27FC236}">
                <a16:creationId xmlns:a16="http://schemas.microsoft.com/office/drawing/2014/main" id="{56CB7006-1D55-4F3D-8DA2-65318F6A2C34}"/>
              </a:ext>
            </a:extLst>
          </p:cNvPr>
          <p:cNvSpPr txBox="1"/>
          <p:nvPr/>
        </p:nvSpPr>
        <p:spPr>
          <a:xfrm>
            <a:off x="4492778" y="3593097"/>
            <a:ext cx="4655736" cy="2862322"/>
          </a:xfrm>
          <a:prstGeom prst="rect">
            <a:avLst/>
          </a:prstGeom>
          <a:noFill/>
          <a:ln>
            <a:solidFill>
              <a:srgbClr val="0000FF"/>
            </a:solidFill>
          </a:ln>
        </p:spPr>
        <p:txBody>
          <a:bodyPr wrap="square">
            <a:spAutoFit/>
          </a:bodyPr>
          <a:lstStyle/>
          <a:p>
            <a:r>
              <a:rPr lang="en-US" altLang="zh-CN" dirty="0">
                <a:solidFill>
                  <a:srgbClr val="FF0000"/>
                </a:solidFill>
                <a:latin typeface="+mn-lt"/>
              </a:rPr>
              <a:t>package p1;</a:t>
            </a:r>
          </a:p>
          <a:p>
            <a:r>
              <a:rPr lang="en-US" altLang="zh-CN" dirty="0">
                <a:solidFill>
                  <a:schemeClr val="tx1"/>
                </a:solidFill>
                <a:latin typeface="+mn-lt"/>
              </a:rPr>
              <a:t>class Other {</a:t>
            </a:r>
          </a:p>
          <a:p>
            <a:r>
              <a:rPr lang="en-US" altLang="zh-CN" dirty="0">
                <a:solidFill>
                  <a:schemeClr val="tx1"/>
                </a:solidFill>
                <a:latin typeface="+mn-lt"/>
              </a:rPr>
              <a:t>	void fun() {</a:t>
            </a:r>
          </a:p>
          <a:p>
            <a:r>
              <a:rPr lang="en-US" altLang="zh-CN" dirty="0">
                <a:solidFill>
                  <a:schemeClr val="tx1"/>
                </a:solidFill>
                <a:latin typeface="+mn-lt"/>
              </a:rPr>
              <a:t>	  Son s=new Son();</a:t>
            </a:r>
          </a:p>
          <a:p>
            <a:r>
              <a:rPr lang="en-US" altLang="zh-CN" dirty="0">
                <a:solidFill>
                  <a:schemeClr val="tx1"/>
                </a:solidFill>
                <a:latin typeface="+mn-lt"/>
              </a:rPr>
              <a:t>	  </a:t>
            </a:r>
            <a:r>
              <a:rPr lang="en-US" altLang="zh-CN" dirty="0" err="1">
                <a:solidFill>
                  <a:schemeClr val="tx1"/>
                </a:solidFill>
                <a:latin typeface="+mn-lt"/>
              </a:rPr>
              <a:t>s.sonx</a:t>
            </a:r>
            <a:r>
              <a:rPr lang="en-US" altLang="zh-CN" dirty="0">
                <a:solidFill>
                  <a:schemeClr val="tx1"/>
                </a:solidFill>
                <a:latin typeface="+mn-lt"/>
              </a:rPr>
              <a:t>=10; //</a:t>
            </a:r>
            <a:r>
              <a:rPr lang="en-US" altLang="zh-CN" dirty="0">
                <a:solidFill>
                  <a:srgbClr val="FF0000"/>
                </a:solidFill>
                <a:latin typeface="+mn-lt"/>
              </a:rPr>
              <a:t>ERROR?</a:t>
            </a:r>
          </a:p>
          <a:p>
            <a:r>
              <a:rPr lang="en-US" altLang="zh-CN" dirty="0">
                <a:solidFill>
                  <a:schemeClr val="tx1"/>
                </a:solidFill>
                <a:latin typeface="+mn-lt"/>
              </a:rPr>
              <a:t>	  </a:t>
            </a:r>
            <a:r>
              <a:rPr lang="en-US" altLang="zh-CN" dirty="0" err="1">
                <a:solidFill>
                  <a:schemeClr val="tx1"/>
                </a:solidFill>
                <a:latin typeface="+mn-lt"/>
              </a:rPr>
              <a:t>s.parentx</a:t>
            </a:r>
            <a:r>
              <a:rPr lang="en-US" altLang="zh-CN" dirty="0">
                <a:solidFill>
                  <a:schemeClr val="tx1"/>
                </a:solidFill>
                <a:latin typeface="+mn-lt"/>
              </a:rPr>
              <a:t>=20</a:t>
            </a:r>
            <a:r>
              <a:rPr lang="en-US" altLang="zh-CN" dirty="0">
                <a:solidFill>
                  <a:srgbClr val="FF0000"/>
                </a:solidFill>
                <a:latin typeface="+mn-lt"/>
              </a:rPr>
              <a:t>;//ERROR?</a:t>
            </a:r>
          </a:p>
          <a:p>
            <a:r>
              <a:rPr lang="en-US" altLang="zh-CN" dirty="0">
                <a:solidFill>
                  <a:schemeClr val="tx1"/>
                </a:solidFill>
                <a:latin typeface="+mn-lt"/>
              </a:rPr>
              <a:t>	  </a:t>
            </a:r>
            <a:r>
              <a:rPr lang="en-US" altLang="zh-CN" dirty="0" err="1">
                <a:solidFill>
                  <a:schemeClr val="tx1"/>
                </a:solidFill>
                <a:latin typeface="+mn-lt"/>
              </a:rPr>
              <a:t>s.grandx</a:t>
            </a:r>
            <a:r>
              <a:rPr lang="en-US" altLang="zh-CN" dirty="0">
                <a:solidFill>
                  <a:schemeClr val="tx1"/>
                </a:solidFill>
                <a:latin typeface="+mn-lt"/>
              </a:rPr>
              <a:t>=100;//</a:t>
            </a:r>
            <a:r>
              <a:rPr lang="en-US" altLang="zh-CN" dirty="0">
                <a:solidFill>
                  <a:srgbClr val="FF0000"/>
                </a:solidFill>
                <a:latin typeface="+mn-lt"/>
              </a:rPr>
              <a:t>ERROR?</a:t>
            </a:r>
          </a:p>
          <a:p>
            <a:r>
              <a:rPr lang="en-US" altLang="zh-CN" dirty="0">
                <a:solidFill>
                  <a:schemeClr val="tx1"/>
                </a:solidFill>
                <a:latin typeface="+mn-lt"/>
              </a:rPr>
              <a:t>	}</a:t>
            </a:r>
          </a:p>
          <a:p>
            <a:r>
              <a:rPr lang="en-US" altLang="zh-CN" dirty="0">
                <a:solidFill>
                  <a:schemeClr val="tx1"/>
                </a:solidFill>
                <a:latin typeface="+mn-lt"/>
              </a:rPr>
              <a:t>}</a:t>
            </a:r>
            <a:endParaRPr lang="zh-CN" altLang="en-US" dirty="0">
              <a:solidFill>
                <a:schemeClr val="tx1"/>
              </a:solidFill>
              <a:latin typeface="+mn-lt"/>
            </a:endParaRPr>
          </a:p>
        </p:txBody>
      </p:sp>
      <p:sp>
        <p:nvSpPr>
          <p:cNvPr id="15" name="文本框 14">
            <a:extLst>
              <a:ext uri="{FF2B5EF4-FFF2-40B4-BE49-F238E27FC236}">
                <a16:creationId xmlns:a16="http://schemas.microsoft.com/office/drawing/2014/main" id="{862B7396-6F2C-4360-90EC-646BE06D1DE0}"/>
              </a:ext>
            </a:extLst>
          </p:cNvPr>
          <p:cNvSpPr txBox="1"/>
          <p:nvPr/>
        </p:nvSpPr>
        <p:spPr>
          <a:xfrm>
            <a:off x="122411" y="3731596"/>
            <a:ext cx="4104457" cy="2585323"/>
          </a:xfrm>
          <a:prstGeom prst="rect">
            <a:avLst/>
          </a:prstGeom>
          <a:noFill/>
          <a:ln>
            <a:solidFill>
              <a:srgbClr val="0000FF"/>
            </a:solidFill>
          </a:ln>
        </p:spPr>
        <p:txBody>
          <a:bodyPr wrap="square">
            <a:spAutoFit/>
          </a:bodyPr>
          <a:lstStyle/>
          <a:p>
            <a:pPr marL="457200" indent="-457200">
              <a:buFont typeface="+mj-lt"/>
              <a:buAutoNum type="arabicPeriod"/>
            </a:pPr>
            <a:r>
              <a:rPr lang="fr-FR" altLang="zh-CN" sz="1800" dirty="0">
                <a:solidFill>
                  <a:schemeClr val="tx1"/>
                </a:solidFill>
                <a:latin typeface="+mj-lt"/>
              </a:rPr>
              <a:t>package </a:t>
            </a:r>
            <a:r>
              <a:rPr lang="fr-FR" altLang="zh-CN" sz="1800" dirty="0">
                <a:solidFill>
                  <a:srgbClr val="FF0000"/>
                </a:solidFill>
                <a:latin typeface="+mj-lt"/>
              </a:rPr>
              <a:t>p2</a:t>
            </a:r>
            <a:r>
              <a:rPr lang="fr-FR" altLang="zh-CN" sz="1800" dirty="0">
                <a:solidFill>
                  <a:schemeClr val="tx1"/>
                </a:solidFill>
                <a:latin typeface="+mj-lt"/>
              </a:rPr>
              <a:t>;</a:t>
            </a:r>
          </a:p>
          <a:p>
            <a:pPr marL="457200" indent="-457200">
              <a:buFont typeface="+mj-lt"/>
              <a:buAutoNum type="arabicPeriod"/>
            </a:pPr>
            <a:r>
              <a:rPr lang="fr-FR" altLang="zh-CN" sz="1800" dirty="0">
                <a:solidFill>
                  <a:schemeClr val="tx1"/>
                </a:solidFill>
                <a:latin typeface="+mj-lt"/>
              </a:rPr>
              <a:t>import </a:t>
            </a:r>
            <a:r>
              <a:rPr lang="fr-FR" altLang="zh-CN" sz="1800" dirty="0">
                <a:solidFill>
                  <a:srgbClr val="FF0000"/>
                </a:solidFill>
                <a:latin typeface="+mj-lt"/>
              </a:rPr>
              <a:t>p1</a:t>
            </a:r>
            <a:r>
              <a:rPr lang="fr-FR" altLang="zh-CN" sz="1800" dirty="0">
                <a:solidFill>
                  <a:schemeClr val="tx1"/>
                </a:solidFill>
                <a:latin typeface="+mj-lt"/>
              </a:rPr>
              <a:t>.Parent;</a:t>
            </a:r>
          </a:p>
          <a:p>
            <a:pPr marL="457200" indent="-457200">
              <a:buFont typeface="+mj-lt"/>
              <a:buAutoNum type="arabicPeriod"/>
            </a:pPr>
            <a:r>
              <a:rPr lang="fr-FR" altLang="zh-CN" sz="1800" dirty="0">
                <a:solidFill>
                  <a:schemeClr val="tx1"/>
                </a:solidFill>
                <a:latin typeface="+mj-lt"/>
              </a:rPr>
              <a:t>public class Son extends Parent{</a:t>
            </a:r>
          </a:p>
          <a:p>
            <a:pPr marL="457200" indent="-457200">
              <a:buFont typeface="+mj-lt"/>
              <a:buAutoNum type="arabicPeriod"/>
            </a:pPr>
            <a:r>
              <a:rPr lang="fr-FR" altLang="zh-CN" sz="1800" dirty="0" smtClean="0">
                <a:solidFill>
                  <a:schemeClr val="tx1"/>
                </a:solidFill>
                <a:latin typeface="+mj-lt"/>
              </a:rPr>
              <a:t>   int sonx;</a:t>
            </a:r>
          </a:p>
          <a:p>
            <a:pPr marL="457200" indent="-457200">
              <a:buFont typeface="+mj-lt"/>
              <a:buAutoNum type="arabicPeriod"/>
            </a:pPr>
            <a:r>
              <a:rPr lang="en-US" altLang="zh-CN" sz="1800" dirty="0" smtClean="0">
                <a:solidFill>
                  <a:schemeClr val="tx1"/>
                </a:solidFill>
                <a:latin typeface="+mj-lt"/>
              </a:rPr>
              <a:t>   void </a:t>
            </a:r>
            <a:r>
              <a:rPr lang="en-US" altLang="zh-CN" sz="1800" dirty="0">
                <a:solidFill>
                  <a:schemeClr val="tx1"/>
                </a:solidFill>
                <a:latin typeface="+mj-lt"/>
              </a:rPr>
              <a:t>fun() {</a:t>
            </a:r>
          </a:p>
          <a:p>
            <a:pPr marL="457200" indent="-457200">
              <a:buFont typeface="+mj-lt"/>
              <a:buAutoNum type="arabicPeriod"/>
            </a:pPr>
            <a:r>
              <a:rPr lang="en-US" altLang="zh-CN" sz="1800" dirty="0">
                <a:solidFill>
                  <a:schemeClr val="tx1"/>
                </a:solidFill>
                <a:latin typeface="+mj-lt"/>
              </a:rPr>
              <a:t>	</a:t>
            </a:r>
            <a:r>
              <a:rPr lang="en-US" altLang="zh-CN" sz="1800" dirty="0" err="1" smtClean="0">
                <a:solidFill>
                  <a:schemeClr val="tx1"/>
                </a:solidFill>
                <a:latin typeface="+mj-lt"/>
              </a:rPr>
              <a:t>sonx</a:t>
            </a:r>
            <a:r>
              <a:rPr lang="en-US" altLang="zh-CN" sz="1800" dirty="0" smtClean="0">
                <a:solidFill>
                  <a:schemeClr val="tx1"/>
                </a:solidFill>
                <a:latin typeface="+mj-lt"/>
              </a:rPr>
              <a:t>=10;      </a:t>
            </a:r>
            <a:r>
              <a:rPr lang="en-US" altLang="zh-CN" sz="1800" dirty="0" err="1" smtClean="0">
                <a:solidFill>
                  <a:schemeClr val="tx1"/>
                </a:solidFill>
                <a:latin typeface="+mj-lt"/>
              </a:rPr>
              <a:t>parentx</a:t>
            </a:r>
            <a:r>
              <a:rPr lang="en-US" altLang="zh-CN" sz="1800" dirty="0" smtClean="0">
                <a:solidFill>
                  <a:schemeClr val="tx1"/>
                </a:solidFill>
                <a:latin typeface="+mj-lt"/>
              </a:rPr>
              <a:t>=20</a:t>
            </a:r>
            <a:r>
              <a:rPr lang="en-US" altLang="zh-CN" sz="1800" dirty="0">
                <a:solidFill>
                  <a:schemeClr val="tx1"/>
                </a:solidFill>
                <a:latin typeface="+mj-lt"/>
              </a:rPr>
              <a:t>;</a:t>
            </a:r>
          </a:p>
          <a:p>
            <a:pPr marL="457200" indent="-457200">
              <a:buFont typeface="+mj-lt"/>
              <a:buAutoNum type="arabicPeriod"/>
            </a:pPr>
            <a:r>
              <a:rPr lang="en-US" altLang="zh-CN" sz="1800" dirty="0">
                <a:solidFill>
                  <a:schemeClr val="tx1"/>
                </a:solidFill>
                <a:latin typeface="+mj-lt"/>
              </a:rPr>
              <a:t>	</a:t>
            </a:r>
            <a:r>
              <a:rPr lang="en-US" altLang="zh-CN" sz="1800" dirty="0" err="1" smtClean="0">
                <a:solidFill>
                  <a:schemeClr val="tx1"/>
                </a:solidFill>
                <a:latin typeface="+mj-lt"/>
              </a:rPr>
              <a:t>grandx</a:t>
            </a:r>
            <a:r>
              <a:rPr lang="en-US" altLang="zh-CN" sz="1800" dirty="0" smtClean="0">
                <a:solidFill>
                  <a:schemeClr val="tx1"/>
                </a:solidFill>
                <a:latin typeface="+mj-lt"/>
              </a:rPr>
              <a:t>=100</a:t>
            </a:r>
            <a:r>
              <a:rPr lang="en-US" altLang="zh-CN" sz="1800" dirty="0">
                <a:solidFill>
                  <a:schemeClr val="tx1"/>
                </a:solidFill>
                <a:latin typeface="+mj-lt"/>
              </a:rPr>
              <a:t>;</a:t>
            </a:r>
          </a:p>
          <a:p>
            <a:pPr marL="457200" indent="-457200">
              <a:buFont typeface="+mj-lt"/>
              <a:buAutoNum type="arabicPeriod"/>
            </a:pPr>
            <a:r>
              <a:rPr lang="en-US" altLang="zh-CN" sz="1800" dirty="0" smtClean="0">
                <a:solidFill>
                  <a:schemeClr val="tx1"/>
                </a:solidFill>
                <a:latin typeface="+mj-lt"/>
              </a:rPr>
              <a:t>   }</a:t>
            </a:r>
          </a:p>
          <a:p>
            <a:pPr marL="457200" indent="-457200">
              <a:buFont typeface="+mj-lt"/>
              <a:buAutoNum type="arabicPeriod"/>
            </a:pPr>
            <a:r>
              <a:rPr lang="en-US" altLang="zh-CN" sz="1800" dirty="0">
                <a:solidFill>
                  <a:schemeClr val="tx1"/>
                </a:solidFill>
                <a:latin typeface="+mj-lt"/>
              </a:rPr>
              <a:t>}</a:t>
            </a:r>
            <a:endParaRPr lang="zh-CN" altLang="en-US" sz="1800" dirty="0">
              <a:solidFill>
                <a:schemeClr val="tx1"/>
              </a:solidFill>
              <a:latin typeface="+mj-lt"/>
            </a:endParaRPr>
          </a:p>
        </p:txBody>
      </p:sp>
      <p:sp>
        <p:nvSpPr>
          <p:cNvPr id="12" name="文本框 11">
            <a:extLst>
              <a:ext uri="{FF2B5EF4-FFF2-40B4-BE49-F238E27FC236}">
                <a16:creationId xmlns:a16="http://schemas.microsoft.com/office/drawing/2014/main" id="{CF0DBA86-64DE-4B6E-B498-5E2F06902DB3}"/>
              </a:ext>
            </a:extLst>
          </p:cNvPr>
          <p:cNvSpPr txBox="1"/>
          <p:nvPr/>
        </p:nvSpPr>
        <p:spPr>
          <a:xfrm>
            <a:off x="4432647" y="1089462"/>
            <a:ext cx="2448272" cy="400110"/>
          </a:xfrm>
          <a:prstGeom prst="rect">
            <a:avLst/>
          </a:prstGeom>
          <a:noFill/>
        </p:spPr>
        <p:txBody>
          <a:bodyPr wrap="square" rtlCol="0">
            <a:spAutoFit/>
          </a:bodyPr>
          <a:lstStyle/>
          <a:p>
            <a:r>
              <a:rPr lang="en-US" altLang="zh-CN" dirty="0"/>
              <a:t>Parent.java</a:t>
            </a:r>
            <a:endParaRPr lang="zh-CN" altLang="en-US" dirty="0"/>
          </a:p>
        </p:txBody>
      </p:sp>
    </p:spTree>
    <p:extLst>
      <p:ext uri="{BB962C8B-B14F-4D97-AF65-F5344CB8AC3E}">
        <p14:creationId xmlns:p14="http://schemas.microsoft.com/office/powerpoint/2010/main" val="32242003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696" y="184970"/>
            <a:ext cx="6629400" cy="685800"/>
          </a:xfrm>
        </p:spPr>
        <p:txBody>
          <a:bodyPr/>
          <a:lstStyle/>
          <a:p>
            <a:r>
              <a:rPr lang="zh-CN" altLang="en-US" dirty="0" smtClean="0"/>
              <a:t>课堂练习</a:t>
            </a:r>
            <a:endParaRPr lang="zh-CN" altLang="en-US" dirty="0"/>
          </a:p>
        </p:txBody>
      </p:sp>
      <p:sp>
        <p:nvSpPr>
          <p:cNvPr id="3" name="内容占位符 2"/>
          <p:cNvSpPr>
            <a:spLocks noGrp="1"/>
          </p:cNvSpPr>
          <p:nvPr>
            <p:ph idx="1"/>
          </p:nvPr>
        </p:nvSpPr>
        <p:spPr>
          <a:xfrm>
            <a:off x="251520" y="471389"/>
            <a:ext cx="7982272" cy="6055568"/>
          </a:xfrm>
        </p:spPr>
        <p:txBody>
          <a:bodyPr/>
          <a:lstStyle/>
          <a:p>
            <a:pPr marL="457200" indent="-457200">
              <a:lnSpc>
                <a:spcPct val="120000"/>
              </a:lnSpc>
              <a:buFont typeface="+mj-lt"/>
              <a:buAutoNum type="arabicPeriod"/>
            </a:pPr>
            <a:r>
              <a:rPr lang="en-US" altLang="zh-CN" sz="2400" dirty="0" smtClean="0"/>
              <a:t>class B{</a:t>
            </a:r>
            <a:endParaRPr lang="en-US" altLang="zh-CN" sz="2400" dirty="0"/>
          </a:p>
          <a:p>
            <a:pPr marL="457200" indent="-457200">
              <a:lnSpc>
                <a:spcPct val="120000"/>
              </a:lnSpc>
              <a:buFont typeface="+mj-lt"/>
              <a:buAutoNum type="arabicPeriod"/>
            </a:pPr>
            <a:r>
              <a:rPr lang="en-US" altLang="zh-CN" sz="2400" dirty="0"/>
              <a:t>	</a:t>
            </a:r>
            <a:r>
              <a:rPr lang="en-US" altLang="zh-CN" sz="2400" dirty="0" err="1"/>
              <a:t>int</a:t>
            </a:r>
            <a:r>
              <a:rPr lang="en-US" altLang="zh-CN" sz="2400" dirty="0"/>
              <a:t> x=1;</a:t>
            </a:r>
          </a:p>
          <a:p>
            <a:pPr marL="457200" indent="-457200">
              <a:lnSpc>
                <a:spcPct val="120000"/>
              </a:lnSpc>
              <a:buFont typeface="+mj-lt"/>
              <a:buAutoNum type="arabicPeriod"/>
            </a:pPr>
            <a:r>
              <a:rPr lang="en-US" altLang="zh-CN" sz="2400" dirty="0"/>
              <a:t>	</a:t>
            </a:r>
            <a:r>
              <a:rPr lang="en-US" altLang="zh-CN" sz="2400" dirty="0" err="1"/>
              <a:t>int</a:t>
            </a:r>
            <a:r>
              <a:rPr lang="en-US" altLang="zh-CN" sz="2400" dirty="0"/>
              <a:t> </a:t>
            </a:r>
            <a:r>
              <a:rPr lang="en-US" altLang="zh-CN" sz="2400" dirty="0" smtClean="0"/>
              <a:t>f1(){</a:t>
            </a:r>
            <a:r>
              <a:rPr lang="en-US" altLang="zh-CN" sz="2400" dirty="0"/>
              <a:t>return x;}</a:t>
            </a:r>
          </a:p>
          <a:p>
            <a:pPr marL="457200" indent="-457200">
              <a:lnSpc>
                <a:spcPct val="120000"/>
              </a:lnSpc>
              <a:buFont typeface="+mj-lt"/>
              <a:buAutoNum type="arabicPeriod"/>
            </a:pPr>
            <a:r>
              <a:rPr lang="en-US" altLang="zh-CN" sz="2400" dirty="0"/>
              <a:t>}</a:t>
            </a:r>
          </a:p>
          <a:p>
            <a:pPr marL="457200" indent="-457200">
              <a:lnSpc>
                <a:spcPct val="120000"/>
              </a:lnSpc>
              <a:buFont typeface="+mj-lt"/>
              <a:buAutoNum type="arabicPeriod"/>
            </a:pPr>
            <a:r>
              <a:rPr lang="en-US" altLang="zh-CN" sz="2400" dirty="0"/>
              <a:t>class A extends </a:t>
            </a:r>
            <a:r>
              <a:rPr lang="en-US" altLang="zh-CN" sz="2400" dirty="0" smtClean="0"/>
              <a:t>B{</a:t>
            </a:r>
            <a:endParaRPr lang="en-US" altLang="zh-CN" sz="2400" dirty="0"/>
          </a:p>
          <a:p>
            <a:pPr marL="457200" indent="-457200">
              <a:lnSpc>
                <a:spcPct val="120000"/>
              </a:lnSpc>
              <a:buFont typeface="+mj-lt"/>
              <a:buAutoNum type="arabicPeriod"/>
            </a:pPr>
            <a:r>
              <a:rPr lang="en-US" altLang="zh-CN" sz="2400" dirty="0"/>
              <a:t>	void </a:t>
            </a:r>
            <a:r>
              <a:rPr lang="en-US" altLang="zh-CN" sz="2400" dirty="0" smtClean="0"/>
              <a:t>f2(){ x=2;  </a:t>
            </a:r>
            <a:r>
              <a:rPr lang="en-US" altLang="zh-CN" sz="2400" dirty="0"/>
              <a:t>}</a:t>
            </a:r>
          </a:p>
          <a:p>
            <a:pPr marL="457200" indent="-457200">
              <a:lnSpc>
                <a:spcPct val="120000"/>
              </a:lnSpc>
              <a:buFont typeface="+mj-lt"/>
              <a:buAutoNum type="arabicPeriod"/>
            </a:pPr>
            <a:r>
              <a:rPr lang="en-US" altLang="zh-CN" sz="2400" dirty="0"/>
              <a:t>	public static void main(String </a:t>
            </a:r>
            <a:r>
              <a:rPr lang="en-US" altLang="zh-CN" sz="2400" dirty="0" err="1"/>
              <a:t>args</a:t>
            </a:r>
            <a:r>
              <a:rPr lang="en-US" altLang="zh-CN" sz="2400" dirty="0"/>
              <a:t>[]){</a:t>
            </a:r>
          </a:p>
          <a:p>
            <a:pPr marL="457200" indent="-457200">
              <a:lnSpc>
                <a:spcPct val="120000"/>
              </a:lnSpc>
              <a:buFont typeface="+mj-lt"/>
              <a:buAutoNum type="arabicPeriod"/>
            </a:pPr>
            <a:r>
              <a:rPr lang="en-US" altLang="zh-CN" sz="2400" dirty="0"/>
              <a:t>		A a=new A();</a:t>
            </a:r>
          </a:p>
          <a:p>
            <a:pPr marL="457200" indent="-457200">
              <a:lnSpc>
                <a:spcPct val="120000"/>
              </a:lnSpc>
              <a:buFont typeface="+mj-lt"/>
              <a:buAutoNum type="arabicPeriod"/>
            </a:pPr>
            <a:r>
              <a:rPr lang="en-US" altLang="zh-CN" sz="2400" dirty="0"/>
              <a:t>		</a:t>
            </a:r>
            <a:r>
              <a:rPr lang="en-US" altLang="zh-CN" sz="2400" dirty="0" smtClean="0"/>
              <a:t>a.f2();</a:t>
            </a:r>
            <a:endParaRPr lang="en-US" altLang="zh-CN" sz="2400" dirty="0"/>
          </a:p>
          <a:p>
            <a:pPr marL="457200" indent="-457200">
              <a:lnSpc>
                <a:spcPct val="120000"/>
              </a:lnSpc>
              <a:buFont typeface="+mj-lt"/>
              <a:buAutoNum type="arabicPeriod"/>
            </a:pPr>
            <a:r>
              <a:rPr lang="en-US" altLang="zh-CN" sz="2400" dirty="0"/>
              <a:t>		</a:t>
            </a:r>
            <a:r>
              <a:rPr lang="en-US" altLang="zh-CN" sz="2400" dirty="0" err="1" smtClean="0"/>
              <a:t>System.out.println</a:t>
            </a:r>
            <a:r>
              <a:rPr lang="en-US" altLang="zh-CN" sz="2400" dirty="0" smtClean="0"/>
              <a:t>(a.f1());</a:t>
            </a:r>
            <a:endParaRPr lang="en-US" altLang="zh-CN" sz="2400" dirty="0"/>
          </a:p>
          <a:p>
            <a:pPr marL="457200" indent="-457200">
              <a:lnSpc>
                <a:spcPct val="120000"/>
              </a:lnSpc>
              <a:buFont typeface="+mj-lt"/>
              <a:buAutoNum type="arabicPeriod"/>
            </a:pPr>
            <a:r>
              <a:rPr lang="en-US" altLang="zh-CN" sz="2400" dirty="0"/>
              <a:t>	}</a:t>
            </a:r>
          </a:p>
          <a:p>
            <a:pPr marL="457200" indent="-457200">
              <a:lnSpc>
                <a:spcPct val="120000"/>
              </a:lnSpc>
              <a:buFont typeface="+mj-lt"/>
              <a:buAutoNum type="arabicPeriod"/>
            </a:pPr>
            <a:r>
              <a:rPr lang="en-US" altLang="zh-CN" sz="2400" dirty="0"/>
              <a:t>}</a:t>
            </a:r>
          </a:p>
          <a:p>
            <a:pPr marL="457200" indent="-457200">
              <a:lnSpc>
                <a:spcPct val="120000"/>
              </a:lnSpc>
              <a:buFont typeface="+mj-lt"/>
              <a:buAutoNum type="arabicPeriod"/>
            </a:pPr>
            <a:endParaRPr lang="zh-CN" altLang="en-US" sz="2400" dirty="0"/>
          </a:p>
        </p:txBody>
      </p:sp>
      <p:sp>
        <p:nvSpPr>
          <p:cNvPr id="4" name="灯片编号占位符 3"/>
          <p:cNvSpPr>
            <a:spLocks noGrp="1"/>
          </p:cNvSpPr>
          <p:nvPr>
            <p:ph type="sldNum" sz="quarter" idx="11"/>
          </p:nvPr>
        </p:nvSpPr>
        <p:spPr/>
        <p:txBody>
          <a:bodyPr/>
          <a:lstStyle/>
          <a:p>
            <a:pPr>
              <a:defRPr/>
            </a:pPr>
            <a:r>
              <a:rPr lang="zh-CN" altLang="en-US" smtClean="0"/>
              <a:t>第</a:t>
            </a:r>
            <a:fld id="{CA026F94-6BC2-4C2F-AEB4-E7C94D10364D}" type="slidenum">
              <a:rPr lang="zh-CN" altLang="en-US" smtClean="0"/>
              <a:pPr>
                <a:defRPr/>
              </a:pPr>
              <a:t>22</a:t>
            </a:fld>
            <a:r>
              <a:rPr lang="zh-CN" altLang="en-US" smtClean="0"/>
              <a:t>页</a:t>
            </a:r>
            <a:endParaRPr lang="en-US" altLang="zh-CN" dirty="0"/>
          </a:p>
        </p:txBody>
      </p:sp>
    </p:spTree>
    <p:extLst>
      <p:ext uri="{BB962C8B-B14F-4D97-AF65-F5344CB8AC3E}">
        <p14:creationId xmlns:p14="http://schemas.microsoft.com/office/powerpoint/2010/main" val="8325406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2087563" y="19050"/>
            <a:ext cx="4613275" cy="685800"/>
          </a:xfrm>
        </p:spPr>
        <p:txBody>
          <a:bodyPr/>
          <a:lstStyle/>
          <a:p>
            <a:r>
              <a:rPr lang="zh-CN" altLang="en-US"/>
              <a:t>课堂练习</a:t>
            </a:r>
          </a:p>
        </p:txBody>
      </p:sp>
      <p:sp>
        <p:nvSpPr>
          <p:cNvPr id="3" name="内容占位符 2"/>
          <p:cNvSpPr>
            <a:spLocks noGrp="1"/>
          </p:cNvSpPr>
          <p:nvPr>
            <p:ph idx="1"/>
          </p:nvPr>
        </p:nvSpPr>
        <p:spPr>
          <a:xfrm>
            <a:off x="251520" y="790575"/>
            <a:ext cx="3672086" cy="1928357"/>
          </a:xfrm>
          <a:solidFill>
            <a:schemeClr val="bg1">
              <a:lumMod val="95000"/>
            </a:schemeClr>
          </a:solidFill>
        </p:spPr>
        <p:txBody>
          <a:bodyPr/>
          <a:lstStyle/>
          <a:p>
            <a:pPr marL="0" indent="0">
              <a:lnSpc>
                <a:spcPct val="100000"/>
              </a:lnSpc>
              <a:buNone/>
              <a:defRPr/>
            </a:pPr>
            <a:r>
              <a:rPr lang="en-US" altLang="zh-CN" sz="1800" dirty="0">
                <a:latin typeface="微软雅黑" panose="020B0503020204020204" pitchFamily="34" charset="-122"/>
              </a:rPr>
              <a:t>package ex;</a:t>
            </a:r>
          </a:p>
          <a:p>
            <a:pPr marL="0" indent="0">
              <a:lnSpc>
                <a:spcPct val="100000"/>
              </a:lnSpc>
              <a:buNone/>
              <a:defRPr/>
            </a:pPr>
            <a:r>
              <a:rPr lang="en-US" altLang="zh-CN" sz="1800" dirty="0">
                <a:latin typeface="微软雅黑" panose="020B0503020204020204" pitchFamily="34" charset="-122"/>
              </a:rPr>
              <a:t>class A</a:t>
            </a:r>
          </a:p>
          <a:p>
            <a:pPr marL="0" indent="0">
              <a:lnSpc>
                <a:spcPct val="100000"/>
              </a:lnSpc>
              <a:buNone/>
              <a:defRPr/>
            </a:pPr>
            <a:r>
              <a:rPr lang="en-US" altLang="zh-CN" sz="1800" dirty="0">
                <a:latin typeface="微软雅黑" panose="020B0503020204020204" pitchFamily="34" charset="-122"/>
              </a:rPr>
              <a:t>{  </a:t>
            </a:r>
            <a:r>
              <a:rPr lang="en-US" altLang="zh-CN" sz="1800" dirty="0" err="1">
                <a:latin typeface="微软雅黑" panose="020B0503020204020204" pitchFamily="34" charset="-122"/>
              </a:rPr>
              <a:t>int</a:t>
            </a:r>
            <a:r>
              <a:rPr lang="en-US" altLang="zh-CN" sz="1800" dirty="0">
                <a:latin typeface="微软雅黑" panose="020B0503020204020204" pitchFamily="34" charset="-122"/>
              </a:rPr>
              <a:t> x=10;</a:t>
            </a:r>
          </a:p>
          <a:p>
            <a:pPr marL="0" indent="0">
              <a:lnSpc>
                <a:spcPct val="100000"/>
              </a:lnSpc>
              <a:buNone/>
              <a:defRPr/>
            </a:pPr>
            <a:r>
              <a:rPr lang="en-US" altLang="zh-CN" sz="1800" dirty="0">
                <a:latin typeface="微软雅黑" panose="020B0503020204020204" pitchFamily="34" charset="-122"/>
              </a:rPr>
              <a:t>    </a:t>
            </a:r>
            <a:r>
              <a:rPr lang="en-US" altLang="zh-CN" sz="1800" dirty="0" err="1">
                <a:latin typeface="微软雅黑" panose="020B0503020204020204" pitchFamily="34" charset="-122"/>
              </a:rPr>
              <a:t>int</a:t>
            </a:r>
            <a:r>
              <a:rPr lang="en-US" altLang="zh-CN" sz="1800" dirty="0">
                <a:latin typeface="微软雅黑" panose="020B0503020204020204" pitchFamily="34" charset="-122"/>
              </a:rPr>
              <a:t> </a:t>
            </a:r>
            <a:r>
              <a:rPr lang="en-US" altLang="zh-CN" sz="1800" dirty="0" err="1" smtClean="0">
                <a:latin typeface="微软雅黑" panose="020B0503020204020204" pitchFamily="34" charset="-122"/>
              </a:rPr>
              <a:t>getA</a:t>
            </a:r>
            <a:r>
              <a:rPr lang="en-US" altLang="zh-CN" sz="1800" dirty="0" smtClean="0">
                <a:latin typeface="微软雅黑" panose="020B0503020204020204" pitchFamily="34" charset="-122"/>
              </a:rPr>
              <a:t>(){       </a:t>
            </a:r>
            <a:r>
              <a:rPr lang="en-US" altLang="zh-CN" sz="1800" dirty="0">
                <a:latin typeface="微软雅黑" panose="020B0503020204020204" pitchFamily="34" charset="-122"/>
              </a:rPr>
              <a:t>return x;  }</a:t>
            </a:r>
          </a:p>
          <a:p>
            <a:pPr marL="0" indent="0">
              <a:lnSpc>
                <a:spcPct val="100000"/>
              </a:lnSpc>
              <a:buNone/>
              <a:defRPr/>
            </a:pPr>
            <a:r>
              <a:rPr lang="en-US" altLang="zh-CN" sz="1800" dirty="0">
                <a:latin typeface="微软雅黑" panose="020B0503020204020204" pitchFamily="34" charset="-122"/>
              </a:rPr>
              <a:t>}</a:t>
            </a:r>
          </a:p>
        </p:txBody>
      </p:sp>
      <p:sp>
        <p:nvSpPr>
          <p:cNvPr id="5" name="矩形 4"/>
          <p:cNvSpPr/>
          <p:nvPr/>
        </p:nvSpPr>
        <p:spPr>
          <a:xfrm>
            <a:off x="4211961" y="779940"/>
            <a:ext cx="4932039" cy="1631216"/>
          </a:xfrm>
          <a:prstGeom prst="rect">
            <a:avLst/>
          </a:prstGeom>
          <a:solidFill>
            <a:schemeClr val="bg1">
              <a:lumMod val="85000"/>
            </a:schemeClr>
          </a:solidFill>
        </p:spPr>
        <p:txBody>
          <a:bodyPr wrap="square">
            <a:spAutoFit/>
          </a:bodyPr>
          <a:lstStyle/>
          <a:p>
            <a:pPr>
              <a:defRPr/>
            </a:pPr>
            <a:r>
              <a:rPr lang="en-US" altLang="zh-CN" dirty="0">
                <a:solidFill>
                  <a:schemeClr val="tx1"/>
                </a:solidFill>
                <a:latin typeface="微软雅黑" panose="020B0503020204020204" pitchFamily="34" charset="-122"/>
                <a:ea typeface="微软雅黑" panose="020B0503020204020204" pitchFamily="34" charset="-122"/>
              </a:rPr>
              <a:t>p</a:t>
            </a:r>
            <a:r>
              <a:rPr lang="en-US" altLang="zh-CN" sz="2000" dirty="0">
                <a:solidFill>
                  <a:schemeClr val="tx1"/>
                </a:solidFill>
                <a:latin typeface="微软雅黑" panose="020B0503020204020204" pitchFamily="34" charset="-122"/>
                <a:ea typeface="微软雅黑" panose="020B0503020204020204" pitchFamily="34" charset="-122"/>
              </a:rPr>
              <a:t>ackage ex;</a:t>
            </a:r>
          </a:p>
          <a:p>
            <a:pPr>
              <a:defRPr/>
            </a:pPr>
            <a:r>
              <a:rPr lang="en-US" altLang="zh-CN" sz="2000" dirty="0">
                <a:solidFill>
                  <a:schemeClr val="tx1"/>
                </a:solidFill>
                <a:latin typeface="微软雅黑" panose="020B0503020204020204" pitchFamily="34" charset="-122"/>
                <a:ea typeface="微软雅黑" panose="020B0503020204020204" pitchFamily="34" charset="-122"/>
              </a:rPr>
              <a:t>class B extends A</a:t>
            </a:r>
          </a:p>
          <a:p>
            <a:pPr>
              <a:defRPr/>
            </a:pPr>
            <a:r>
              <a:rPr lang="en-US" altLang="zh-CN" sz="2000" dirty="0">
                <a:solidFill>
                  <a:schemeClr val="tx1"/>
                </a:solidFill>
                <a:latin typeface="微软雅黑" panose="020B0503020204020204" pitchFamily="34" charset="-122"/>
                <a:ea typeface="微软雅黑" panose="020B0503020204020204" pitchFamily="34" charset="-122"/>
              </a:rPr>
              <a:t>{   </a:t>
            </a:r>
            <a:r>
              <a:rPr lang="en-US" altLang="zh-CN" sz="2000" dirty="0" err="1">
                <a:solidFill>
                  <a:schemeClr val="tx1"/>
                </a:solidFill>
                <a:latin typeface="微软雅黑" panose="020B0503020204020204" pitchFamily="34" charset="-122"/>
                <a:ea typeface="微软雅黑" panose="020B0503020204020204" pitchFamily="34" charset="-122"/>
              </a:rPr>
              <a:t>int</a:t>
            </a:r>
            <a:r>
              <a:rPr lang="en-US" altLang="zh-CN" sz="2000" dirty="0">
                <a:solidFill>
                  <a:schemeClr val="tx1"/>
                </a:solidFill>
                <a:latin typeface="微软雅黑" panose="020B0503020204020204" pitchFamily="34" charset="-122"/>
                <a:ea typeface="微软雅黑" panose="020B0503020204020204" pitchFamily="34" charset="-122"/>
              </a:rPr>
              <a:t> y=100;</a:t>
            </a:r>
          </a:p>
          <a:p>
            <a:pPr>
              <a:defRPr/>
            </a:pPr>
            <a:r>
              <a:rPr lang="en-US" altLang="zh-CN" sz="2000" dirty="0">
                <a:solidFill>
                  <a:schemeClr val="tx1"/>
                </a:solidFill>
                <a:latin typeface="微软雅黑" panose="020B0503020204020204" pitchFamily="34" charset="-122"/>
                <a:ea typeface="微软雅黑" panose="020B0503020204020204" pitchFamily="34" charset="-122"/>
              </a:rPr>
              <a:t>     </a:t>
            </a:r>
            <a:r>
              <a:rPr lang="en-US" altLang="zh-CN" sz="2000" dirty="0" err="1">
                <a:solidFill>
                  <a:schemeClr val="tx1"/>
                </a:solidFill>
                <a:latin typeface="微软雅黑" panose="020B0503020204020204" pitchFamily="34" charset="-122"/>
                <a:ea typeface="微软雅黑" panose="020B0503020204020204" pitchFamily="34" charset="-122"/>
              </a:rPr>
              <a:t>int</a:t>
            </a:r>
            <a:r>
              <a:rPr lang="en-US" altLang="zh-CN" sz="2000" dirty="0">
                <a:solidFill>
                  <a:schemeClr val="tx1"/>
                </a:solidFill>
                <a:latin typeface="微软雅黑" panose="020B0503020204020204" pitchFamily="34" charset="-122"/>
                <a:ea typeface="微软雅黑" panose="020B0503020204020204" pitchFamily="34" charset="-122"/>
              </a:rPr>
              <a:t> </a:t>
            </a:r>
            <a:r>
              <a:rPr lang="en-US" altLang="zh-CN" sz="2000" dirty="0" err="1">
                <a:solidFill>
                  <a:schemeClr val="tx1"/>
                </a:solidFill>
                <a:latin typeface="微软雅黑" panose="020B0503020204020204" pitchFamily="34" charset="-122"/>
                <a:ea typeface="微软雅黑" panose="020B0503020204020204" pitchFamily="34" charset="-122"/>
              </a:rPr>
              <a:t>getB</a:t>
            </a:r>
            <a:r>
              <a:rPr lang="en-US" altLang="zh-CN" sz="2000" dirty="0">
                <a:solidFill>
                  <a:schemeClr val="tx1"/>
                </a:solidFill>
                <a:latin typeface="微软雅黑" panose="020B0503020204020204" pitchFamily="34" charset="-122"/>
                <a:ea typeface="微软雅黑" panose="020B0503020204020204" pitchFamily="34" charset="-122"/>
              </a:rPr>
              <a:t>(){  </a:t>
            </a:r>
            <a:r>
              <a:rPr lang="en-US" altLang="zh-CN" sz="2000" dirty="0" smtClean="0">
                <a:solidFill>
                  <a:schemeClr val="tx1"/>
                </a:solidFill>
                <a:latin typeface="微软雅黑" panose="020B0503020204020204" pitchFamily="34" charset="-122"/>
                <a:ea typeface="微软雅黑" panose="020B0503020204020204" pitchFamily="34" charset="-122"/>
              </a:rPr>
              <a:t>x=200</a:t>
            </a:r>
            <a:r>
              <a:rPr lang="en-US" altLang="zh-CN" sz="2000" dirty="0">
                <a:solidFill>
                  <a:schemeClr val="tx1"/>
                </a:solidFill>
                <a:latin typeface="微软雅黑" panose="020B0503020204020204" pitchFamily="34" charset="-122"/>
                <a:ea typeface="微软雅黑" panose="020B0503020204020204" pitchFamily="34" charset="-122"/>
              </a:rPr>
              <a:t>;    return x*y</a:t>
            </a:r>
            <a:r>
              <a:rPr lang="en-US" altLang="zh-CN" sz="2000" dirty="0" smtClean="0">
                <a:solidFill>
                  <a:schemeClr val="tx1"/>
                </a:solidFill>
                <a:latin typeface="微软雅黑" panose="020B0503020204020204" pitchFamily="34" charset="-122"/>
                <a:ea typeface="微软雅黑" panose="020B0503020204020204" pitchFamily="34" charset="-122"/>
              </a:rPr>
              <a:t>; </a:t>
            </a:r>
            <a:r>
              <a:rPr lang="en-US" altLang="zh-CN" sz="2000" dirty="0">
                <a:solidFill>
                  <a:schemeClr val="tx1"/>
                </a:solidFill>
                <a:latin typeface="微软雅黑" panose="020B0503020204020204" pitchFamily="34" charset="-122"/>
                <a:ea typeface="微软雅黑" panose="020B0503020204020204" pitchFamily="34" charset="-122"/>
              </a:rPr>
              <a:t>}</a:t>
            </a:r>
          </a:p>
          <a:p>
            <a:pPr>
              <a:defRPr/>
            </a:pPr>
            <a:r>
              <a:rPr lang="en-US" altLang="zh-CN" sz="2000" dirty="0">
                <a:solidFill>
                  <a:schemeClr val="tx1"/>
                </a:solidFill>
                <a:latin typeface="微软雅黑" panose="020B0503020204020204" pitchFamily="34" charset="-122"/>
                <a:ea typeface="微软雅黑" panose="020B0503020204020204" pitchFamily="34" charset="-122"/>
              </a:rPr>
              <a:t>}</a:t>
            </a:r>
          </a:p>
        </p:txBody>
      </p:sp>
      <p:sp>
        <p:nvSpPr>
          <p:cNvPr id="6" name="矩形 5"/>
          <p:cNvSpPr/>
          <p:nvPr/>
        </p:nvSpPr>
        <p:spPr>
          <a:xfrm>
            <a:off x="251396" y="2780928"/>
            <a:ext cx="7921004" cy="3816429"/>
          </a:xfrm>
          <a:prstGeom prst="rect">
            <a:avLst/>
          </a:prstGeom>
          <a:solidFill>
            <a:schemeClr val="accent2">
              <a:lumMod val="20000"/>
              <a:lumOff val="80000"/>
            </a:schemeClr>
          </a:solidFill>
        </p:spPr>
        <p:txBody>
          <a:bodyPr wrap="square">
            <a:spAutoFit/>
          </a:bodyPr>
          <a:lstStyle/>
          <a:p>
            <a:pPr>
              <a:defRPr/>
            </a:pPr>
            <a:r>
              <a:rPr lang="en-US" altLang="zh-CN" sz="2200" dirty="0">
                <a:solidFill>
                  <a:schemeClr val="tx1"/>
                </a:solidFill>
                <a:latin typeface="微软雅黑" panose="020B0503020204020204" pitchFamily="34" charset="-122"/>
                <a:ea typeface="微软雅黑" panose="020B0503020204020204" pitchFamily="34" charset="-122"/>
              </a:rPr>
              <a:t>package ex;</a:t>
            </a:r>
          </a:p>
          <a:p>
            <a:pPr>
              <a:defRPr/>
            </a:pPr>
            <a:r>
              <a:rPr lang="en-US" altLang="zh-CN" sz="2200" dirty="0">
                <a:solidFill>
                  <a:schemeClr val="tx1"/>
                </a:solidFill>
                <a:latin typeface="微软雅黑" panose="020B0503020204020204" pitchFamily="34" charset="-122"/>
                <a:ea typeface="微软雅黑" panose="020B0503020204020204" pitchFamily="34" charset="-122"/>
              </a:rPr>
              <a:t>public class Test{</a:t>
            </a:r>
          </a:p>
          <a:p>
            <a:pPr>
              <a:defRPr/>
            </a:pPr>
            <a:r>
              <a:rPr lang="en-US" altLang="zh-CN" sz="2200" dirty="0">
                <a:solidFill>
                  <a:schemeClr val="tx1"/>
                </a:solidFill>
                <a:latin typeface="微软雅黑" panose="020B0503020204020204" pitchFamily="34" charset="-122"/>
                <a:ea typeface="微软雅黑" panose="020B0503020204020204" pitchFamily="34" charset="-122"/>
              </a:rPr>
              <a:t>    public static void main(String[] </a:t>
            </a:r>
            <a:r>
              <a:rPr lang="en-US" altLang="zh-CN" sz="2200" dirty="0" err="1">
                <a:solidFill>
                  <a:schemeClr val="tx1"/>
                </a:solidFill>
                <a:latin typeface="微软雅黑" panose="020B0503020204020204" pitchFamily="34" charset="-122"/>
                <a:ea typeface="微软雅黑" panose="020B0503020204020204" pitchFamily="34" charset="-122"/>
              </a:rPr>
              <a:t>args</a:t>
            </a:r>
            <a:r>
              <a:rPr lang="en-US" altLang="zh-CN" sz="2200" dirty="0">
                <a:solidFill>
                  <a:schemeClr val="tx1"/>
                </a:solidFill>
                <a:latin typeface="微软雅黑" panose="020B0503020204020204" pitchFamily="34" charset="-122"/>
                <a:ea typeface="微软雅黑" panose="020B0503020204020204" pitchFamily="34" charset="-122"/>
              </a:rPr>
              <a:t>){</a:t>
            </a:r>
          </a:p>
          <a:p>
            <a:pPr>
              <a:defRPr/>
            </a:pPr>
            <a:r>
              <a:rPr lang="en-US" altLang="zh-CN" sz="2200" dirty="0">
                <a:solidFill>
                  <a:schemeClr val="tx1"/>
                </a:solidFill>
                <a:latin typeface="微软雅黑" panose="020B0503020204020204" pitchFamily="34" charset="-122"/>
                <a:ea typeface="微软雅黑" panose="020B0503020204020204" pitchFamily="34" charset="-122"/>
              </a:rPr>
              <a:t>       </a:t>
            </a:r>
            <a:r>
              <a:rPr lang="en-US" altLang="zh-CN" sz="2200" dirty="0" smtClean="0">
                <a:solidFill>
                  <a:schemeClr val="tx1"/>
                </a:solidFill>
                <a:latin typeface="微软雅黑" panose="020B0503020204020204" pitchFamily="34" charset="-122"/>
                <a:ea typeface="微软雅黑" panose="020B0503020204020204" pitchFamily="34" charset="-122"/>
              </a:rPr>
              <a:t>A </a:t>
            </a:r>
            <a:r>
              <a:rPr lang="en-US" altLang="zh-CN" sz="2200" dirty="0">
                <a:solidFill>
                  <a:schemeClr val="tx1"/>
                </a:solidFill>
                <a:latin typeface="微软雅黑" panose="020B0503020204020204" pitchFamily="34" charset="-122"/>
                <a:ea typeface="微软雅黑" panose="020B0503020204020204" pitchFamily="34" charset="-122"/>
              </a:rPr>
              <a:t>a=new A();        </a:t>
            </a:r>
            <a:r>
              <a:rPr lang="en-US" altLang="zh-CN" sz="2200" dirty="0" err="1">
                <a:solidFill>
                  <a:schemeClr val="tx1"/>
                </a:solidFill>
                <a:latin typeface="微软雅黑" panose="020B0503020204020204" pitchFamily="34" charset="-122"/>
                <a:ea typeface="微软雅黑" panose="020B0503020204020204" pitchFamily="34" charset="-122"/>
              </a:rPr>
              <a:t>a.x</a:t>
            </a:r>
            <a:r>
              <a:rPr lang="en-US" altLang="zh-CN" sz="2200" dirty="0">
                <a:solidFill>
                  <a:schemeClr val="tx1"/>
                </a:solidFill>
                <a:latin typeface="微软雅黑" panose="020B0503020204020204" pitchFamily="34" charset="-122"/>
                <a:ea typeface="微软雅黑" panose="020B0503020204020204" pitchFamily="34" charset="-122"/>
              </a:rPr>
              <a:t>=20;</a:t>
            </a:r>
          </a:p>
          <a:p>
            <a:pPr>
              <a:defRPr/>
            </a:pPr>
            <a:r>
              <a:rPr lang="en-US" altLang="zh-CN" sz="2200" dirty="0">
                <a:solidFill>
                  <a:schemeClr val="tx1"/>
                </a:solidFill>
                <a:latin typeface="微软雅黑" panose="020B0503020204020204" pitchFamily="34" charset="-122"/>
                <a:ea typeface="微软雅黑" panose="020B0503020204020204" pitchFamily="34" charset="-122"/>
              </a:rPr>
              <a:t>       </a:t>
            </a:r>
            <a:r>
              <a:rPr lang="en-US" altLang="zh-CN" sz="2200" dirty="0" err="1">
                <a:solidFill>
                  <a:schemeClr val="tx1"/>
                </a:solidFill>
                <a:latin typeface="微软雅黑" panose="020B0503020204020204" pitchFamily="34" charset="-122"/>
                <a:ea typeface="微软雅黑" panose="020B0503020204020204" pitchFamily="34" charset="-122"/>
              </a:rPr>
              <a:t>System.out.println</a:t>
            </a:r>
            <a:r>
              <a:rPr lang="en-US" altLang="zh-CN" sz="2200" dirty="0">
                <a:solidFill>
                  <a:schemeClr val="tx1"/>
                </a:solidFill>
                <a:latin typeface="微软雅黑" panose="020B0503020204020204" pitchFamily="34" charset="-122"/>
                <a:ea typeface="微软雅黑" panose="020B0503020204020204" pitchFamily="34" charset="-122"/>
              </a:rPr>
              <a:t>(</a:t>
            </a:r>
            <a:r>
              <a:rPr lang="en-US" altLang="zh-CN" sz="2200" dirty="0" err="1">
                <a:solidFill>
                  <a:schemeClr val="tx1"/>
                </a:solidFill>
                <a:latin typeface="微软雅黑" panose="020B0503020204020204" pitchFamily="34" charset="-122"/>
                <a:ea typeface="微软雅黑" panose="020B0503020204020204" pitchFamily="34" charset="-122"/>
              </a:rPr>
              <a:t>a.getA</a:t>
            </a:r>
            <a:r>
              <a:rPr lang="en-US" altLang="zh-CN" sz="2200" dirty="0">
                <a:solidFill>
                  <a:schemeClr val="tx1"/>
                </a:solidFill>
                <a:latin typeface="微软雅黑" panose="020B0503020204020204" pitchFamily="34" charset="-122"/>
                <a:ea typeface="微软雅黑" panose="020B0503020204020204" pitchFamily="34" charset="-122"/>
              </a:rPr>
              <a:t>());</a:t>
            </a:r>
          </a:p>
          <a:p>
            <a:pPr>
              <a:defRPr/>
            </a:pPr>
            <a:r>
              <a:rPr lang="en-US" altLang="zh-CN" sz="2200" dirty="0">
                <a:solidFill>
                  <a:schemeClr val="tx1"/>
                </a:solidFill>
                <a:latin typeface="微软雅黑" panose="020B0503020204020204" pitchFamily="34" charset="-122"/>
                <a:ea typeface="微软雅黑" panose="020B0503020204020204" pitchFamily="34" charset="-122"/>
              </a:rPr>
              <a:t>       B b=new B();</a:t>
            </a:r>
          </a:p>
          <a:p>
            <a:pPr>
              <a:defRPr/>
            </a:pPr>
            <a:r>
              <a:rPr lang="en-US" altLang="zh-CN" sz="2200" dirty="0">
                <a:solidFill>
                  <a:schemeClr val="tx1"/>
                </a:solidFill>
                <a:latin typeface="微软雅黑" panose="020B0503020204020204" pitchFamily="34" charset="-122"/>
                <a:ea typeface="微软雅黑" panose="020B0503020204020204" pitchFamily="34" charset="-122"/>
              </a:rPr>
              <a:t>       </a:t>
            </a:r>
            <a:r>
              <a:rPr lang="en-US" altLang="zh-CN" sz="2200" dirty="0" err="1">
                <a:solidFill>
                  <a:schemeClr val="tx1"/>
                </a:solidFill>
                <a:latin typeface="微软雅黑" panose="020B0503020204020204" pitchFamily="34" charset="-122"/>
                <a:ea typeface="微软雅黑" panose="020B0503020204020204" pitchFamily="34" charset="-122"/>
              </a:rPr>
              <a:t>System.out.println</a:t>
            </a:r>
            <a:r>
              <a:rPr lang="en-US" altLang="zh-CN" sz="2200" dirty="0">
                <a:solidFill>
                  <a:schemeClr val="tx1"/>
                </a:solidFill>
                <a:latin typeface="微软雅黑" panose="020B0503020204020204" pitchFamily="34" charset="-122"/>
                <a:ea typeface="微软雅黑" panose="020B0503020204020204" pitchFamily="34" charset="-122"/>
              </a:rPr>
              <a:t>(</a:t>
            </a:r>
            <a:r>
              <a:rPr lang="en-US" altLang="zh-CN" sz="2200" dirty="0" err="1">
                <a:solidFill>
                  <a:schemeClr val="tx1"/>
                </a:solidFill>
                <a:latin typeface="微软雅黑" panose="020B0503020204020204" pitchFamily="34" charset="-122"/>
                <a:ea typeface="微软雅黑" panose="020B0503020204020204" pitchFamily="34" charset="-122"/>
              </a:rPr>
              <a:t>b.getA</a:t>
            </a:r>
            <a:r>
              <a:rPr lang="en-US" altLang="zh-CN" sz="2200" dirty="0">
                <a:solidFill>
                  <a:schemeClr val="tx1"/>
                </a:solidFill>
                <a:latin typeface="微软雅黑" panose="020B0503020204020204" pitchFamily="34" charset="-122"/>
                <a:ea typeface="微软雅黑" panose="020B0503020204020204" pitchFamily="34" charset="-122"/>
              </a:rPr>
              <a:t>()+","+</a:t>
            </a:r>
            <a:r>
              <a:rPr lang="en-US" altLang="zh-CN" sz="2200" dirty="0" err="1">
                <a:solidFill>
                  <a:schemeClr val="tx1"/>
                </a:solidFill>
                <a:latin typeface="微软雅黑" panose="020B0503020204020204" pitchFamily="34" charset="-122"/>
                <a:ea typeface="微软雅黑" panose="020B0503020204020204" pitchFamily="34" charset="-122"/>
              </a:rPr>
              <a:t>b.y</a:t>
            </a:r>
            <a:r>
              <a:rPr lang="en-US" altLang="zh-CN" sz="2200" dirty="0">
                <a:solidFill>
                  <a:schemeClr val="tx1"/>
                </a:solidFill>
                <a:latin typeface="微软雅黑" panose="020B0503020204020204" pitchFamily="34" charset="-122"/>
                <a:ea typeface="微软雅黑" panose="020B0503020204020204" pitchFamily="34" charset="-122"/>
              </a:rPr>
              <a:t>);</a:t>
            </a:r>
          </a:p>
          <a:p>
            <a:pPr>
              <a:defRPr/>
            </a:pPr>
            <a:r>
              <a:rPr lang="en-US" altLang="zh-CN" sz="2200" dirty="0">
                <a:solidFill>
                  <a:schemeClr val="tx1"/>
                </a:solidFill>
                <a:latin typeface="微软雅黑" panose="020B0503020204020204" pitchFamily="34" charset="-122"/>
                <a:ea typeface="微软雅黑" panose="020B0503020204020204" pitchFamily="34" charset="-122"/>
              </a:rPr>
              <a:t>       </a:t>
            </a:r>
            <a:r>
              <a:rPr lang="en-US" altLang="zh-CN" sz="2200" dirty="0" err="1">
                <a:solidFill>
                  <a:schemeClr val="tx1"/>
                </a:solidFill>
                <a:latin typeface="微软雅黑" panose="020B0503020204020204" pitchFamily="34" charset="-122"/>
                <a:ea typeface="微软雅黑" panose="020B0503020204020204" pitchFamily="34" charset="-122"/>
              </a:rPr>
              <a:t>int</a:t>
            </a:r>
            <a:r>
              <a:rPr lang="en-US" altLang="zh-CN" sz="2200" dirty="0">
                <a:solidFill>
                  <a:schemeClr val="tx1"/>
                </a:solidFill>
                <a:latin typeface="微软雅黑" panose="020B0503020204020204" pitchFamily="34" charset="-122"/>
                <a:ea typeface="微软雅黑" panose="020B0503020204020204" pitchFamily="34" charset="-122"/>
              </a:rPr>
              <a:t> z=</a:t>
            </a:r>
            <a:r>
              <a:rPr lang="en-US" altLang="zh-CN" sz="2200" dirty="0" err="1">
                <a:solidFill>
                  <a:schemeClr val="tx1"/>
                </a:solidFill>
                <a:latin typeface="微软雅黑" panose="020B0503020204020204" pitchFamily="34" charset="-122"/>
                <a:ea typeface="微软雅黑" panose="020B0503020204020204" pitchFamily="34" charset="-122"/>
              </a:rPr>
              <a:t>b.getB</a:t>
            </a:r>
            <a:r>
              <a:rPr lang="en-US" altLang="zh-CN" sz="2200" dirty="0">
                <a:solidFill>
                  <a:schemeClr val="tx1"/>
                </a:solidFill>
                <a:latin typeface="微软雅黑" panose="020B0503020204020204" pitchFamily="34" charset="-122"/>
                <a:ea typeface="微软雅黑" panose="020B0503020204020204" pitchFamily="34" charset="-122"/>
              </a:rPr>
              <a:t>();</a:t>
            </a:r>
          </a:p>
          <a:p>
            <a:pPr>
              <a:defRPr/>
            </a:pPr>
            <a:r>
              <a:rPr lang="en-US" altLang="zh-CN" sz="2200" dirty="0">
                <a:solidFill>
                  <a:schemeClr val="tx1"/>
                </a:solidFill>
                <a:latin typeface="微软雅黑" panose="020B0503020204020204" pitchFamily="34" charset="-122"/>
                <a:ea typeface="微软雅黑" panose="020B0503020204020204" pitchFamily="34" charset="-122"/>
              </a:rPr>
              <a:t>       </a:t>
            </a:r>
            <a:r>
              <a:rPr lang="en-US" altLang="zh-CN" sz="2200" dirty="0" err="1">
                <a:solidFill>
                  <a:schemeClr val="tx1"/>
                </a:solidFill>
                <a:latin typeface="微软雅黑" panose="020B0503020204020204" pitchFamily="34" charset="-122"/>
                <a:ea typeface="微软雅黑" panose="020B0503020204020204" pitchFamily="34" charset="-122"/>
              </a:rPr>
              <a:t>System.out.println</a:t>
            </a:r>
            <a:r>
              <a:rPr lang="en-US" altLang="zh-CN" sz="2200" dirty="0">
                <a:solidFill>
                  <a:schemeClr val="tx1"/>
                </a:solidFill>
                <a:latin typeface="微软雅黑" panose="020B0503020204020204" pitchFamily="34" charset="-122"/>
                <a:ea typeface="微软雅黑" panose="020B0503020204020204" pitchFamily="34" charset="-122"/>
              </a:rPr>
              <a:t>(</a:t>
            </a:r>
            <a:r>
              <a:rPr lang="en-US" altLang="zh-CN" sz="2200" dirty="0" err="1">
                <a:solidFill>
                  <a:schemeClr val="tx1"/>
                </a:solidFill>
                <a:latin typeface="微软雅黑" panose="020B0503020204020204" pitchFamily="34" charset="-122"/>
                <a:ea typeface="微软雅黑" panose="020B0503020204020204" pitchFamily="34" charset="-122"/>
              </a:rPr>
              <a:t>b.getA</a:t>
            </a:r>
            <a:r>
              <a:rPr lang="en-US" altLang="zh-CN" sz="2200" dirty="0">
                <a:solidFill>
                  <a:schemeClr val="tx1"/>
                </a:solidFill>
                <a:latin typeface="微软雅黑" panose="020B0503020204020204" pitchFamily="34" charset="-122"/>
                <a:ea typeface="微软雅黑" panose="020B0503020204020204" pitchFamily="34" charset="-122"/>
              </a:rPr>
              <a:t>()+","+</a:t>
            </a:r>
            <a:r>
              <a:rPr lang="en-US" altLang="zh-CN" sz="2200" dirty="0" err="1">
                <a:solidFill>
                  <a:schemeClr val="tx1"/>
                </a:solidFill>
                <a:latin typeface="微软雅黑" panose="020B0503020204020204" pitchFamily="34" charset="-122"/>
                <a:ea typeface="微软雅黑" panose="020B0503020204020204" pitchFamily="34" charset="-122"/>
              </a:rPr>
              <a:t>b.y</a:t>
            </a:r>
            <a:r>
              <a:rPr lang="en-US" altLang="zh-CN" sz="2200" dirty="0">
                <a:solidFill>
                  <a:schemeClr val="tx1"/>
                </a:solidFill>
                <a:latin typeface="微软雅黑" panose="020B0503020204020204" pitchFamily="34" charset="-122"/>
                <a:ea typeface="微软雅黑" panose="020B0503020204020204" pitchFamily="34" charset="-122"/>
              </a:rPr>
              <a:t>+","+z);</a:t>
            </a:r>
          </a:p>
          <a:p>
            <a:pPr>
              <a:defRPr/>
            </a:pPr>
            <a:r>
              <a:rPr lang="en-US" altLang="zh-CN" sz="2200" dirty="0">
                <a:solidFill>
                  <a:schemeClr val="tx1"/>
                </a:solidFill>
                <a:latin typeface="微软雅黑" panose="020B0503020204020204" pitchFamily="34" charset="-122"/>
                <a:ea typeface="微软雅黑" panose="020B0503020204020204" pitchFamily="34" charset="-122"/>
              </a:rPr>
              <a:t>   }</a:t>
            </a:r>
          </a:p>
          <a:p>
            <a:pPr>
              <a:defRPr/>
            </a:pPr>
            <a:r>
              <a:rPr lang="en-US" altLang="zh-CN" sz="2200" dirty="0">
                <a:solidFill>
                  <a:schemeClr val="tx1"/>
                </a:solidFill>
                <a:latin typeface="微软雅黑" panose="020B0503020204020204" pitchFamily="34" charset="-122"/>
                <a:ea typeface="微软雅黑" panose="020B0503020204020204" pitchFamily="34" charset="-122"/>
              </a:rPr>
              <a:t>}</a:t>
            </a: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2843808" y="2204184"/>
            <a:ext cx="5724451" cy="1200329"/>
          </a:xfrm>
          <a:prstGeom prst="rect">
            <a:avLst/>
          </a:prstGeom>
          <a:solidFill>
            <a:schemeClr val="accent1">
              <a:lumMod val="40000"/>
              <a:lumOff val="60000"/>
            </a:schemeClr>
          </a:solidFill>
        </p:spPr>
        <p:txBody>
          <a:bodyPr wrap="square">
            <a:spAutoFit/>
          </a:bodyPr>
          <a:lstStyle/>
          <a:p>
            <a:pPr>
              <a:defRPr/>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）类</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是否能继承类</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的属性</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a:t>
            </a:r>
          </a:p>
          <a:p>
            <a:pPr>
              <a:defRPr/>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）类</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是否能继承类</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的方法</a:t>
            </a:r>
            <a:r>
              <a:rPr lang="en-US" altLang="zh-CN" sz="2400" dirty="0" err="1">
                <a:latin typeface="微软雅黑" panose="020B0503020204020204" pitchFamily="34" charset="-122"/>
                <a:ea typeface="微软雅黑" panose="020B0503020204020204" pitchFamily="34" charset="-122"/>
              </a:rPr>
              <a:t>getA</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p>
          <a:p>
            <a:pPr>
              <a:defRPr/>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）程序的运行结果是什么？</a:t>
            </a:r>
          </a:p>
        </p:txBody>
      </p:sp>
      <p:sp>
        <p:nvSpPr>
          <p:cNvPr id="4" name="灯片编号占位符 3"/>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23</a:t>
            </a:fld>
            <a:r>
              <a:rPr lang="zh-CN" altLang="en-US"/>
              <a:t>页</a:t>
            </a:r>
            <a:endParaRPr lang="en-US" altLang="zh-CN" dirty="0"/>
          </a:p>
        </p:txBody>
      </p:sp>
    </p:spTree>
    <p:extLst>
      <p:ext uri="{BB962C8B-B14F-4D97-AF65-F5344CB8AC3E}">
        <p14:creationId xmlns:p14="http://schemas.microsoft.com/office/powerpoint/2010/main" val="4297240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540" y="538472"/>
            <a:ext cx="8280920" cy="685800"/>
          </a:xfrm>
        </p:spPr>
        <p:txBody>
          <a:bodyPr/>
          <a:lstStyle/>
          <a:p>
            <a:r>
              <a:rPr lang="en-US" altLang="zh-CN" dirty="0" smtClean="0">
                <a:cs typeface="Times New Roman" panose="02020603050405020304" pitchFamily="18" charset="0"/>
              </a:rPr>
              <a:t>2</a:t>
            </a:r>
            <a:r>
              <a:rPr lang="zh-CN" altLang="en-US" dirty="0" smtClean="0">
                <a:cs typeface="Times New Roman" panose="02020603050405020304" pitchFamily="18" charset="0"/>
              </a:rPr>
              <a:t>、</a:t>
            </a:r>
            <a:r>
              <a:rPr lang="zh-CN" altLang="en-US" dirty="0">
                <a:cs typeface="Times New Roman" panose="02020603050405020304" pitchFamily="18" charset="0"/>
              </a:rPr>
              <a:t>子类对象访问父类成员</a:t>
            </a:r>
            <a:endParaRPr lang="zh-CN" altLang="en-US" dirty="0"/>
          </a:p>
        </p:txBody>
      </p:sp>
      <p:sp>
        <p:nvSpPr>
          <p:cNvPr id="3" name="内容占位符 2"/>
          <p:cNvSpPr>
            <a:spLocks noGrp="1"/>
          </p:cNvSpPr>
          <p:nvPr>
            <p:ph idx="1"/>
          </p:nvPr>
        </p:nvSpPr>
        <p:spPr>
          <a:xfrm>
            <a:off x="431540" y="1484784"/>
            <a:ext cx="8280920" cy="4608512"/>
          </a:xfrm>
        </p:spPr>
        <p:txBody>
          <a:bodyPr/>
          <a:lstStyle/>
          <a:p>
            <a:pPr marL="0" indent="0">
              <a:lnSpc>
                <a:spcPct val="170000"/>
              </a:lnSpc>
              <a:buNone/>
            </a:pPr>
            <a:r>
              <a:rPr lang="en-US" altLang="zh-CN" dirty="0" smtClean="0">
                <a:latin typeface="微软雅黑" panose="020B0503020204020204" pitchFamily="34" charset="-122"/>
              </a:rPr>
              <a:t>2.1 </a:t>
            </a:r>
            <a:r>
              <a:rPr lang="zh-CN" altLang="en-US" dirty="0">
                <a:latin typeface="微软雅黑" panose="020B0503020204020204" pitchFamily="34" charset="-122"/>
              </a:rPr>
              <a:t>使用</a:t>
            </a:r>
            <a:r>
              <a:rPr lang="zh-CN" altLang="en-US" dirty="0">
                <a:latin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cs typeface="Times New Roman" panose="02020603050405020304" pitchFamily="18" charset="0"/>
              </a:rPr>
              <a:t>”运算符访问</a:t>
            </a:r>
            <a:endParaRPr lang="en-US" altLang="zh-CN" dirty="0">
              <a:latin typeface="微软雅黑" panose="020B0503020204020204" pitchFamily="34" charset="-122"/>
              <a:cs typeface="Times New Roman" panose="02020603050405020304" pitchFamily="18" charset="0"/>
            </a:endParaRPr>
          </a:p>
          <a:p>
            <a:pPr marL="0" indent="0">
              <a:lnSpc>
                <a:spcPct val="170000"/>
              </a:lnSpc>
              <a:buNone/>
            </a:pPr>
            <a:r>
              <a:rPr lang="en-US" altLang="zh-CN" dirty="0" smtClean="0">
                <a:latin typeface="微软雅黑" panose="020B0503020204020204" pitchFamily="34" charset="-122"/>
                <a:cs typeface="Times New Roman" panose="02020603050405020304" pitchFamily="18" charset="0"/>
              </a:rPr>
              <a:t>2.2 </a:t>
            </a:r>
            <a:r>
              <a:rPr lang="zh-CN" altLang="en-US" dirty="0">
                <a:latin typeface="微软雅黑" panose="020B0503020204020204" pitchFamily="34" charset="-122"/>
                <a:cs typeface="Times New Roman" panose="02020603050405020304" pitchFamily="18" charset="0"/>
              </a:rPr>
              <a:t>使用</a:t>
            </a:r>
            <a:r>
              <a:rPr lang="en-US" altLang="zh-CN" dirty="0">
                <a:latin typeface="微软雅黑" panose="020B0503020204020204" pitchFamily="34" charset="-122"/>
                <a:cs typeface="Times New Roman" panose="02020603050405020304" pitchFamily="18" charset="0"/>
              </a:rPr>
              <a:t>super</a:t>
            </a:r>
            <a:r>
              <a:rPr lang="zh-CN" altLang="en-US" dirty="0">
                <a:latin typeface="微软雅黑" panose="020B0503020204020204" pitchFamily="34" charset="-122"/>
                <a:cs typeface="Times New Roman" panose="02020603050405020304" pitchFamily="18" charset="0"/>
              </a:rPr>
              <a:t>关键字访问</a:t>
            </a:r>
            <a:endParaRPr lang="en-US" altLang="zh-CN" dirty="0">
              <a:latin typeface="微软雅黑" panose="020B0503020204020204" pitchFamily="34" charset="-122"/>
              <a:cs typeface="Times New Roman" panose="02020603050405020304" pitchFamily="18" charset="0"/>
            </a:endParaRPr>
          </a:p>
          <a:p>
            <a:pPr marL="0" indent="0">
              <a:lnSpc>
                <a:spcPct val="170000"/>
              </a:lnSpc>
              <a:buNone/>
            </a:pPr>
            <a:endParaRPr lang="en-US" altLang="zh-CN" dirty="0">
              <a:latin typeface="微软雅黑" panose="020B0503020204020204" pitchFamily="34" charset="-122"/>
            </a:endParaRPr>
          </a:p>
          <a:p>
            <a:pPr marL="0" indent="0">
              <a:lnSpc>
                <a:spcPct val="170000"/>
              </a:lnSpc>
              <a:buNone/>
            </a:pPr>
            <a:endParaRPr lang="en-US" altLang="zh-CN" dirty="0">
              <a:latin typeface="微软雅黑" panose="020B0503020204020204" pitchFamily="34" charset="-122"/>
            </a:endParaRPr>
          </a:p>
        </p:txBody>
      </p:sp>
      <p:sp>
        <p:nvSpPr>
          <p:cNvPr id="5" name="灯片编号占位符 4"/>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24</a:t>
            </a:fld>
            <a:r>
              <a:rPr lang="zh-CN" altLang="en-US"/>
              <a:t>页</a:t>
            </a:r>
            <a:endParaRPr lang="en-US" altLang="zh-CN" dirty="0"/>
          </a:p>
        </p:txBody>
      </p:sp>
    </p:spTree>
    <p:extLst>
      <p:ext uri="{BB962C8B-B14F-4D97-AF65-F5344CB8AC3E}">
        <p14:creationId xmlns:p14="http://schemas.microsoft.com/office/powerpoint/2010/main" val="31205162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503014"/>
            <a:ext cx="7982272" cy="720080"/>
          </a:xfrm>
        </p:spPr>
        <p:txBody>
          <a:bodyPr/>
          <a:lstStyle/>
          <a:p>
            <a:r>
              <a:rPr lang="en-US" altLang="zh-CN" dirty="0" smtClean="0"/>
              <a:t>2.1</a:t>
            </a:r>
            <a:r>
              <a:rPr lang="zh-CN" altLang="en-US" dirty="0"/>
              <a:t>使用“</a:t>
            </a:r>
            <a:r>
              <a:rPr lang="en-US" altLang="zh-CN" dirty="0"/>
              <a:t>.</a:t>
            </a:r>
            <a:r>
              <a:rPr lang="zh-CN" altLang="en-US" dirty="0"/>
              <a:t>”运算符访问</a:t>
            </a:r>
          </a:p>
        </p:txBody>
      </p:sp>
      <p:sp>
        <p:nvSpPr>
          <p:cNvPr id="3" name="内容占位符 2"/>
          <p:cNvSpPr>
            <a:spLocks noGrp="1"/>
          </p:cNvSpPr>
          <p:nvPr>
            <p:ph idx="1"/>
          </p:nvPr>
        </p:nvSpPr>
        <p:spPr>
          <a:xfrm>
            <a:off x="179512" y="1772816"/>
            <a:ext cx="8856984" cy="4320480"/>
          </a:xfrm>
        </p:spPr>
        <p:txBody>
          <a:bodyPr/>
          <a:lstStyle/>
          <a:p>
            <a:pPr marL="0" indent="0">
              <a:lnSpc>
                <a:spcPct val="170000"/>
              </a:lnSpc>
              <a:buNone/>
            </a:pPr>
            <a:r>
              <a:rPr lang="zh-CN" altLang="en-US" sz="2400" dirty="0">
                <a:latin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cs typeface="Times New Roman" panose="02020603050405020304" pitchFamily="18" charset="0"/>
              </a:rPr>
              <a:t>1</a:t>
            </a:r>
            <a:r>
              <a:rPr lang="zh-CN" altLang="en-US" sz="2400" dirty="0">
                <a:latin typeface="微软雅黑" panose="020B0503020204020204" pitchFamily="34" charset="-122"/>
                <a:cs typeface="Times New Roman" panose="02020603050405020304" pitchFamily="18" charset="0"/>
              </a:rPr>
              <a:t>）子类对象访问父类的成员变量</a:t>
            </a:r>
            <a:endParaRPr lang="en-US" altLang="zh-CN" sz="2400" dirty="0">
              <a:latin typeface="微软雅黑" panose="020B0503020204020204" pitchFamily="34" charset="-122"/>
              <a:cs typeface="Times New Roman" panose="02020603050405020304" pitchFamily="18" charset="0"/>
            </a:endParaRPr>
          </a:p>
          <a:p>
            <a:pPr marL="0" indent="0">
              <a:lnSpc>
                <a:spcPct val="170000"/>
              </a:lnSpc>
              <a:buNone/>
            </a:pPr>
            <a:r>
              <a:rPr lang="zh-CN" altLang="en-US" sz="2400" dirty="0">
                <a:latin typeface="微软雅黑" panose="020B0503020204020204" pitchFamily="34" charset="-122"/>
                <a:cs typeface="Times New Roman" panose="02020603050405020304" pitchFamily="18" charset="0"/>
              </a:rPr>
              <a:t>子类成员变量与父类成员变量名称不同，名称相同</a:t>
            </a:r>
            <a:endParaRPr lang="en-US" altLang="zh-CN" sz="2400" dirty="0">
              <a:latin typeface="微软雅黑" panose="020B0503020204020204" pitchFamily="34" charset="-122"/>
              <a:cs typeface="Times New Roman" panose="02020603050405020304" pitchFamily="18" charset="0"/>
            </a:endParaRPr>
          </a:p>
          <a:p>
            <a:pPr marL="0" indent="0">
              <a:lnSpc>
                <a:spcPct val="170000"/>
              </a:lnSpc>
              <a:buNone/>
            </a:pPr>
            <a:r>
              <a:rPr lang="zh-CN" altLang="en-US" sz="2400" dirty="0">
                <a:latin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cs typeface="Times New Roman" panose="02020603050405020304" pitchFamily="18" charset="0"/>
              </a:rPr>
              <a:t>2</a:t>
            </a:r>
            <a:r>
              <a:rPr lang="zh-CN" altLang="en-US" sz="2400" dirty="0">
                <a:latin typeface="微软雅黑" panose="020B0503020204020204" pitchFamily="34" charset="-122"/>
                <a:cs typeface="Times New Roman" panose="02020603050405020304" pitchFamily="18" charset="0"/>
              </a:rPr>
              <a:t>）子类对象访问父类的成员方法</a:t>
            </a:r>
            <a:endParaRPr lang="en-US" altLang="zh-CN" sz="2400" dirty="0">
              <a:latin typeface="微软雅黑" panose="020B0503020204020204" pitchFamily="34" charset="-122"/>
              <a:cs typeface="Times New Roman" panose="02020603050405020304" pitchFamily="18" charset="0"/>
            </a:endParaRPr>
          </a:p>
          <a:p>
            <a:pPr marL="0" indent="0">
              <a:lnSpc>
                <a:spcPct val="170000"/>
              </a:lnSpc>
              <a:buNone/>
            </a:pPr>
            <a:r>
              <a:rPr lang="zh-CN" altLang="en-US" sz="2400" dirty="0">
                <a:latin typeface="微软雅黑" panose="020B0503020204020204" pitchFamily="34" charset="-122"/>
                <a:cs typeface="Times New Roman" panose="02020603050405020304" pitchFamily="18" charset="0"/>
              </a:rPr>
              <a:t>子类成员方法与父类成员方法名称不同，名称相同</a:t>
            </a:r>
            <a:endParaRPr lang="en-US" altLang="zh-CN" sz="2400" dirty="0">
              <a:latin typeface="微软雅黑" panose="020B0503020204020204" pitchFamily="34" charset="-122"/>
              <a:cs typeface="Times New Roman" panose="02020603050405020304" pitchFamily="18" charset="0"/>
            </a:endParaRPr>
          </a:p>
        </p:txBody>
      </p:sp>
      <p:sp>
        <p:nvSpPr>
          <p:cNvPr id="5" name="灯片编号占位符 4"/>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25</a:t>
            </a:fld>
            <a:r>
              <a:rPr lang="zh-CN" altLang="en-US"/>
              <a:t>页</a:t>
            </a:r>
            <a:endParaRPr lang="en-US" altLang="zh-CN" dirty="0"/>
          </a:p>
        </p:txBody>
      </p:sp>
    </p:spTree>
    <p:extLst>
      <p:ext uri="{BB962C8B-B14F-4D97-AF65-F5344CB8AC3E}">
        <p14:creationId xmlns:p14="http://schemas.microsoft.com/office/powerpoint/2010/main" val="1757293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335DAA9-28BC-4712-862B-1324C968E716}"/>
              </a:ext>
            </a:extLst>
          </p:cNvPr>
          <p:cNvSpPr>
            <a:spLocks noGrp="1"/>
          </p:cNvSpPr>
          <p:nvPr>
            <p:ph type="sldNum" sz="quarter" idx="12"/>
          </p:nvPr>
        </p:nvSpPr>
        <p:spPr/>
        <p:txBody>
          <a:bodyPr/>
          <a:lstStyle/>
          <a:p>
            <a:pPr>
              <a:defRPr/>
            </a:pPr>
            <a:r>
              <a:rPr lang="zh-CN" altLang="en-US"/>
              <a:t>第</a:t>
            </a:r>
            <a:fld id="{218116F1-1B2E-4691-8CAB-C27D2F4ABFA6}" type="slidenum">
              <a:rPr lang="zh-CN" altLang="en-US" smtClean="0"/>
              <a:pPr>
                <a:defRPr/>
              </a:pPr>
              <a:t>26</a:t>
            </a:fld>
            <a:r>
              <a:rPr lang="zh-CN" altLang="en-US"/>
              <a:t>页</a:t>
            </a:r>
            <a:endParaRPr lang="en-US" altLang="zh-CN" dirty="0"/>
          </a:p>
        </p:txBody>
      </p:sp>
      <p:sp>
        <p:nvSpPr>
          <p:cNvPr id="6" name="文本框 5">
            <a:extLst>
              <a:ext uri="{FF2B5EF4-FFF2-40B4-BE49-F238E27FC236}">
                <a16:creationId xmlns:a16="http://schemas.microsoft.com/office/drawing/2014/main" id="{9230A769-C761-4539-B89F-66B2D33E1E3B}"/>
              </a:ext>
            </a:extLst>
          </p:cNvPr>
          <p:cNvSpPr txBox="1"/>
          <p:nvPr/>
        </p:nvSpPr>
        <p:spPr>
          <a:xfrm>
            <a:off x="170438" y="87449"/>
            <a:ext cx="7353890" cy="2677656"/>
          </a:xfrm>
          <a:prstGeom prst="rect">
            <a:avLst/>
          </a:prstGeom>
          <a:solidFill>
            <a:schemeClr val="accent5"/>
          </a:solidFill>
        </p:spPr>
        <p:txBody>
          <a:bodyPr wrap="square">
            <a:spAutoFit/>
          </a:bodyPr>
          <a:lstStyle/>
          <a:p>
            <a:pPr algn="l"/>
            <a:r>
              <a:rPr lang="en-US" altLang="zh-CN" sz="2400" b="1" dirty="0">
                <a:solidFill>
                  <a:srgbClr val="7F0055"/>
                </a:solidFill>
                <a:latin typeface="Consolas" panose="020B0609020204030204" pitchFamily="49" charset="0"/>
              </a:rPr>
              <a:t>public</a:t>
            </a:r>
            <a:r>
              <a:rPr lang="en-US" altLang="zh-CN" sz="2400" b="1" dirty="0">
                <a:solidFill>
                  <a:srgbClr val="000000"/>
                </a:solidFill>
                <a:latin typeface="Consolas" panose="020B0609020204030204" pitchFamily="49" charset="0"/>
              </a:rPr>
              <a:t> </a:t>
            </a:r>
            <a:r>
              <a:rPr lang="en-US" altLang="zh-CN" sz="2400" b="1" dirty="0">
                <a:solidFill>
                  <a:srgbClr val="7F0055"/>
                </a:solidFill>
                <a:latin typeface="Consolas" panose="020B0609020204030204" pitchFamily="49" charset="0"/>
              </a:rPr>
              <a:t>class</a:t>
            </a:r>
            <a:r>
              <a:rPr lang="en-US" altLang="zh-CN" sz="2400" b="1" dirty="0">
                <a:solidFill>
                  <a:srgbClr val="000000"/>
                </a:solidFill>
                <a:latin typeface="Consolas" panose="020B0609020204030204" pitchFamily="49" charset="0"/>
              </a:rPr>
              <a:t> Test {</a:t>
            </a:r>
          </a:p>
          <a:p>
            <a:pPr algn="l"/>
            <a:r>
              <a:rPr lang="en-US" altLang="zh-CN" sz="2400" b="1" dirty="0">
                <a:solidFill>
                  <a:srgbClr val="7F0055"/>
                </a:solidFill>
                <a:latin typeface="Consolas" panose="020B0609020204030204" pitchFamily="49" charset="0"/>
              </a:rPr>
              <a:t>  public</a:t>
            </a:r>
            <a:r>
              <a:rPr lang="en-US" altLang="zh-CN" sz="2400" b="1" dirty="0">
                <a:solidFill>
                  <a:srgbClr val="000000"/>
                </a:solidFill>
                <a:latin typeface="Consolas" panose="020B0609020204030204" pitchFamily="49" charset="0"/>
              </a:rPr>
              <a:t> </a:t>
            </a:r>
            <a:r>
              <a:rPr lang="en-US" altLang="zh-CN" sz="2400" b="1" dirty="0">
                <a:solidFill>
                  <a:srgbClr val="7F0055"/>
                </a:solidFill>
                <a:latin typeface="Consolas" panose="020B0609020204030204" pitchFamily="49" charset="0"/>
              </a:rPr>
              <a:t>static</a:t>
            </a:r>
            <a:r>
              <a:rPr lang="en-US" altLang="zh-CN" sz="2400" b="1" dirty="0">
                <a:solidFill>
                  <a:srgbClr val="000000"/>
                </a:solidFill>
                <a:latin typeface="Consolas" panose="020B0609020204030204" pitchFamily="49" charset="0"/>
              </a:rPr>
              <a:t> </a:t>
            </a:r>
            <a:r>
              <a:rPr lang="en-US" altLang="zh-CN" sz="2400" b="1" dirty="0">
                <a:solidFill>
                  <a:srgbClr val="7F0055"/>
                </a:solidFill>
                <a:latin typeface="Consolas" panose="020B0609020204030204" pitchFamily="49" charset="0"/>
              </a:rPr>
              <a:t>void</a:t>
            </a:r>
            <a:r>
              <a:rPr lang="en-US" altLang="zh-CN" sz="2400" b="1" dirty="0">
                <a:solidFill>
                  <a:srgbClr val="000000"/>
                </a:solidFill>
                <a:latin typeface="Consolas" panose="020B0609020204030204" pitchFamily="49" charset="0"/>
              </a:rPr>
              <a:t> main(String[] </a:t>
            </a:r>
            <a:r>
              <a:rPr lang="en-US" altLang="zh-CN" sz="2400" b="1" dirty="0" err="1">
                <a:solidFill>
                  <a:srgbClr val="6A3E3E"/>
                </a:solidFill>
                <a:latin typeface="Consolas" panose="020B0609020204030204" pitchFamily="49" charset="0"/>
              </a:rPr>
              <a:t>args</a:t>
            </a:r>
            <a:r>
              <a:rPr lang="en-US" altLang="zh-CN" sz="2400" b="1" dirty="0">
                <a:solidFill>
                  <a:srgbClr val="000000"/>
                </a:solidFill>
                <a:latin typeface="Consolas" panose="020B0609020204030204" pitchFamily="49" charset="0"/>
              </a:rPr>
              <a:t>) {</a:t>
            </a:r>
          </a:p>
          <a:p>
            <a:pPr algn="l"/>
            <a:r>
              <a:rPr lang="en-US" altLang="zh-CN" sz="2400" dirty="0">
                <a:solidFill>
                  <a:srgbClr val="000000"/>
                </a:solidFill>
                <a:latin typeface="Consolas" panose="020B0609020204030204" pitchFamily="49" charset="0"/>
              </a:rPr>
              <a:t>    B </a:t>
            </a:r>
            <a:r>
              <a:rPr lang="en-US" altLang="zh-CN" sz="2400" dirty="0">
                <a:solidFill>
                  <a:srgbClr val="6A3E3E"/>
                </a:solidFill>
                <a:latin typeface="Consolas" panose="020B0609020204030204" pitchFamily="49" charset="0"/>
              </a:rPr>
              <a:t>b</a:t>
            </a:r>
            <a:r>
              <a:rPr lang="en-US" altLang="zh-CN" sz="2400" dirty="0">
                <a:solidFill>
                  <a:srgbClr val="000000"/>
                </a:solidFill>
                <a:latin typeface="Consolas" panose="020B0609020204030204" pitchFamily="49" charset="0"/>
              </a:rPr>
              <a:t>=</a:t>
            </a:r>
            <a:r>
              <a:rPr lang="en-US" altLang="zh-CN" sz="2400" b="1" dirty="0">
                <a:solidFill>
                  <a:srgbClr val="7F0055"/>
                </a:solidFill>
                <a:latin typeface="Consolas" panose="020B0609020204030204" pitchFamily="49" charset="0"/>
              </a:rPr>
              <a:t>new</a:t>
            </a:r>
            <a:r>
              <a:rPr lang="en-US" altLang="zh-CN" sz="2400" b="1" dirty="0">
                <a:solidFill>
                  <a:srgbClr val="000000"/>
                </a:solidFill>
                <a:latin typeface="Consolas" panose="020B0609020204030204" pitchFamily="49" charset="0"/>
              </a:rPr>
              <a:t> B();</a:t>
            </a:r>
          </a:p>
          <a:p>
            <a:pPr algn="l"/>
            <a:r>
              <a:rPr lang="en-US" altLang="zh-CN" sz="2400" dirty="0">
                <a:solidFill>
                  <a:srgbClr val="6A3E3E"/>
                </a:solidFill>
                <a:latin typeface="Consolas" panose="020B0609020204030204" pitchFamily="49" charset="0"/>
              </a:rPr>
              <a:t>    </a:t>
            </a:r>
            <a:r>
              <a:rPr lang="en-US" altLang="zh-CN" sz="2400" dirty="0" err="1">
                <a:solidFill>
                  <a:srgbClr val="6A3E3E"/>
                </a:solidFill>
                <a:latin typeface="Consolas" panose="020B0609020204030204" pitchFamily="49" charset="0"/>
              </a:rPr>
              <a:t>b</a:t>
            </a:r>
            <a:r>
              <a:rPr lang="en-US" altLang="zh-CN" sz="2400" dirty="0" err="1">
                <a:solidFill>
                  <a:srgbClr val="000000"/>
                </a:solidFill>
                <a:latin typeface="Consolas" panose="020B0609020204030204" pitchFamily="49" charset="0"/>
              </a:rPr>
              <a:t>.</a:t>
            </a:r>
            <a:r>
              <a:rPr lang="en-US" altLang="zh-CN" sz="2400" dirty="0" err="1">
                <a:solidFill>
                  <a:srgbClr val="0000C0"/>
                </a:solidFill>
                <a:latin typeface="Consolas" panose="020B0609020204030204" pitchFamily="49" charset="0"/>
              </a:rPr>
              <a:t>x</a:t>
            </a:r>
            <a:r>
              <a:rPr lang="en-US" altLang="zh-CN" sz="2400" dirty="0">
                <a:solidFill>
                  <a:srgbClr val="000000"/>
                </a:solidFill>
                <a:latin typeface="Consolas" panose="020B0609020204030204" pitchFamily="49" charset="0"/>
              </a:rPr>
              <a:t>=10; </a:t>
            </a:r>
            <a:r>
              <a:rPr lang="en-US" altLang="zh-CN" sz="2400" dirty="0" err="1">
                <a:solidFill>
                  <a:srgbClr val="6A3E3E"/>
                </a:solidFill>
                <a:latin typeface="Consolas" panose="020B0609020204030204" pitchFamily="49" charset="0"/>
              </a:rPr>
              <a:t>b</a:t>
            </a:r>
            <a:r>
              <a:rPr lang="en-US" altLang="zh-CN" sz="2400" dirty="0" err="1">
                <a:solidFill>
                  <a:srgbClr val="000000"/>
                </a:solidFill>
                <a:latin typeface="Consolas" panose="020B0609020204030204" pitchFamily="49" charset="0"/>
              </a:rPr>
              <a:t>.</a:t>
            </a:r>
            <a:r>
              <a:rPr lang="en-US" altLang="zh-CN" sz="2400" dirty="0" err="1">
                <a:solidFill>
                  <a:srgbClr val="0000C0"/>
                </a:solidFill>
                <a:latin typeface="Consolas" panose="020B0609020204030204" pitchFamily="49" charset="0"/>
              </a:rPr>
              <a:t>y</a:t>
            </a:r>
            <a:r>
              <a:rPr lang="en-US" altLang="zh-CN" sz="2400" dirty="0">
                <a:solidFill>
                  <a:srgbClr val="000000"/>
                </a:solidFill>
                <a:latin typeface="Consolas" panose="020B0609020204030204" pitchFamily="49" charset="0"/>
              </a:rPr>
              <a:t>=100</a:t>
            </a:r>
            <a:r>
              <a:rPr lang="en-US" altLang="zh-CN" sz="2400" dirty="0" smtClean="0">
                <a:solidFill>
                  <a:srgbClr val="000000"/>
                </a:solidFill>
                <a:latin typeface="Consolas" panose="020B0609020204030204" pitchFamily="49" charset="0"/>
              </a:rPr>
              <a:t>;</a:t>
            </a:r>
          </a:p>
          <a:p>
            <a:pPr algn="l"/>
            <a:r>
              <a:rPr lang="en-US" altLang="zh-CN" sz="2400" dirty="0" smtClean="0">
                <a:solidFill>
                  <a:srgbClr val="6A3E3E"/>
                </a:solidFill>
                <a:latin typeface="Consolas" panose="020B0609020204030204" pitchFamily="49" charset="0"/>
              </a:rPr>
              <a:t>    b</a:t>
            </a:r>
            <a:r>
              <a:rPr lang="en-US" altLang="zh-CN" sz="2400" dirty="0" smtClean="0">
                <a:solidFill>
                  <a:srgbClr val="000000"/>
                </a:solidFill>
                <a:latin typeface="Consolas" panose="020B0609020204030204" pitchFamily="49" charset="0"/>
              </a:rPr>
              <a:t>.fun1(); </a:t>
            </a:r>
            <a:r>
              <a:rPr lang="en-US" altLang="zh-CN" sz="2400" dirty="0" smtClean="0">
                <a:solidFill>
                  <a:srgbClr val="6A3E3E"/>
                </a:solidFill>
                <a:latin typeface="Consolas" panose="020B0609020204030204" pitchFamily="49" charset="0"/>
              </a:rPr>
              <a:t>b</a:t>
            </a:r>
            <a:r>
              <a:rPr lang="en-US" altLang="zh-CN" sz="2400" dirty="0" smtClean="0">
                <a:solidFill>
                  <a:srgbClr val="000000"/>
                </a:solidFill>
                <a:latin typeface="Consolas" panose="020B0609020204030204" pitchFamily="49" charset="0"/>
              </a:rPr>
              <a:t>.fun2(); </a:t>
            </a:r>
          </a:p>
          <a:p>
            <a:pPr algn="l"/>
            <a:r>
              <a:rPr lang="en-US" altLang="zh-CN" sz="2400" dirty="0" smtClean="0">
                <a:solidFill>
                  <a:srgbClr val="000000"/>
                </a:solidFill>
                <a:latin typeface="Consolas" panose="020B0609020204030204" pitchFamily="49" charset="0"/>
              </a:rPr>
              <a:t>  </a:t>
            </a:r>
            <a:r>
              <a:rPr lang="en-US" altLang="zh-CN" sz="2400" dirty="0">
                <a:solidFill>
                  <a:srgbClr val="000000"/>
                </a:solidFill>
                <a:latin typeface="Consolas" panose="020B0609020204030204" pitchFamily="49" charset="0"/>
              </a:rPr>
              <a:t>}</a:t>
            </a:r>
          </a:p>
          <a:p>
            <a:pPr algn="l"/>
            <a:r>
              <a:rPr lang="en-US" altLang="zh-CN" sz="2400" dirty="0">
                <a:solidFill>
                  <a:srgbClr val="000000"/>
                </a:solidFill>
                <a:latin typeface="Consolas" panose="020B0609020204030204" pitchFamily="49" charset="0"/>
              </a:rPr>
              <a:t>}</a:t>
            </a:r>
            <a:endParaRPr lang="zh-CN" altLang="en-US" sz="2400" dirty="0"/>
          </a:p>
        </p:txBody>
      </p:sp>
      <p:sp>
        <p:nvSpPr>
          <p:cNvPr id="8" name="文本框 7">
            <a:extLst>
              <a:ext uri="{FF2B5EF4-FFF2-40B4-BE49-F238E27FC236}">
                <a16:creationId xmlns:a16="http://schemas.microsoft.com/office/drawing/2014/main" id="{7246E7F5-9755-4628-96AB-219F26541B7A}"/>
              </a:ext>
            </a:extLst>
          </p:cNvPr>
          <p:cNvSpPr txBox="1"/>
          <p:nvPr/>
        </p:nvSpPr>
        <p:spPr>
          <a:xfrm>
            <a:off x="60786" y="3185828"/>
            <a:ext cx="4693920" cy="1938992"/>
          </a:xfrm>
          <a:prstGeom prst="rect">
            <a:avLst/>
          </a:prstGeom>
          <a:solidFill>
            <a:schemeClr val="bg1">
              <a:lumMod val="95000"/>
            </a:schemeClr>
          </a:solidFill>
        </p:spPr>
        <p:txBody>
          <a:bodyPr wrap="square">
            <a:spAutoFit/>
          </a:bodyPr>
          <a:lstStyle/>
          <a:p>
            <a:pPr algn="l"/>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a:t>
            </a:r>
          </a:p>
          <a:p>
            <a:pPr algn="l"/>
            <a:r>
              <a:rPr lang="en-US" altLang="zh-CN" b="1" dirty="0">
                <a:solidFill>
                  <a:srgbClr val="7F0055"/>
                </a:solidFill>
                <a:latin typeface="Consolas" panose="020B0609020204030204" pitchFamily="49" charset="0"/>
              </a:rPr>
              <a:t>  int</a:t>
            </a:r>
            <a:r>
              <a:rPr lang="en-US" altLang="zh-CN" b="1" dirty="0">
                <a:solidFill>
                  <a:srgbClr val="000000"/>
                </a:solidFill>
                <a:latin typeface="Consolas" panose="020B0609020204030204" pitchFamily="49" charset="0"/>
              </a:rPr>
              <a:t> </a:t>
            </a:r>
            <a:r>
              <a:rPr lang="en-US" altLang="zh-CN" b="1" dirty="0">
                <a:solidFill>
                  <a:srgbClr val="0000C0"/>
                </a:solidFill>
                <a:latin typeface="Consolas" panose="020B0609020204030204" pitchFamily="49" charset="0"/>
              </a:rPr>
              <a:t>x</a:t>
            </a:r>
            <a:r>
              <a:rPr lang="en-US" altLang="zh-CN" b="1" dirty="0" smtClean="0">
                <a:solidFill>
                  <a:srgbClr val="000000"/>
                </a:solidFill>
                <a:latin typeface="Consolas" panose="020B0609020204030204" pitchFamily="49" charset="0"/>
              </a:rPr>
              <a:t>;</a:t>
            </a:r>
            <a:r>
              <a:rPr lang="en-US" altLang="zh-CN" b="1" dirty="0" smtClean="0">
                <a:solidFill>
                  <a:srgbClr val="7F0055"/>
                </a:solidFill>
                <a:latin typeface="Consolas" panose="020B0609020204030204" pitchFamily="49" charset="0"/>
              </a:rPr>
              <a:t>  </a:t>
            </a:r>
            <a:endParaRPr lang="en-US" altLang="zh-CN" b="1" dirty="0">
              <a:solidFill>
                <a:srgbClr val="000000"/>
              </a:solidFill>
              <a:latin typeface="Consolas" panose="020B0609020204030204" pitchFamily="49" charset="0"/>
            </a:endParaRPr>
          </a:p>
          <a:p>
            <a:pPr algn="l"/>
            <a:r>
              <a:rPr lang="en-US" altLang="zh-CN" b="1" dirty="0">
                <a:solidFill>
                  <a:srgbClr val="7F0055"/>
                </a:solidFill>
                <a:latin typeface="Consolas" panose="020B0609020204030204" pitchFamily="49" charset="0"/>
              </a:rPr>
              <a:t>  void</a:t>
            </a:r>
            <a:r>
              <a:rPr lang="en-US" altLang="zh-CN" b="1" dirty="0">
                <a:solidFill>
                  <a:srgbClr val="000000"/>
                </a:solidFill>
                <a:latin typeface="Consolas" panose="020B0609020204030204" pitchFamily="49" charset="0"/>
              </a:rPr>
              <a:t> fun1() {</a:t>
            </a:r>
          </a:p>
          <a:p>
            <a:pPr algn="l"/>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"A:x="</a:t>
            </a:r>
            <a:r>
              <a:rPr lang="en-US" altLang="zh-CN" b="1" i="1" dirty="0">
                <a:solidFill>
                  <a:srgbClr val="000000"/>
                </a:solidFill>
                <a:latin typeface="Consolas" panose="020B0609020204030204" pitchFamily="49" charset="0"/>
              </a:rPr>
              <a:t>+</a:t>
            </a:r>
            <a:r>
              <a:rPr lang="en-US" altLang="zh-CN" b="1" i="1" dirty="0">
                <a:solidFill>
                  <a:srgbClr val="0000C0"/>
                </a:solidFill>
                <a:latin typeface="Consolas" panose="020B0609020204030204" pitchFamily="49" charset="0"/>
              </a:rPr>
              <a:t>x</a:t>
            </a:r>
            <a:r>
              <a:rPr lang="en-US" altLang="zh-CN" b="1" i="1" dirty="0">
                <a:solidFill>
                  <a:srgbClr val="000000"/>
                </a:solidFill>
                <a:latin typeface="Consolas" panose="020B0609020204030204" pitchFamily="49" charset="0"/>
              </a:rPr>
              <a:t>);</a:t>
            </a:r>
          </a:p>
          <a:p>
            <a:pPr algn="l"/>
            <a:r>
              <a:rPr lang="en-US" altLang="zh-CN" dirty="0">
                <a:solidFill>
                  <a:srgbClr val="000000"/>
                </a:solidFill>
                <a:latin typeface="Consolas" panose="020B0609020204030204" pitchFamily="49" charset="0"/>
              </a:rPr>
              <a:t>  }</a:t>
            </a:r>
          </a:p>
          <a:p>
            <a:pPr algn="l"/>
            <a:r>
              <a:rPr lang="en-US" altLang="zh-CN" dirty="0" smtClean="0">
                <a:solidFill>
                  <a:srgbClr val="000000"/>
                </a:solidFill>
                <a:latin typeface="Consolas" panose="020B0609020204030204" pitchFamily="49" charset="0"/>
              </a:rPr>
              <a:t>}</a:t>
            </a:r>
            <a:endParaRPr lang="zh-CN" altLang="en-US" dirty="0"/>
          </a:p>
        </p:txBody>
      </p:sp>
      <p:sp>
        <p:nvSpPr>
          <p:cNvPr id="10" name="文本框 9">
            <a:extLst>
              <a:ext uri="{FF2B5EF4-FFF2-40B4-BE49-F238E27FC236}">
                <a16:creationId xmlns:a16="http://schemas.microsoft.com/office/drawing/2014/main" id="{614260B9-136C-4F45-81C4-B6D04DBF06C2}"/>
              </a:ext>
            </a:extLst>
          </p:cNvPr>
          <p:cNvSpPr txBox="1"/>
          <p:nvPr/>
        </p:nvSpPr>
        <p:spPr>
          <a:xfrm>
            <a:off x="4754706" y="3185828"/>
            <a:ext cx="4389294" cy="1846659"/>
          </a:xfrm>
          <a:prstGeom prst="rect">
            <a:avLst/>
          </a:prstGeom>
          <a:solidFill>
            <a:schemeClr val="accent6">
              <a:lumMod val="20000"/>
              <a:lumOff val="80000"/>
            </a:schemeClr>
          </a:solidFill>
        </p:spPr>
        <p:txBody>
          <a:bodyPr wrap="square">
            <a:spAutoFit/>
          </a:bodyPr>
          <a:lstStyle/>
          <a:p>
            <a:pPr algn="l"/>
            <a:r>
              <a:rPr lang="en-US" altLang="zh-CN" sz="1900" b="1" dirty="0">
                <a:solidFill>
                  <a:srgbClr val="7F0055"/>
                </a:solidFill>
                <a:latin typeface="Consolas" panose="020B0609020204030204" pitchFamily="49" charset="0"/>
              </a:rPr>
              <a:t>class</a:t>
            </a:r>
            <a:r>
              <a:rPr lang="en-US" altLang="zh-CN" sz="1900" b="1" dirty="0">
                <a:solidFill>
                  <a:srgbClr val="000000"/>
                </a:solidFill>
                <a:latin typeface="Consolas" panose="020B0609020204030204" pitchFamily="49" charset="0"/>
              </a:rPr>
              <a:t> B </a:t>
            </a:r>
            <a:r>
              <a:rPr lang="en-US" altLang="zh-CN" sz="1900" b="1" dirty="0">
                <a:solidFill>
                  <a:srgbClr val="7F0055"/>
                </a:solidFill>
                <a:latin typeface="Consolas" panose="020B0609020204030204" pitchFamily="49" charset="0"/>
              </a:rPr>
              <a:t>extends</a:t>
            </a:r>
            <a:r>
              <a:rPr lang="en-US" altLang="zh-CN" sz="1900" b="1" dirty="0">
                <a:solidFill>
                  <a:srgbClr val="000000"/>
                </a:solidFill>
                <a:latin typeface="Consolas" panose="020B0609020204030204" pitchFamily="49" charset="0"/>
              </a:rPr>
              <a:t> A{</a:t>
            </a:r>
          </a:p>
          <a:p>
            <a:pPr algn="l"/>
            <a:r>
              <a:rPr lang="en-US" altLang="zh-CN" sz="1900" b="1" dirty="0">
                <a:solidFill>
                  <a:srgbClr val="7F0055"/>
                </a:solidFill>
                <a:latin typeface="Consolas" panose="020B0609020204030204" pitchFamily="49" charset="0"/>
              </a:rPr>
              <a:t>  </a:t>
            </a:r>
            <a:r>
              <a:rPr lang="en-US" altLang="zh-CN" sz="1900" b="1" dirty="0" err="1">
                <a:solidFill>
                  <a:srgbClr val="7F0055"/>
                </a:solidFill>
                <a:latin typeface="Consolas" panose="020B0609020204030204" pitchFamily="49" charset="0"/>
              </a:rPr>
              <a:t>int</a:t>
            </a:r>
            <a:r>
              <a:rPr lang="zh-CN" altLang="en-US" sz="1900" b="1" dirty="0">
                <a:solidFill>
                  <a:srgbClr val="000000"/>
                </a:solidFill>
                <a:latin typeface="Consolas" panose="020B0609020204030204" pitchFamily="49" charset="0"/>
              </a:rPr>
              <a:t> </a:t>
            </a:r>
            <a:r>
              <a:rPr lang="en-US" altLang="zh-CN" sz="1900" b="1" dirty="0" smtClean="0">
                <a:solidFill>
                  <a:srgbClr val="000000"/>
                </a:solidFill>
                <a:latin typeface="Consolas" panose="020B0609020204030204" pitchFamily="49" charset="0"/>
              </a:rPr>
              <a:t>y; </a:t>
            </a:r>
            <a:endParaRPr lang="zh-CN" altLang="en-US" sz="1900" b="1" dirty="0">
              <a:solidFill>
                <a:srgbClr val="3F7F5F"/>
              </a:solidFill>
              <a:latin typeface="Consolas" panose="020B0609020204030204" pitchFamily="49" charset="0"/>
            </a:endParaRPr>
          </a:p>
          <a:p>
            <a:pPr algn="l"/>
            <a:r>
              <a:rPr lang="en-US" altLang="zh-CN" sz="1900" b="1" dirty="0" smtClean="0">
                <a:solidFill>
                  <a:srgbClr val="7F0055"/>
                </a:solidFill>
                <a:latin typeface="Consolas" panose="020B0609020204030204" pitchFamily="49" charset="0"/>
              </a:rPr>
              <a:t>  void</a:t>
            </a:r>
            <a:r>
              <a:rPr lang="en-US" altLang="zh-CN" sz="1900" b="1" dirty="0" smtClean="0">
                <a:solidFill>
                  <a:srgbClr val="000000"/>
                </a:solidFill>
                <a:latin typeface="Consolas" panose="020B0609020204030204" pitchFamily="49" charset="0"/>
              </a:rPr>
              <a:t> fun2() </a:t>
            </a:r>
            <a:r>
              <a:rPr lang="en-US" altLang="zh-CN" sz="1900" b="1" dirty="0">
                <a:solidFill>
                  <a:srgbClr val="000000"/>
                </a:solidFill>
                <a:latin typeface="Consolas" panose="020B0609020204030204" pitchFamily="49" charset="0"/>
              </a:rPr>
              <a:t>{</a:t>
            </a:r>
          </a:p>
          <a:p>
            <a:pPr algn="l"/>
            <a:r>
              <a:rPr lang="en-US" altLang="zh-CN" sz="1900" dirty="0">
                <a:solidFill>
                  <a:srgbClr val="000000"/>
                </a:solidFill>
                <a:latin typeface="Consolas" panose="020B0609020204030204" pitchFamily="49" charset="0"/>
              </a:rPr>
              <a:t> </a:t>
            </a:r>
            <a:r>
              <a:rPr lang="en-US" altLang="zh-CN" sz="1900" dirty="0" smtClean="0">
                <a:solidFill>
                  <a:srgbClr val="000000"/>
                </a:solidFill>
                <a:latin typeface="Consolas" panose="020B0609020204030204" pitchFamily="49" charset="0"/>
              </a:rPr>
              <a:t> </a:t>
            </a:r>
            <a:r>
              <a:rPr lang="pl-PL" altLang="zh-CN" sz="1900" dirty="0" smtClean="0">
                <a:solidFill>
                  <a:srgbClr val="000000"/>
                </a:solidFill>
                <a:latin typeface="Consolas" panose="020B0609020204030204" pitchFamily="49" charset="0"/>
              </a:rPr>
              <a:t>System.</a:t>
            </a:r>
            <a:r>
              <a:rPr lang="pl-PL" altLang="zh-CN" sz="1900" b="1" i="1" dirty="0" smtClean="0">
                <a:solidFill>
                  <a:srgbClr val="0000C0"/>
                </a:solidFill>
                <a:latin typeface="Consolas" panose="020B0609020204030204" pitchFamily="49" charset="0"/>
              </a:rPr>
              <a:t>out</a:t>
            </a:r>
            <a:r>
              <a:rPr lang="pl-PL" altLang="zh-CN" sz="1900" b="1" i="1" dirty="0" smtClean="0">
                <a:solidFill>
                  <a:srgbClr val="000000"/>
                </a:solidFill>
                <a:latin typeface="Consolas" panose="020B0609020204030204" pitchFamily="49" charset="0"/>
              </a:rPr>
              <a:t>.println</a:t>
            </a:r>
            <a:r>
              <a:rPr lang="pl-PL" altLang="zh-CN" sz="1900" b="1" i="1" dirty="0">
                <a:solidFill>
                  <a:srgbClr val="000000"/>
                </a:solidFill>
                <a:latin typeface="Consolas" panose="020B0609020204030204" pitchFamily="49" charset="0"/>
              </a:rPr>
              <a:t>(</a:t>
            </a:r>
            <a:r>
              <a:rPr lang="pl-PL" altLang="zh-CN" sz="1900" b="1" i="1" dirty="0">
                <a:solidFill>
                  <a:srgbClr val="2A00FF"/>
                </a:solidFill>
                <a:latin typeface="Consolas" panose="020B0609020204030204" pitchFamily="49" charset="0"/>
              </a:rPr>
              <a:t>"</a:t>
            </a:r>
            <a:r>
              <a:rPr lang="pl-PL" altLang="zh-CN" sz="1900" b="1" i="1" dirty="0" smtClean="0">
                <a:solidFill>
                  <a:srgbClr val="2A00FF"/>
                </a:solidFill>
                <a:latin typeface="Consolas" panose="020B0609020204030204" pitchFamily="49" charset="0"/>
              </a:rPr>
              <a:t>B:</a:t>
            </a:r>
            <a:r>
              <a:rPr lang="en-US" altLang="zh-CN" sz="1900" b="1" i="1" dirty="0" smtClean="0">
                <a:solidFill>
                  <a:srgbClr val="2A00FF"/>
                </a:solidFill>
                <a:latin typeface="Consolas" panose="020B0609020204030204" pitchFamily="49" charset="0"/>
              </a:rPr>
              <a:t>y</a:t>
            </a:r>
            <a:r>
              <a:rPr lang="pl-PL" altLang="zh-CN" sz="1900" b="1" i="1" dirty="0" smtClean="0">
                <a:solidFill>
                  <a:srgbClr val="2A00FF"/>
                </a:solidFill>
                <a:latin typeface="Consolas" panose="020B0609020204030204" pitchFamily="49" charset="0"/>
              </a:rPr>
              <a:t>="</a:t>
            </a:r>
            <a:r>
              <a:rPr lang="pl-PL" altLang="zh-CN" sz="1900" b="1" i="1" dirty="0" smtClean="0">
                <a:solidFill>
                  <a:srgbClr val="000000"/>
                </a:solidFill>
                <a:latin typeface="Consolas" panose="020B0609020204030204" pitchFamily="49" charset="0"/>
              </a:rPr>
              <a:t>+</a:t>
            </a:r>
            <a:r>
              <a:rPr lang="en-US" altLang="zh-CN" sz="1900" b="1" i="1" dirty="0" smtClean="0">
                <a:solidFill>
                  <a:srgbClr val="000000"/>
                </a:solidFill>
                <a:latin typeface="Consolas" panose="020B0609020204030204" pitchFamily="49" charset="0"/>
              </a:rPr>
              <a:t>y</a:t>
            </a:r>
            <a:r>
              <a:rPr lang="pl-PL" altLang="zh-CN" sz="1900" b="1" i="1" dirty="0" smtClean="0">
                <a:solidFill>
                  <a:srgbClr val="000000"/>
                </a:solidFill>
                <a:latin typeface="Consolas" panose="020B0609020204030204" pitchFamily="49" charset="0"/>
              </a:rPr>
              <a:t>);</a:t>
            </a:r>
            <a:endParaRPr lang="pl-PL" altLang="zh-CN" sz="1900" b="1" i="1" dirty="0">
              <a:solidFill>
                <a:srgbClr val="000000"/>
              </a:solidFill>
              <a:latin typeface="Consolas" panose="020B0609020204030204" pitchFamily="49" charset="0"/>
            </a:endParaRPr>
          </a:p>
          <a:p>
            <a:pPr algn="l"/>
            <a:r>
              <a:rPr lang="en-US" altLang="zh-CN" sz="1900" dirty="0">
                <a:solidFill>
                  <a:srgbClr val="000000"/>
                </a:solidFill>
                <a:latin typeface="Consolas" panose="020B0609020204030204" pitchFamily="49" charset="0"/>
              </a:rPr>
              <a:t> }</a:t>
            </a:r>
          </a:p>
          <a:p>
            <a:pPr algn="l"/>
            <a:r>
              <a:rPr lang="en-US" altLang="zh-CN" sz="1900" dirty="0">
                <a:solidFill>
                  <a:srgbClr val="000000"/>
                </a:solidFill>
                <a:latin typeface="Consolas" panose="020B0609020204030204" pitchFamily="49" charset="0"/>
              </a:rPr>
              <a:t>}</a:t>
            </a:r>
            <a:endParaRPr lang="zh-CN" altLang="en-US" sz="1900" dirty="0"/>
          </a:p>
        </p:txBody>
      </p:sp>
      <p:sp>
        <p:nvSpPr>
          <p:cNvPr id="12" name="文本框 11">
            <a:extLst>
              <a:ext uri="{FF2B5EF4-FFF2-40B4-BE49-F238E27FC236}">
                <a16:creationId xmlns:a16="http://schemas.microsoft.com/office/drawing/2014/main" id="{8986A6BF-7FEF-4835-A57D-3466CCAAE2E1}"/>
              </a:ext>
            </a:extLst>
          </p:cNvPr>
          <p:cNvSpPr txBox="1"/>
          <p:nvPr/>
        </p:nvSpPr>
        <p:spPr>
          <a:xfrm>
            <a:off x="170438" y="5432597"/>
            <a:ext cx="4678680" cy="1200329"/>
          </a:xfrm>
          <a:prstGeom prst="rect">
            <a:avLst/>
          </a:prstGeom>
          <a:noFill/>
        </p:spPr>
        <p:txBody>
          <a:bodyPr wrap="square">
            <a:spAutoFit/>
          </a:bodyPr>
          <a:lstStyle/>
          <a:p>
            <a:r>
              <a:rPr lang="zh-CN" altLang="en-US" sz="2400" dirty="0"/>
              <a:t>运行结果：</a:t>
            </a:r>
            <a:endParaRPr lang="en-US" altLang="zh-CN" sz="2400" dirty="0"/>
          </a:p>
          <a:p>
            <a:r>
              <a:rPr lang="pl-PL" altLang="zh-CN" sz="2400" dirty="0">
                <a:solidFill>
                  <a:schemeClr val="tx1"/>
                </a:solidFill>
              </a:rPr>
              <a:t>B:x=10</a:t>
            </a:r>
          </a:p>
          <a:p>
            <a:r>
              <a:rPr lang="pl-PL" altLang="zh-CN" sz="2400" dirty="0" smtClean="0">
                <a:solidFill>
                  <a:schemeClr val="tx1"/>
                </a:solidFill>
              </a:rPr>
              <a:t>A:y=100</a:t>
            </a:r>
            <a:endParaRPr lang="pl-PL" altLang="zh-CN" sz="2400" dirty="0">
              <a:solidFill>
                <a:schemeClr val="tx1"/>
              </a:solidFill>
            </a:endParaRPr>
          </a:p>
        </p:txBody>
      </p:sp>
    </p:spTree>
    <p:extLst>
      <p:ext uri="{BB962C8B-B14F-4D97-AF65-F5344CB8AC3E}">
        <p14:creationId xmlns:p14="http://schemas.microsoft.com/office/powerpoint/2010/main" val="22006374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CD4244-8D69-4279-B3CB-18ADE77E11DF}"/>
              </a:ext>
            </a:extLst>
          </p:cNvPr>
          <p:cNvSpPr>
            <a:spLocks noGrp="1"/>
          </p:cNvSpPr>
          <p:nvPr>
            <p:ph type="sldNum" sz="quarter" idx="12"/>
          </p:nvPr>
        </p:nvSpPr>
        <p:spPr/>
        <p:txBody>
          <a:bodyPr/>
          <a:lstStyle/>
          <a:p>
            <a:pPr>
              <a:defRPr/>
            </a:pPr>
            <a:r>
              <a:rPr lang="zh-CN" altLang="en-US"/>
              <a:t>第</a:t>
            </a:r>
            <a:fld id="{218116F1-1B2E-4691-8CAB-C27D2F4ABFA6}" type="slidenum">
              <a:rPr lang="zh-CN" altLang="en-US" smtClean="0"/>
              <a:pPr>
                <a:defRPr/>
              </a:pPr>
              <a:t>27</a:t>
            </a:fld>
            <a:r>
              <a:rPr lang="zh-CN" altLang="en-US"/>
              <a:t>页</a:t>
            </a:r>
            <a:endParaRPr lang="en-US" altLang="zh-CN" dirty="0"/>
          </a:p>
        </p:txBody>
      </p:sp>
      <p:sp>
        <p:nvSpPr>
          <p:cNvPr id="6" name="文本框 5">
            <a:extLst>
              <a:ext uri="{FF2B5EF4-FFF2-40B4-BE49-F238E27FC236}">
                <a16:creationId xmlns:a16="http://schemas.microsoft.com/office/drawing/2014/main" id="{340E11E4-DF92-46F9-9331-8A4A8FA466B8}"/>
              </a:ext>
            </a:extLst>
          </p:cNvPr>
          <p:cNvSpPr txBox="1"/>
          <p:nvPr/>
        </p:nvSpPr>
        <p:spPr>
          <a:xfrm>
            <a:off x="179512" y="836712"/>
            <a:ext cx="8136904" cy="3970318"/>
          </a:xfrm>
          <a:prstGeom prst="rect">
            <a:avLst/>
          </a:prstGeom>
          <a:noFill/>
        </p:spPr>
        <p:txBody>
          <a:bodyPr wrap="square">
            <a:spAutoFit/>
          </a:bodyPr>
          <a:lstStyle/>
          <a:p>
            <a:pPr marL="342900" indent="-342900" algn="just" eaLnBrk="1" hangingPunct="1">
              <a:lnSpc>
                <a:spcPct val="150000"/>
              </a:lnSpc>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成员变量</a:t>
            </a:r>
            <a:r>
              <a:rPr lang="zh-CN" altLang="en-US" sz="2800" b="1" dirty="0" smtClean="0">
                <a:latin typeface="微软雅黑" panose="020B0503020204020204" pitchFamily="34" charset="-122"/>
                <a:ea typeface="微软雅黑" panose="020B0503020204020204" pitchFamily="34" charset="-122"/>
              </a:rPr>
              <a:t>的重新定义</a:t>
            </a:r>
            <a:endParaRPr lang="zh-CN" altLang="en-US" sz="2800" dirty="0">
              <a:latin typeface="微软雅黑" panose="020B0503020204020204" pitchFamily="34" charset="-122"/>
              <a:ea typeface="微软雅黑" panose="020B0503020204020204" pitchFamily="34" charset="-122"/>
            </a:endParaRPr>
          </a:p>
          <a:p>
            <a:pPr marL="457200" indent="-457200" algn="just" eaLnBrk="1" hangingPunct="1">
              <a:lnSpc>
                <a:spcPct val="150000"/>
              </a:lnSpc>
              <a:buFont typeface="Arial" panose="020B0604020202020204" pitchFamily="34" charset="0"/>
              <a:buChar char="•"/>
            </a:pPr>
            <a:r>
              <a:rPr lang="zh-CN" altLang="en-US" sz="2800" dirty="0">
                <a:solidFill>
                  <a:schemeClr val="tx1"/>
                </a:solidFill>
                <a:latin typeface="微软雅黑" panose="020B0503020204020204" pitchFamily="34" charset="-122"/>
                <a:ea typeface="微软雅黑" panose="020B0503020204020204" pitchFamily="34" charset="-122"/>
              </a:rPr>
              <a:t>如果</a:t>
            </a:r>
            <a:r>
              <a:rPr lang="zh-CN" altLang="en-US" sz="2800" dirty="0" smtClean="0">
                <a:solidFill>
                  <a:schemeClr val="tx1"/>
                </a:solidFill>
                <a:latin typeface="微软雅黑" panose="020B0503020204020204" pitchFamily="34" charset="-122"/>
                <a:ea typeface="微软雅黑" panose="020B0503020204020204" pitchFamily="34" charset="-122"/>
              </a:rPr>
              <a:t>子</a:t>
            </a:r>
            <a:r>
              <a:rPr lang="zh-CN" altLang="en-US" sz="2800" dirty="0">
                <a:solidFill>
                  <a:schemeClr val="tx1"/>
                </a:solidFill>
                <a:latin typeface="微软雅黑" panose="020B0503020204020204" pitchFamily="34" charset="-122"/>
                <a:ea typeface="微软雅黑" panose="020B0503020204020204" pitchFamily="34" charset="-122"/>
              </a:rPr>
              <a:t>类中声明的成员变量和父类中的成员变量</a:t>
            </a:r>
            <a:r>
              <a:rPr lang="zh-CN" altLang="en-US" sz="2800" dirty="0" smtClean="0">
                <a:solidFill>
                  <a:schemeClr val="tx1"/>
                </a:solidFill>
                <a:latin typeface="微软雅黑" panose="020B0503020204020204" pitchFamily="34" charset="-122"/>
                <a:ea typeface="微软雅黑" panose="020B0503020204020204" pitchFamily="34" charset="-122"/>
              </a:rPr>
              <a:t>同名，</a:t>
            </a:r>
            <a:r>
              <a:rPr lang="zh-CN" altLang="en-US" sz="2800" dirty="0">
                <a:solidFill>
                  <a:schemeClr val="tx1"/>
                </a:solidFill>
                <a:latin typeface="微软雅黑" panose="020B0503020204020204" pitchFamily="34" charset="-122"/>
                <a:ea typeface="微软雅黑" panose="020B0503020204020204" pitchFamily="34" charset="-122"/>
              </a:rPr>
              <a:t>子类就隐藏了继承的成员变量。</a:t>
            </a:r>
          </a:p>
          <a:p>
            <a:pPr marL="457200" indent="-457200" algn="just" eaLnBrk="1" hangingPunct="1">
              <a:lnSpc>
                <a:spcPct val="150000"/>
              </a:lnSpc>
              <a:buFont typeface="Arial" panose="020B0604020202020204" pitchFamily="34" charset="0"/>
              <a:buChar char="•"/>
            </a:pPr>
            <a:r>
              <a:rPr lang="zh-CN" altLang="en-US" sz="2800" dirty="0">
                <a:solidFill>
                  <a:schemeClr val="tx1"/>
                </a:solidFill>
                <a:latin typeface="微软雅黑" panose="020B0503020204020204" pitchFamily="34" charset="-122"/>
                <a:ea typeface="微软雅黑" panose="020B0503020204020204" pitchFamily="34" charset="-122"/>
              </a:rPr>
              <a:t>在子类中要操作这个与父类同名的成员变量时，</a:t>
            </a:r>
            <a:r>
              <a:rPr lang="zh-CN" altLang="en-US" sz="2800" b="1" dirty="0">
                <a:solidFill>
                  <a:schemeClr val="tx1"/>
                </a:solidFill>
                <a:latin typeface="微软雅黑" panose="020B0503020204020204" pitchFamily="34" charset="-122"/>
                <a:ea typeface="微软雅黑" panose="020B0503020204020204" pitchFamily="34" charset="-122"/>
              </a:rPr>
              <a:t>子类操作的是子类重新声明的这个成员变量</a:t>
            </a:r>
            <a:r>
              <a:rPr lang="zh-CN" altLang="en-US" sz="2800" dirty="0">
                <a:solidFill>
                  <a:schemeClr val="tx1"/>
                </a:solidFill>
                <a:latin typeface="微软雅黑" panose="020B0503020204020204" pitchFamily="34" charset="-122"/>
                <a:ea typeface="微软雅黑" panose="020B0503020204020204" pitchFamily="34" charset="-122"/>
              </a:rPr>
              <a:t>。而不是被</a:t>
            </a:r>
            <a:r>
              <a:rPr lang="zh-CN" altLang="en-US" sz="2800" dirty="0" smtClean="0">
                <a:solidFill>
                  <a:schemeClr val="tx1"/>
                </a:solidFill>
                <a:latin typeface="微软雅黑" panose="020B0503020204020204" pitchFamily="34" charset="-122"/>
                <a:ea typeface="微软雅黑" panose="020B0503020204020204" pitchFamily="34" charset="-122"/>
              </a:rPr>
              <a:t>隐藏的那个成员变量。</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78296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964488" cy="6552728"/>
          </a:xfrm>
        </p:spPr>
        <p:txBody>
          <a:bodyPr/>
          <a:lstStyle/>
          <a:p>
            <a:pPr marL="457200" indent="-457200">
              <a:lnSpc>
                <a:spcPct val="100000"/>
              </a:lnSpc>
              <a:buFont typeface="+mj-lt"/>
              <a:buAutoNum type="arabicPeriod"/>
            </a:pPr>
            <a:r>
              <a:rPr lang="en-US" altLang="zh-CN" sz="2400" dirty="0" smtClean="0">
                <a:solidFill>
                  <a:srgbClr val="7F0055"/>
                </a:solidFill>
                <a:latin typeface="Consolas" panose="020B0609020204030204" pitchFamily="49" charset="0"/>
              </a:rPr>
              <a:t>public</a:t>
            </a:r>
            <a:r>
              <a:rPr lang="en-US" altLang="zh-CN" sz="2400" dirty="0" smtClean="0">
                <a:solidFill>
                  <a:srgbClr val="000000"/>
                </a:solidFill>
                <a:latin typeface="Consolas" panose="020B0609020204030204" pitchFamily="49" charset="0"/>
              </a:rPr>
              <a:t> </a:t>
            </a:r>
            <a:r>
              <a:rPr lang="en-US" altLang="zh-CN" sz="2400" dirty="0">
                <a:solidFill>
                  <a:srgbClr val="7F0055"/>
                </a:solidFill>
                <a:latin typeface="Consolas" panose="020B0609020204030204" pitchFamily="49" charset="0"/>
              </a:rPr>
              <a:t>class</a:t>
            </a:r>
            <a:r>
              <a:rPr lang="en-US" altLang="zh-CN" sz="2400" dirty="0">
                <a:solidFill>
                  <a:srgbClr val="000000"/>
                </a:solidFill>
                <a:latin typeface="Consolas" panose="020B0609020204030204" pitchFamily="49" charset="0"/>
              </a:rPr>
              <a:t> Test{</a:t>
            </a:r>
          </a:p>
          <a:p>
            <a:pPr marL="457200" indent="-457200">
              <a:lnSpc>
                <a:spcPct val="100000"/>
              </a:lnSpc>
              <a:buFont typeface="+mj-lt"/>
              <a:buAutoNum type="arabicPeriod"/>
            </a:pPr>
            <a:r>
              <a:rPr lang="en-US" altLang="zh-CN" sz="2400" dirty="0">
                <a:solidFill>
                  <a:srgbClr val="000000"/>
                </a:solidFill>
                <a:latin typeface="Consolas" panose="020B0609020204030204" pitchFamily="49" charset="0"/>
              </a:rPr>
              <a:t>    </a:t>
            </a:r>
            <a:r>
              <a:rPr lang="en-US" altLang="zh-CN" sz="2400" dirty="0">
                <a:solidFill>
                  <a:srgbClr val="7F0055"/>
                </a:solidFill>
                <a:latin typeface="Consolas" panose="020B0609020204030204" pitchFamily="49" charset="0"/>
              </a:rPr>
              <a:t>public</a:t>
            </a:r>
            <a:r>
              <a:rPr lang="en-US" altLang="zh-CN" sz="2400" dirty="0">
                <a:solidFill>
                  <a:srgbClr val="000000"/>
                </a:solidFill>
                <a:latin typeface="Consolas" panose="020B0609020204030204" pitchFamily="49" charset="0"/>
              </a:rPr>
              <a:t> </a:t>
            </a:r>
            <a:r>
              <a:rPr lang="en-US" altLang="zh-CN" sz="2400" dirty="0">
                <a:solidFill>
                  <a:srgbClr val="7F0055"/>
                </a:solidFill>
                <a:latin typeface="Consolas" panose="020B0609020204030204" pitchFamily="49" charset="0"/>
              </a:rPr>
              <a:t>static</a:t>
            </a:r>
            <a:r>
              <a:rPr lang="en-US" altLang="zh-CN" sz="2400" dirty="0">
                <a:solidFill>
                  <a:srgbClr val="000000"/>
                </a:solidFill>
                <a:latin typeface="Consolas" panose="020B0609020204030204" pitchFamily="49" charset="0"/>
              </a:rPr>
              <a:t> </a:t>
            </a:r>
            <a:r>
              <a:rPr lang="en-US" altLang="zh-CN" sz="2400" dirty="0">
                <a:solidFill>
                  <a:srgbClr val="7F0055"/>
                </a:solidFill>
                <a:latin typeface="Consolas" panose="020B0609020204030204" pitchFamily="49" charset="0"/>
              </a:rPr>
              <a:t>void</a:t>
            </a:r>
            <a:r>
              <a:rPr lang="en-US" altLang="zh-CN" sz="2400" dirty="0">
                <a:solidFill>
                  <a:srgbClr val="000000"/>
                </a:solidFill>
                <a:latin typeface="Consolas" panose="020B0609020204030204" pitchFamily="49" charset="0"/>
              </a:rPr>
              <a:t> main(String[] </a:t>
            </a:r>
            <a:r>
              <a:rPr lang="en-US" altLang="zh-CN" sz="2400" dirty="0" err="1">
                <a:solidFill>
                  <a:srgbClr val="6A3E3E"/>
                </a:solidFill>
                <a:latin typeface="Consolas" panose="020B0609020204030204" pitchFamily="49" charset="0"/>
              </a:rPr>
              <a:t>args</a:t>
            </a:r>
            <a:r>
              <a:rPr lang="en-US" altLang="zh-CN" sz="2400" dirty="0">
                <a:solidFill>
                  <a:srgbClr val="000000"/>
                </a:solidFill>
                <a:latin typeface="Consolas" panose="020B0609020204030204" pitchFamily="49" charset="0"/>
              </a:rPr>
              <a:t>){</a:t>
            </a:r>
          </a:p>
          <a:p>
            <a:pPr marL="457200" indent="-457200">
              <a:lnSpc>
                <a:spcPct val="100000"/>
              </a:lnSpc>
              <a:buFont typeface="+mj-lt"/>
              <a:buAutoNum type="arabicPeriod"/>
            </a:pPr>
            <a:r>
              <a:rPr lang="en-US" altLang="zh-CN" sz="2400" dirty="0">
                <a:solidFill>
                  <a:srgbClr val="000000"/>
                </a:solidFill>
                <a:latin typeface="Consolas" panose="020B0609020204030204" pitchFamily="49" charset="0"/>
              </a:rPr>
              <a:t>       B </a:t>
            </a:r>
            <a:r>
              <a:rPr lang="en-US" altLang="zh-CN" sz="2400" dirty="0">
                <a:solidFill>
                  <a:srgbClr val="6A3E3E"/>
                </a:solidFill>
                <a:latin typeface="Consolas" panose="020B0609020204030204" pitchFamily="49" charset="0"/>
              </a:rPr>
              <a:t>b</a:t>
            </a:r>
            <a:r>
              <a:rPr lang="en-US" altLang="zh-CN" sz="2400" dirty="0">
                <a:solidFill>
                  <a:srgbClr val="000000"/>
                </a:solidFill>
                <a:latin typeface="Consolas" panose="020B0609020204030204" pitchFamily="49" charset="0"/>
              </a:rPr>
              <a:t>=</a:t>
            </a:r>
            <a:r>
              <a:rPr lang="en-US" altLang="zh-CN" sz="2400" dirty="0">
                <a:solidFill>
                  <a:srgbClr val="7F0055"/>
                </a:solidFill>
                <a:latin typeface="Consolas" panose="020B0609020204030204" pitchFamily="49" charset="0"/>
              </a:rPr>
              <a:t>new</a:t>
            </a:r>
            <a:r>
              <a:rPr lang="en-US" altLang="zh-CN" sz="2400" dirty="0">
                <a:solidFill>
                  <a:srgbClr val="000000"/>
                </a:solidFill>
                <a:latin typeface="Consolas" panose="020B0609020204030204" pitchFamily="49" charset="0"/>
              </a:rPr>
              <a:t> B();      </a:t>
            </a:r>
          </a:p>
          <a:p>
            <a:pPr marL="457200" indent="-457200">
              <a:lnSpc>
                <a:spcPct val="100000"/>
              </a:lnSpc>
              <a:buFont typeface="+mj-lt"/>
              <a:buAutoNum type="arabicPeriod"/>
            </a:pPr>
            <a:r>
              <a:rPr lang="en-US" altLang="zh-CN" sz="2400" dirty="0">
                <a:solidFill>
                  <a:srgbClr val="000000"/>
                </a:solidFill>
                <a:latin typeface="Consolas" panose="020B0609020204030204" pitchFamily="49" charset="0"/>
              </a:rPr>
              <a:t>       </a:t>
            </a:r>
            <a:r>
              <a:rPr lang="en-US" altLang="zh-CN" sz="2400" dirty="0" err="1">
                <a:solidFill>
                  <a:srgbClr val="6A3E3E"/>
                </a:solidFill>
                <a:latin typeface="Consolas" panose="020B0609020204030204" pitchFamily="49" charset="0"/>
              </a:rPr>
              <a:t>b</a:t>
            </a:r>
            <a:r>
              <a:rPr lang="en-US" altLang="zh-CN" sz="2400" dirty="0" err="1">
                <a:solidFill>
                  <a:srgbClr val="000000"/>
                </a:solidFill>
                <a:latin typeface="Consolas" panose="020B0609020204030204" pitchFamily="49" charset="0"/>
              </a:rPr>
              <a:t>.setX</a:t>
            </a:r>
            <a:r>
              <a:rPr lang="en-US" altLang="zh-CN" sz="2400" dirty="0">
                <a:solidFill>
                  <a:srgbClr val="000000"/>
                </a:solidFill>
                <a:latin typeface="Consolas" panose="020B0609020204030204" pitchFamily="49" charset="0"/>
              </a:rPr>
              <a:t>();</a:t>
            </a:r>
          </a:p>
          <a:p>
            <a:pPr marL="457200" indent="-457200">
              <a:lnSpc>
                <a:spcPct val="100000"/>
              </a:lnSpc>
              <a:buFont typeface="+mj-lt"/>
              <a:buAutoNum type="arabicPeriod"/>
            </a:pP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System.</a:t>
            </a:r>
            <a:r>
              <a:rPr lang="en-US" altLang="zh-CN" sz="2400" i="1" dirty="0" err="1">
                <a:solidFill>
                  <a:srgbClr val="0000C0"/>
                </a:solidFill>
                <a:latin typeface="Consolas" panose="020B0609020204030204" pitchFamily="49" charset="0"/>
              </a:rPr>
              <a:t>out</a:t>
            </a:r>
            <a:r>
              <a:rPr lang="en-US" altLang="zh-CN" sz="2400" i="1" dirty="0" err="1">
                <a:solidFill>
                  <a:srgbClr val="000000"/>
                </a:solidFill>
                <a:latin typeface="Consolas" panose="020B0609020204030204" pitchFamily="49" charset="0"/>
              </a:rPr>
              <a:t>.println</a:t>
            </a:r>
            <a:r>
              <a:rPr lang="en-US" altLang="zh-CN" sz="2400" i="1" dirty="0">
                <a:solidFill>
                  <a:srgbClr val="000000"/>
                </a:solidFill>
                <a:latin typeface="Consolas" panose="020B0609020204030204" pitchFamily="49" charset="0"/>
              </a:rPr>
              <a:t>(</a:t>
            </a:r>
            <a:r>
              <a:rPr lang="en-US" altLang="zh-CN" sz="2400" i="1" dirty="0">
                <a:solidFill>
                  <a:srgbClr val="6A3E3E"/>
                </a:solidFill>
                <a:latin typeface="Consolas" panose="020B0609020204030204" pitchFamily="49" charset="0"/>
              </a:rPr>
              <a:t>b</a:t>
            </a:r>
            <a:r>
              <a:rPr lang="en-US" altLang="zh-CN" sz="2400" i="1" dirty="0">
                <a:solidFill>
                  <a:srgbClr val="000000"/>
                </a:solidFill>
                <a:latin typeface="Consolas" panose="020B0609020204030204" pitchFamily="49" charset="0"/>
              </a:rPr>
              <a:t>.f1());</a:t>
            </a:r>
          </a:p>
          <a:p>
            <a:pPr marL="457200" indent="-457200">
              <a:lnSpc>
                <a:spcPct val="100000"/>
              </a:lnSpc>
              <a:buFont typeface="+mj-lt"/>
              <a:buAutoNum type="arabicPeriod"/>
            </a:pPr>
            <a:r>
              <a:rPr lang="zh-CN" altLang="en-US" sz="2400" dirty="0">
                <a:solidFill>
                  <a:srgbClr val="000000"/>
                </a:solidFill>
                <a:latin typeface="Consolas" panose="020B0609020204030204" pitchFamily="49" charset="0"/>
              </a:rPr>
              <a:t>   </a:t>
            </a:r>
            <a:r>
              <a:rPr lang="en-US" altLang="zh-CN" sz="2400" dirty="0">
                <a:solidFill>
                  <a:srgbClr val="000000"/>
                </a:solidFill>
                <a:latin typeface="Consolas" panose="020B0609020204030204" pitchFamily="49" charset="0"/>
              </a:rPr>
              <a:t>}</a:t>
            </a:r>
          </a:p>
          <a:p>
            <a:pPr marL="457200" indent="-457200">
              <a:lnSpc>
                <a:spcPct val="100000"/>
              </a:lnSpc>
              <a:buFont typeface="+mj-lt"/>
              <a:buAutoNum type="arabicPeriod"/>
            </a:pPr>
            <a:r>
              <a:rPr lang="en-US" altLang="zh-CN" sz="2400" dirty="0">
                <a:solidFill>
                  <a:srgbClr val="000000"/>
                </a:solidFill>
                <a:latin typeface="Consolas" panose="020B0609020204030204" pitchFamily="49" charset="0"/>
              </a:rPr>
              <a:t>}</a:t>
            </a:r>
          </a:p>
          <a:p>
            <a:pPr marL="457200" indent="-457200">
              <a:lnSpc>
                <a:spcPct val="100000"/>
              </a:lnSpc>
              <a:buFont typeface="+mj-lt"/>
              <a:buAutoNum type="arabicPeriod"/>
            </a:pPr>
            <a:r>
              <a:rPr lang="en-US" altLang="zh-CN" sz="2400" dirty="0">
                <a:solidFill>
                  <a:srgbClr val="7F0055"/>
                </a:solidFill>
                <a:latin typeface="Consolas" panose="020B0609020204030204" pitchFamily="49" charset="0"/>
              </a:rPr>
              <a:t>class</a:t>
            </a:r>
            <a:r>
              <a:rPr lang="en-US" altLang="zh-CN" sz="2400" dirty="0">
                <a:solidFill>
                  <a:srgbClr val="000000"/>
                </a:solidFill>
                <a:latin typeface="Consolas" panose="020B0609020204030204" pitchFamily="49" charset="0"/>
              </a:rPr>
              <a:t> A</a:t>
            </a:r>
          </a:p>
          <a:p>
            <a:pPr marL="457200" indent="-457200">
              <a:lnSpc>
                <a:spcPct val="100000"/>
              </a:lnSpc>
              <a:buFont typeface="+mj-lt"/>
              <a:buAutoNum type="arabicPeriod"/>
            </a:pPr>
            <a:r>
              <a:rPr lang="en-US" altLang="zh-CN" sz="2400" dirty="0">
                <a:solidFill>
                  <a:srgbClr val="000000"/>
                </a:solidFill>
                <a:latin typeface="Consolas" panose="020B0609020204030204" pitchFamily="49" charset="0"/>
              </a:rPr>
              <a:t>{  </a:t>
            </a:r>
          </a:p>
          <a:p>
            <a:pPr marL="457200" indent="-457200">
              <a:lnSpc>
                <a:spcPct val="100000"/>
              </a:lnSpc>
              <a:buFont typeface="+mj-lt"/>
              <a:buAutoNum type="arabicPeriod"/>
            </a:pPr>
            <a:r>
              <a:rPr lang="en-US" altLang="zh-CN" sz="2400" dirty="0" smtClean="0">
                <a:solidFill>
                  <a:srgbClr val="7F0055"/>
                </a:solidFill>
                <a:latin typeface="Consolas" panose="020B0609020204030204" pitchFamily="49" charset="0"/>
              </a:rPr>
              <a:t>    </a:t>
            </a:r>
            <a:r>
              <a:rPr lang="en-US" altLang="zh-CN" sz="2400" dirty="0" err="1" smtClean="0">
                <a:solidFill>
                  <a:srgbClr val="7F0055"/>
                </a:solidFill>
                <a:latin typeface="Consolas" panose="020B0609020204030204" pitchFamily="49" charset="0"/>
              </a:rPr>
              <a:t>int</a:t>
            </a:r>
            <a:r>
              <a:rPr lang="en-US" altLang="zh-CN" sz="2400" dirty="0" smtClean="0">
                <a:solidFill>
                  <a:srgbClr val="000000"/>
                </a:solidFill>
                <a:latin typeface="Consolas" panose="020B0609020204030204" pitchFamily="49" charset="0"/>
              </a:rPr>
              <a:t> </a:t>
            </a:r>
            <a:r>
              <a:rPr lang="en-US" altLang="zh-CN" sz="2400" dirty="0">
                <a:solidFill>
                  <a:srgbClr val="0000C0"/>
                </a:solidFill>
                <a:latin typeface="Consolas" panose="020B0609020204030204" pitchFamily="49" charset="0"/>
              </a:rPr>
              <a:t>x</a:t>
            </a:r>
            <a:r>
              <a:rPr lang="en-US" altLang="zh-CN" sz="2400" dirty="0">
                <a:solidFill>
                  <a:srgbClr val="000000"/>
                </a:solidFill>
                <a:latin typeface="Consolas" panose="020B0609020204030204" pitchFamily="49" charset="0"/>
              </a:rPr>
              <a:t>=0;    </a:t>
            </a:r>
          </a:p>
          <a:p>
            <a:pPr marL="457200" indent="-457200">
              <a:lnSpc>
                <a:spcPct val="100000"/>
              </a:lnSpc>
              <a:buFont typeface="+mj-lt"/>
              <a:buAutoNum type="arabicPeriod"/>
            </a:pPr>
            <a:r>
              <a:rPr lang="en-US" altLang="zh-CN" sz="2400" dirty="0">
                <a:solidFill>
                  <a:srgbClr val="000000"/>
                </a:solidFill>
                <a:latin typeface="Consolas" panose="020B0609020204030204" pitchFamily="49" charset="0"/>
              </a:rPr>
              <a:t>    </a:t>
            </a:r>
            <a:r>
              <a:rPr lang="en-US" altLang="zh-CN" sz="2400" dirty="0" err="1">
                <a:solidFill>
                  <a:srgbClr val="7F0055"/>
                </a:solidFill>
                <a:latin typeface="Consolas" panose="020B0609020204030204" pitchFamily="49" charset="0"/>
              </a:rPr>
              <a:t>int</a:t>
            </a:r>
            <a:r>
              <a:rPr lang="en-US" altLang="zh-CN" sz="2400" dirty="0">
                <a:solidFill>
                  <a:srgbClr val="000000"/>
                </a:solidFill>
                <a:latin typeface="Consolas" panose="020B0609020204030204" pitchFamily="49" charset="0"/>
              </a:rPr>
              <a:t> f1(){</a:t>
            </a:r>
            <a:r>
              <a:rPr lang="en-US" altLang="zh-CN" sz="2400" dirty="0">
                <a:solidFill>
                  <a:srgbClr val="7F0055"/>
                </a:solidFill>
                <a:latin typeface="Consolas" panose="020B0609020204030204" pitchFamily="49" charset="0"/>
              </a:rPr>
              <a:t>return</a:t>
            </a:r>
            <a:r>
              <a:rPr lang="en-US" altLang="zh-CN" sz="2400" dirty="0">
                <a:solidFill>
                  <a:srgbClr val="000000"/>
                </a:solidFill>
                <a:latin typeface="Consolas" panose="020B0609020204030204" pitchFamily="49" charset="0"/>
              </a:rPr>
              <a:t> </a:t>
            </a:r>
            <a:r>
              <a:rPr lang="en-US" altLang="zh-CN" sz="2400" dirty="0">
                <a:solidFill>
                  <a:srgbClr val="0000C0"/>
                </a:solidFill>
                <a:latin typeface="Consolas" panose="020B0609020204030204" pitchFamily="49" charset="0"/>
              </a:rPr>
              <a:t>x</a:t>
            </a:r>
            <a:r>
              <a:rPr lang="en-US" altLang="zh-CN" sz="2400" dirty="0">
                <a:solidFill>
                  <a:srgbClr val="000000"/>
                </a:solidFill>
                <a:latin typeface="Consolas" panose="020B0609020204030204" pitchFamily="49" charset="0"/>
              </a:rPr>
              <a:t>;}</a:t>
            </a:r>
          </a:p>
          <a:p>
            <a:pPr marL="457200" indent="-457200">
              <a:lnSpc>
                <a:spcPct val="100000"/>
              </a:lnSpc>
              <a:buFont typeface="+mj-lt"/>
              <a:buAutoNum type="arabicPeriod"/>
            </a:pPr>
            <a:r>
              <a:rPr lang="en-US" altLang="zh-CN" sz="2400" dirty="0">
                <a:solidFill>
                  <a:srgbClr val="000000"/>
                </a:solidFill>
                <a:latin typeface="Consolas" panose="020B0609020204030204" pitchFamily="49" charset="0"/>
              </a:rPr>
              <a:t>}</a:t>
            </a:r>
          </a:p>
          <a:p>
            <a:pPr marL="457200" indent="-457200">
              <a:lnSpc>
                <a:spcPct val="100000"/>
              </a:lnSpc>
              <a:buFont typeface="+mj-lt"/>
              <a:buAutoNum type="arabicPeriod"/>
            </a:pPr>
            <a:r>
              <a:rPr lang="en-US" altLang="zh-CN" sz="2400" dirty="0">
                <a:solidFill>
                  <a:srgbClr val="7F0055"/>
                </a:solidFill>
                <a:latin typeface="Consolas" panose="020B0609020204030204" pitchFamily="49" charset="0"/>
              </a:rPr>
              <a:t>class</a:t>
            </a:r>
            <a:r>
              <a:rPr lang="en-US" altLang="zh-CN" sz="2400" dirty="0">
                <a:solidFill>
                  <a:srgbClr val="000000"/>
                </a:solidFill>
                <a:latin typeface="Consolas" panose="020B0609020204030204" pitchFamily="49" charset="0"/>
              </a:rPr>
              <a:t> B </a:t>
            </a:r>
            <a:r>
              <a:rPr lang="en-US" altLang="zh-CN" sz="2400" dirty="0">
                <a:solidFill>
                  <a:srgbClr val="7F0055"/>
                </a:solidFill>
                <a:latin typeface="Consolas" panose="020B0609020204030204" pitchFamily="49" charset="0"/>
              </a:rPr>
              <a:t>extends</a:t>
            </a:r>
            <a:r>
              <a:rPr lang="en-US" altLang="zh-CN" sz="2400" dirty="0">
                <a:solidFill>
                  <a:srgbClr val="000000"/>
                </a:solidFill>
                <a:latin typeface="Consolas" panose="020B0609020204030204" pitchFamily="49" charset="0"/>
              </a:rPr>
              <a:t> A</a:t>
            </a:r>
          </a:p>
          <a:p>
            <a:pPr marL="457200" indent="-457200">
              <a:lnSpc>
                <a:spcPct val="100000"/>
              </a:lnSpc>
              <a:buFont typeface="+mj-lt"/>
              <a:buAutoNum type="arabicPeriod"/>
            </a:pPr>
            <a:r>
              <a:rPr lang="en-US" altLang="zh-CN" sz="2400" dirty="0">
                <a:solidFill>
                  <a:srgbClr val="000000"/>
                </a:solidFill>
                <a:latin typeface="Consolas" panose="020B0609020204030204" pitchFamily="49" charset="0"/>
              </a:rPr>
              <a:t>{</a:t>
            </a:r>
          </a:p>
          <a:p>
            <a:pPr marL="457200" indent="-457200">
              <a:lnSpc>
                <a:spcPct val="100000"/>
              </a:lnSpc>
              <a:buFont typeface="+mj-lt"/>
              <a:buAutoNum type="arabicPeriod"/>
            </a:pPr>
            <a:r>
              <a:rPr lang="en-US" altLang="zh-CN" sz="2400" dirty="0" smtClean="0">
                <a:solidFill>
                  <a:srgbClr val="7F0055"/>
                </a:solidFill>
                <a:latin typeface="Consolas" panose="020B0609020204030204" pitchFamily="49" charset="0"/>
              </a:rPr>
              <a:t>    </a:t>
            </a:r>
            <a:r>
              <a:rPr lang="en-US" altLang="zh-CN" sz="2400" dirty="0" err="1" smtClean="0">
                <a:solidFill>
                  <a:srgbClr val="7F0055"/>
                </a:solidFill>
                <a:latin typeface="Consolas" panose="020B0609020204030204" pitchFamily="49" charset="0"/>
              </a:rPr>
              <a:t>int</a:t>
            </a:r>
            <a:r>
              <a:rPr lang="en-US" altLang="zh-CN" sz="2400" dirty="0" smtClean="0">
                <a:solidFill>
                  <a:srgbClr val="000000"/>
                </a:solidFill>
                <a:latin typeface="Consolas" panose="020B0609020204030204" pitchFamily="49" charset="0"/>
              </a:rPr>
              <a:t> </a:t>
            </a:r>
            <a:r>
              <a:rPr lang="en-US" altLang="zh-CN" sz="2400" dirty="0">
                <a:solidFill>
                  <a:srgbClr val="0000C0"/>
                </a:solidFill>
                <a:latin typeface="Consolas" panose="020B0609020204030204" pitchFamily="49" charset="0"/>
              </a:rPr>
              <a:t>x</a:t>
            </a:r>
            <a:r>
              <a:rPr lang="en-US" altLang="zh-CN" sz="2400" dirty="0">
                <a:solidFill>
                  <a:srgbClr val="000000"/>
                </a:solidFill>
                <a:latin typeface="Consolas" panose="020B0609020204030204" pitchFamily="49" charset="0"/>
              </a:rPr>
              <a:t>=1;</a:t>
            </a:r>
          </a:p>
          <a:p>
            <a:pPr marL="457200" indent="-457200">
              <a:lnSpc>
                <a:spcPct val="100000"/>
              </a:lnSpc>
              <a:buFont typeface="+mj-lt"/>
              <a:buAutoNum type="arabicPeriod"/>
            </a:pPr>
            <a:r>
              <a:rPr lang="en-US" altLang="zh-CN" sz="2400" dirty="0" smtClean="0">
                <a:solidFill>
                  <a:srgbClr val="7F0055"/>
                </a:solidFill>
                <a:latin typeface="Consolas" panose="020B0609020204030204" pitchFamily="49" charset="0"/>
              </a:rPr>
              <a:t>    void</a:t>
            </a:r>
            <a:r>
              <a:rPr lang="en-US" altLang="zh-CN" sz="2400" dirty="0" smtClean="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setX</a:t>
            </a:r>
            <a:r>
              <a:rPr lang="en-US" altLang="zh-CN" sz="2400" dirty="0">
                <a:solidFill>
                  <a:srgbClr val="000000"/>
                </a:solidFill>
                <a:latin typeface="Consolas" panose="020B0609020204030204" pitchFamily="49" charset="0"/>
              </a:rPr>
              <a:t>(){ </a:t>
            </a:r>
            <a:r>
              <a:rPr lang="en-US" altLang="zh-CN" sz="2400" dirty="0">
                <a:solidFill>
                  <a:srgbClr val="0000C0"/>
                </a:solidFill>
                <a:latin typeface="Consolas" panose="020B0609020204030204" pitchFamily="49" charset="0"/>
              </a:rPr>
              <a:t>x</a:t>
            </a:r>
            <a:r>
              <a:rPr lang="en-US" altLang="zh-CN" sz="2400" dirty="0">
                <a:solidFill>
                  <a:srgbClr val="000000"/>
                </a:solidFill>
                <a:latin typeface="Consolas" panose="020B0609020204030204" pitchFamily="49" charset="0"/>
              </a:rPr>
              <a:t>=3;}</a:t>
            </a:r>
          </a:p>
          <a:p>
            <a:pPr marL="457200" indent="-457200">
              <a:lnSpc>
                <a:spcPct val="100000"/>
              </a:lnSpc>
              <a:buFont typeface="+mj-lt"/>
              <a:buAutoNum type="arabicPeriod"/>
            </a:pPr>
            <a:r>
              <a:rPr lang="en-US" altLang="zh-CN" sz="2400" dirty="0" smtClean="0">
                <a:solidFill>
                  <a:srgbClr val="7F0055"/>
                </a:solidFill>
                <a:latin typeface="Consolas" panose="020B0609020204030204" pitchFamily="49" charset="0"/>
              </a:rPr>
              <a:t>    </a:t>
            </a:r>
            <a:r>
              <a:rPr lang="en-US" altLang="zh-CN" sz="2400" dirty="0" err="1" smtClean="0">
                <a:solidFill>
                  <a:srgbClr val="7F0055"/>
                </a:solidFill>
                <a:latin typeface="Consolas" panose="020B0609020204030204" pitchFamily="49" charset="0"/>
              </a:rPr>
              <a:t>int</a:t>
            </a:r>
            <a:r>
              <a:rPr lang="en-US" altLang="zh-CN" sz="2400" dirty="0" smtClean="0">
                <a:solidFill>
                  <a:srgbClr val="000000"/>
                </a:solidFill>
                <a:latin typeface="Consolas" panose="020B0609020204030204" pitchFamily="49" charset="0"/>
              </a:rPr>
              <a:t> </a:t>
            </a:r>
            <a:r>
              <a:rPr lang="en-US" altLang="zh-CN" sz="2400" dirty="0">
                <a:solidFill>
                  <a:srgbClr val="000000"/>
                </a:solidFill>
                <a:latin typeface="Consolas" panose="020B0609020204030204" pitchFamily="49" charset="0"/>
              </a:rPr>
              <a:t>f2(){</a:t>
            </a:r>
            <a:r>
              <a:rPr lang="en-US" altLang="zh-CN" sz="2400" dirty="0">
                <a:solidFill>
                  <a:srgbClr val="7F0055"/>
                </a:solidFill>
                <a:latin typeface="Consolas" panose="020B0609020204030204" pitchFamily="49" charset="0"/>
              </a:rPr>
              <a:t>return</a:t>
            </a:r>
            <a:r>
              <a:rPr lang="en-US" altLang="zh-CN" sz="2400" dirty="0">
                <a:solidFill>
                  <a:srgbClr val="000000"/>
                </a:solidFill>
                <a:latin typeface="Consolas" panose="020B0609020204030204" pitchFamily="49" charset="0"/>
              </a:rPr>
              <a:t> </a:t>
            </a:r>
            <a:r>
              <a:rPr lang="en-US" altLang="zh-CN" sz="2400" dirty="0">
                <a:solidFill>
                  <a:srgbClr val="0000C0"/>
                </a:solidFill>
                <a:latin typeface="Consolas" panose="020B0609020204030204" pitchFamily="49" charset="0"/>
              </a:rPr>
              <a:t>x</a:t>
            </a:r>
            <a:r>
              <a:rPr lang="en-US" altLang="zh-CN" sz="2400" dirty="0">
                <a:solidFill>
                  <a:srgbClr val="000000"/>
                </a:solidFill>
                <a:latin typeface="Consolas" panose="020B0609020204030204" pitchFamily="49" charset="0"/>
              </a:rPr>
              <a:t>;}</a:t>
            </a:r>
          </a:p>
          <a:p>
            <a:pPr marL="457200" indent="-457200">
              <a:lnSpc>
                <a:spcPct val="100000"/>
              </a:lnSpc>
              <a:buFont typeface="+mj-lt"/>
              <a:buAutoNum type="arabicPeriod"/>
            </a:pPr>
            <a:r>
              <a:rPr lang="en-US" altLang="zh-CN" sz="2400" dirty="0">
                <a:solidFill>
                  <a:srgbClr val="000000"/>
                </a:solidFill>
                <a:latin typeface="Consolas" panose="020B0609020204030204" pitchFamily="49" charset="0"/>
              </a:rPr>
              <a:t>}</a:t>
            </a:r>
          </a:p>
        </p:txBody>
      </p:sp>
      <p:sp>
        <p:nvSpPr>
          <p:cNvPr id="4" name="灯片编号占位符 3"/>
          <p:cNvSpPr>
            <a:spLocks noGrp="1"/>
          </p:cNvSpPr>
          <p:nvPr>
            <p:ph type="sldNum" sz="quarter" idx="11"/>
          </p:nvPr>
        </p:nvSpPr>
        <p:spPr/>
        <p:txBody>
          <a:bodyPr/>
          <a:lstStyle/>
          <a:p>
            <a:pPr>
              <a:defRPr/>
            </a:pPr>
            <a:r>
              <a:rPr lang="zh-CN" altLang="en-US" smtClean="0"/>
              <a:t>第</a:t>
            </a:r>
            <a:fld id="{CA026F94-6BC2-4C2F-AEB4-E7C94D10364D}" type="slidenum">
              <a:rPr lang="zh-CN" altLang="en-US" smtClean="0"/>
              <a:pPr>
                <a:defRPr/>
              </a:pPr>
              <a:t>28</a:t>
            </a:fld>
            <a:r>
              <a:rPr lang="zh-CN" altLang="en-US" smtClean="0"/>
              <a:t>页</a:t>
            </a:r>
            <a:endParaRPr lang="en-US" altLang="zh-CN" dirty="0"/>
          </a:p>
        </p:txBody>
      </p:sp>
      <p:sp>
        <p:nvSpPr>
          <p:cNvPr id="5" name="矩形 4"/>
          <p:cNvSpPr/>
          <p:nvPr/>
        </p:nvSpPr>
        <p:spPr>
          <a:xfrm>
            <a:off x="4355976" y="2510897"/>
            <a:ext cx="4608512" cy="954107"/>
          </a:xfrm>
          <a:prstGeom prst="rect">
            <a:avLst/>
          </a:prstGeom>
          <a:solidFill>
            <a:schemeClr val="accent1">
              <a:lumMod val="40000"/>
              <a:lumOff val="60000"/>
            </a:schemeClr>
          </a:solidFill>
        </p:spPr>
        <p:txBody>
          <a:bodyPr wrap="square">
            <a:spAutoFit/>
          </a:bodyPr>
          <a:lstStyle/>
          <a:p>
            <a:pPr>
              <a:defRPr/>
            </a:pPr>
            <a:r>
              <a:rPr lang="zh-CN" altLang="en-US" sz="2800" dirty="0" smtClean="0">
                <a:latin typeface="微软雅黑" panose="020B0503020204020204" pitchFamily="34" charset="-122"/>
                <a:ea typeface="微软雅黑" panose="020B0503020204020204" pitchFamily="34" charset="-122"/>
              </a:rPr>
              <a:t>本程序</a:t>
            </a:r>
            <a:r>
              <a:rPr lang="zh-CN" altLang="en-US" sz="2800" dirty="0">
                <a:latin typeface="微软雅黑" panose="020B0503020204020204" pitchFamily="34" charset="-122"/>
                <a:ea typeface="微软雅黑" panose="020B0503020204020204" pitchFamily="34" charset="-122"/>
              </a:rPr>
              <a:t>的运行结果是</a:t>
            </a:r>
            <a:r>
              <a:rPr lang="zh-CN" altLang="en-US" sz="2800" dirty="0" smtClean="0">
                <a:latin typeface="微软雅黑" panose="020B0503020204020204" pitchFamily="34" charset="-122"/>
                <a:ea typeface="微软雅黑" panose="020B0503020204020204" pitchFamily="34" charset="-122"/>
              </a:rPr>
              <a:t>什么，如何分析？</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40693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r>
              <a:rPr lang="zh-CN" altLang="en-US" smtClean="0"/>
              <a:t>第</a:t>
            </a:r>
            <a:fld id="{218116F1-1B2E-4691-8CAB-C27D2F4ABFA6}" type="slidenum">
              <a:rPr lang="zh-CN" altLang="en-US" smtClean="0"/>
              <a:pPr>
                <a:defRPr/>
              </a:pPr>
              <a:t>29</a:t>
            </a:fld>
            <a:r>
              <a:rPr lang="zh-CN" altLang="en-US" smtClean="0"/>
              <a:t>页</a:t>
            </a:r>
            <a:endParaRPr lang="en-US" altLang="zh-CN" dirty="0"/>
          </a:p>
        </p:txBody>
      </p:sp>
      <p:sp>
        <p:nvSpPr>
          <p:cNvPr id="3" name="矩形 2"/>
          <p:cNvSpPr/>
          <p:nvPr/>
        </p:nvSpPr>
        <p:spPr>
          <a:xfrm>
            <a:off x="107504" y="476672"/>
            <a:ext cx="8712968" cy="5262979"/>
          </a:xfrm>
          <a:prstGeom prst="rect">
            <a:avLst/>
          </a:prstGeom>
        </p:spPr>
        <p:txBody>
          <a:bodyPr wrap="square">
            <a:spAutoFit/>
          </a:bodyPr>
          <a:lstStyle/>
          <a:p>
            <a:pPr marL="342900" indent="-342900" algn="just" eaLnBrk="1" hangingPunct="1">
              <a:lnSpc>
                <a:spcPct val="150000"/>
              </a:lnSpc>
              <a:buFont typeface="Arial" panose="020B0604020202020204" pitchFamily="34" charset="0"/>
              <a:buChar char="•"/>
            </a:pPr>
            <a:r>
              <a:rPr lang="zh-CN" altLang="en-US" sz="2800" dirty="0" smtClean="0">
                <a:latin typeface="微软雅黑" panose="020B0503020204020204" pitchFamily="34" charset="-122"/>
                <a:ea typeface="微软雅黑" panose="020B0503020204020204" pitchFamily="34" charset="-122"/>
              </a:rPr>
              <a:t>成员方法的重新定义（方法</a:t>
            </a:r>
            <a:r>
              <a:rPr lang="zh-CN" altLang="en-US" sz="2800" u="sng" dirty="0" smtClean="0">
                <a:solidFill>
                  <a:srgbClr val="FF0000"/>
                </a:solidFill>
                <a:latin typeface="微软雅黑" panose="020B0503020204020204" pitchFamily="34" charset="-122"/>
                <a:ea typeface="微软雅黑" panose="020B0503020204020204" pitchFamily="34" charset="-122"/>
              </a:rPr>
              <a:t>重写</a:t>
            </a:r>
            <a:r>
              <a:rPr lang="zh-CN" altLang="en-US" sz="2800" dirty="0" smtClean="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342900" indent="-342900" algn="just" eaLnBrk="1" hangingPunct="1">
              <a:lnSpc>
                <a:spcPct val="150000"/>
              </a:lnSpc>
              <a:buFont typeface="Arial" panose="020B0604020202020204" pitchFamily="34" charset="0"/>
              <a:buChar char="•"/>
            </a:pPr>
            <a:r>
              <a:rPr lang="zh-CN" altLang="en-US" sz="2800" dirty="0" smtClean="0">
                <a:latin typeface="微软雅黑" panose="020B0503020204020204" pitchFamily="34" charset="-122"/>
                <a:ea typeface="微软雅黑" panose="020B0503020204020204" pitchFamily="34" charset="-122"/>
              </a:rPr>
              <a:t>方法重写</a:t>
            </a:r>
            <a:r>
              <a:rPr lang="zh-CN" altLang="en-US" sz="2800" dirty="0" smtClean="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子类中</a:t>
            </a:r>
            <a:r>
              <a:rPr lang="zh-CN" altLang="en-US" sz="2800" dirty="0" smtClean="0">
                <a:solidFill>
                  <a:schemeClr val="tx1"/>
                </a:solidFill>
                <a:latin typeface="微软雅黑" panose="020B0503020204020204" pitchFamily="34" charset="-122"/>
                <a:ea typeface="微软雅黑" panose="020B0503020204020204" pitchFamily="34" charset="-122"/>
              </a:rPr>
              <a:t>定义的</a:t>
            </a:r>
            <a:r>
              <a:rPr lang="zh-CN" altLang="en-US" sz="2800" dirty="0" smtClean="0">
                <a:solidFill>
                  <a:srgbClr val="FF0000"/>
                </a:solidFill>
                <a:latin typeface="微软雅黑" panose="020B0503020204020204" pitchFamily="34" charset="-122"/>
                <a:ea typeface="微软雅黑" panose="020B0503020204020204" pitchFamily="34" charset="-122"/>
              </a:rPr>
              <a:t>方法</a:t>
            </a:r>
            <a:r>
              <a:rPr lang="zh-CN" altLang="en-US" sz="2800" dirty="0" smtClean="0">
                <a:solidFill>
                  <a:schemeClr val="tx1"/>
                </a:solidFill>
                <a:latin typeface="微软雅黑" panose="020B0503020204020204" pitchFamily="34" charset="-122"/>
                <a:ea typeface="微软雅黑" panose="020B0503020204020204" pitchFamily="34" charset="-122"/>
              </a:rPr>
              <a:t>和</a:t>
            </a:r>
            <a:r>
              <a:rPr lang="zh-CN" altLang="en-US" sz="2800" dirty="0">
                <a:solidFill>
                  <a:schemeClr val="tx1"/>
                </a:solidFill>
                <a:latin typeface="微软雅黑" panose="020B0503020204020204" pitchFamily="34" charset="-122"/>
                <a:ea typeface="微软雅黑" panose="020B0503020204020204" pitchFamily="34" charset="-122"/>
              </a:rPr>
              <a:t>父</a:t>
            </a:r>
            <a:r>
              <a:rPr lang="zh-CN" altLang="en-US" sz="2800" dirty="0" smtClean="0">
                <a:solidFill>
                  <a:schemeClr val="tx1"/>
                </a:solidFill>
                <a:latin typeface="微软雅黑" panose="020B0503020204020204" pitchFamily="34" charset="-122"/>
                <a:ea typeface="微软雅黑" panose="020B0503020204020204" pitchFamily="34" charset="-122"/>
              </a:rPr>
              <a:t>类中的</a:t>
            </a:r>
            <a:r>
              <a:rPr lang="zh-CN" altLang="en-US" sz="2800" dirty="0" smtClean="0">
                <a:solidFill>
                  <a:srgbClr val="FF0000"/>
                </a:solidFill>
                <a:latin typeface="微软雅黑" panose="020B0503020204020204" pitchFamily="34" charset="-122"/>
                <a:ea typeface="微软雅黑" panose="020B0503020204020204" pitchFamily="34" charset="-122"/>
              </a:rPr>
              <a:t>方法</a:t>
            </a:r>
            <a:r>
              <a:rPr lang="zh-CN" altLang="en-US" sz="2800" u="sng" dirty="0">
                <a:solidFill>
                  <a:schemeClr val="tx1"/>
                </a:solidFill>
                <a:latin typeface="微软雅黑" panose="020B0503020204020204" pitchFamily="34" charset="-122"/>
                <a:ea typeface="微软雅黑" panose="020B0503020204020204" pitchFamily="34" charset="-122"/>
              </a:rPr>
              <a:t>返回</a:t>
            </a:r>
            <a:r>
              <a:rPr lang="zh-CN" altLang="en-US" sz="2800" u="sng" dirty="0" smtClean="0">
                <a:solidFill>
                  <a:schemeClr val="tx1"/>
                </a:solidFill>
                <a:latin typeface="微软雅黑" panose="020B0503020204020204" pitchFamily="34" charset="-122"/>
                <a:ea typeface="微软雅黑" panose="020B0503020204020204" pitchFamily="34" charset="-122"/>
              </a:rPr>
              <a:t>类型</a:t>
            </a:r>
            <a:r>
              <a:rPr lang="zh-CN" altLang="en-US" sz="2800" u="sng" dirty="0">
                <a:solidFill>
                  <a:schemeClr val="tx1"/>
                </a:solidFill>
                <a:latin typeface="微软雅黑" panose="020B0503020204020204" pitchFamily="34" charset="-122"/>
                <a:ea typeface="微软雅黑" panose="020B0503020204020204" pitchFamily="34" charset="-122"/>
              </a:rPr>
              <a:t>一致或是父类</a:t>
            </a:r>
            <a:r>
              <a:rPr lang="zh-CN" altLang="en-US" sz="2800" u="sng" dirty="0" smtClean="0">
                <a:solidFill>
                  <a:schemeClr val="tx1"/>
                </a:solidFill>
                <a:latin typeface="微软雅黑" panose="020B0503020204020204" pitchFamily="34" charset="-122"/>
                <a:ea typeface="微软雅黑" panose="020B0503020204020204" pitchFamily="34" charset="-122"/>
              </a:rPr>
              <a:t>方法类型</a:t>
            </a:r>
            <a:r>
              <a:rPr lang="zh-CN" altLang="en-US" sz="2800" u="sng" dirty="0">
                <a:solidFill>
                  <a:schemeClr val="tx1"/>
                </a:solidFill>
                <a:latin typeface="微软雅黑" panose="020B0503020204020204" pitchFamily="34" charset="-122"/>
                <a:ea typeface="微软雅黑" panose="020B0503020204020204" pitchFamily="34" charset="-122"/>
              </a:rPr>
              <a:t>的子类型</a:t>
            </a:r>
            <a:r>
              <a:rPr lang="zh-CN" altLang="en-US" sz="2800" dirty="0">
                <a:solidFill>
                  <a:schemeClr val="tx1"/>
                </a:solidFill>
                <a:latin typeface="微软雅黑" panose="020B0503020204020204" pitchFamily="34" charset="-122"/>
                <a:ea typeface="微软雅黑" panose="020B0503020204020204" pitchFamily="34" charset="-122"/>
              </a:rPr>
              <a:t>，且这个方法</a:t>
            </a:r>
            <a:r>
              <a:rPr lang="zh-CN" altLang="en-US" sz="2800" dirty="0" smtClean="0">
                <a:solidFill>
                  <a:schemeClr val="tx1"/>
                </a:solidFill>
                <a:latin typeface="微软雅黑" panose="020B0503020204020204" pitchFamily="34" charset="-122"/>
                <a:ea typeface="微软雅黑" panose="020B0503020204020204" pitchFamily="34" charset="-122"/>
              </a:rPr>
              <a:t>的</a:t>
            </a:r>
            <a:r>
              <a:rPr lang="zh-CN" altLang="en-US" sz="2800" dirty="0">
                <a:solidFill>
                  <a:schemeClr val="tx1"/>
                </a:solidFill>
                <a:latin typeface="微软雅黑" panose="020B0503020204020204" pitchFamily="34" charset="-122"/>
                <a:ea typeface="微软雅黑" panose="020B0503020204020204" pitchFamily="34" charset="-122"/>
              </a:rPr>
              <a:t>名称</a:t>
            </a:r>
            <a:r>
              <a:rPr lang="zh-CN" altLang="en-US" sz="2800" dirty="0" smtClean="0">
                <a:solidFill>
                  <a:schemeClr val="tx1"/>
                </a:solidFill>
                <a:latin typeface="微软雅黑" panose="020B0503020204020204" pitchFamily="34" charset="-122"/>
                <a:ea typeface="微软雅黑" panose="020B0503020204020204" pitchFamily="34" charset="-122"/>
              </a:rPr>
              <a:t>、参数和</a:t>
            </a:r>
            <a:r>
              <a:rPr lang="zh-CN" altLang="en-US" sz="2800" dirty="0">
                <a:solidFill>
                  <a:schemeClr val="tx1"/>
                </a:solidFill>
                <a:latin typeface="微软雅黑" panose="020B0503020204020204" pitchFamily="34" charset="-122"/>
                <a:ea typeface="微软雅黑" panose="020B0503020204020204" pitchFamily="34" charset="-122"/>
              </a:rPr>
              <a:t>父类的方法完全</a:t>
            </a:r>
            <a:r>
              <a:rPr lang="zh-CN" altLang="en-US" sz="2800" dirty="0" smtClean="0">
                <a:solidFill>
                  <a:schemeClr val="tx1"/>
                </a:solidFill>
                <a:latin typeface="微软雅黑" panose="020B0503020204020204" pitchFamily="34" charset="-122"/>
                <a:ea typeface="微软雅黑" panose="020B0503020204020204" pitchFamily="34" charset="-122"/>
              </a:rPr>
              <a:t>相同</a:t>
            </a:r>
            <a:r>
              <a:rPr lang="en-US" altLang="zh-CN" sz="2800" dirty="0" smtClean="0">
                <a:solidFill>
                  <a:schemeClr val="tx1"/>
                </a:solidFill>
                <a:latin typeface="微软雅黑" panose="020B0503020204020204" pitchFamily="34" charset="-122"/>
                <a:ea typeface="微软雅黑" panose="020B0503020204020204" pitchFamily="34" charset="-122"/>
              </a:rPr>
              <a:t>.</a:t>
            </a:r>
          </a:p>
          <a:p>
            <a:pPr marL="342900" indent="-342900" algn="just" eaLnBrk="1" hangingPunct="1">
              <a:lnSpc>
                <a:spcPct val="150000"/>
              </a:lnSpc>
              <a:buFont typeface="Arial" panose="020B0604020202020204" pitchFamily="34" charset="0"/>
              <a:buChar char="•"/>
            </a:pPr>
            <a:r>
              <a:rPr lang="zh-CN" altLang="en-US" sz="2800" dirty="0" smtClean="0">
                <a:solidFill>
                  <a:schemeClr val="tx1"/>
                </a:solidFill>
                <a:latin typeface="微软雅黑" panose="020B0503020204020204" pitchFamily="34" charset="-122"/>
                <a:ea typeface="微软雅黑" panose="020B0503020204020204" pitchFamily="34" charset="-122"/>
              </a:rPr>
              <a:t>子类通过方法的</a:t>
            </a:r>
            <a:r>
              <a:rPr lang="zh-CN" altLang="en-US" sz="2800" u="sng" dirty="0" smtClean="0">
                <a:solidFill>
                  <a:srgbClr val="FF0000"/>
                </a:solidFill>
                <a:latin typeface="微软雅黑" panose="020B0503020204020204" pitchFamily="34" charset="-122"/>
                <a:ea typeface="微软雅黑" panose="020B0503020204020204" pitchFamily="34" charset="-122"/>
              </a:rPr>
              <a:t>重写</a:t>
            </a:r>
            <a:r>
              <a:rPr lang="zh-CN" altLang="en-US" sz="2800" dirty="0" smtClean="0">
                <a:solidFill>
                  <a:schemeClr val="tx1"/>
                </a:solidFill>
                <a:latin typeface="微软雅黑" panose="020B0503020204020204" pitchFamily="34" charset="-122"/>
                <a:ea typeface="微软雅黑" panose="020B0503020204020204" pitchFamily="34" charset="-122"/>
              </a:rPr>
              <a:t>可以隐藏继承的方法，把父类的状态和行为改变为自身的状态和行为。</a:t>
            </a:r>
          </a:p>
          <a:p>
            <a:pPr marL="342900" indent="-342900" algn="just" eaLnBrk="1" hangingPunct="1">
              <a:lnSpc>
                <a:spcPct val="150000"/>
              </a:lnSpc>
              <a:buFont typeface="Wingdings" panose="05000000000000000000" pitchFamily="2" charset="2"/>
              <a:buChar char="Ø"/>
            </a:pPr>
            <a:r>
              <a:rPr lang="zh-CN" altLang="en-US" sz="2800" dirty="0" smtClean="0">
                <a:solidFill>
                  <a:schemeClr val="tx1"/>
                </a:solidFill>
                <a:latin typeface="微软雅黑" panose="020B0503020204020204" pitchFamily="34" charset="-122"/>
                <a:ea typeface="微软雅黑" panose="020B0503020204020204" pitchFamily="34" charset="-122"/>
              </a:rPr>
              <a:t>重写</a:t>
            </a:r>
            <a:r>
              <a:rPr lang="zh-CN" altLang="en-US" sz="2800" dirty="0">
                <a:solidFill>
                  <a:schemeClr val="tx1"/>
                </a:solidFill>
                <a:latin typeface="微软雅黑" panose="020B0503020204020204" pitchFamily="34" charset="-122"/>
                <a:ea typeface="微软雅黑" panose="020B0503020204020204" pitchFamily="34" charset="-122"/>
              </a:rPr>
              <a:t>后方法的调用</a:t>
            </a:r>
          </a:p>
          <a:p>
            <a:pPr lvl="1" algn="just" eaLnBrk="1" hangingPunct="1">
              <a:lnSpc>
                <a:spcPct val="150000"/>
              </a:lnSpc>
            </a:pPr>
            <a:r>
              <a:rPr lang="zh-CN" altLang="en-US" sz="2800" dirty="0">
                <a:solidFill>
                  <a:schemeClr val="tx1"/>
                </a:solidFill>
                <a:latin typeface="微软雅黑" panose="020B0503020204020204" pitchFamily="34" charset="-122"/>
                <a:ea typeface="微软雅黑" panose="020B0503020204020204" pitchFamily="34" charset="-122"/>
              </a:rPr>
              <a:t>子类创建</a:t>
            </a:r>
            <a:r>
              <a:rPr lang="zh-CN" altLang="en-US" sz="2800" dirty="0" smtClean="0">
                <a:solidFill>
                  <a:schemeClr val="tx1"/>
                </a:solidFill>
                <a:latin typeface="微软雅黑" panose="020B0503020204020204" pitchFamily="34" charset="-122"/>
                <a:ea typeface="微软雅黑" panose="020B0503020204020204" pitchFamily="34" charset="-122"/>
              </a:rPr>
              <a:t>的对象，调用</a:t>
            </a:r>
            <a:r>
              <a:rPr lang="zh-CN" altLang="en-US" sz="2800" dirty="0">
                <a:solidFill>
                  <a:schemeClr val="tx1"/>
                </a:solidFill>
                <a:latin typeface="微软雅黑" panose="020B0503020204020204" pitchFamily="34" charset="-122"/>
                <a:ea typeface="微软雅黑" panose="020B0503020204020204" pitchFamily="34" charset="-122"/>
              </a:rPr>
              <a:t>的是子类重写的方法</a:t>
            </a:r>
            <a:r>
              <a:rPr lang="en-US" altLang="zh-CN" sz="2800" dirty="0" smtClean="0">
                <a:solidFill>
                  <a:schemeClr val="tx1"/>
                </a:solidFill>
                <a:latin typeface="微软雅黑" panose="020B0503020204020204" pitchFamily="34" charset="-122"/>
                <a:ea typeface="微软雅黑" panose="020B0503020204020204" pitchFamily="34" charset="-122"/>
              </a:rPr>
              <a:t>;</a:t>
            </a:r>
            <a:endParaRPr lang="en-US" altLang="zh-CN" sz="28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5825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7820" y="762000"/>
            <a:ext cx="5983560" cy="685800"/>
          </a:xfrm>
        </p:spPr>
        <p:txBody>
          <a:bodyPr/>
          <a:lstStyle/>
          <a:p>
            <a:r>
              <a:rPr lang="en-US" altLang="zh-CN" b="1" dirty="0">
                <a:cs typeface="Times New Roman" panose="02020603050405020304" pitchFamily="18" charset="0"/>
              </a:rPr>
              <a:t>1</a:t>
            </a:r>
            <a:r>
              <a:rPr lang="zh-CN" altLang="en-US" b="1" dirty="0">
                <a:cs typeface="Times New Roman" panose="02020603050405020304" pitchFamily="18" charset="0"/>
              </a:rPr>
              <a:t>、</a:t>
            </a:r>
            <a:r>
              <a:rPr lang="zh-CN" altLang="en-US" dirty="0">
                <a:cs typeface="Times New Roman" panose="02020603050405020304" pitchFamily="18" charset="0"/>
              </a:rPr>
              <a:t>子类从父类继承了什么</a:t>
            </a:r>
            <a:endParaRPr lang="zh-CN" altLang="en-US" dirty="0"/>
          </a:p>
        </p:txBody>
      </p:sp>
      <p:sp>
        <p:nvSpPr>
          <p:cNvPr id="3" name="内容占位符 2"/>
          <p:cNvSpPr>
            <a:spLocks noGrp="1"/>
          </p:cNvSpPr>
          <p:nvPr>
            <p:ph idx="1"/>
          </p:nvPr>
        </p:nvSpPr>
        <p:spPr/>
        <p:txBody>
          <a:bodyPr/>
          <a:lstStyle/>
          <a:p>
            <a:pPr algn="just" eaLnBrk="1" hangingPunct="1">
              <a:lnSpc>
                <a:spcPct val="200000"/>
              </a:lnSpc>
              <a:buFontTx/>
              <a:buNone/>
            </a:pPr>
            <a:r>
              <a:rPr lang="en-US" altLang="zh-CN" b="1" dirty="0">
                <a:latin typeface="+mj-lt"/>
              </a:rPr>
              <a:t>1.1 </a:t>
            </a:r>
            <a:r>
              <a:rPr lang="zh-CN" altLang="en-US" b="1" dirty="0">
                <a:latin typeface="+mj-lt"/>
              </a:rPr>
              <a:t>继承的基本概念</a:t>
            </a:r>
          </a:p>
          <a:p>
            <a:pPr algn="just" eaLnBrk="1" hangingPunct="1">
              <a:lnSpc>
                <a:spcPct val="200000"/>
              </a:lnSpc>
              <a:buFontTx/>
              <a:buNone/>
            </a:pPr>
            <a:r>
              <a:rPr lang="en-US" altLang="zh-CN" b="1" dirty="0">
                <a:latin typeface="+mj-lt"/>
              </a:rPr>
              <a:t>1.2 </a:t>
            </a:r>
            <a:r>
              <a:rPr lang="zh-CN" altLang="en-US" b="1" dirty="0">
                <a:latin typeface="+mj-lt"/>
              </a:rPr>
              <a:t>父类中可以被继承的</a:t>
            </a:r>
            <a:r>
              <a:rPr lang="zh-CN" altLang="en-US" b="1" dirty="0" smtClean="0">
                <a:latin typeface="+mj-lt"/>
              </a:rPr>
              <a:t>成员</a:t>
            </a:r>
            <a:endParaRPr lang="en-US" altLang="zh-CN" dirty="0">
              <a:latin typeface="+mj-lt"/>
            </a:endParaRPr>
          </a:p>
        </p:txBody>
      </p:sp>
      <p:sp>
        <p:nvSpPr>
          <p:cNvPr id="5" name="灯片编号占位符 4"/>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3</a:t>
            </a:fld>
            <a:r>
              <a:rPr lang="zh-CN" altLang="en-US"/>
              <a:t>页</a:t>
            </a:r>
            <a:endParaRPr lang="en-US" altLang="zh-CN" dirty="0"/>
          </a:p>
        </p:txBody>
      </p:sp>
    </p:spTree>
    <p:extLst>
      <p:ext uri="{BB962C8B-B14F-4D97-AF65-F5344CB8AC3E}">
        <p14:creationId xmlns:p14="http://schemas.microsoft.com/office/powerpoint/2010/main" val="22948061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964488" cy="6552728"/>
          </a:xfrm>
        </p:spPr>
        <p:txBody>
          <a:bodyPr/>
          <a:lstStyle/>
          <a:p>
            <a:pPr marL="457200" indent="-457200">
              <a:lnSpc>
                <a:spcPct val="100000"/>
              </a:lnSpc>
              <a:buFont typeface="+mj-lt"/>
              <a:buAutoNum type="arabicPeriod"/>
            </a:pPr>
            <a:r>
              <a:rPr lang="en-US" altLang="zh-CN" sz="2400" dirty="0" smtClean="0">
                <a:solidFill>
                  <a:srgbClr val="7F0055"/>
                </a:solidFill>
                <a:latin typeface="Consolas" panose="020B0609020204030204" pitchFamily="49" charset="0"/>
              </a:rPr>
              <a:t>public</a:t>
            </a:r>
            <a:r>
              <a:rPr lang="en-US" altLang="zh-CN" sz="2400" dirty="0" smtClean="0">
                <a:solidFill>
                  <a:srgbClr val="000000"/>
                </a:solidFill>
                <a:latin typeface="Consolas" panose="020B0609020204030204" pitchFamily="49" charset="0"/>
              </a:rPr>
              <a:t> </a:t>
            </a:r>
            <a:r>
              <a:rPr lang="en-US" altLang="zh-CN" sz="2400" dirty="0">
                <a:solidFill>
                  <a:srgbClr val="7F0055"/>
                </a:solidFill>
                <a:latin typeface="Consolas" panose="020B0609020204030204" pitchFamily="49" charset="0"/>
              </a:rPr>
              <a:t>class</a:t>
            </a:r>
            <a:r>
              <a:rPr lang="en-US" altLang="zh-CN" sz="2400" dirty="0">
                <a:solidFill>
                  <a:srgbClr val="000000"/>
                </a:solidFill>
                <a:latin typeface="Consolas" panose="020B0609020204030204" pitchFamily="49" charset="0"/>
              </a:rPr>
              <a:t> Test{</a:t>
            </a:r>
          </a:p>
          <a:p>
            <a:pPr marL="457200" indent="-457200">
              <a:lnSpc>
                <a:spcPct val="100000"/>
              </a:lnSpc>
              <a:buFont typeface="+mj-lt"/>
              <a:buAutoNum type="arabicPeriod"/>
            </a:pPr>
            <a:r>
              <a:rPr lang="en-US" altLang="zh-CN" sz="2400" dirty="0">
                <a:solidFill>
                  <a:srgbClr val="000000"/>
                </a:solidFill>
                <a:latin typeface="Consolas" panose="020B0609020204030204" pitchFamily="49" charset="0"/>
              </a:rPr>
              <a:t>    </a:t>
            </a:r>
            <a:r>
              <a:rPr lang="en-US" altLang="zh-CN" sz="2400" dirty="0">
                <a:solidFill>
                  <a:srgbClr val="7F0055"/>
                </a:solidFill>
                <a:latin typeface="Consolas" panose="020B0609020204030204" pitchFamily="49" charset="0"/>
              </a:rPr>
              <a:t>public</a:t>
            </a:r>
            <a:r>
              <a:rPr lang="en-US" altLang="zh-CN" sz="2400" dirty="0">
                <a:solidFill>
                  <a:srgbClr val="000000"/>
                </a:solidFill>
                <a:latin typeface="Consolas" panose="020B0609020204030204" pitchFamily="49" charset="0"/>
              </a:rPr>
              <a:t> </a:t>
            </a:r>
            <a:r>
              <a:rPr lang="en-US" altLang="zh-CN" sz="2400" dirty="0">
                <a:solidFill>
                  <a:srgbClr val="7F0055"/>
                </a:solidFill>
                <a:latin typeface="Consolas" panose="020B0609020204030204" pitchFamily="49" charset="0"/>
              </a:rPr>
              <a:t>static</a:t>
            </a:r>
            <a:r>
              <a:rPr lang="en-US" altLang="zh-CN" sz="2400" dirty="0">
                <a:solidFill>
                  <a:srgbClr val="000000"/>
                </a:solidFill>
                <a:latin typeface="Consolas" panose="020B0609020204030204" pitchFamily="49" charset="0"/>
              </a:rPr>
              <a:t> </a:t>
            </a:r>
            <a:r>
              <a:rPr lang="en-US" altLang="zh-CN" sz="2400" dirty="0">
                <a:solidFill>
                  <a:srgbClr val="7F0055"/>
                </a:solidFill>
                <a:latin typeface="Consolas" panose="020B0609020204030204" pitchFamily="49" charset="0"/>
              </a:rPr>
              <a:t>void</a:t>
            </a:r>
            <a:r>
              <a:rPr lang="en-US" altLang="zh-CN" sz="2400" dirty="0">
                <a:solidFill>
                  <a:srgbClr val="000000"/>
                </a:solidFill>
                <a:latin typeface="Consolas" panose="020B0609020204030204" pitchFamily="49" charset="0"/>
              </a:rPr>
              <a:t> main(String[] </a:t>
            </a:r>
            <a:r>
              <a:rPr lang="en-US" altLang="zh-CN" sz="2400" dirty="0" err="1">
                <a:solidFill>
                  <a:srgbClr val="6A3E3E"/>
                </a:solidFill>
                <a:latin typeface="Consolas" panose="020B0609020204030204" pitchFamily="49" charset="0"/>
              </a:rPr>
              <a:t>args</a:t>
            </a:r>
            <a:r>
              <a:rPr lang="en-US" altLang="zh-CN" sz="2400" dirty="0">
                <a:solidFill>
                  <a:srgbClr val="000000"/>
                </a:solidFill>
                <a:latin typeface="Consolas" panose="020B0609020204030204" pitchFamily="49" charset="0"/>
              </a:rPr>
              <a:t>){</a:t>
            </a:r>
          </a:p>
          <a:p>
            <a:pPr marL="457200" indent="-457200">
              <a:lnSpc>
                <a:spcPct val="100000"/>
              </a:lnSpc>
              <a:buFont typeface="+mj-lt"/>
              <a:buAutoNum type="arabicPeriod"/>
            </a:pPr>
            <a:r>
              <a:rPr lang="en-US" altLang="zh-CN" sz="2400" dirty="0">
                <a:solidFill>
                  <a:srgbClr val="000000"/>
                </a:solidFill>
                <a:latin typeface="Consolas" panose="020B0609020204030204" pitchFamily="49" charset="0"/>
              </a:rPr>
              <a:t>       B </a:t>
            </a:r>
            <a:r>
              <a:rPr lang="en-US" altLang="zh-CN" sz="2400" dirty="0">
                <a:solidFill>
                  <a:srgbClr val="6A3E3E"/>
                </a:solidFill>
                <a:latin typeface="Consolas" panose="020B0609020204030204" pitchFamily="49" charset="0"/>
              </a:rPr>
              <a:t>b</a:t>
            </a:r>
            <a:r>
              <a:rPr lang="en-US" altLang="zh-CN" sz="2400" dirty="0">
                <a:solidFill>
                  <a:srgbClr val="000000"/>
                </a:solidFill>
                <a:latin typeface="Consolas" panose="020B0609020204030204" pitchFamily="49" charset="0"/>
              </a:rPr>
              <a:t>=</a:t>
            </a:r>
            <a:r>
              <a:rPr lang="en-US" altLang="zh-CN" sz="2400" dirty="0">
                <a:solidFill>
                  <a:srgbClr val="7F0055"/>
                </a:solidFill>
                <a:latin typeface="Consolas" panose="020B0609020204030204" pitchFamily="49" charset="0"/>
              </a:rPr>
              <a:t>new</a:t>
            </a:r>
            <a:r>
              <a:rPr lang="en-US" altLang="zh-CN" sz="2400" dirty="0">
                <a:solidFill>
                  <a:srgbClr val="000000"/>
                </a:solidFill>
                <a:latin typeface="Consolas" panose="020B0609020204030204" pitchFamily="49" charset="0"/>
              </a:rPr>
              <a:t> B();      </a:t>
            </a:r>
          </a:p>
          <a:p>
            <a:pPr marL="457200" indent="-457200">
              <a:lnSpc>
                <a:spcPct val="100000"/>
              </a:lnSpc>
              <a:buFont typeface="+mj-lt"/>
              <a:buAutoNum type="arabicPeriod"/>
            </a:pPr>
            <a:r>
              <a:rPr lang="en-US" altLang="zh-CN" sz="2400" dirty="0">
                <a:solidFill>
                  <a:srgbClr val="000000"/>
                </a:solidFill>
                <a:latin typeface="Consolas" panose="020B0609020204030204" pitchFamily="49" charset="0"/>
              </a:rPr>
              <a:t>       </a:t>
            </a:r>
            <a:r>
              <a:rPr lang="en-US" altLang="zh-CN" sz="2400" dirty="0" err="1">
                <a:solidFill>
                  <a:srgbClr val="6A3E3E"/>
                </a:solidFill>
                <a:latin typeface="Consolas" panose="020B0609020204030204" pitchFamily="49" charset="0"/>
              </a:rPr>
              <a:t>b</a:t>
            </a:r>
            <a:r>
              <a:rPr lang="en-US" altLang="zh-CN" sz="2400" dirty="0" err="1">
                <a:solidFill>
                  <a:srgbClr val="000000"/>
                </a:solidFill>
                <a:latin typeface="Consolas" panose="020B0609020204030204" pitchFamily="49" charset="0"/>
              </a:rPr>
              <a:t>.setX</a:t>
            </a:r>
            <a:r>
              <a:rPr lang="en-US" altLang="zh-CN" sz="2400" dirty="0">
                <a:solidFill>
                  <a:srgbClr val="000000"/>
                </a:solidFill>
                <a:latin typeface="Consolas" panose="020B0609020204030204" pitchFamily="49" charset="0"/>
              </a:rPr>
              <a:t>();</a:t>
            </a:r>
          </a:p>
          <a:p>
            <a:pPr marL="457200" indent="-457200">
              <a:lnSpc>
                <a:spcPct val="100000"/>
              </a:lnSpc>
              <a:buFont typeface="+mj-lt"/>
              <a:buAutoNum type="arabicPeriod"/>
            </a:pP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System.</a:t>
            </a:r>
            <a:r>
              <a:rPr lang="en-US" altLang="zh-CN" sz="2400" i="1" dirty="0" err="1">
                <a:solidFill>
                  <a:srgbClr val="0000C0"/>
                </a:solidFill>
                <a:latin typeface="Consolas" panose="020B0609020204030204" pitchFamily="49" charset="0"/>
              </a:rPr>
              <a:t>out</a:t>
            </a:r>
            <a:r>
              <a:rPr lang="en-US" altLang="zh-CN" sz="2400" i="1" dirty="0" err="1">
                <a:solidFill>
                  <a:srgbClr val="000000"/>
                </a:solidFill>
                <a:latin typeface="Consolas" panose="020B0609020204030204" pitchFamily="49" charset="0"/>
              </a:rPr>
              <a:t>.println</a:t>
            </a:r>
            <a:r>
              <a:rPr lang="en-US" altLang="zh-CN" sz="2400" i="1" dirty="0">
                <a:solidFill>
                  <a:srgbClr val="000000"/>
                </a:solidFill>
                <a:latin typeface="Consolas" panose="020B0609020204030204" pitchFamily="49" charset="0"/>
              </a:rPr>
              <a:t>(</a:t>
            </a:r>
            <a:r>
              <a:rPr lang="en-US" altLang="zh-CN" sz="2400" i="1" dirty="0">
                <a:solidFill>
                  <a:srgbClr val="6A3E3E"/>
                </a:solidFill>
                <a:latin typeface="Consolas" panose="020B0609020204030204" pitchFamily="49" charset="0"/>
              </a:rPr>
              <a:t>b</a:t>
            </a:r>
            <a:r>
              <a:rPr lang="en-US" altLang="zh-CN" sz="2400" i="1" dirty="0">
                <a:solidFill>
                  <a:srgbClr val="000000"/>
                </a:solidFill>
                <a:latin typeface="Consolas" panose="020B0609020204030204" pitchFamily="49" charset="0"/>
              </a:rPr>
              <a:t>.f1());</a:t>
            </a:r>
          </a:p>
          <a:p>
            <a:pPr marL="457200" indent="-457200">
              <a:lnSpc>
                <a:spcPct val="100000"/>
              </a:lnSpc>
              <a:buFont typeface="+mj-lt"/>
              <a:buAutoNum type="arabicPeriod"/>
            </a:pPr>
            <a:r>
              <a:rPr lang="zh-CN" altLang="en-US" sz="2400" dirty="0">
                <a:solidFill>
                  <a:srgbClr val="000000"/>
                </a:solidFill>
                <a:latin typeface="Consolas" panose="020B0609020204030204" pitchFamily="49" charset="0"/>
              </a:rPr>
              <a:t>   </a:t>
            </a:r>
            <a:r>
              <a:rPr lang="en-US" altLang="zh-CN" sz="2400" dirty="0">
                <a:solidFill>
                  <a:srgbClr val="000000"/>
                </a:solidFill>
                <a:latin typeface="Consolas" panose="020B0609020204030204" pitchFamily="49" charset="0"/>
              </a:rPr>
              <a:t>}</a:t>
            </a:r>
          </a:p>
          <a:p>
            <a:pPr marL="457200" indent="-457200">
              <a:lnSpc>
                <a:spcPct val="100000"/>
              </a:lnSpc>
              <a:buFont typeface="+mj-lt"/>
              <a:buAutoNum type="arabicPeriod"/>
            </a:pPr>
            <a:r>
              <a:rPr lang="en-US" altLang="zh-CN" sz="2400" dirty="0">
                <a:solidFill>
                  <a:srgbClr val="000000"/>
                </a:solidFill>
                <a:latin typeface="Consolas" panose="020B0609020204030204" pitchFamily="49" charset="0"/>
              </a:rPr>
              <a:t>}</a:t>
            </a:r>
          </a:p>
          <a:p>
            <a:pPr marL="457200" indent="-457200">
              <a:lnSpc>
                <a:spcPct val="100000"/>
              </a:lnSpc>
              <a:buFont typeface="+mj-lt"/>
              <a:buAutoNum type="arabicPeriod"/>
            </a:pPr>
            <a:r>
              <a:rPr lang="en-US" altLang="zh-CN" sz="2400" dirty="0">
                <a:solidFill>
                  <a:srgbClr val="7F0055"/>
                </a:solidFill>
                <a:latin typeface="Consolas" panose="020B0609020204030204" pitchFamily="49" charset="0"/>
              </a:rPr>
              <a:t>class</a:t>
            </a:r>
            <a:r>
              <a:rPr lang="en-US" altLang="zh-CN" sz="2400" dirty="0">
                <a:solidFill>
                  <a:srgbClr val="000000"/>
                </a:solidFill>
                <a:latin typeface="Consolas" panose="020B0609020204030204" pitchFamily="49" charset="0"/>
              </a:rPr>
              <a:t> A</a:t>
            </a:r>
          </a:p>
          <a:p>
            <a:pPr marL="457200" indent="-457200">
              <a:lnSpc>
                <a:spcPct val="100000"/>
              </a:lnSpc>
              <a:buFont typeface="+mj-lt"/>
              <a:buAutoNum type="arabicPeriod"/>
            </a:pPr>
            <a:r>
              <a:rPr lang="en-US" altLang="zh-CN" sz="2400" dirty="0">
                <a:solidFill>
                  <a:srgbClr val="000000"/>
                </a:solidFill>
                <a:latin typeface="Consolas" panose="020B0609020204030204" pitchFamily="49" charset="0"/>
              </a:rPr>
              <a:t>{  </a:t>
            </a:r>
          </a:p>
          <a:p>
            <a:pPr marL="457200" indent="-457200">
              <a:lnSpc>
                <a:spcPct val="100000"/>
              </a:lnSpc>
              <a:buFont typeface="+mj-lt"/>
              <a:buAutoNum type="arabicPeriod"/>
            </a:pPr>
            <a:r>
              <a:rPr lang="en-US" altLang="zh-CN" sz="2400" dirty="0" smtClean="0">
                <a:solidFill>
                  <a:srgbClr val="7F0055"/>
                </a:solidFill>
                <a:latin typeface="Consolas" panose="020B0609020204030204" pitchFamily="49" charset="0"/>
              </a:rPr>
              <a:t>    </a:t>
            </a:r>
            <a:r>
              <a:rPr lang="en-US" altLang="zh-CN" sz="2400" dirty="0" err="1" smtClean="0">
                <a:solidFill>
                  <a:srgbClr val="7F0055"/>
                </a:solidFill>
                <a:latin typeface="Consolas" panose="020B0609020204030204" pitchFamily="49" charset="0"/>
              </a:rPr>
              <a:t>int</a:t>
            </a:r>
            <a:r>
              <a:rPr lang="en-US" altLang="zh-CN" sz="2400" dirty="0" smtClean="0">
                <a:solidFill>
                  <a:srgbClr val="000000"/>
                </a:solidFill>
                <a:latin typeface="Consolas" panose="020B0609020204030204" pitchFamily="49" charset="0"/>
              </a:rPr>
              <a:t> </a:t>
            </a:r>
            <a:r>
              <a:rPr lang="en-US" altLang="zh-CN" sz="2400" dirty="0">
                <a:solidFill>
                  <a:srgbClr val="0000C0"/>
                </a:solidFill>
                <a:latin typeface="Consolas" panose="020B0609020204030204" pitchFamily="49" charset="0"/>
              </a:rPr>
              <a:t>x</a:t>
            </a:r>
            <a:r>
              <a:rPr lang="en-US" altLang="zh-CN" sz="2400" dirty="0">
                <a:solidFill>
                  <a:srgbClr val="000000"/>
                </a:solidFill>
                <a:latin typeface="Consolas" panose="020B0609020204030204" pitchFamily="49" charset="0"/>
              </a:rPr>
              <a:t>=0;    </a:t>
            </a:r>
          </a:p>
          <a:p>
            <a:pPr marL="457200" indent="-457200">
              <a:lnSpc>
                <a:spcPct val="100000"/>
              </a:lnSpc>
              <a:buFont typeface="+mj-lt"/>
              <a:buAutoNum type="arabicPeriod"/>
            </a:pPr>
            <a:r>
              <a:rPr lang="en-US" altLang="zh-CN" sz="2400" dirty="0">
                <a:solidFill>
                  <a:srgbClr val="000000"/>
                </a:solidFill>
                <a:latin typeface="Consolas" panose="020B0609020204030204" pitchFamily="49" charset="0"/>
              </a:rPr>
              <a:t>    </a:t>
            </a:r>
            <a:r>
              <a:rPr lang="en-US" altLang="zh-CN" sz="2400" dirty="0" err="1">
                <a:solidFill>
                  <a:srgbClr val="7F0055"/>
                </a:solidFill>
                <a:latin typeface="Consolas" panose="020B0609020204030204" pitchFamily="49" charset="0"/>
              </a:rPr>
              <a:t>int</a:t>
            </a:r>
            <a:r>
              <a:rPr lang="en-US" altLang="zh-CN" sz="2400" dirty="0">
                <a:solidFill>
                  <a:srgbClr val="000000"/>
                </a:solidFill>
                <a:latin typeface="Consolas" panose="020B0609020204030204" pitchFamily="49" charset="0"/>
              </a:rPr>
              <a:t> f1(){</a:t>
            </a:r>
            <a:r>
              <a:rPr lang="en-US" altLang="zh-CN" sz="2400" dirty="0">
                <a:solidFill>
                  <a:srgbClr val="7F0055"/>
                </a:solidFill>
                <a:latin typeface="Consolas" panose="020B0609020204030204" pitchFamily="49" charset="0"/>
              </a:rPr>
              <a:t>return</a:t>
            </a:r>
            <a:r>
              <a:rPr lang="en-US" altLang="zh-CN" sz="2400" dirty="0">
                <a:solidFill>
                  <a:srgbClr val="000000"/>
                </a:solidFill>
                <a:latin typeface="Consolas" panose="020B0609020204030204" pitchFamily="49" charset="0"/>
              </a:rPr>
              <a:t> </a:t>
            </a:r>
            <a:r>
              <a:rPr lang="en-US" altLang="zh-CN" sz="2400" dirty="0">
                <a:solidFill>
                  <a:srgbClr val="0000C0"/>
                </a:solidFill>
                <a:latin typeface="Consolas" panose="020B0609020204030204" pitchFamily="49" charset="0"/>
              </a:rPr>
              <a:t>x</a:t>
            </a:r>
            <a:r>
              <a:rPr lang="en-US" altLang="zh-CN" sz="2400" dirty="0">
                <a:solidFill>
                  <a:srgbClr val="000000"/>
                </a:solidFill>
                <a:latin typeface="Consolas" panose="020B0609020204030204" pitchFamily="49" charset="0"/>
              </a:rPr>
              <a:t>;}</a:t>
            </a:r>
          </a:p>
          <a:p>
            <a:pPr marL="457200" indent="-457200">
              <a:lnSpc>
                <a:spcPct val="100000"/>
              </a:lnSpc>
              <a:buFont typeface="+mj-lt"/>
              <a:buAutoNum type="arabicPeriod"/>
            </a:pPr>
            <a:r>
              <a:rPr lang="en-US" altLang="zh-CN" sz="2400" dirty="0">
                <a:solidFill>
                  <a:srgbClr val="000000"/>
                </a:solidFill>
                <a:latin typeface="Consolas" panose="020B0609020204030204" pitchFamily="49" charset="0"/>
              </a:rPr>
              <a:t>}</a:t>
            </a:r>
          </a:p>
          <a:p>
            <a:pPr marL="457200" indent="-457200">
              <a:lnSpc>
                <a:spcPct val="100000"/>
              </a:lnSpc>
              <a:buFont typeface="+mj-lt"/>
              <a:buAutoNum type="arabicPeriod"/>
            </a:pPr>
            <a:r>
              <a:rPr lang="en-US" altLang="zh-CN" sz="2400" dirty="0">
                <a:solidFill>
                  <a:srgbClr val="7F0055"/>
                </a:solidFill>
                <a:latin typeface="Consolas" panose="020B0609020204030204" pitchFamily="49" charset="0"/>
              </a:rPr>
              <a:t>class</a:t>
            </a:r>
            <a:r>
              <a:rPr lang="en-US" altLang="zh-CN" sz="2400" dirty="0">
                <a:solidFill>
                  <a:srgbClr val="000000"/>
                </a:solidFill>
                <a:latin typeface="Consolas" panose="020B0609020204030204" pitchFamily="49" charset="0"/>
              </a:rPr>
              <a:t> B </a:t>
            </a:r>
            <a:r>
              <a:rPr lang="en-US" altLang="zh-CN" sz="2400" dirty="0">
                <a:solidFill>
                  <a:srgbClr val="7F0055"/>
                </a:solidFill>
                <a:latin typeface="Consolas" panose="020B0609020204030204" pitchFamily="49" charset="0"/>
              </a:rPr>
              <a:t>extends</a:t>
            </a:r>
            <a:r>
              <a:rPr lang="en-US" altLang="zh-CN" sz="2400" dirty="0">
                <a:solidFill>
                  <a:srgbClr val="000000"/>
                </a:solidFill>
                <a:latin typeface="Consolas" panose="020B0609020204030204" pitchFamily="49" charset="0"/>
              </a:rPr>
              <a:t> A</a:t>
            </a:r>
          </a:p>
          <a:p>
            <a:pPr marL="457200" indent="-457200">
              <a:lnSpc>
                <a:spcPct val="100000"/>
              </a:lnSpc>
              <a:buFont typeface="+mj-lt"/>
              <a:buAutoNum type="arabicPeriod"/>
            </a:pPr>
            <a:r>
              <a:rPr lang="en-US" altLang="zh-CN" sz="2400" dirty="0">
                <a:solidFill>
                  <a:srgbClr val="000000"/>
                </a:solidFill>
                <a:latin typeface="Consolas" panose="020B0609020204030204" pitchFamily="49" charset="0"/>
              </a:rPr>
              <a:t>{</a:t>
            </a:r>
          </a:p>
          <a:p>
            <a:pPr marL="457200" indent="-457200">
              <a:lnSpc>
                <a:spcPct val="100000"/>
              </a:lnSpc>
              <a:buFont typeface="+mj-lt"/>
              <a:buAutoNum type="arabicPeriod"/>
            </a:pPr>
            <a:r>
              <a:rPr lang="en-US" altLang="zh-CN" sz="2400" dirty="0" smtClean="0">
                <a:solidFill>
                  <a:srgbClr val="7F0055"/>
                </a:solidFill>
                <a:latin typeface="Consolas" panose="020B0609020204030204" pitchFamily="49" charset="0"/>
              </a:rPr>
              <a:t>    </a:t>
            </a:r>
            <a:r>
              <a:rPr lang="en-US" altLang="zh-CN" sz="2400" dirty="0" err="1" smtClean="0">
                <a:solidFill>
                  <a:srgbClr val="7F0055"/>
                </a:solidFill>
                <a:latin typeface="Consolas" panose="020B0609020204030204" pitchFamily="49" charset="0"/>
              </a:rPr>
              <a:t>int</a:t>
            </a:r>
            <a:r>
              <a:rPr lang="en-US" altLang="zh-CN" sz="2400" dirty="0" smtClean="0">
                <a:solidFill>
                  <a:srgbClr val="000000"/>
                </a:solidFill>
                <a:latin typeface="Consolas" panose="020B0609020204030204" pitchFamily="49" charset="0"/>
              </a:rPr>
              <a:t> </a:t>
            </a:r>
            <a:r>
              <a:rPr lang="en-US" altLang="zh-CN" sz="2400" dirty="0">
                <a:solidFill>
                  <a:srgbClr val="0000C0"/>
                </a:solidFill>
                <a:latin typeface="Consolas" panose="020B0609020204030204" pitchFamily="49" charset="0"/>
              </a:rPr>
              <a:t>x</a:t>
            </a:r>
            <a:r>
              <a:rPr lang="en-US" altLang="zh-CN" sz="2400" dirty="0">
                <a:solidFill>
                  <a:srgbClr val="000000"/>
                </a:solidFill>
                <a:latin typeface="Consolas" panose="020B0609020204030204" pitchFamily="49" charset="0"/>
              </a:rPr>
              <a:t>=1;</a:t>
            </a:r>
          </a:p>
          <a:p>
            <a:pPr marL="457200" indent="-457200">
              <a:lnSpc>
                <a:spcPct val="100000"/>
              </a:lnSpc>
              <a:buFont typeface="+mj-lt"/>
              <a:buAutoNum type="arabicPeriod"/>
            </a:pPr>
            <a:r>
              <a:rPr lang="en-US" altLang="zh-CN" sz="2400" dirty="0" smtClean="0">
                <a:solidFill>
                  <a:srgbClr val="7F0055"/>
                </a:solidFill>
                <a:latin typeface="Consolas" panose="020B0609020204030204" pitchFamily="49" charset="0"/>
              </a:rPr>
              <a:t>    void</a:t>
            </a:r>
            <a:r>
              <a:rPr lang="en-US" altLang="zh-CN" sz="2400" dirty="0" smtClean="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setX</a:t>
            </a:r>
            <a:r>
              <a:rPr lang="en-US" altLang="zh-CN" sz="2400" dirty="0">
                <a:solidFill>
                  <a:srgbClr val="000000"/>
                </a:solidFill>
                <a:latin typeface="Consolas" panose="020B0609020204030204" pitchFamily="49" charset="0"/>
              </a:rPr>
              <a:t>(){ </a:t>
            </a:r>
            <a:r>
              <a:rPr lang="en-US" altLang="zh-CN" sz="2400" dirty="0">
                <a:solidFill>
                  <a:srgbClr val="0000C0"/>
                </a:solidFill>
                <a:latin typeface="Consolas" panose="020B0609020204030204" pitchFamily="49" charset="0"/>
              </a:rPr>
              <a:t>x</a:t>
            </a:r>
            <a:r>
              <a:rPr lang="en-US" altLang="zh-CN" sz="2400" dirty="0">
                <a:solidFill>
                  <a:srgbClr val="000000"/>
                </a:solidFill>
                <a:latin typeface="Consolas" panose="020B0609020204030204" pitchFamily="49" charset="0"/>
              </a:rPr>
              <a:t>=3;}</a:t>
            </a:r>
          </a:p>
          <a:p>
            <a:pPr marL="457200" indent="-457200">
              <a:lnSpc>
                <a:spcPct val="100000"/>
              </a:lnSpc>
              <a:buFont typeface="+mj-lt"/>
              <a:buAutoNum type="arabicPeriod"/>
            </a:pPr>
            <a:r>
              <a:rPr lang="en-US" altLang="zh-CN" sz="2400" dirty="0" smtClean="0">
                <a:solidFill>
                  <a:srgbClr val="7F0055"/>
                </a:solidFill>
                <a:latin typeface="Consolas" panose="020B0609020204030204" pitchFamily="49" charset="0"/>
              </a:rPr>
              <a:t>    </a:t>
            </a:r>
            <a:r>
              <a:rPr lang="en-US" altLang="zh-CN" sz="2400" dirty="0" err="1" smtClean="0">
                <a:solidFill>
                  <a:srgbClr val="7F0055"/>
                </a:solidFill>
                <a:latin typeface="Consolas" panose="020B0609020204030204" pitchFamily="49" charset="0"/>
              </a:rPr>
              <a:t>int</a:t>
            </a:r>
            <a:r>
              <a:rPr lang="en-US" altLang="zh-CN" sz="2400" dirty="0" smtClean="0">
                <a:solidFill>
                  <a:srgbClr val="000000"/>
                </a:solidFill>
                <a:latin typeface="Consolas" panose="020B0609020204030204" pitchFamily="49" charset="0"/>
              </a:rPr>
              <a:t> f1(){</a:t>
            </a:r>
            <a:r>
              <a:rPr lang="en-US" altLang="zh-CN" sz="2400" dirty="0">
                <a:solidFill>
                  <a:srgbClr val="7F0055"/>
                </a:solidFill>
                <a:latin typeface="Consolas" panose="020B0609020204030204" pitchFamily="49" charset="0"/>
              </a:rPr>
              <a:t>return</a:t>
            </a:r>
            <a:r>
              <a:rPr lang="en-US" altLang="zh-CN" sz="2400" dirty="0">
                <a:solidFill>
                  <a:srgbClr val="000000"/>
                </a:solidFill>
                <a:latin typeface="Consolas" panose="020B0609020204030204" pitchFamily="49" charset="0"/>
              </a:rPr>
              <a:t> </a:t>
            </a:r>
            <a:r>
              <a:rPr lang="en-US" altLang="zh-CN" sz="2400" dirty="0">
                <a:solidFill>
                  <a:srgbClr val="0000C0"/>
                </a:solidFill>
                <a:latin typeface="Consolas" panose="020B0609020204030204" pitchFamily="49" charset="0"/>
              </a:rPr>
              <a:t>x</a:t>
            </a:r>
            <a:r>
              <a:rPr lang="en-US" altLang="zh-CN" sz="2400" dirty="0">
                <a:solidFill>
                  <a:srgbClr val="000000"/>
                </a:solidFill>
                <a:latin typeface="Consolas" panose="020B0609020204030204" pitchFamily="49" charset="0"/>
              </a:rPr>
              <a:t>;}</a:t>
            </a:r>
          </a:p>
          <a:p>
            <a:pPr marL="457200" indent="-457200">
              <a:lnSpc>
                <a:spcPct val="100000"/>
              </a:lnSpc>
              <a:buFont typeface="+mj-lt"/>
              <a:buAutoNum type="arabicPeriod"/>
            </a:pPr>
            <a:r>
              <a:rPr lang="en-US" altLang="zh-CN" sz="2400" dirty="0">
                <a:solidFill>
                  <a:srgbClr val="000000"/>
                </a:solidFill>
                <a:latin typeface="Consolas" panose="020B0609020204030204" pitchFamily="49" charset="0"/>
              </a:rPr>
              <a:t>}</a:t>
            </a:r>
          </a:p>
        </p:txBody>
      </p:sp>
      <p:sp>
        <p:nvSpPr>
          <p:cNvPr id="4" name="灯片编号占位符 3"/>
          <p:cNvSpPr>
            <a:spLocks noGrp="1"/>
          </p:cNvSpPr>
          <p:nvPr>
            <p:ph type="sldNum" sz="quarter" idx="11"/>
          </p:nvPr>
        </p:nvSpPr>
        <p:spPr/>
        <p:txBody>
          <a:bodyPr/>
          <a:lstStyle/>
          <a:p>
            <a:pPr>
              <a:defRPr/>
            </a:pPr>
            <a:r>
              <a:rPr lang="zh-CN" altLang="en-US" smtClean="0"/>
              <a:t>第</a:t>
            </a:r>
            <a:fld id="{CA026F94-6BC2-4C2F-AEB4-E7C94D10364D}" type="slidenum">
              <a:rPr lang="zh-CN" altLang="en-US" smtClean="0"/>
              <a:pPr>
                <a:defRPr/>
              </a:pPr>
              <a:t>30</a:t>
            </a:fld>
            <a:r>
              <a:rPr lang="zh-CN" altLang="en-US" smtClean="0"/>
              <a:t>页</a:t>
            </a:r>
            <a:endParaRPr lang="en-US" altLang="zh-CN" dirty="0"/>
          </a:p>
        </p:txBody>
      </p:sp>
      <p:sp>
        <p:nvSpPr>
          <p:cNvPr id="5" name="矩形 4"/>
          <p:cNvSpPr/>
          <p:nvPr/>
        </p:nvSpPr>
        <p:spPr>
          <a:xfrm>
            <a:off x="4355976" y="2510897"/>
            <a:ext cx="4608512" cy="954107"/>
          </a:xfrm>
          <a:prstGeom prst="rect">
            <a:avLst/>
          </a:prstGeom>
          <a:solidFill>
            <a:schemeClr val="accent1">
              <a:lumMod val="40000"/>
              <a:lumOff val="60000"/>
            </a:schemeClr>
          </a:solidFill>
        </p:spPr>
        <p:txBody>
          <a:bodyPr wrap="square">
            <a:spAutoFit/>
          </a:bodyPr>
          <a:lstStyle/>
          <a:p>
            <a:pPr>
              <a:defRPr/>
            </a:pPr>
            <a:r>
              <a:rPr lang="zh-CN" altLang="en-US" sz="2800" dirty="0" smtClean="0">
                <a:latin typeface="微软雅黑" panose="020B0503020204020204" pitchFamily="34" charset="-122"/>
                <a:ea typeface="微软雅黑" panose="020B0503020204020204" pitchFamily="34" charset="-122"/>
              </a:rPr>
              <a:t>本程序</a:t>
            </a:r>
            <a:r>
              <a:rPr lang="zh-CN" altLang="en-US" sz="2800" dirty="0">
                <a:latin typeface="微软雅黑" panose="020B0503020204020204" pitchFamily="34" charset="-122"/>
                <a:ea typeface="微软雅黑" panose="020B0503020204020204" pitchFamily="34" charset="-122"/>
              </a:rPr>
              <a:t>的运行结果是</a:t>
            </a:r>
            <a:r>
              <a:rPr lang="zh-CN" altLang="en-US" sz="2800" dirty="0" smtClean="0">
                <a:latin typeface="微软雅黑" panose="020B0503020204020204" pitchFamily="34" charset="-122"/>
                <a:ea typeface="微软雅黑" panose="020B0503020204020204" pitchFamily="34" charset="-122"/>
              </a:rPr>
              <a:t>什么，如何分析？</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35026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26442"/>
            <a:ext cx="7620000" cy="685800"/>
          </a:xfrm>
        </p:spPr>
        <p:txBody>
          <a:bodyPr/>
          <a:lstStyle/>
          <a:p>
            <a:r>
              <a:rPr lang="en-US" altLang="zh-CN" dirty="0" smtClean="0"/>
              <a:t>2.2</a:t>
            </a:r>
            <a:r>
              <a:rPr lang="zh-CN" altLang="en-US" dirty="0"/>
              <a:t>使用</a:t>
            </a:r>
            <a:r>
              <a:rPr lang="en-US" altLang="zh-CN" dirty="0"/>
              <a:t>super</a:t>
            </a:r>
            <a:r>
              <a:rPr lang="zh-CN" altLang="en-US" dirty="0"/>
              <a:t>关键字访问</a:t>
            </a:r>
          </a:p>
        </p:txBody>
      </p:sp>
      <p:sp>
        <p:nvSpPr>
          <p:cNvPr id="3" name="内容占位符 2"/>
          <p:cNvSpPr>
            <a:spLocks noGrp="1"/>
          </p:cNvSpPr>
          <p:nvPr>
            <p:ph idx="1"/>
          </p:nvPr>
        </p:nvSpPr>
        <p:spPr>
          <a:xfrm>
            <a:off x="251520" y="1700808"/>
            <a:ext cx="8640960" cy="4680520"/>
          </a:xfrm>
        </p:spPr>
        <p:txBody>
          <a:bodyPr/>
          <a:lstStyle/>
          <a:p>
            <a:pPr marL="0" indent="0">
              <a:lnSpc>
                <a:spcPct val="170000"/>
              </a:lnSpc>
              <a:buNone/>
            </a:pPr>
            <a:r>
              <a:rPr lang="zh-CN" altLang="en-US" dirty="0">
                <a:latin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cs typeface="Times New Roman" panose="02020603050405020304" pitchFamily="18" charset="0"/>
              </a:rPr>
              <a:t>1</a:t>
            </a:r>
            <a:r>
              <a:rPr lang="zh-CN" altLang="en-US" dirty="0">
                <a:latin typeface="微软雅黑" panose="020B0503020204020204" pitchFamily="34" charset="-122"/>
                <a:cs typeface="Times New Roman" panose="02020603050405020304" pitchFamily="18" charset="0"/>
              </a:rPr>
              <a:t>）子类对象访问父类的</a:t>
            </a:r>
            <a:r>
              <a:rPr lang="zh-CN" altLang="en-US" dirty="0">
                <a:solidFill>
                  <a:srgbClr val="FF0000"/>
                </a:solidFill>
                <a:latin typeface="微软雅黑" panose="020B0503020204020204" pitchFamily="34" charset="-122"/>
                <a:cs typeface="Times New Roman" panose="02020603050405020304" pitchFamily="18" charset="0"/>
              </a:rPr>
              <a:t>构造方法</a:t>
            </a:r>
            <a:endParaRPr lang="en-US" altLang="zh-CN" dirty="0">
              <a:solidFill>
                <a:srgbClr val="FF0000"/>
              </a:solidFill>
              <a:latin typeface="微软雅黑" panose="020B0503020204020204" pitchFamily="34" charset="-122"/>
              <a:cs typeface="Times New Roman" panose="02020603050405020304" pitchFamily="18" charset="0"/>
            </a:endParaRPr>
          </a:p>
          <a:p>
            <a:pPr marL="0" indent="0">
              <a:lnSpc>
                <a:spcPct val="170000"/>
              </a:lnSpc>
              <a:buNone/>
            </a:pPr>
            <a:r>
              <a:rPr lang="zh-CN" altLang="en-US" dirty="0">
                <a:latin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cs typeface="Times New Roman" panose="02020603050405020304" pitchFamily="18" charset="0"/>
              </a:rPr>
              <a:t>2</a:t>
            </a:r>
            <a:r>
              <a:rPr lang="zh-CN" altLang="en-US" dirty="0">
                <a:latin typeface="微软雅黑" panose="020B0503020204020204" pitchFamily="34" charset="-122"/>
                <a:cs typeface="Times New Roman" panose="02020603050405020304" pitchFamily="18" charset="0"/>
              </a:rPr>
              <a:t>）子类对象访问父类的</a:t>
            </a:r>
            <a:r>
              <a:rPr lang="zh-CN" altLang="en-US" dirty="0">
                <a:solidFill>
                  <a:srgbClr val="FF0000"/>
                </a:solidFill>
                <a:latin typeface="微软雅黑" panose="020B0503020204020204" pitchFamily="34" charset="-122"/>
                <a:cs typeface="Times New Roman" panose="02020603050405020304" pitchFamily="18" charset="0"/>
              </a:rPr>
              <a:t>成员变量</a:t>
            </a:r>
            <a:endParaRPr lang="en-US" altLang="zh-CN" dirty="0">
              <a:solidFill>
                <a:srgbClr val="FF0000"/>
              </a:solidFill>
              <a:latin typeface="微软雅黑" panose="020B0503020204020204" pitchFamily="34" charset="-122"/>
              <a:cs typeface="Times New Roman" panose="02020603050405020304" pitchFamily="18" charset="0"/>
            </a:endParaRPr>
          </a:p>
          <a:p>
            <a:pPr marL="0" indent="0">
              <a:lnSpc>
                <a:spcPct val="170000"/>
              </a:lnSpc>
              <a:buNone/>
            </a:pPr>
            <a:r>
              <a:rPr lang="zh-CN" altLang="en-US" dirty="0">
                <a:latin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cs typeface="Times New Roman" panose="02020603050405020304" pitchFamily="18" charset="0"/>
              </a:rPr>
              <a:t>3</a:t>
            </a:r>
            <a:r>
              <a:rPr lang="zh-CN" altLang="en-US" dirty="0">
                <a:latin typeface="微软雅黑" panose="020B0503020204020204" pitchFamily="34" charset="-122"/>
                <a:cs typeface="Times New Roman" panose="02020603050405020304" pitchFamily="18" charset="0"/>
              </a:rPr>
              <a:t>）子类对象访问父类的</a:t>
            </a:r>
            <a:r>
              <a:rPr lang="zh-CN" altLang="en-US" dirty="0">
                <a:solidFill>
                  <a:srgbClr val="FF0000"/>
                </a:solidFill>
                <a:latin typeface="微软雅黑" panose="020B0503020204020204" pitchFamily="34" charset="-122"/>
                <a:cs typeface="Times New Roman" panose="02020603050405020304" pitchFamily="18" charset="0"/>
              </a:rPr>
              <a:t>成员方法</a:t>
            </a:r>
            <a:endParaRPr lang="en-US" altLang="zh-CN" dirty="0">
              <a:solidFill>
                <a:srgbClr val="FF0000"/>
              </a:solidFill>
              <a:latin typeface="微软雅黑" panose="020B0503020204020204" pitchFamily="34" charset="-122"/>
              <a:cs typeface="Times New Roman" panose="02020603050405020304" pitchFamily="18" charset="0"/>
            </a:endParaRPr>
          </a:p>
          <a:p>
            <a:pPr marL="0" indent="0">
              <a:lnSpc>
                <a:spcPct val="170000"/>
              </a:lnSpc>
              <a:buNone/>
            </a:pPr>
            <a:endParaRPr lang="en-US" altLang="zh-CN" dirty="0">
              <a:latin typeface="微软雅黑" panose="020B0503020204020204" pitchFamily="34" charset="-122"/>
              <a:cs typeface="Times New Roman" panose="02020603050405020304" pitchFamily="18" charset="0"/>
            </a:endParaRPr>
          </a:p>
        </p:txBody>
      </p:sp>
      <p:sp>
        <p:nvSpPr>
          <p:cNvPr id="5" name="灯片编号占位符 4"/>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31</a:t>
            </a:fld>
            <a:r>
              <a:rPr lang="zh-CN" altLang="en-US"/>
              <a:t>页</a:t>
            </a:r>
            <a:endParaRPr lang="en-US" altLang="zh-CN" dirty="0"/>
          </a:p>
        </p:txBody>
      </p:sp>
    </p:spTree>
    <p:extLst>
      <p:ext uri="{BB962C8B-B14F-4D97-AF65-F5344CB8AC3E}">
        <p14:creationId xmlns:p14="http://schemas.microsoft.com/office/powerpoint/2010/main" val="13871126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496144" y="668920"/>
            <a:ext cx="7774632" cy="685800"/>
          </a:xfrm>
        </p:spPr>
        <p:txBody>
          <a:bodyPr/>
          <a:lstStyle/>
          <a:p>
            <a:pPr algn="l"/>
            <a:r>
              <a:rPr lang="zh-CN" altLang="en-US" dirty="0" smtClean="0">
                <a:solidFill>
                  <a:schemeClr val="tx1"/>
                </a:solidFill>
              </a:rPr>
              <a:t>子</a:t>
            </a:r>
            <a:r>
              <a:rPr lang="zh-CN" altLang="en-US" dirty="0">
                <a:solidFill>
                  <a:schemeClr val="tx1"/>
                </a:solidFill>
              </a:rPr>
              <a:t>类对象访问父类的构造</a:t>
            </a:r>
            <a:r>
              <a:rPr lang="zh-CN" altLang="en-US" dirty="0" smtClean="0">
                <a:solidFill>
                  <a:schemeClr val="tx1"/>
                </a:solidFill>
              </a:rPr>
              <a:t>方法</a:t>
            </a:r>
            <a:endParaRPr lang="zh-CN" altLang="en-US" dirty="0">
              <a:solidFill>
                <a:schemeClr val="tx1"/>
              </a:solidFill>
            </a:endParaRPr>
          </a:p>
        </p:txBody>
      </p:sp>
      <p:sp>
        <p:nvSpPr>
          <p:cNvPr id="58371" name="内容占位符 2"/>
          <p:cNvSpPr>
            <a:spLocks noGrp="1"/>
          </p:cNvSpPr>
          <p:nvPr>
            <p:ph idx="1"/>
          </p:nvPr>
        </p:nvSpPr>
        <p:spPr/>
        <p:txBody>
          <a:bodyPr/>
          <a:lstStyle/>
          <a:p>
            <a:endParaRPr lang="zh-CN" altLang="en-US"/>
          </a:p>
        </p:txBody>
      </p:sp>
      <p:sp>
        <p:nvSpPr>
          <p:cNvPr id="58372" name="Rectangle 2"/>
          <p:cNvSpPr txBox="1">
            <a:spLocks noChangeArrowheads="1"/>
          </p:cNvSpPr>
          <p:nvPr/>
        </p:nvSpPr>
        <p:spPr bwMode="auto">
          <a:xfrm>
            <a:off x="563141" y="5383746"/>
            <a:ext cx="2598440" cy="491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indent="0">
              <a:buSzPct val="90000"/>
              <a:buNone/>
            </a:pPr>
            <a:r>
              <a:rPr lang="zh-CN" altLang="en-US" dirty="0">
                <a:solidFill>
                  <a:srgbClr val="0000FF"/>
                </a:solidFill>
                <a:latin typeface="微软雅黑" panose="020B0503020204020204" pitchFamily="34" charset="-122"/>
                <a:ea typeface="微软雅黑" panose="020B0503020204020204" pitchFamily="34" charset="-122"/>
              </a:rPr>
              <a:t>再谈构造方法</a:t>
            </a:r>
          </a:p>
        </p:txBody>
      </p:sp>
      <p:sp>
        <p:nvSpPr>
          <p:cNvPr id="58373" name="Rectangle 4"/>
          <p:cNvSpPr>
            <a:spLocks noChangeArrowheads="1"/>
          </p:cNvSpPr>
          <p:nvPr/>
        </p:nvSpPr>
        <p:spPr bwMode="auto">
          <a:xfrm>
            <a:off x="533400" y="1905000"/>
            <a:ext cx="3276600" cy="1956048"/>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nSpc>
                <a:spcPct val="150000"/>
              </a:lnSpc>
              <a:buClr>
                <a:schemeClr val="folHlink"/>
              </a:buClr>
              <a:buSzPct val="60000"/>
              <a:buFontTx/>
              <a:buNone/>
            </a:pPr>
            <a:r>
              <a:rPr lang="en-US" altLang="zh-CN" sz="2400" dirty="0">
                <a:latin typeface="Tahoma" panose="020B0604030504040204" pitchFamily="34" charset="0"/>
                <a:ea typeface="华文中宋" panose="02010600040101010101" pitchFamily="2" charset="-122"/>
              </a:rPr>
              <a:t>class A {</a:t>
            </a:r>
          </a:p>
          <a:p>
            <a:pPr>
              <a:lnSpc>
                <a:spcPct val="150000"/>
              </a:lnSpc>
              <a:buClr>
                <a:schemeClr val="folHlink"/>
              </a:buClr>
              <a:buSzPct val="60000"/>
              <a:buFontTx/>
              <a:buNone/>
            </a:pPr>
            <a:r>
              <a:rPr lang="en-US" altLang="zh-CN" sz="2400" dirty="0">
                <a:latin typeface="Tahoma" panose="020B0604030504040204" pitchFamily="34" charset="0"/>
                <a:ea typeface="华文中宋" panose="02010600040101010101" pitchFamily="2" charset="-122"/>
              </a:rPr>
              <a:t>	A (</a:t>
            </a:r>
            <a:r>
              <a:rPr lang="en-US" altLang="zh-CN" sz="2400" dirty="0" err="1">
                <a:latin typeface="Tahoma" panose="020B0604030504040204" pitchFamily="34" charset="0"/>
                <a:ea typeface="华文中宋" panose="02010600040101010101" pitchFamily="2" charset="-122"/>
              </a:rPr>
              <a:t>int</a:t>
            </a:r>
            <a:r>
              <a:rPr lang="en-US" altLang="zh-CN" sz="2400" dirty="0">
                <a:latin typeface="Tahoma" panose="020B0604030504040204" pitchFamily="34" charset="0"/>
                <a:ea typeface="华文中宋" panose="02010600040101010101" pitchFamily="2" charset="-122"/>
              </a:rPr>
              <a:t> </a:t>
            </a:r>
            <a:r>
              <a:rPr lang="en-US" altLang="zh-CN" sz="2400" dirty="0" err="1">
                <a:latin typeface="Tahoma" panose="020B0604030504040204" pitchFamily="34" charset="0"/>
                <a:ea typeface="华文中宋" panose="02010600040101010101" pitchFamily="2" charset="-122"/>
              </a:rPr>
              <a:t>i</a:t>
            </a:r>
            <a:r>
              <a:rPr lang="en-US" altLang="zh-CN" sz="2400" dirty="0">
                <a:latin typeface="Tahoma" panose="020B0604030504040204" pitchFamily="34" charset="0"/>
                <a:ea typeface="华文中宋" panose="02010600040101010101" pitchFamily="2" charset="-122"/>
              </a:rPr>
              <a:t>) {}</a:t>
            </a:r>
          </a:p>
          <a:p>
            <a:pPr>
              <a:lnSpc>
                <a:spcPct val="150000"/>
              </a:lnSpc>
              <a:buClr>
                <a:schemeClr val="folHlink"/>
              </a:buClr>
              <a:buSzPct val="60000"/>
              <a:buFontTx/>
              <a:buNone/>
            </a:pPr>
            <a:r>
              <a:rPr lang="en-US" altLang="zh-CN" sz="2400" dirty="0">
                <a:latin typeface="Tahoma" panose="020B0604030504040204" pitchFamily="34" charset="0"/>
                <a:ea typeface="华文中宋" panose="02010600040101010101" pitchFamily="2" charset="-122"/>
              </a:rPr>
              <a:t>}</a:t>
            </a:r>
          </a:p>
        </p:txBody>
      </p:sp>
      <p:sp>
        <p:nvSpPr>
          <p:cNvPr id="58374" name="Rectangle 5"/>
          <p:cNvSpPr>
            <a:spLocks noChangeArrowheads="1"/>
          </p:cNvSpPr>
          <p:nvPr/>
        </p:nvSpPr>
        <p:spPr bwMode="auto">
          <a:xfrm>
            <a:off x="3810000" y="1900661"/>
            <a:ext cx="3505200" cy="196038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nSpc>
                <a:spcPct val="150000"/>
              </a:lnSpc>
              <a:buClr>
                <a:schemeClr val="folHlink"/>
              </a:buClr>
              <a:buSzPct val="60000"/>
              <a:buFontTx/>
              <a:buNone/>
            </a:pPr>
            <a:r>
              <a:rPr lang="en-US" altLang="zh-CN" sz="2400" dirty="0">
                <a:latin typeface="Tahoma" panose="020B0604030504040204" pitchFamily="34" charset="0"/>
                <a:ea typeface="华文中宋" panose="02010600040101010101" pitchFamily="2" charset="-122"/>
              </a:rPr>
              <a:t>class B extends A {</a:t>
            </a:r>
          </a:p>
          <a:p>
            <a:pPr>
              <a:lnSpc>
                <a:spcPct val="150000"/>
              </a:lnSpc>
              <a:buClr>
                <a:schemeClr val="folHlink"/>
              </a:buClr>
              <a:buSzPct val="60000"/>
              <a:buFontTx/>
              <a:buNone/>
            </a:pPr>
            <a:r>
              <a:rPr lang="en-US" altLang="zh-CN" sz="2400" dirty="0">
                <a:latin typeface="Tahoma" panose="020B0604030504040204" pitchFamily="34" charset="0"/>
                <a:ea typeface="华文中宋" panose="02010600040101010101" pitchFamily="2" charset="-122"/>
              </a:rPr>
              <a:t>	B (String s) { }</a:t>
            </a:r>
          </a:p>
          <a:p>
            <a:pPr>
              <a:lnSpc>
                <a:spcPct val="150000"/>
              </a:lnSpc>
              <a:buClr>
                <a:schemeClr val="folHlink"/>
              </a:buClr>
              <a:buSzPct val="60000"/>
              <a:buFontTx/>
              <a:buNone/>
            </a:pPr>
            <a:r>
              <a:rPr lang="en-US" altLang="zh-CN" sz="2400" dirty="0">
                <a:latin typeface="Tahoma" panose="020B0604030504040204" pitchFamily="34" charset="0"/>
                <a:ea typeface="华文中宋" panose="02010600040101010101" pitchFamily="2" charset="-122"/>
              </a:rPr>
              <a:t>}</a:t>
            </a:r>
          </a:p>
        </p:txBody>
      </p:sp>
      <p:sp>
        <p:nvSpPr>
          <p:cNvPr id="10" name="Rectangle 6"/>
          <p:cNvSpPr>
            <a:spLocks noChangeArrowheads="1"/>
          </p:cNvSpPr>
          <p:nvPr/>
        </p:nvSpPr>
        <p:spPr bwMode="auto">
          <a:xfrm>
            <a:off x="3810000" y="4077816"/>
            <a:ext cx="3505200" cy="136740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nSpc>
                <a:spcPct val="90000"/>
              </a:lnSpc>
              <a:buClr>
                <a:schemeClr val="folHlink"/>
              </a:buClr>
              <a:buSzPct val="60000"/>
              <a:buFontTx/>
              <a:buNone/>
            </a:pPr>
            <a:r>
              <a:rPr lang="en-US" altLang="zh-CN" sz="2400">
                <a:solidFill>
                  <a:schemeClr val="bg1"/>
                </a:solidFill>
                <a:latin typeface="Tahoma" panose="020B0604030504040204" pitchFamily="34" charset="0"/>
                <a:ea typeface="华文中宋" panose="02010600040101010101" pitchFamily="2" charset="-122"/>
              </a:rPr>
              <a:t>B (String s) {</a:t>
            </a:r>
          </a:p>
          <a:p>
            <a:pPr>
              <a:lnSpc>
                <a:spcPct val="90000"/>
              </a:lnSpc>
              <a:buClr>
                <a:schemeClr val="folHlink"/>
              </a:buClr>
              <a:buSzPct val="60000"/>
              <a:buFontTx/>
              <a:buNone/>
            </a:pPr>
            <a:r>
              <a:rPr lang="en-US" altLang="zh-CN" sz="2400">
                <a:solidFill>
                  <a:schemeClr val="bg1"/>
                </a:solidFill>
                <a:latin typeface="Tahoma" panose="020B0604030504040204" pitchFamily="34" charset="0"/>
                <a:ea typeface="华文中宋" panose="02010600040101010101" pitchFamily="2" charset="-122"/>
              </a:rPr>
              <a:t>	super();</a:t>
            </a:r>
          </a:p>
          <a:p>
            <a:pPr>
              <a:lnSpc>
                <a:spcPct val="90000"/>
              </a:lnSpc>
              <a:buClr>
                <a:schemeClr val="folHlink"/>
              </a:buClr>
              <a:buSzPct val="60000"/>
              <a:buFontTx/>
              <a:buNone/>
            </a:pPr>
            <a:r>
              <a:rPr lang="en-US" altLang="zh-CN" sz="2400">
                <a:solidFill>
                  <a:schemeClr val="bg1"/>
                </a:solidFill>
                <a:latin typeface="Tahoma" panose="020B0604030504040204" pitchFamily="34" charset="0"/>
                <a:ea typeface="华文中宋" panose="02010600040101010101" pitchFamily="2" charset="-122"/>
              </a:rPr>
              <a:t>}</a:t>
            </a:r>
          </a:p>
        </p:txBody>
      </p:sp>
      <p:sp>
        <p:nvSpPr>
          <p:cNvPr id="3" name="灯片编号占位符 2"/>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32</a:t>
            </a:fld>
            <a:r>
              <a:rPr lang="zh-CN" altLang="en-US"/>
              <a:t>页</a:t>
            </a:r>
            <a:endParaRPr lang="en-US" altLang="zh-CN" dirty="0"/>
          </a:p>
        </p:txBody>
      </p:sp>
    </p:spTree>
    <p:extLst>
      <p:ext uri="{BB962C8B-B14F-4D97-AF65-F5344CB8AC3E}">
        <p14:creationId xmlns:p14="http://schemas.microsoft.com/office/powerpoint/2010/main" val="1233538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xfrm>
            <a:off x="533400" y="1219200"/>
            <a:ext cx="7924800" cy="685800"/>
          </a:xfrm>
        </p:spPr>
        <p:txBody>
          <a:bodyPr/>
          <a:lstStyle/>
          <a:p>
            <a:pPr marL="609600" indent="-609600">
              <a:buSzPct val="90000"/>
            </a:pPr>
            <a:r>
              <a:rPr lang="zh-CN" altLang="en-US"/>
              <a:t>继承中的构造方法</a:t>
            </a:r>
          </a:p>
        </p:txBody>
      </p:sp>
      <p:sp>
        <p:nvSpPr>
          <p:cNvPr id="59395" name="Rectangle 3"/>
          <p:cNvSpPr>
            <a:spLocks noGrp="1" noChangeArrowheads="1"/>
          </p:cNvSpPr>
          <p:nvPr>
            <p:ph type="title"/>
          </p:nvPr>
        </p:nvSpPr>
        <p:spPr>
          <a:xfrm>
            <a:off x="685800" y="549275"/>
            <a:ext cx="6629400" cy="685800"/>
          </a:xfrm>
        </p:spPr>
        <p:txBody>
          <a:bodyPr/>
          <a:lstStyle/>
          <a:p>
            <a:r>
              <a:rPr lang="zh-CN" altLang="en-US"/>
              <a:t>类的继承</a:t>
            </a:r>
          </a:p>
        </p:txBody>
      </p:sp>
      <p:sp>
        <p:nvSpPr>
          <p:cNvPr id="368644" name="Rectangle 4"/>
          <p:cNvSpPr>
            <a:spLocks noChangeArrowheads="1"/>
          </p:cNvSpPr>
          <p:nvPr/>
        </p:nvSpPr>
        <p:spPr bwMode="auto">
          <a:xfrm>
            <a:off x="0" y="3810000"/>
            <a:ext cx="5943600" cy="27432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nSpc>
                <a:spcPct val="90000"/>
              </a:lnSpc>
              <a:buClr>
                <a:schemeClr val="folHlink"/>
              </a:buClr>
              <a:buSzPct val="60000"/>
              <a:buFontTx/>
              <a:buNone/>
            </a:pPr>
            <a:r>
              <a:rPr lang="en-US" altLang="zh-CN" sz="2000">
                <a:latin typeface="Tahoma" panose="020B0604030504040204" pitchFamily="34" charset="0"/>
                <a:ea typeface="华文中宋" panose="02010600040101010101" pitchFamily="2" charset="-122"/>
              </a:rPr>
              <a:t>public class Cartoon extends Drawing {</a:t>
            </a:r>
          </a:p>
          <a:p>
            <a:pPr>
              <a:lnSpc>
                <a:spcPct val="90000"/>
              </a:lnSpc>
              <a:buClr>
                <a:schemeClr val="folHlink"/>
              </a:buClr>
              <a:buSzPct val="60000"/>
              <a:buFontTx/>
              <a:buNone/>
            </a:pPr>
            <a:r>
              <a:rPr lang="en-US" altLang="zh-CN" sz="2000">
                <a:latin typeface="Tahoma" panose="020B0604030504040204" pitchFamily="34" charset="0"/>
                <a:ea typeface="华文中宋" panose="02010600040101010101" pitchFamily="2" charset="-122"/>
              </a:rPr>
              <a:t>	Cartoon() {</a:t>
            </a:r>
          </a:p>
          <a:p>
            <a:pPr>
              <a:lnSpc>
                <a:spcPct val="90000"/>
              </a:lnSpc>
              <a:buClr>
                <a:schemeClr val="folHlink"/>
              </a:buClr>
              <a:buSzPct val="60000"/>
              <a:buFontTx/>
              <a:buNone/>
            </a:pPr>
            <a:r>
              <a:rPr lang="en-US" altLang="zh-CN" sz="2000">
                <a:latin typeface="Tahoma" panose="020B0604030504040204" pitchFamily="34" charset="0"/>
                <a:ea typeface="华文中宋" panose="02010600040101010101" pitchFamily="2" charset="-122"/>
              </a:rPr>
              <a:t>		System.out.println("Cartoon Constructor");</a:t>
            </a:r>
          </a:p>
          <a:p>
            <a:pPr>
              <a:lnSpc>
                <a:spcPct val="90000"/>
              </a:lnSpc>
              <a:buClr>
                <a:schemeClr val="folHlink"/>
              </a:buClr>
              <a:buSzPct val="60000"/>
              <a:buFontTx/>
              <a:buNone/>
            </a:pPr>
            <a:r>
              <a:rPr lang="en-US" altLang="zh-CN" sz="2000">
                <a:latin typeface="Tahoma" panose="020B0604030504040204" pitchFamily="34" charset="0"/>
                <a:ea typeface="华文中宋" panose="02010600040101010101" pitchFamily="2" charset="-122"/>
              </a:rPr>
              <a:t>	}</a:t>
            </a:r>
          </a:p>
          <a:p>
            <a:pPr>
              <a:lnSpc>
                <a:spcPct val="90000"/>
              </a:lnSpc>
              <a:buClr>
                <a:schemeClr val="folHlink"/>
              </a:buClr>
              <a:buSzPct val="60000"/>
              <a:buFontTx/>
              <a:buNone/>
            </a:pPr>
            <a:r>
              <a:rPr lang="en-US" altLang="zh-CN" sz="2000">
                <a:latin typeface="Tahoma" panose="020B0604030504040204" pitchFamily="34" charset="0"/>
                <a:ea typeface="华文中宋" panose="02010600040101010101" pitchFamily="2" charset="-122"/>
              </a:rPr>
              <a:t>	public static void main(String args[]) {</a:t>
            </a:r>
          </a:p>
          <a:p>
            <a:pPr>
              <a:lnSpc>
                <a:spcPct val="90000"/>
              </a:lnSpc>
              <a:buClr>
                <a:schemeClr val="folHlink"/>
              </a:buClr>
              <a:buSzPct val="60000"/>
              <a:buFontTx/>
              <a:buNone/>
            </a:pPr>
            <a:r>
              <a:rPr lang="en-US" altLang="zh-CN" sz="2000">
                <a:latin typeface="Tahoma" panose="020B0604030504040204" pitchFamily="34" charset="0"/>
                <a:ea typeface="华文中宋" panose="02010600040101010101" pitchFamily="2" charset="-122"/>
              </a:rPr>
              <a:t>		Cartoon c = new Cartoon();</a:t>
            </a:r>
          </a:p>
          <a:p>
            <a:pPr>
              <a:lnSpc>
                <a:spcPct val="90000"/>
              </a:lnSpc>
              <a:buClr>
                <a:schemeClr val="folHlink"/>
              </a:buClr>
              <a:buSzPct val="60000"/>
              <a:buFontTx/>
              <a:buNone/>
            </a:pPr>
            <a:r>
              <a:rPr lang="en-US" altLang="zh-CN" sz="2000">
                <a:latin typeface="Tahoma" panose="020B0604030504040204" pitchFamily="34" charset="0"/>
                <a:ea typeface="华文中宋" panose="02010600040101010101" pitchFamily="2" charset="-122"/>
              </a:rPr>
              <a:t>	}</a:t>
            </a:r>
          </a:p>
          <a:p>
            <a:pPr>
              <a:lnSpc>
                <a:spcPct val="90000"/>
              </a:lnSpc>
              <a:buClr>
                <a:schemeClr val="folHlink"/>
              </a:buClr>
              <a:buSzPct val="60000"/>
              <a:buFontTx/>
              <a:buNone/>
            </a:pPr>
            <a:r>
              <a:rPr lang="en-US" altLang="zh-CN" sz="2000">
                <a:latin typeface="Tahoma" panose="020B0604030504040204" pitchFamily="34" charset="0"/>
                <a:ea typeface="华文中宋" panose="02010600040101010101" pitchFamily="2" charset="-122"/>
              </a:rPr>
              <a:t>}</a:t>
            </a:r>
          </a:p>
        </p:txBody>
      </p:sp>
      <p:sp>
        <p:nvSpPr>
          <p:cNvPr id="368645" name="Rectangle 5"/>
          <p:cNvSpPr>
            <a:spLocks noChangeArrowheads="1"/>
          </p:cNvSpPr>
          <p:nvPr/>
        </p:nvSpPr>
        <p:spPr bwMode="auto">
          <a:xfrm>
            <a:off x="0" y="0"/>
            <a:ext cx="6588224" cy="175260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class Art {</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Art() {</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System.out.println("Art Constructor");</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a:t>
            </a:r>
          </a:p>
        </p:txBody>
      </p:sp>
      <p:sp>
        <p:nvSpPr>
          <p:cNvPr id="368646" name="Rectangle 6"/>
          <p:cNvSpPr>
            <a:spLocks noChangeArrowheads="1"/>
          </p:cNvSpPr>
          <p:nvPr/>
        </p:nvSpPr>
        <p:spPr bwMode="auto">
          <a:xfrm>
            <a:off x="0" y="1905000"/>
            <a:ext cx="5943600" cy="17526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nSpc>
                <a:spcPct val="90000"/>
              </a:lnSpc>
              <a:buClr>
                <a:schemeClr val="folHlink"/>
              </a:buClr>
              <a:buSzPct val="60000"/>
              <a:buFontTx/>
              <a:buNone/>
            </a:pPr>
            <a:r>
              <a:rPr lang="en-US" altLang="zh-CN" sz="2000">
                <a:latin typeface="Tahoma" panose="020B0604030504040204" pitchFamily="34" charset="0"/>
                <a:ea typeface="华文中宋" panose="02010600040101010101" pitchFamily="2" charset="-122"/>
              </a:rPr>
              <a:t>class Drawing extends Art {</a:t>
            </a:r>
          </a:p>
          <a:p>
            <a:pPr>
              <a:lnSpc>
                <a:spcPct val="90000"/>
              </a:lnSpc>
              <a:buClr>
                <a:schemeClr val="folHlink"/>
              </a:buClr>
              <a:buSzPct val="60000"/>
              <a:buFontTx/>
              <a:buNone/>
            </a:pPr>
            <a:r>
              <a:rPr lang="en-US" altLang="zh-CN" sz="2000">
                <a:latin typeface="Tahoma" panose="020B0604030504040204" pitchFamily="34" charset="0"/>
                <a:ea typeface="华文中宋" panose="02010600040101010101" pitchFamily="2" charset="-122"/>
              </a:rPr>
              <a:t>	Drawing() {</a:t>
            </a:r>
          </a:p>
          <a:p>
            <a:pPr>
              <a:lnSpc>
                <a:spcPct val="90000"/>
              </a:lnSpc>
              <a:buClr>
                <a:schemeClr val="folHlink"/>
              </a:buClr>
              <a:buSzPct val="60000"/>
              <a:buFontTx/>
              <a:buNone/>
            </a:pPr>
            <a:r>
              <a:rPr lang="en-US" altLang="zh-CN" sz="2000">
                <a:latin typeface="Tahoma" panose="020B0604030504040204" pitchFamily="34" charset="0"/>
                <a:ea typeface="华文中宋" panose="02010600040101010101" pitchFamily="2" charset="-122"/>
              </a:rPr>
              <a:t>		System.out.println("Drawing Constructor");</a:t>
            </a:r>
          </a:p>
          <a:p>
            <a:pPr>
              <a:lnSpc>
                <a:spcPct val="90000"/>
              </a:lnSpc>
              <a:buClr>
                <a:schemeClr val="folHlink"/>
              </a:buClr>
              <a:buSzPct val="60000"/>
              <a:buFontTx/>
              <a:buNone/>
            </a:pPr>
            <a:r>
              <a:rPr lang="en-US" altLang="zh-CN" sz="2000">
                <a:latin typeface="Tahoma" panose="020B0604030504040204" pitchFamily="34" charset="0"/>
                <a:ea typeface="华文中宋" panose="02010600040101010101" pitchFamily="2" charset="-122"/>
              </a:rPr>
              <a:t>	}</a:t>
            </a:r>
          </a:p>
          <a:p>
            <a:pPr>
              <a:lnSpc>
                <a:spcPct val="90000"/>
              </a:lnSpc>
              <a:buClr>
                <a:schemeClr val="folHlink"/>
              </a:buClr>
              <a:buSzPct val="60000"/>
              <a:buFontTx/>
              <a:buNone/>
            </a:pPr>
            <a:r>
              <a:rPr lang="en-US" altLang="zh-CN" sz="2000">
                <a:latin typeface="Tahoma" panose="020B0604030504040204" pitchFamily="34" charset="0"/>
                <a:ea typeface="华文中宋" panose="02010600040101010101" pitchFamily="2" charset="-122"/>
              </a:rPr>
              <a:t>}</a:t>
            </a:r>
          </a:p>
        </p:txBody>
      </p:sp>
      <p:sp>
        <p:nvSpPr>
          <p:cNvPr id="368647" name="Rectangle 7"/>
          <p:cNvSpPr>
            <a:spLocks noChangeArrowheads="1"/>
          </p:cNvSpPr>
          <p:nvPr/>
        </p:nvSpPr>
        <p:spPr bwMode="auto">
          <a:xfrm>
            <a:off x="6096000" y="1905000"/>
            <a:ext cx="2895600" cy="17526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nSpc>
                <a:spcPct val="90000"/>
              </a:lnSpc>
              <a:buClr>
                <a:schemeClr val="folHlink"/>
              </a:buClr>
              <a:buSzPct val="60000"/>
              <a:buFontTx/>
              <a:buNone/>
            </a:pPr>
            <a:endParaRPr lang="en-US" altLang="zh-CN" sz="2000" dirty="0">
              <a:solidFill>
                <a:schemeClr val="bg1"/>
              </a:solidFill>
              <a:latin typeface="Tahoma" panose="020B0604030504040204" pitchFamily="34" charset="0"/>
              <a:ea typeface="华文中宋" panose="02010600040101010101" pitchFamily="2" charset="-122"/>
            </a:endParaRPr>
          </a:p>
          <a:p>
            <a:pPr>
              <a:lnSpc>
                <a:spcPct val="90000"/>
              </a:lnSpc>
              <a:buClr>
                <a:schemeClr val="folHlink"/>
              </a:buClr>
              <a:buSzPct val="60000"/>
              <a:buFontTx/>
              <a:buNone/>
            </a:pPr>
            <a:r>
              <a:rPr lang="en-US" altLang="zh-CN" sz="2000" dirty="0">
                <a:solidFill>
                  <a:schemeClr val="bg1"/>
                </a:solidFill>
                <a:latin typeface="Tahoma" panose="020B0604030504040204" pitchFamily="34" charset="0"/>
                <a:ea typeface="华文中宋" panose="02010600040101010101" pitchFamily="2" charset="-122"/>
              </a:rPr>
              <a:t>Art Constructor</a:t>
            </a:r>
          </a:p>
          <a:p>
            <a:pPr>
              <a:lnSpc>
                <a:spcPct val="90000"/>
              </a:lnSpc>
              <a:buClr>
                <a:schemeClr val="folHlink"/>
              </a:buClr>
              <a:buSzPct val="60000"/>
              <a:buFontTx/>
              <a:buNone/>
            </a:pPr>
            <a:r>
              <a:rPr lang="en-US" altLang="zh-CN" sz="2000" dirty="0">
                <a:solidFill>
                  <a:schemeClr val="bg1"/>
                </a:solidFill>
                <a:latin typeface="Tahoma" panose="020B0604030504040204" pitchFamily="34" charset="0"/>
                <a:ea typeface="华文中宋" panose="02010600040101010101" pitchFamily="2" charset="-122"/>
              </a:rPr>
              <a:t>Drawing Constructor</a:t>
            </a:r>
          </a:p>
          <a:p>
            <a:pPr>
              <a:lnSpc>
                <a:spcPct val="90000"/>
              </a:lnSpc>
              <a:buClr>
                <a:schemeClr val="folHlink"/>
              </a:buClr>
              <a:buSzPct val="60000"/>
              <a:buFontTx/>
              <a:buNone/>
            </a:pPr>
            <a:r>
              <a:rPr lang="en-US" altLang="zh-CN" sz="2000" dirty="0">
                <a:solidFill>
                  <a:schemeClr val="bg1"/>
                </a:solidFill>
                <a:latin typeface="Tahoma" panose="020B0604030504040204" pitchFamily="34" charset="0"/>
                <a:ea typeface="华文中宋" panose="02010600040101010101" pitchFamily="2" charset="-122"/>
              </a:rPr>
              <a:t>Cartoon Constructor</a:t>
            </a:r>
          </a:p>
        </p:txBody>
      </p:sp>
      <p:sp>
        <p:nvSpPr>
          <p:cNvPr id="368649" name="Rectangle 9"/>
          <p:cNvSpPr>
            <a:spLocks noChangeArrowheads="1"/>
          </p:cNvSpPr>
          <p:nvPr/>
        </p:nvSpPr>
        <p:spPr bwMode="auto">
          <a:xfrm>
            <a:off x="0" y="1905000"/>
            <a:ext cx="7740352" cy="19050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class Drawing extends Art {</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/*Drawing() {</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System.out.println("Drawing Constructor");</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a:t>
            </a:r>
          </a:p>
        </p:txBody>
      </p:sp>
      <p:sp>
        <p:nvSpPr>
          <p:cNvPr id="368650" name="Rectangle 10"/>
          <p:cNvSpPr>
            <a:spLocks noChangeArrowheads="1"/>
          </p:cNvSpPr>
          <p:nvPr/>
        </p:nvSpPr>
        <p:spPr bwMode="auto">
          <a:xfrm>
            <a:off x="6096000" y="1905000"/>
            <a:ext cx="2895600" cy="17526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nSpc>
                <a:spcPct val="90000"/>
              </a:lnSpc>
              <a:buClr>
                <a:schemeClr val="folHlink"/>
              </a:buClr>
              <a:buSzPct val="60000"/>
              <a:buFontTx/>
              <a:buNone/>
            </a:pPr>
            <a:endParaRPr lang="en-US" altLang="zh-CN" sz="2000" dirty="0">
              <a:solidFill>
                <a:schemeClr val="bg1"/>
              </a:solidFill>
              <a:latin typeface="Tahoma" panose="020B0604030504040204" pitchFamily="34" charset="0"/>
              <a:ea typeface="华文中宋" panose="02010600040101010101" pitchFamily="2" charset="-122"/>
            </a:endParaRPr>
          </a:p>
          <a:p>
            <a:pPr>
              <a:lnSpc>
                <a:spcPct val="90000"/>
              </a:lnSpc>
              <a:buClr>
                <a:schemeClr val="folHlink"/>
              </a:buClr>
              <a:buSzPct val="60000"/>
              <a:buFontTx/>
              <a:buNone/>
            </a:pPr>
            <a:r>
              <a:rPr lang="en-US" altLang="zh-CN" sz="2000" dirty="0">
                <a:solidFill>
                  <a:schemeClr val="bg1"/>
                </a:solidFill>
                <a:latin typeface="Tahoma" panose="020B0604030504040204" pitchFamily="34" charset="0"/>
                <a:ea typeface="华文中宋" panose="02010600040101010101" pitchFamily="2" charset="-122"/>
              </a:rPr>
              <a:t>Art Constructor</a:t>
            </a:r>
          </a:p>
          <a:p>
            <a:pPr>
              <a:lnSpc>
                <a:spcPct val="90000"/>
              </a:lnSpc>
              <a:buClr>
                <a:schemeClr val="folHlink"/>
              </a:buClr>
              <a:buSzPct val="60000"/>
              <a:buFontTx/>
              <a:buNone/>
            </a:pPr>
            <a:r>
              <a:rPr lang="en-US" altLang="zh-CN" sz="2000" dirty="0">
                <a:solidFill>
                  <a:schemeClr val="bg1"/>
                </a:solidFill>
                <a:latin typeface="Tahoma" panose="020B0604030504040204" pitchFamily="34" charset="0"/>
                <a:ea typeface="华文中宋" panose="02010600040101010101" pitchFamily="2" charset="-122"/>
              </a:rPr>
              <a:t>Cartoon Constructor</a:t>
            </a:r>
          </a:p>
        </p:txBody>
      </p:sp>
      <p:sp>
        <p:nvSpPr>
          <p:cNvPr id="368652" name="AutoShape 12"/>
          <p:cNvSpPr>
            <a:spLocks/>
          </p:cNvSpPr>
          <p:nvPr/>
        </p:nvSpPr>
        <p:spPr bwMode="auto">
          <a:xfrm>
            <a:off x="609600" y="836613"/>
            <a:ext cx="381000" cy="1754187"/>
          </a:xfrm>
          <a:prstGeom prst="leftBracket">
            <a:avLst>
              <a:gd name="adj" fmla="val 41672"/>
            </a:avLst>
          </a:prstGeom>
          <a:noFill/>
          <a:ln w="28575">
            <a:solidFill>
              <a:schemeClr val="folHlink"/>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sp>
        <p:nvSpPr>
          <p:cNvPr id="368653" name="Rectangle 13"/>
          <p:cNvSpPr>
            <a:spLocks noChangeArrowheads="1"/>
          </p:cNvSpPr>
          <p:nvPr/>
        </p:nvSpPr>
        <p:spPr bwMode="auto">
          <a:xfrm>
            <a:off x="0" y="3810000"/>
            <a:ext cx="7884368" cy="30480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public class Cartoon extends Drawing {</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Cartoon() {</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super();</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a:t>
            </a:r>
            <a:r>
              <a:rPr lang="en-US" altLang="zh-CN" sz="2000" dirty="0" err="1">
                <a:latin typeface="Tahoma" panose="020B0604030504040204" pitchFamily="34" charset="0"/>
                <a:ea typeface="华文中宋" panose="02010600040101010101" pitchFamily="2" charset="-122"/>
              </a:rPr>
              <a:t>System.out.println</a:t>
            </a:r>
            <a:r>
              <a:rPr lang="en-US" altLang="zh-CN" sz="2000" dirty="0">
                <a:latin typeface="Tahoma" panose="020B0604030504040204" pitchFamily="34" charset="0"/>
                <a:ea typeface="华文中宋" panose="02010600040101010101" pitchFamily="2" charset="-122"/>
              </a:rPr>
              <a:t>("Cartoon Constructor");</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public static void main(String </a:t>
            </a:r>
            <a:r>
              <a:rPr lang="en-US" altLang="zh-CN" sz="2000" dirty="0" err="1">
                <a:latin typeface="Tahoma" panose="020B0604030504040204" pitchFamily="34" charset="0"/>
                <a:ea typeface="华文中宋" panose="02010600040101010101" pitchFamily="2" charset="-122"/>
              </a:rPr>
              <a:t>args</a:t>
            </a:r>
            <a:r>
              <a:rPr lang="en-US" altLang="zh-CN" sz="2000" dirty="0">
                <a:latin typeface="Tahoma" panose="020B0604030504040204" pitchFamily="34" charset="0"/>
                <a:ea typeface="华文中宋" panose="02010600040101010101" pitchFamily="2" charset="-122"/>
              </a:rPr>
              <a:t>[]) {</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Cartoon c = new Cartoon();</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a:t>
            </a:r>
          </a:p>
        </p:txBody>
      </p:sp>
      <p:sp>
        <p:nvSpPr>
          <p:cNvPr id="368651" name="AutoShape 11"/>
          <p:cNvSpPr>
            <a:spLocks/>
          </p:cNvSpPr>
          <p:nvPr/>
        </p:nvSpPr>
        <p:spPr bwMode="auto">
          <a:xfrm>
            <a:off x="609600" y="2743200"/>
            <a:ext cx="381000" cy="1909936"/>
          </a:xfrm>
          <a:prstGeom prst="leftBracket">
            <a:avLst>
              <a:gd name="adj" fmla="val 41677"/>
            </a:avLst>
          </a:prstGeom>
          <a:noFill/>
          <a:ln w="28575">
            <a:solidFill>
              <a:schemeClr val="folHlink"/>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sp>
        <p:nvSpPr>
          <p:cNvPr id="3" name="灯片编号占位符 2"/>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33</a:t>
            </a:fld>
            <a:r>
              <a:rPr lang="zh-CN" altLang="en-US"/>
              <a:t>页</a:t>
            </a:r>
            <a:endParaRPr lang="en-US" altLang="zh-CN" dirty="0"/>
          </a:p>
        </p:txBody>
      </p:sp>
      <p:sp>
        <p:nvSpPr>
          <p:cNvPr id="368648" name="Rectangle 8"/>
          <p:cNvSpPr>
            <a:spLocks noChangeArrowheads="1"/>
          </p:cNvSpPr>
          <p:nvPr/>
        </p:nvSpPr>
        <p:spPr bwMode="auto">
          <a:xfrm>
            <a:off x="6096000" y="3810000"/>
            <a:ext cx="2895600" cy="12954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dirty="0">
                <a:latin typeface="Tahoma" panose="020B0604030504040204" pitchFamily="34" charset="0"/>
                <a:ea typeface="华文中宋" panose="02010600040101010101" pitchFamily="2" charset="-122"/>
              </a:rPr>
              <a:t>子类的构造方法</a:t>
            </a:r>
          </a:p>
          <a:p>
            <a:pPr>
              <a:spcBef>
                <a:spcPct val="0"/>
              </a:spcBef>
              <a:buFontTx/>
              <a:buNone/>
            </a:pPr>
            <a:r>
              <a:rPr lang="zh-CN" altLang="en-US" sz="2400" dirty="0">
                <a:latin typeface="Tahoma" panose="020B0604030504040204" pitchFamily="34" charset="0"/>
                <a:ea typeface="华文中宋" panose="02010600040101010101" pitchFamily="2" charset="-122"/>
              </a:rPr>
              <a:t>必须调用</a:t>
            </a:r>
          </a:p>
          <a:p>
            <a:pPr>
              <a:spcBef>
                <a:spcPct val="0"/>
              </a:spcBef>
              <a:buFontTx/>
              <a:buNone/>
            </a:pPr>
            <a:r>
              <a:rPr lang="zh-CN" altLang="en-US" sz="2400" dirty="0">
                <a:latin typeface="Tahoma" panose="020B0604030504040204" pitchFamily="34" charset="0"/>
                <a:ea typeface="华文中宋" panose="02010600040101010101" pitchFamily="2" charset="-122"/>
              </a:rPr>
              <a:t>父类的构造方法</a:t>
            </a:r>
          </a:p>
        </p:txBody>
      </p:sp>
    </p:spTree>
    <p:extLst>
      <p:ext uri="{BB962C8B-B14F-4D97-AF65-F5344CB8AC3E}">
        <p14:creationId xmlns:p14="http://schemas.microsoft.com/office/powerpoint/2010/main" val="732168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68645"/>
                                        </p:tgtEl>
                                        <p:attrNameLst>
                                          <p:attrName>style.visibility</p:attrName>
                                        </p:attrNameLst>
                                      </p:cBhvr>
                                      <p:to>
                                        <p:strVal val="visible"/>
                                      </p:to>
                                    </p:set>
                                    <p:animEffect transition="in" filter="barn(outHorizontal)">
                                      <p:cBhvr>
                                        <p:cTn id="7" dur="500"/>
                                        <p:tgtEl>
                                          <p:spTgt spid="3686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68646"/>
                                        </p:tgtEl>
                                        <p:attrNameLst>
                                          <p:attrName>style.visibility</p:attrName>
                                        </p:attrNameLst>
                                      </p:cBhvr>
                                      <p:to>
                                        <p:strVal val="visible"/>
                                      </p:to>
                                    </p:set>
                                    <p:animEffect transition="in" filter="barn(outHorizontal)">
                                      <p:cBhvr>
                                        <p:cTn id="12" dur="500"/>
                                        <p:tgtEl>
                                          <p:spTgt spid="3686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68644"/>
                                        </p:tgtEl>
                                        <p:attrNameLst>
                                          <p:attrName>style.visibility</p:attrName>
                                        </p:attrNameLst>
                                      </p:cBhvr>
                                      <p:to>
                                        <p:strVal val="visible"/>
                                      </p:to>
                                    </p:set>
                                    <p:animEffect transition="in" filter="barn(outHorizontal)">
                                      <p:cBhvr>
                                        <p:cTn id="17" dur="500"/>
                                        <p:tgtEl>
                                          <p:spTgt spid="3686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368647"/>
                                        </p:tgtEl>
                                        <p:attrNameLst>
                                          <p:attrName>style.visibility</p:attrName>
                                        </p:attrNameLst>
                                      </p:cBhvr>
                                      <p:to>
                                        <p:strVal val="visible"/>
                                      </p:to>
                                    </p:set>
                                    <p:animEffect transition="in" filter="barn(outHorizontal)">
                                      <p:cBhvr>
                                        <p:cTn id="22" dur="500"/>
                                        <p:tgtEl>
                                          <p:spTgt spid="3686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368651"/>
                                        </p:tgtEl>
                                        <p:attrNameLst>
                                          <p:attrName>style.visibility</p:attrName>
                                        </p:attrNameLst>
                                      </p:cBhvr>
                                      <p:to>
                                        <p:strVal val="visible"/>
                                      </p:to>
                                    </p:set>
                                    <p:anim calcmode="lin" valueType="num">
                                      <p:cBhvr>
                                        <p:cTn id="27" dur="500" fill="hold"/>
                                        <p:tgtEl>
                                          <p:spTgt spid="368651"/>
                                        </p:tgtEl>
                                        <p:attrNameLst>
                                          <p:attrName>ppt_w</p:attrName>
                                        </p:attrNameLst>
                                      </p:cBhvr>
                                      <p:tavLst>
                                        <p:tav tm="0">
                                          <p:val>
                                            <p:fltVal val="0"/>
                                          </p:val>
                                        </p:tav>
                                        <p:tav tm="100000">
                                          <p:val>
                                            <p:strVal val="#ppt_w"/>
                                          </p:val>
                                        </p:tav>
                                      </p:tavLst>
                                    </p:anim>
                                    <p:anim calcmode="lin" valueType="num">
                                      <p:cBhvr>
                                        <p:cTn id="28" dur="500" fill="hold"/>
                                        <p:tgtEl>
                                          <p:spTgt spid="368651"/>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368652"/>
                                        </p:tgtEl>
                                        <p:attrNameLst>
                                          <p:attrName>style.visibility</p:attrName>
                                        </p:attrNameLst>
                                      </p:cBhvr>
                                      <p:to>
                                        <p:strVal val="visible"/>
                                      </p:to>
                                    </p:set>
                                    <p:anim calcmode="lin" valueType="num">
                                      <p:cBhvr>
                                        <p:cTn id="33" dur="500" fill="hold"/>
                                        <p:tgtEl>
                                          <p:spTgt spid="368652"/>
                                        </p:tgtEl>
                                        <p:attrNameLst>
                                          <p:attrName>ppt_w</p:attrName>
                                        </p:attrNameLst>
                                      </p:cBhvr>
                                      <p:tavLst>
                                        <p:tav tm="0">
                                          <p:val>
                                            <p:fltVal val="0"/>
                                          </p:val>
                                        </p:tav>
                                        <p:tav tm="100000">
                                          <p:val>
                                            <p:strVal val="#ppt_w"/>
                                          </p:val>
                                        </p:tav>
                                      </p:tavLst>
                                    </p:anim>
                                    <p:anim calcmode="lin" valueType="num">
                                      <p:cBhvr>
                                        <p:cTn id="34" dur="500" fill="hold"/>
                                        <p:tgtEl>
                                          <p:spTgt spid="368652"/>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42" fill="hold" grpId="0" nodeType="clickEffect">
                                  <p:stCondLst>
                                    <p:cond delay="0"/>
                                  </p:stCondLst>
                                  <p:childTnLst>
                                    <p:set>
                                      <p:cBhvr>
                                        <p:cTn id="38" dur="1" fill="hold">
                                          <p:stCondLst>
                                            <p:cond delay="0"/>
                                          </p:stCondLst>
                                        </p:cTn>
                                        <p:tgtEl>
                                          <p:spTgt spid="368649"/>
                                        </p:tgtEl>
                                        <p:attrNameLst>
                                          <p:attrName>style.visibility</p:attrName>
                                        </p:attrNameLst>
                                      </p:cBhvr>
                                      <p:to>
                                        <p:strVal val="visible"/>
                                      </p:to>
                                    </p:set>
                                    <p:animEffect transition="in" filter="barn(outHorizontal)">
                                      <p:cBhvr>
                                        <p:cTn id="39" dur="500"/>
                                        <p:tgtEl>
                                          <p:spTgt spid="36864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6" presetClass="entr" presetSubtype="42" fill="hold" grpId="0" nodeType="clickEffect">
                                  <p:stCondLst>
                                    <p:cond delay="0"/>
                                  </p:stCondLst>
                                  <p:childTnLst>
                                    <p:set>
                                      <p:cBhvr>
                                        <p:cTn id="43" dur="1" fill="hold">
                                          <p:stCondLst>
                                            <p:cond delay="0"/>
                                          </p:stCondLst>
                                        </p:cTn>
                                        <p:tgtEl>
                                          <p:spTgt spid="368650"/>
                                        </p:tgtEl>
                                        <p:attrNameLst>
                                          <p:attrName>style.visibility</p:attrName>
                                        </p:attrNameLst>
                                      </p:cBhvr>
                                      <p:to>
                                        <p:strVal val="visible"/>
                                      </p:to>
                                    </p:set>
                                    <p:animEffect transition="in" filter="barn(outHorizontal)">
                                      <p:cBhvr>
                                        <p:cTn id="44" dur="500"/>
                                        <p:tgtEl>
                                          <p:spTgt spid="36865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368648"/>
                                        </p:tgtEl>
                                        <p:attrNameLst>
                                          <p:attrName>style.visibility</p:attrName>
                                        </p:attrNameLst>
                                      </p:cBhvr>
                                      <p:to>
                                        <p:strVal val="visible"/>
                                      </p:to>
                                    </p:set>
                                    <p:animEffect transition="in" filter="checkerboard(across)">
                                      <p:cBhvr>
                                        <p:cTn id="49" dur="500"/>
                                        <p:tgtEl>
                                          <p:spTgt spid="36864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6" presetClass="entr" presetSubtype="42" fill="hold" grpId="0" nodeType="clickEffect">
                                  <p:stCondLst>
                                    <p:cond delay="0"/>
                                  </p:stCondLst>
                                  <p:childTnLst>
                                    <p:set>
                                      <p:cBhvr>
                                        <p:cTn id="53" dur="1" fill="hold">
                                          <p:stCondLst>
                                            <p:cond delay="0"/>
                                          </p:stCondLst>
                                        </p:cTn>
                                        <p:tgtEl>
                                          <p:spTgt spid="368653"/>
                                        </p:tgtEl>
                                        <p:attrNameLst>
                                          <p:attrName>style.visibility</p:attrName>
                                        </p:attrNameLst>
                                      </p:cBhvr>
                                      <p:to>
                                        <p:strVal val="visible"/>
                                      </p:to>
                                    </p:set>
                                    <p:animEffect transition="in" filter="barn(outHorizontal)">
                                      <p:cBhvr>
                                        <p:cTn id="54" dur="500"/>
                                        <p:tgtEl>
                                          <p:spTgt spid="368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4" grpId="0" animBg="1" autoUpdateAnimBg="0"/>
      <p:bldP spid="368645" grpId="0" animBg="1" autoUpdateAnimBg="0"/>
      <p:bldP spid="368646" grpId="0" animBg="1" autoUpdateAnimBg="0"/>
      <p:bldP spid="368647" grpId="0" animBg="1" autoUpdateAnimBg="0"/>
      <p:bldP spid="368649" grpId="0" animBg="1" autoUpdateAnimBg="0"/>
      <p:bldP spid="368650" grpId="0" animBg="1" autoUpdateAnimBg="0"/>
      <p:bldP spid="368652" grpId="0" animBg="1"/>
      <p:bldP spid="368653" grpId="0" animBg="1" autoUpdateAnimBg="0"/>
      <p:bldP spid="368651" grpId="0" animBg="1"/>
      <p:bldP spid="368648"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990600" y="1219200"/>
            <a:ext cx="7924800" cy="685800"/>
          </a:xfrm>
        </p:spPr>
        <p:txBody>
          <a:bodyPr/>
          <a:lstStyle/>
          <a:p>
            <a:pPr marL="609600" indent="-609600">
              <a:buSzPct val="90000"/>
            </a:pPr>
            <a:r>
              <a:rPr lang="zh-CN" altLang="en-US"/>
              <a:t>再谈继承中的构造方法</a:t>
            </a:r>
          </a:p>
        </p:txBody>
      </p:sp>
      <p:sp>
        <p:nvSpPr>
          <p:cNvPr id="60419" name="Rectangle 3"/>
          <p:cNvSpPr>
            <a:spLocks noGrp="1" noChangeArrowheads="1"/>
          </p:cNvSpPr>
          <p:nvPr>
            <p:ph type="title"/>
          </p:nvPr>
        </p:nvSpPr>
        <p:spPr/>
        <p:txBody>
          <a:bodyPr/>
          <a:lstStyle/>
          <a:p>
            <a:r>
              <a:rPr lang="zh-CN" altLang="en-US"/>
              <a:t>类的继承</a:t>
            </a:r>
          </a:p>
        </p:txBody>
      </p:sp>
      <p:sp>
        <p:nvSpPr>
          <p:cNvPr id="60420" name="Rectangle 4"/>
          <p:cNvSpPr>
            <a:spLocks noChangeArrowheads="1"/>
          </p:cNvSpPr>
          <p:nvPr/>
        </p:nvSpPr>
        <p:spPr bwMode="auto">
          <a:xfrm>
            <a:off x="0" y="4030663"/>
            <a:ext cx="7596336" cy="30702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public class Chess extends </a:t>
            </a:r>
            <a:r>
              <a:rPr lang="en-US" altLang="zh-CN" sz="2000" dirty="0" err="1">
                <a:latin typeface="Tahoma" panose="020B0604030504040204" pitchFamily="34" charset="0"/>
                <a:ea typeface="华文中宋" panose="02010600040101010101" pitchFamily="2" charset="-122"/>
              </a:rPr>
              <a:t>BoardGame</a:t>
            </a:r>
            <a:r>
              <a:rPr lang="en-US" altLang="zh-CN" sz="2000" dirty="0">
                <a:latin typeface="Tahoma" panose="020B0604030504040204" pitchFamily="34" charset="0"/>
                <a:ea typeface="华文中宋" panose="02010600040101010101" pitchFamily="2" charset="-122"/>
              </a:rPr>
              <a:t> {</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Chess() {</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super(3); //</a:t>
            </a:r>
            <a:r>
              <a:rPr lang="zh-CN" altLang="en-US" sz="2000" dirty="0">
                <a:latin typeface="Tahoma" panose="020B0604030504040204" pitchFamily="34" charset="0"/>
                <a:ea typeface="华文中宋" panose="02010600040101010101" pitchFamily="2" charset="-122"/>
              </a:rPr>
              <a:t>此行不能删除</a:t>
            </a:r>
            <a:endParaRPr lang="en-US" altLang="zh-CN" sz="2000" dirty="0">
              <a:latin typeface="Tahoma" panose="020B0604030504040204" pitchFamily="34" charset="0"/>
              <a:ea typeface="华文中宋" panose="02010600040101010101" pitchFamily="2" charset="-122"/>
            </a:endParaRP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System.out.println("Cartoon Constructor");</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public static void main(String </a:t>
            </a:r>
            <a:r>
              <a:rPr lang="en-US" altLang="zh-CN" sz="2000" dirty="0" err="1">
                <a:latin typeface="Tahoma" panose="020B0604030504040204" pitchFamily="34" charset="0"/>
                <a:ea typeface="华文中宋" panose="02010600040101010101" pitchFamily="2" charset="-122"/>
              </a:rPr>
              <a:t>args</a:t>
            </a:r>
            <a:r>
              <a:rPr lang="en-US" altLang="zh-CN" sz="2000" dirty="0">
                <a:latin typeface="Tahoma" panose="020B0604030504040204" pitchFamily="34" charset="0"/>
                <a:ea typeface="华文中宋" panose="02010600040101010101" pitchFamily="2" charset="-122"/>
              </a:rPr>
              <a:t>[]) {</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Chess c = new Chess();</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a:t>
            </a:r>
          </a:p>
        </p:txBody>
      </p:sp>
      <p:sp>
        <p:nvSpPr>
          <p:cNvPr id="60421" name="Rectangle 5"/>
          <p:cNvSpPr>
            <a:spLocks noChangeArrowheads="1"/>
          </p:cNvSpPr>
          <p:nvPr/>
        </p:nvSpPr>
        <p:spPr bwMode="auto">
          <a:xfrm>
            <a:off x="0" y="0"/>
            <a:ext cx="7596336" cy="175260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class Game {</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Game(</a:t>
            </a:r>
            <a:r>
              <a:rPr lang="en-US" altLang="zh-CN" sz="2000" dirty="0" err="1">
                <a:latin typeface="Tahoma" panose="020B0604030504040204" pitchFamily="34" charset="0"/>
                <a:ea typeface="华文中宋" panose="02010600040101010101" pitchFamily="2" charset="-122"/>
              </a:rPr>
              <a:t>int</a:t>
            </a:r>
            <a:r>
              <a:rPr lang="en-US" altLang="zh-CN" sz="2000" dirty="0">
                <a:latin typeface="Tahoma" panose="020B0604030504040204" pitchFamily="34" charset="0"/>
                <a:ea typeface="华文中宋" panose="02010600040101010101" pitchFamily="2" charset="-122"/>
              </a:rPr>
              <a:t> </a:t>
            </a:r>
            <a:r>
              <a:rPr lang="en-US" altLang="zh-CN" sz="2000" dirty="0" err="1">
                <a:latin typeface="Tahoma" panose="020B0604030504040204" pitchFamily="34" charset="0"/>
                <a:ea typeface="华文中宋" panose="02010600040101010101" pitchFamily="2" charset="-122"/>
              </a:rPr>
              <a:t>i</a:t>
            </a:r>
            <a:r>
              <a:rPr lang="en-US" altLang="zh-CN" sz="2000" dirty="0">
                <a:latin typeface="Tahoma" panose="020B0604030504040204" pitchFamily="34" charset="0"/>
                <a:ea typeface="华文中宋" panose="02010600040101010101" pitchFamily="2" charset="-122"/>
              </a:rPr>
              <a:t>) {</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System.out.println(“Game Constructor");</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a:t>
            </a:r>
          </a:p>
        </p:txBody>
      </p:sp>
      <p:sp>
        <p:nvSpPr>
          <p:cNvPr id="60422" name="Rectangle 6"/>
          <p:cNvSpPr>
            <a:spLocks noChangeArrowheads="1"/>
          </p:cNvSpPr>
          <p:nvPr/>
        </p:nvSpPr>
        <p:spPr bwMode="auto">
          <a:xfrm>
            <a:off x="0" y="1700213"/>
            <a:ext cx="7596336" cy="23304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class </a:t>
            </a:r>
            <a:r>
              <a:rPr lang="en-US" altLang="zh-CN" sz="2000" dirty="0" err="1">
                <a:latin typeface="Tahoma" panose="020B0604030504040204" pitchFamily="34" charset="0"/>
                <a:ea typeface="华文中宋" panose="02010600040101010101" pitchFamily="2" charset="-122"/>
              </a:rPr>
              <a:t>BoardGame</a:t>
            </a:r>
            <a:r>
              <a:rPr lang="en-US" altLang="zh-CN" sz="2000" dirty="0">
                <a:latin typeface="Tahoma" panose="020B0604030504040204" pitchFamily="34" charset="0"/>
                <a:ea typeface="华文中宋" panose="02010600040101010101" pitchFamily="2" charset="-122"/>
              </a:rPr>
              <a:t> extends Game {</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a:t>
            </a:r>
            <a:r>
              <a:rPr lang="en-US" altLang="zh-CN" sz="2000" dirty="0" err="1">
                <a:latin typeface="Tahoma" panose="020B0604030504040204" pitchFamily="34" charset="0"/>
                <a:ea typeface="华文中宋" panose="02010600040101010101" pitchFamily="2" charset="-122"/>
              </a:rPr>
              <a:t>BoardGame</a:t>
            </a:r>
            <a:r>
              <a:rPr lang="en-US" altLang="zh-CN" sz="2000" dirty="0">
                <a:latin typeface="Tahoma" panose="020B0604030504040204" pitchFamily="34" charset="0"/>
                <a:ea typeface="华文中宋" panose="02010600040101010101" pitchFamily="2" charset="-122"/>
              </a:rPr>
              <a:t>(</a:t>
            </a:r>
            <a:r>
              <a:rPr lang="en-US" altLang="zh-CN" sz="2000" dirty="0" err="1">
                <a:latin typeface="Tahoma" panose="020B0604030504040204" pitchFamily="34" charset="0"/>
                <a:ea typeface="华文中宋" panose="02010600040101010101" pitchFamily="2" charset="-122"/>
              </a:rPr>
              <a:t>int</a:t>
            </a:r>
            <a:r>
              <a:rPr lang="en-US" altLang="zh-CN" sz="2000" dirty="0">
                <a:latin typeface="Tahoma" panose="020B0604030504040204" pitchFamily="34" charset="0"/>
                <a:ea typeface="华文中宋" panose="02010600040101010101" pitchFamily="2" charset="-122"/>
              </a:rPr>
              <a:t> </a:t>
            </a:r>
            <a:r>
              <a:rPr lang="en-US" altLang="zh-CN" sz="2000" dirty="0" err="1">
                <a:latin typeface="Tahoma" panose="020B0604030504040204" pitchFamily="34" charset="0"/>
                <a:ea typeface="华文中宋" panose="02010600040101010101" pitchFamily="2" charset="-122"/>
              </a:rPr>
              <a:t>i</a:t>
            </a:r>
            <a:r>
              <a:rPr lang="en-US" altLang="zh-CN" sz="2000" dirty="0">
                <a:latin typeface="Tahoma" panose="020B0604030504040204" pitchFamily="34" charset="0"/>
                <a:ea typeface="华文中宋" panose="02010600040101010101" pitchFamily="2" charset="-122"/>
              </a:rPr>
              <a:t>) {</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super(</a:t>
            </a:r>
            <a:r>
              <a:rPr lang="en-US" altLang="zh-CN" sz="2000" dirty="0" err="1">
                <a:latin typeface="Tahoma" panose="020B0604030504040204" pitchFamily="34" charset="0"/>
                <a:ea typeface="华文中宋" panose="02010600040101010101" pitchFamily="2" charset="-122"/>
              </a:rPr>
              <a:t>i</a:t>
            </a:r>
            <a:r>
              <a:rPr lang="en-US" altLang="zh-CN" sz="2000" dirty="0" smtClean="0">
                <a:latin typeface="Tahoma" panose="020B0604030504040204" pitchFamily="34" charset="0"/>
                <a:ea typeface="华文中宋" panose="02010600040101010101" pitchFamily="2" charset="-122"/>
              </a:rPr>
              <a:t>);//</a:t>
            </a:r>
            <a:r>
              <a:rPr lang="zh-CN" altLang="en-US" sz="2000" dirty="0" smtClean="0">
                <a:latin typeface="Tahoma" panose="020B0604030504040204" pitchFamily="34" charset="0"/>
                <a:ea typeface="华文中宋" panose="02010600040101010101" pitchFamily="2" charset="-122"/>
              </a:rPr>
              <a:t>此行不能删除</a:t>
            </a:r>
            <a:endParaRPr lang="en-US" altLang="zh-CN" sz="2000" dirty="0">
              <a:latin typeface="Tahoma" panose="020B0604030504040204" pitchFamily="34" charset="0"/>
              <a:ea typeface="华文中宋" panose="02010600040101010101" pitchFamily="2" charset="-122"/>
            </a:endParaRP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System.out.println(“</a:t>
            </a:r>
            <a:r>
              <a:rPr lang="en-US" altLang="zh-CN" sz="2000" dirty="0" err="1">
                <a:latin typeface="Tahoma" panose="020B0604030504040204" pitchFamily="34" charset="0"/>
                <a:ea typeface="华文中宋" panose="02010600040101010101" pitchFamily="2" charset="-122"/>
              </a:rPr>
              <a:t>BoardGame</a:t>
            </a:r>
            <a:r>
              <a:rPr lang="en-US" altLang="zh-CN" sz="2000" dirty="0">
                <a:latin typeface="Tahoma" panose="020B0604030504040204" pitchFamily="34" charset="0"/>
                <a:ea typeface="华文中宋" panose="02010600040101010101" pitchFamily="2" charset="-122"/>
              </a:rPr>
              <a:t> Constructor");</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	}</a:t>
            </a:r>
          </a:p>
          <a:p>
            <a:pPr>
              <a:lnSpc>
                <a:spcPct val="90000"/>
              </a:lnSpc>
              <a:buClr>
                <a:schemeClr val="folHlink"/>
              </a:buClr>
              <a:buSzPct val="60000"/>
              <a:buFontTx/>
              <a:buNone/>
            </a:pPr>
            <a:r>
              <a:rPr lang="en-US" altLang="zh-CN" sz="2000" dirty="0">
                <a:latin typeface="Tahoma" panose="020B0604030504040204" pitchFamily="34" charset="0"/>
                <a:ea typeface="华文中宋" panose="02010600040101010101" pitchFamily="2" charset="-122"/>
              </a:rPr>
              <a:t>}</a:t>
            </a:r>
          </a:p>
        </p:txBody>
      </p:sp>
      <p:sp>
        <p:nvSpPr>
          <p:cNvPr id="60423" name="矩形 1"/>
          <p:cNvSpPr>
            <a:spLocks noChangeArrowheads="1"/>
          </p:cNvSpPr>
          <p:nvPr/>
        </p:nvSpPr>
        <p:spPr bwMode="auto">
          <a:xfrm>
            <a:off x="6588224" y="1984664"/>
            <a:ext cx="2447925" cy="2239963"/>
          </a:xfrm>
          <a:prstGeom prst="rect">
            <a:avLst/>
          </a:prstGeom>
          <a:solidFill>
            <a:srgbClr val="FFCC99"/>
          </a:solidFill>
          <a:ln w="9525">
            <a:solidFill>
              <a:srgbClr val="FFC000"/>
            </a:solidFill>
            <a:miter lim="800000"/>
            <a:headEnd/>
            <a:tailEnd/>
          </a:ln>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400" dirty="0">
                <a:latin typeface="Tahoma" panose="020B0604030504040204" pitchFamily="34" charset="0"/>
                <a:ea typeface="华文中宋" panose="02010600040101010101" pitchFamily="2" charset="-122"/>
              </a:rPr>
              <a:t>子类的构造方法必须要对父类的</a:t>
            </a:r>
          </a:p>
          <a:p>
            <a:pPr>
              <a:lnSpc>
                <a:spcPct val="150000"/>
              </a:lnSpc>
              <a:spcBef>
                <a:spcPct val="0"/>
              </a:spcBef>
              <a:buFontTx/>
              <a:buNone/>
            </a:pPr>
            <a:r>
              <a:rPr lang="zh-CN" altLang="en-US" sz="2400" dirty="0">
                <a:latin typeface="Tahoma" panose="020B0604030504040204" pitchFamily="34" charset="0"/>
                <a:ea typeface="华文中宋" panose="02010600040101010101" pitchFamily="2" charset="-122"/>
              </a:rPr>
              <a:t>构造方法进行调用</a:t>
            </a:r>
            <a:r>
              <a:rPr lang="en-US" altLang="zh-CN" sz="2400" dirty="0">
                <a:latin typeface="Tahoma" panose="020B0604030504040204" pitchFamily="34" charset="0"/>
                <a:ea typeface="华文中宋" panose="02010600040101010101" pitchFamily="2" charset="-122"/>
              </a:rPr>
              <a:t>,</a:t>
            </a:r>
            <a:r>
              <a:rPr lang="zh-CN" altLang="en-US" sz="2400" dirty="0">
                <a:latin typeface="Tahoma" panose="020B0604030504040204" pitchFamily="34" charset="0"/>
                <a:ea typeface="华文中宋" panose="02010600040101010101" pitchFamily="2" charset="-122"/>
              </a:rPr>
              <a:t>否则编译出错</a:t>
            </a:r>
            <a:endParaRPr lang="zh-CN" altLang="en-US" sz="2400" dirty="0"/>
          </a:p>
        </p:txBody>
      </p:sp>
      <p:sp>
        <p:nvSpPr>
          <p:cNvPr id="3" name="灯片编号占位符 2"/>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34</a:t>
            </a:fld>
            <a:r>
              <a:rPr lang="zh-CN" altLang="en-US"/>
              <a:t>页</a:t>
            </a:r>
            <a:endParaRPr lang="en-US" altLang="zh-CN" dirty="0"/>
          </a:p>
        </p:txBody>
      </p:sp>
    </p:spTree>
    <p:extLst>
      <p:ext uri="{BB962C8B-B14F-4D97-AF65-F5344CB8AC3E}">
        <p14:creationId xmlns:p14="http://schemas.microsoft.com/office/powerpoint/2010/main" val="34996694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09600" y="0"/>
            <a:ext cx="7772400" cy="1143000"/>
          </a:xfrm>
        </p:spPr>
        <p:txBody>
          <a:bodyPr/>
          <a:lstStyle/>
          <a:p>
            <a:endParaRPr lang="zh-CN" altLang="zh-CN"/>
          </a:p>
        </p:txBody>
      </p:sp>
      <p:sp>
        <p:nvSpPr>
          <p:cNvPr id="535555" name="Rectangle 3"/>
          <p:cNvSpPr>
            <a:spLocks noGrp="1" noChangeArrowheads="1"/>
          </p:cNvSpPr>
          <p:nvPr>
            <p:ph type="body" idx="1"/>
          </p:nvPr>
        </p:nvSpPr>
        <p:spPr>
          <a:xfrm>
            <a:off x="251520" y="1268760"/>
            <a:ext cx="8435280" cy="5284440"/>
          </a:xfrm>
        </p:spPr>
        <p:txBody>
          <a:bodyPr/>
          <a:lstStyle/>
          <a:p>
            <a:pPr>
              <a:lnSpc>
                <a:spcPct val="150000"/>
              </a:lnSpc>
              <a:defRPr/>
            </a:pPr>
            <a:r>
              <a:rPr lang="zh-CN" altLang="en-US" b="1" dirty="0">
                <a:latin typeface="微软雅黑" panose="020B0503020204020204" pitchFamily="34" charset="-122"/>
              </a:rPr>
              <a:t>构造方法方法体中的第一条</a:t>
            </a:r>
            <a:r>
              <a:rPr lang="zh-CN" altLang="en-US" b="1" dirty="0" smtClean="0">
                <a:latin typeface="微软雅黑" panose="020B0503020204020204" pitchFamily="34" charset="-122"/>
              </a:rPr>
              <a:t>语句，是以下之一</a:t>
            </a:r>
            <a:endParaRPr lang="en-US" altLang="zh-CN" b="1" dirty="0" smtClean="0">
              <a:latin typeface="微软雅黑" panose="020B0503020204020204" pitchFamily="34" charset="-122"/>
            </a:endParaRPr>
          </a:p>
          <a:p>
            <a:pPr>
              <a:lnSpc>
                <a:spcPct val="150000"/>
              </a:lnSpc>
              <a:defRPr/>
            </a:pPr>
            <a:r>
              <a:rPr lang="en-US" altLang="zh-CN" b="1" dirty="0" smtClean="0">
                <a:solidFill>
                  <a:srgbClr val="0000FF"/>
                </a:solidFill>
                <a:latin typeface="微软雅黑" panose="020B0503020204020204" pitchFamily="34" charset="-122"/>
              </a:rPr>
              <a:t>this</a:t>
            </a:r>
            <a:r>
              <a:rPr lang="en-US" altLang="zh-CN" b="1" dirty="0">
                <a:solidFill>
                  <a:srgbClr val="0000FF"/>
                </a:solidFill>
                <a:latin typeface="微软雅黑" panose="020B0503020204020204" pitchFamily="34" charset="-122"/>
              </a:rPr>
              <a:t>([&lt;</a:t>
            </a:r>
            <a:r>
              <a:rPr lang="zh-CN" altLang="en-US" b="1" dirty="0">
                <a:solidFill>
                  <a:srgbClr val="0000FF"/>
                </a:solidFill>
                <a:latin typeface="微软雅黑" panose="020B0503020204020204" pitchFamily="34" charset="-122"/>
              </a:rPr>
              <a:t>实参表</a:t>
            </a:r>
            <a:r>
              <a:rPr lang="en-US" altLang="zh-CN" b="1" dirty="0">
                <a:solidFill>
                  <a:srgbClr val="0000FF"/>
                </a:solidFill>
                <a:latin typeface="微软雅黑" panose="020B0503020204020204" pitchFamily="34" charset="-122"/>
              </a:rPr>
              <a:t>&gt;])</a:t>
            </a:r>
            <a:r>
              <a:rPr lang="zh-CN" altLang="en-US" b="1" dirty="0">
                <a:solidFill>
                  <a:srgbClr val="0000FF"/>
                </a:solidFill>
                <a:latin typeface="微软雅黑" panose="020B0503020204020204" pitchFamily="34" charset="-122"/>
              </a:rPr>
              <a:t>；</a:t>
            </a:r>
          </a:p>
          <a:p>
            <a:pPr>
              <a:lnSpc>
                <a:spcPct val="150000"/>
              </a:lnSpc>
              <a:defRPr/>
            </a:pPr>
            <a:r>
              <a:rPr lang="en-US" altLang="zh-CN" b="1" dirty="0" smtClean="0">
                <a:solidFill>
                  <a:srgbClr val="0000FF"/>
                </a:solidFill>
                <a:latin typeface="微软雅黑" panose="020B0503020204020204" pitchFamily="34" charset="-122"/>
              </a:rPr>
              <a:t>super</a:t>
            </a:r>
            <a:r>
              <a:rPr lang="en-US" altLang="zh-CN" b="1" dirty="0">
                <a:solidFill>
                  <a:srgbClr val="0000FF"/>
                </a:solidFill>
                <a:latin typeface="微软雅黑" panose="020B0503020204020204" pitchFamily="34" charset="-122"/>
              </a:rPr>
              <a:t>([&lt;</a:t>
            </a:r>
            <a:r>
              <a:rPr lang="zh-CN" altLang="en-US" b="1" dirty="0">
                <a:solidFill>
                  <a:srgbClr val="0000FF"/>
                </a:solidFill>
                <a:latin typeface="微软雅黑" panose="020B0503020204020204" pitchFamily="34" charset="-122"/>
              </a:rPr>
              <a:t>实参表</a:t>
            </a:r>
            <a:r>
              <a:rPr lang="en-US" altLang="zh-CN" b="1" dirty="0">
                <a:solidFill>
                  <a:srgbClr val="0000FF"/>
                </a:solidFill>
                <a:latin typeface="微软雅黑" panose="020B0503020204020204" pitchFamily="34" charset="-122"/>
              </a:rPr>
              <a:t>&gt;])</a:t>
            </a:r>
            <a:r>
              <a:rPr lang="zh-CN" altLang="en-US" b="1" dirty="0">
                <a:solidFill>
                  <a:srgbClr val="0000FF"/>
                </a:solidFill>
                <a:latin typeface="微软雅黑" panose="020B0503020204020204" pitchFamily="34" charset="-122"/>
              </a:rPr>
              <a:t>。</a:t>
            </a:r>
          </a:p>
          <a:p>
            <a:pPr>
              <a:lnSpc>
                <a:spcPct val="150000"/>
              </a:lnSpc>
              <a:defRPr/>
            </a:pPr>
            <a:endParaRPr lang="zh-CN" altLang="en-US" b="1" dirty="0">
              <a:latin typeface="微软雅黑" panose="020B0503020204020204" pitchFamily="34" charset="-122"/>
            </a:endParaRPr>
          </a:p>
        </p:txBody>
      </p:sp>
      <p:sp>
        <p:nvSpPr>
          <p:cNvPr id="3" name="灯片编号占位符 2"/>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35</a:t>
            </a:fld>
            <a:r>
              <a:rPr lang="zh-CN" altLang="en-US"/>
              <a:t>页</a:t>
            </a:r>
            <a:endParaRPr lang="en-US" altLang="zh-CN" dirty="0"/>
          </a:p>
        </p:txBody>
      </p:sp>
    </p:spTree>
    <p:extLst>
      <p:ext uri="{BB962C8B-B14F-4D97-AF65-F5344CB8AC3E}">
        <p14:creationId xmlns:p14="http://schemas.microsoft.com/office/powerpoint/2010/main" val="3051586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35555">
                                            <p:txEl>
                                              <p:pRg st="2" end="2"/>
                                            </p:txEl>
                                          </p:spTgt>
                                        </p:tgtEl>
                                        <p:attrNameLst>
                                          <p:attrName>style.visibility</p:attrName>
                                        </p:attrNameLst>
                                      </p:cBhvr>
                                      <p:to>
                                        <p:strVal val="visible"/>
                                      </p:to>
                                    </p:set>
                                    <p:animEffect transition="in" filter="dissolve">
                                      <p:cBhvr>
                                        <p:cTn id="7" dur="500"/>
                                        <p:tgtEl>
                                          <p:spTgt spid="535555">
                                            <p:txEl>
                                              <p:pRg st="2" end="2"/>
                                            </p:txEl>
                                          </p:spTgt>
                                        </p:tgtEl>
                                      </p:cBhvr>
                                    </p:animEffect>
                                  </p:childTnLst>
                                  <p:subTnLst>
                                    <p:animClr clrSpc="rgb" dir="cw">
                                      <p:cBhvr override="childStyle">
                                        <p:cTn dur="1" fill="hold" display="0" masterRel="nextClick" afterEffect="1"/>
                                        <p:tgtEl>
                                          <p:spTgt spid="535555">
                                            <p:txEl>
                                              <p:pRg st="2" end="2"/>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endParaRPr lang="zh-CN" altLang="en-US"/>
          </a:p>
        </p:txBody>
      </p:sp>
      <p:sp>
        <p:nvSpPr>
          <p:cNvPr id="64515" name="内容占位符 2"/>
          <p:cNvSpPr>
            <a:spLocks noGrp="1"/>
          </p:cNvSpPr>
          <p:nvPr>
            <p:ph idx="1"/>
          </p:nvPr>
        </p:nvSpPr>
        <p:spPr>
          <a:xfrm>
            <a:off x="107504" y="1700808"/>
            <a:ext cx="8640960" cy="4318992"/>
          </a:xfrm>
        </p:spPr>
        <p:txBody>
          <a:bodyPr/>
          <a:lstStyle/>
          <a:p>
            <a:pPr>
              <a:lnSpc>
                <a:spcPct val="150000"/>
              </a:lnSpc>
            </a:pPr>
            <a:r>
              <a:rPr lang="zh-CN" altLang="en-US" sz="2400" b="1" dirty="0" smtClean="0">
                <a:solidFill>
                  <a:srgbClr val="0000FF"/>
                </a:solidFill>
                <a:latin typeface="+mn-ea"/>
                <a:ea typeface="+mn-ea"/>
              </a:rPr>
              <a:t>（自学、讨论）</a:t>
            </a:r>
            <a:r>
              <a:rPr lang="zh-CN" altLang="en-US" sz="2400" b="1" dirty="0" smtClean="0">
                <a:latin typeface="+mn-ea"/>
                <a:ea typeface="+mn-ea"/>
              </a:rPr>
              <a:t>如果</a:t>
            </a:r>
            <a:r>
              <a:rPr lang="zh-CN" altLang="en-US" sz="2400" b="1" dirty="0">
                <a:latin typeface="+mn-ea"/>
                <a:ea typeface="+mn-ea"/>
              </a:rPr>
              <a:t>某个构造方法体的第一条语句不是上述对本类或直接父类的另一个构造方法显式调用，那么系统会隐含地假定该构造方法体由语句“</a:t>
            </a:r>
            <a:r>
              <a:rPr lang="en-US" altLang="zh-CN" sz="2400" b="1" dirty="0">
                <a:latin typeface="+mn-ea"/>
                <a:ea typeface="+mn-ea"/>
              </a:rPr>
              <a:t>super( );</a:t>
            </a:r>
            <a:r>
              <a:rPr lang="zh-CN" altLang="en-US" sz="2400" b="1" dirty="0">
                <a:latin typeface="+mn-ea"/>
                <a:ea typeface="+mn-ea"/>
              </a:rPr>
              <a:t> ”开始。也就是说在调用该构造方法时，系统首先会自动调用直接父类中不带形参的构造方法。</a:t>
            </a:r>
          </a:p>
          <a:p>
            <a:pPr>
              <a:lnSpc>
                <a:spcPct val="150000"/>
              </a:lnSpc>
            </a:pPr>
            <a:r>
              <a:rPr lang="zh-CN" altLang="en-US" sz="2400" b="1" dirty="0">
                <a:latin typeface="+mn-ea"/>
                <a:ea typeface="+mn-ea"/>
              </a:rPr>
              <a:t>如果直接父类中没有不带形参的构造方法或者不带形参的构造方法是不可访问的，系统将引发编译时错误。</a:t>
            </a:r>
            <a:endParaRPr lang="zh-CN" altLang="en-US" sz="2400" dirty="0">
              <a:latin typeface="+mn-ea"/>
              <a:ea typeface="+mn-ea"/>
            </a:endParaRPr>
          </a:p>
        </p:txBody>
      </p:sp>
      <p:sp>
        <p:nvSpPr>
          <p:cNvPr id="3" name="灯片编号占位符 2"/>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36</a:t>
            </a:fld>
            <a:r>
              <a:rPr lang="zh-CN" altLang="en-US"/>
              <a:t>页</a:t>
            </a:r>
            <a:endParaRPr lang="en-US" altLang="zh-CN" dirty="0"/>
          </a:p>
        </p:txBody>
      </p:sp>
    </p:spTree>
    <p:extLst>
      <p:ext uri="{BB962C8B-B14F-4D97-AF65-F5344CB8AC3E}">
        <p14:creationId xmlns:p14="http://schemas.microsoft.com/office/powerpoint/2010/main" val="26150216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a:xfrm>
            <a:off x="179512" y="1229197"/>
            <a:ext cx="8640960" cy="4576067"/>
          </a:xfrm>
        </p:spPr>
        <p:txBody>
          <a:bodyPr/>
          <a:lstStyle/>
          <a:p>
            <a:r>
              <a:rPr lang="zh-CN" altLang="en-US" sz="2400" b="1" dirty="0" smtClean="0">
                <a:latin typeface="微软雅黑" panose="020B0503020204020204" pitchFamily="34" charset="-122"/>
              </a:rPr>
              <a:t>子</a:t>
            </a:r>
            <a:r>
              <a:rPr lang="zh-CN" altLang="en-US" sz="2400" b="1" dirty="0">
                <a:latin typeface="微软雅黑" panose="020B0503020204020204" pitchFamily="34" charset="-122"/>
              </a:rPr>
              <a:t>类</a:t>
            </a:r>
            <a:r>
              <a:rPr lang="zh-CN" altLang="en-US" sz="2400" b="1" dirty="0" smtClean="0">
                <a:latin typeface="微软雅黑" panose="020B0503020204020204" pitchFamily="34" charset="-122"/>
              </a:rPr>
              <a:t>中使用</a:t>
            </a:r>
            <a:r>
              <a:rPr lang="en-US" altLang="zh-CN" sz="2400" b="1" dirty="0" smtClean="0">
                <a:solidFill>
                  <a:srgbClr val="C00000"/>
                </a:solidFill>
                <a:latin typeface="微软雅黑" panose="020B0503020204020204" pitchFamily="34" charset="-122"/>
              </a:rPr>
              <a:t>super</a:t>
            </a:r>
            <a:r>
              <a:rPr lang="zh-CN" altLang="en-US" sz="2400" b="1" dirty="0" smtClean="0">
                <a:latin typeface="微软雅黑" panose="020B0503020204020204" pitchFamily="34" charset="-122"/>
              </a:rPr>
              <a:t>实现</a:t>
            </a:r>
            <a:r>
              <a:rPr lang="zh-CN" altLang="en-US" sz="2400" b="1" dirty="0">
                <a:latin typeface="微软雅黑" panose="020B0503020204020204" pitchFamily="34" charset="-122"/>
              </a:rPr>
              <a:t>对父类成员的访问</a:t>
            </a:r>
            <a:r>
              <a:rPr lang="zh-CN" altLang="en-US" sz="2400" b="1" dirty="0" smtClean="0">
                <a:latin typeface="微软雅黑" panose="020B0503020204020204" pitchFamily="34" charset="-122"/>
              </a:rPr>
              <a:t>。</a:t>
            </a:r>
            <a:endParaRPr lang="en-US" altLang="zh-CN" sz="2400" b="1" dirty="0" smtClean="0">
              <a:latin typeface="微软雅黑" panose="020B0503020204020204" pitchFamily="34" charset="-122"/>
            </a:endParaRPr>
          </a:p>
          <a:p>
            <a:r>
              <a:rPr lang="en-US" altLang="zh-CN" sz="2400" b="1" dirty="0" smtClean="0">
                <a:latin typeface="微软雅黑" panose="020B0503020204020204" pitchFamily="34" charset="-122"/>
              </a:rPr>
              <a:t>super</a:t>
            </a:r>
            <a:r>
              <a:rPr lang="zh-CN" altLang="en-US" sz="2400" b="1" dirty="0">
                <a:latin typeface="微软雅黑" panose="020B0503020204020204" pitchFamily="34" charset="-122"/>
              </a:rPr>
              <a:t>有三种使用情况：</a:t>
            </a:r>
          </a:p>
          <a:p>
            <a:pPr algn="just">
              <a:lnSpc>
                <a:spcPct val="150000"/>
              </a:lnSpc>
              <a:buFont typeface="Wingdings" panose="05000000000000000000" pitchFamily="2" charset="2"/>
              <a:buNone/>
            </a:pPr>
            <a:r>
              <a:rPr lang="zh-CN" altLang="en-US" sz="2400" b="1" dirty="0" smtClean="0">
                <a:latin typeface="微软雅黑" panose="020B0503020204020204" pitchFamily="34" charset="-122"/>
              </a:rPr>
              <a:t>（</a:t>
            </a:r>
            <a:r>
              <a:rPr lang="en-US" altLang="zh-CN" sz="2400" b="1" dirty="0" smtClean="0">
                <a:latin typeface="微软雅黑" panose="020B0503020204020204" pitchFamily="34" charset="-122"/>
              </a:rPr>
              <a:t>1</a:t>
            </a:r>
            <a:r>
              <a:rPr lang="zh-CN" altLang="en-US" sz="2400" b="1" dirty="0" smtClean="0">
                <a:latin typeface="微软雅黑" panose="020B0503020204020204" pitchFamily="34" charset="-122"/>
              </a:rPr>
              <a:t>）访问</a:t>
            </a:r>
            <a:r>
              <a:rPr lang="zh-CN" altLang="en-US" sz="2400" b="1" dirty="0">
                <a:solidFill>
                  <a:srgbClr val="C00000"/>
                </a:solidFill>
                <a:latin typeface="微软雅黑" panose="020B0503020204020204" pitchFamily="34" charset="-122"/>
              </a:rPr>
              <a:t>父类被隐藏的</a:t>
            </a:r>
            <a:r>
              <a:rPr lang="zh-CN" altLang="en-US" sz="2400" b="1" dirty="0">
                <a:latin typeface="微软雅黑" panose="020B0503020204020204" pitchFamily="34" charset="-122"/>
              </a:rPr>
              <a:t>成员变量，如：     </a:t>
            </a:r>
            <a:endParaRPr lang="en-US" altLang="zh-CN" sz="2400" b="1" dirty="0" smtClean="0">
              <a:latin typeface="微软雅黑" panose="020B0503020204020204" pitchFamily="34" charset="-122"/>
            </a:endParaRPr>
          </a:p>
          <a:p>
            <a:pPr algn="just">
              <a:lnSpc>
                <a:spcPct val="150000"/>
              </a:lnSpc>
              <a:buFont typeface="Wingdings" panose="05000000000000000000" pitchFamily="2" charset="2"/>
              <a:buNone/>
            </a:pPr>
            <a:r>
              <a:rPr lang="en-US" altLang="zh-CN" sz="2400" b="1" dirty="0" smtClean="0">
                <a:latin typeface="微软雅黑" panose="020B0503020204020204" pitchFamily="34" charset="-122"/>
              </a:rPr>
              <a:t>   </a:t>
            </a:r>
            <a:r>
              <a:rPr lang="en-US" altLang="zh-CN" sz="2400" b="1" dirty="0">
                <a:latin typeface="微软雅黑" panose="020B0503020204020204" pitchFamily="34" charset="-122"/>
              </a:rPr>
              <a:t>	</a:t>
            </a:r>
            <a:r>
              <a:rPr lang="en-US" altLang="zh-CN" sz="2400" b="1" dirty="0" smtClean="0">
                <a:latin typeface="微软雅黑" panose="020B0503020204020204" pitchFamily="34" charset="-122"/>
              </a:rPr>
              <a:t>      </a:t>
            </a:r>
            <a:r>
              <a:rPr lang="en-US" altLang="zh-CN" sz="2400" b="1" dirty="0" err="1" smtClean="0">
                <a:latin typeface="微软雅黑" panose="020B0503020204020204" pitchFamily="34" charset="-122"/>
              </a:rPr>
              <a:t>super.variable</a:t>
            </a:r>
            <a:endParaRPr lang="en-US" altLang="zh-CN" sz="2400" b="1" dirty="0">
              <a:latin typeface="微软雅黑" panose="020B0503020204020204" pitchFamily="34" charset="-122"/>
            </a:endParaRPr>
          </a:p>
          <a:p>
            <a:pPr algn="just">
              <a:lnSpc>
                <a:spcPct val="150000"/>
              </a:lnSpc>
              <a:buFont typeface="Wingdings" panose="05000000000000000000" pitchFamily="2" charset="2"/>
              <a:buNone/>
            </a:pPr>
            <a:r>
              <a:rPr lang="zh-CN" altLang="en-US" sz="2400" b="1" dirty="0" smtClean="0">
                <a:latin typeface="微软雅黑" panose="020B0503020204020204" pitchFamily="34" charset="-122"/>
              </a:rPr>
              <a:t>（</a:t>
            </a:r>
            <a:r>
              <a:rPr lang="en-US" altLang="zh-CN" sz="2400" b="1" dirty="0" smtClean="0">
                <a:latin typeface="微软雅黑" panose="020B0503020204020204" pitchFamily="34" charset="-122"/>
              </a:rPr>
              <a:t>2</a:t>
            </a:r>
            <a:r>
              <a:rPr lang="zh-CN" altLang="en-US" sz="2400" b="1" dirty="0" smtClean="0">
                <a:latin typeface="微软雅黑" panose="020B0503020204020204" pitchFamily="34" charset="-122"/>
              </a:rPr>
              <a:t>）调用</a:t>
            </a:r>
            <a:r>
              <a:rPr lang="zh-CN" altLang="en-US" sz="2400" b="1" dirty="0">
                <a:solidFill>
                  <a:srgbClr val="C00000"/>
                </a:solidFill>
                <a:latin typeface="微软雅黑" panose="020B0503020204020204" pitchFamily="34" charset="-122"/>
              </a:rPr>
              <a:t>父类中被重写的方法 </a:t>
            </a:r>
            <a:r>
              <a:rPr lang="zh-CN" altLang="en-US" sz="2400" b="1" dirty="0">
                <a:latin typeface="微软雅黑" panose="020B0503020204020204" pitchFamily="34" charset="-122"/>
              </a:rPr>
              <a:t>，如</a:t>
            </a:r>
            <a:r>
              <a:rPr lang="zh-CN" altLang="en-US" sz="2400" b="1" dirty="0" smtClean="0">
                <a:latin typeface="微软雅黑" panose="020B0503020204020204" pitchFamily="34" charset="-122"/>
              </a:rPr>
              <a:t>：</a:t>
            </a:r>
            <a:endParaRPr lang="en-US" altLang="zh-CN" sz="2400" b="1" dirty="0" smtClean="0">
              <a:latin typeface="微软雅黑" panose="020B0503020204020204" pitchFamily="34" charset="-122"/>
            </a:endParaRPr>
          </a:p>
          <a:p>
            <a:pPr algn="just">
              <a:lnSpc>
                <a:spcPct val="150000"/>
              </a:lnSpc>
              <a:buFont typeface="Wingdings" panose="05000000000000000000" pitchFamily="2" charset="2"/>
              <a:buNone/>
            </a:pPr>
            <a:r>
              <a:rPr lang="zh-CN" altLang="en-US" sz="2400" b="1" dirty="0" smtClean="0">
                <a:latin typeface="微软雅黑" panose="020B0503020204020204" pitchFamily="34" charset="-122"/>
              </a:rPr>
              <a:t>         </a:t>
            </a:r>
            <a:r>
              <a:rPr lang="en-US" altLang="zh-CN" sz="2400" b="1" dirty="0">
                <a:latin typeface="微软雅黑" panose="020B0503020204020204" pitchFamily="34" charset="-122"/>
              </a:rPr>
              <a:t>	</a:t>
            </a:r>
            <a:r>
              <a:rPr lang="en-US" altLang="zh-CN" sz="2400" b="1" dirty="0" err="1">
                <a:latin typeface="微软雅黑" panose="020B0503020204020204" pitchFamily="34" charset="-122"/>
              </a:rPr>
              <a:t>super.method</a:t>
            </a:r>
            <a:r>
              <a:rPr lang="en-US" altLang="zh-CN" sz="2400" b="1" dirty="0">
                <a:latin typeface="微软雅黑" panose="020B0503020204020204" pitchFamily="34" charset="-122"/>
              </a:rPr>
              <a:t>([</a:t>
            </a:r>
            <a:r>
              <a:rPr lang="en-US" altLang="zh-CN" sz="2400" b="1" dirty="0" err="1">
                <a:latin typeface="微软雅黑" panose="020B0503020204020204" pitchFamily="34" charset="-122"/>
              </a:rPr>
              <a:t>paramlist</a:t>
            </a:r>
            <a:r>
              <a:rPr lang="en-US" altLang="zh-CN" sz="2400" b="1" dirty="0">
                <a:latin typeface="微软雅黑" panose="020B0503020204020204" pitchFamily="34" charset="-122"/>
              </a:rPr>
              <a:t>]);</a:t>
            </a:r>
          </a:p>
          <a:p>
            <a:pPr algn="just">
              <a:lnSpc>
                <a:spcPct val="150000"/>
              </a:lnSpc>
              <a:buFont typeface="Wingdings" panose="05000000000000000000" pitchFamily="2" charset="2"/>
              <a:buNone/>
            </a:pPr>
            <a:r>
              <a:rPr lang="zh-CN" altLang="en-US" sz="2400" b="1" dirty="0" smtClean="0">
                <a:latin typeface="微软雅黑" panose="020B0503020204020204" pitchFamily="34" charset="-122"/>
              </a:rPr>
              <a:t>（</a:t>
            </a:r>
            <a:r>
              <a:rPr lang="en-US" altLang="zh-CN" sz="2400" b="1" dirty="0" smtClean="0">
                <a:solidFill>
                  <a:srgbClr val="0000FF"/>
                </a:solidFill>
                <a:latin typeface="微软雅黑" panose="020B0503020204020204" pitchFamily="34" charset="-122"/>
              </a:rPr>
              <a:t>3</a:t>
            </a:r>
            <a:r>
              <a:rPr lang="zh-CN" altLang="en-US" sz="2400" b="1" dirty="0" smtClean="0">
                <a:latin typeface="微软雅黑" panose="020B0503020204020204" pitchFamily="34" charset="-122"/>
              </a:rPr>
              <a:t>）</a:t>
            </a:r>
            <a:r>
              <a:rPr lang="zh-CN" altLang="en-US" sz="2400" b="1" dirty="0" smtClean="0">
                <a:solidFill>
                  <a:srgbClr val="C00000"/>
                </a:solidFill>
                <a:latin typeface="微软雅黑" panose="020B0503020204020204" pitchFamily="34" charset="-122"/>
              </a:rPr>
              <a:t>调用</a:t>
            </a:r>
            <a:r>
              <a:rPr lang="zh-CN" altLang="en-US" sz="2400" b="1" dirty="0">
                <a:solidFill>
                  <a:srgbClr val="C00000"/>
                </a:solidFill>
                <a:latin typeface="微软雅黑" panose="020B0503020204020204" pitchFamily="34" charset="-122"/>
              </a:rPr>
              <a:t>父类的构造方法</a:t>
            </a:r>
            <a:r>
              <a:rPr lang="zh-CN" altLang="en-US" sz="2400" b="1" dirty="0">
                <a:latin typeface="微软雅黑" panose="020B0503020204020204" pitchFamily="34" charset="-122"/>
              </a:rPr>
              <a:t>，如</a:t>
            </a:r>
            <a:r>
              <a:rPr lang="zh-CN" altLang="en-US" sz="2400" b="1" dirty="0" smtClean="0">
                <a:latin typeface="微软雅黑" panose="020B0503020204020204" pitchFamily="34" charset="-122"/>
              </a:rPr>
              <a:t>：</a:t>
            </a:r>
            <a:endParaRPr lang="en-US" altLang="zh-CN" sz="2400" b="1" dirty="0" smtClean="0">
              <a:latin typeface="微软雅黑" panose="020B0503020204020204" pitchFamily="34" charset="-122"/>
            </a:endParaRPr>
          </a:p>
          <a:p>
            <a:pPr algn="just">
              <a:lnSpc>
                <a:spcPct val="150000"/>
              </a:lnSpc>
              <a:buFont typeface="Wingdings" panose="05000000000000000000" pitchFamily="2" charset="2"/>
              <a:buNone/>
            </a:pPr>
            <a:r>
              <a:rPr lang="en-US" altLang="zh-CN" sz="2400" dirty="0">
                <a:latin typeface="微软雅黑" panose="020B0503020204020204" pitchFamily="34" charset="-122"/>
              </a:rPr>
              <a:t> </a:t>
            </a:r>
            <a:r>
              <a:rPr lang="en-US" altLang="zh-CN" sz="2400" dirty="0" smtClean="0">
                <a:latin typeface="微软雅黑" panose="020B0503020204020204" pitchFamily="34" charset="-122"/>
              </a:rPr>
              <a:t>         </a:t>
            </a:r>
            <a:r>
              <a:rPr lang="en-US" altLang="zh-CN" sz="2400" b="1" dirty="0" smtClean="0">
                <a:latin typeface="微软雅黑" panose="020B0503020204020204" pitchFamily="34" charset="-122"/>
              </a:rPr>
              <a:t>super</a:t>
            </a:r>
            <a:r>
              <a:rPr lang="en-US" altLang="zh-CN" sz="2400" b="1" dirty="0">
                <a:latin typeface="微软雅黑" panose="020B0503020204020204" pitchFamily="34" charset="-122"/>
              </a:rPr>
              <a:t>([</a:t>
            </a:r>
            <a:r>
              <a:rPr lang="en-US" altLang="zh-CN" sz="2400" b="1" dirty="0" err="1">
                <a:latin typeface="微软雅黑" panose="020B0503020204020204" pitchFamily="34" charset="-122"/>
              </a:rPr>
              <a:t>paramlist</a:t>
            </a:r>
            <a:r>
              <a:rPr lang="en-US" altLang="zh-CN" sz="2400" b="1" dirty="0" smtClean="0">
                <a:latin typeface="微软雅黑" panose="020B0503020204020204" pitchFamily="34" charset="-122"/>
              </a:rPr>
              <a:t>]);</a:t>
            </a:r>
            <a:r>
              <a:rPr lang="en-US" altLang="zh-CN" sz="2400" b="1" dirty="0" smtClean="0">
                <a:solidFill>
                  <a:srgbClr val="FF0000"/>
                </a:solidFill>
                <a:latin typeface="微软雅黑" panose="020B0503020204020204" pitchFamily="34" charset="-122"/>
              </a:rPr>
              <a:t>       </a:t>
            </a:r>
            <a:endParaRPr lang="en-US" altLang="zh-CN" sz="2400" b="1" dirty="0">
              <a:solidFill>
                <a:srgbClr val="FF0000"/>
              </a:solidFill>
              <a:latin typeface="微软雅黑" panose="020B0503020204020204" pitchFamily="34" charset="-122"/>
            </a:endParaRPr>
          </a:p>
        </p:txBody>
      </p:sp>
      <p:sp>
        <p:nvSpPr>
          <p:cNvPr id="4" name="文本框 3"/>
          <p:cNvSpPr txBox="1"/>
          <p:nvPr/>
        </p:nvSpPr>
        <p:spPr>
          <a:xfrm>
            <a:off x="395288" y="6373813"/>
            <a:ext cx="1570037" cy="369887"/>
          </a:xfrm>
          <a:prstGeom prst="rect">
            <a:avLst/>
          </a:prstGeom>
          <a:solidFill>
            <a:schemeClr val="bg1">
              <a:lumMod val="75000"/>
            </a:schemeClr>
          </a:solidFill>
        </p:spPr>
        <p:txBody>
          <a:bodyPr wrap="none">
            <a:spAutoFit/>
          </a:bodyPr>
          <a:lstStyle/>
          <a:p>
            <a:pPr>
              <a:defRPr/>
            </a:pPr>
            <a:r>
              <a:rPr lang="zh-CN" altLang="en-US" sz="1800" dirty="0"/>
              <a:t>本页演示程序</a:t>
            </a:r>
          </a:p>
        </p:txBody>
      </p:sp>
      <p:sp>
        <p:nvSpPr>
          <p:cNvPr id="3" name="灯片编号占位符 2"/>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37</a:t>
            </a:fld>
            <a:r>
              <a:rPr lang="zh-CN" altLang="en-US"/>
              <a:t>页</a:t>
            </a:r>
            <a:endParaRPr lang="en-US" altLang="zh-CN" dirty="0"/>
          </a:p>
        </p:txBody>
      </p:sp>
      <p:sp>
        <p:nvSpPr>
          <p:cNvPr id="2" name="矩形 1"/>
          <p:cNvSpPr/>
          <p:nvPr/>
        </p:nvSpPr>
        <p:spPr>
          <a:xfrm>
            <a:off x="971600" y="476672"/>
            <a:ext cx="6840760" cy="523220"/>
          </a:xfrm>
          <a:prstGeom prst="rect">
            <a:avLst/>
          </a:prstGeom>
        </p:spPr>
        <p:txBody>
          <a:bodyPr wrap="square">
            <a:spAutoFit/>
          </a:bodyPr>
          <a:lstStyle/>
          <a:p>
            <a:r>
              <a:rPr lang="zh-CN" altLang="en-US" sz="2800" dirty="0"/>
              <a:t>子类对象访问父类</a:t>
            </a:r>
            <a:r>
              <a:rPr lang="zh-CN" altLang="en-US" sz="2800" dirty="0" smtClean="0"/>
              <a:t>的成员变量、成员方法</a:t>
            </a:r>
            <a:endParaRPr lang="zh-CN" altLang="en-US" sz="2800" dirty="0"/>
          </a:p>
        </p:txBody>
      </p:sp>
    </p:spTree>
    <p:extLst>
      <p:ext uri="{BB962C8B-B14F-4D97-AF65-F5344CB8AC3E}">
        <p14:creationId xmlns:p14="http://schemas.microsoft.com/office/powerpoint/2010/main" val="25546793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162248" y="144781"/>
            <a:ext cx="8298184" cy="2548155"/>
          </a:xfrm>
          <a:solidFill>
            <a:schemeClr val="bg1">
              <a:lumMod val="95000"/>
            </a:schemeClr>
          </a:solidFill>
        </p:spPr>
        <p:txBody>
          <a:bodyPr/>
          <a:lstStyle/>
          <a:p>
            <a:pPr>
              <a:lnSpc>
                <a:spcPct val="90000"/>
              </a:lnSpc>
              <a:buFont typeface="Wingdings" panose="05000000000000000000" pitchFamily="2" charset="2"/>
              <a:buNone/>
              <a:defRPr/>
            </a:pPr>
            <a:r>
              <a:rPr lang="en-US" altLang="zh-CN" sz="2000" b="1" dirty="0"/>
              <a:t>class </a:t>
            </a:r>
            <a:r>
              <a:rPr lang="en-US" altLang="zh-CN" sz="2000" b="1" dirty="0" err="1"/>
              <a:t>superClass</a:t>
            </a:r>
            <a:r>
              <a:rPr lang="en-US" altLang="zh-CN" sz="2000" b="1" dirty="0"/>
              <a:t>{</a:t>
            </a:r>
          </a:p>
          <a:p>
            <a:pPr>
              <a:lnSpc>
                <a:spcPct val="90000"/>
              </a:lnSpc>
              <a:buFont typeface="Wingdings" panose="05000000000000000000" pitchFamily="2" charset="2"/>
              <a:buNone/>
              <a:defRPr/>
            </a:pPr>
            <a:r>
              <a:rPr lang="en-US" altLang="zh-CN" sz="2000" b="1" dirty="0"/>
              <a:t>	</a:t>
            </a:r>
            <a:r>
              <a:rPr lang="en-US" altLang="zh-CN" sz="2000" b="1" dirty="0" err="1"/>
              <a:t>int</a:t>
            </a:r>
            <a:r>
              <a:rPr lang="en-US" altLang="zh-CN" sz="2000" b="1" dirty="0"/>
              <a:t> x;</a:t>
            </a:r>
          </a:p>
          <a:p>
            <a:pPr>
              <a:lnSpc>
                <a:spcPct val="90000"/>
              </a:lnSpc>
              <a:buFont typeface="Wingdings" panose="05000000000000000000" pitchFamily="2" charset="2"/>
              <a:buNone/>
              <a:defRPr/>
            </a:pPr>
            <a:r>
              <a:rPr lang="en-US" altLang="zh-CN" sz="2000" b="1" dirty="0"/>
              <a:t>	</a:t>
            </a:r>
            <a:r>
              <a:rPr lang="en-US" altLang="zh-CN" sz="2000" b="1" dirty="0" err="1"/>
              <a:t>superClass</a:t>
            </a:r>
            <a:r>
              <a:rPr lang="en-US" altLang="zh-CN" sz="2000" b="1" dirty="0" smtClean="0"/>
              <a:t>(){        </a:t>
            </a:r>
            <a:r>
              <a:rPr lang="en-US" altLang="zh-CN" sz="2000" b="1" dirty="0"/>
              <a:t>x=3; </a:t>
            </a:r>
          </a:p>
          <a:p>
            <a:pPr>
              <a:lnSpc>
                <a:spcPct val="90000"/>
              </a:lnSpc>
              <a:buFont typeface="Wingdings" panose="05000000000000000000" pitchFamily="2" charset="2"/>
              <a:buNone/>
              <a:defRPr/>
            </a:pPr>
            <a:r>
              <a:rPr lang="en-US" altLang="zh-CN" sz="2000" b="1" dirty="0"/>
              <a:t>         </a:t>
            </a:r>
            <a:r>
              <a:rPr lang="en-US" altLang="zh-CN" sz="2000" b="1" dirty="0" err="1"/>
              <a:t>System.out.println</a:t>
            </a:r>
            <a:r>
              <a:rPr lang="en-US" altLang="zh-CN" sz="2000" b="1" dirty="0" smtClean="0"/>
              <a:t>(</a:t>
            </a:r>
            <a:r>
              <a:rPr lang="en-US" altLang="zh-CN" sz="2000" dirty="0" smtClean="0"/>
              <a:t>"</a:t>
            </a:r>
            <a:r>
              <a:rPr lang="en-US" altLang="zh-CN" sz="2000" dirty="0"/>
              <a:t>in </a:t>
            </a:r>
            <a:r>
              <a:rPr lang="en-US" altLang="zh-CN" sz="2000" b="1" dirty="0" err="1"/>
              <a:t>superClass</a:t>
            </a:r>
            <a:r>
              <a:rPr lang="en-US" altLang="zh-CN" sz="2000" b="1" dirty="0"/>
              <a:t>: x </a:t>
            </a:r>
            <a:r>
              <a:rPr lang="en-US" altLang="zh-CN" sz="2000" dirty="0"/>
              <a:t>="+</a:t>
            </a:r>
            <a:r>
              <a:rPr lang="en-US" altLang="zh-CN" sz="2000" b="1" dirty="0"/>
              <a:t>x);   </a:t>
            </a:r>
          </a:p>
          <a:p>
            <a:pPr>
              <a:lnSpc>
                <a:spcPct val="90000"/>
              </a:lnSpc>
              <a:buFont typeface="Wingdings" panose="05000000000000000000" pitchFamily="2" charset="2"/>
              <a:buNone/>
              <a:defRPr/>
            </a:pPr>
            <a:r>
              <a:rPr lang="en-US" altLang="zh-CN" sz="2000" b="1" dirty="0"/>
              <a:t>     }</a:t>
            </a:r>
          </a:p>
          <a:p>
            <a:pPr>
              <a:lnSpc>
                <a:spcPct val="90000"/>
              </a:lnSpc>
              <a:buFont typeface="Wingdings" panose="05000000000000000000" pitchFamily="2" charset="2"/>
              <a:buNone/>
              <a:defRPr/>
            </a:pPr>
            <a:r>
              <a:rPr lang="en-US" altLang="zh-CN" sz="2000" b="1" dirty="0"/>
              <a:t>	void </a:t>
            </a:r>
            <a:r>
              <a:rPr lang="en-US" altLang="zh-CN" sz="2000" b="1" dirty="0" err="1"/>
              <a:t>doSomething</a:t>
            </a:r>
            <a:r>
              <a:rPr lang="en-US" altLang="zh-CN" sz="2000" b="1" dirty="0"/>
              <a:t>(){</a:t>
            </a:r>
          </a:p>
          <a:p>
            <a:pPr>
              <a:lnSpc>
                <a:spcPct val="90000"/>
              </a:lnSpc>
              <a:buFont typeface="Wingdings" panose="05000000000000000000" pitchFamily="2" charset="2"/>
              <a:buNone/>
              <a:defRPr/>
            </a:pPr>
            <a:r>
              <a:rPr lang="en-US" altLang="zh-CN" sz="2000" b="1" dirty="0"/>
              <a:t>         </a:t>
            </a:r>
            <a:r>
              <a:rPr lang="en-US" altLang="zh-CN" sz="2000" b="1" dirty="0" err="1"/>
              <a:t>System.out.println</a:t>
            </a:r>
            <a:r>
              <a:rPr lang="en-US" altLang="zh-CN" sz="2000" b="1" dirty="0" smtClean="0"/>
              <a:t>(</a:t>
            </a:r>
            <a:r>
              <a:rPr lang="en-US" altLang="zh-CN" sz="2000" dirty="0" smtClean="0"/>
              <a:t>"</a:t>
            </a:r>
            <a:r>
              <a:rPr lang="en-US" altLang="zh-CN" sz="2000" dirty="0"/>
              <a:t>in </a:t>
            </a:r>
            <a:r>
              <a:rPr lang="en-US" altLang="zh-CN" sz="2000" b="1" dirty="0" err="1" smtClean="0"/>
              <a:t>superClass.doSomething</a:t>
            </a:r>
            <a:r>
              <a:rPr lang="en-US" altLang="zh-CN" sz="2000" dirty="0"/>
              <a:t>() ");  </a:t>
            </a:r>
            <a:endParaRPr lang="en-US" altLang="zh-CN" sz="2000" b="1" dirty="0"/>
          </a:p>
          <a:p>
            <a:pPr>
              <a:lnSpc>
                <a:spcPct val="90000"/>
              </a:lnSpc>
              <a:buFont typeface="Wingdings" panose="05000000000000000000" pitchFamily="2" charset="2"/>
              <a:buNone/>
              <a:defRPr/>
            </a:pPr>
            <a:r>
              <a:rPr lang="en-US" altLang="zh-CN" sz="2000" b="1" dirty="0"/>
              <a:t>    }</a:t>
            </a:r>
          </a:p>
          <a:p>
            <a:pPr>
              <a:lnSpc>
                <a:spcPct val="90000"/>
              </a:lnSpc>
              <a:buFont typeface="Wingdings" panose="05000000000000000000" pitchFamily="2" charset="2"/>
              <a:buNone/>
              <a:defRPr/>
            </a:pPr>
            <a:r>
              <a:rPr lang="en-US" altLang="zh-CN" sz="2000" b="1" dirty="0"/>
              <a:t>}</a:t>
            </a:r>
          </a:p>
        </p:txBody>
      </p:sp>
      <p:sp>
        <p:nvSpPr>
          <p:cNvPr id="67587" name="Text Box 3"/>
          <p:cNvSpPr txBox="1">
            <a:spLocks noChangeArrowheads="1"/>
          </p:cNvSpPr>
          <p:nvPr/>
        </p:nvSpPr>
        <p:spPr bwMode="auto">
          <a:xfrm>
            <a:off x="3733800" y="6021388"/>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400" b="1"/>
              <a:t>例 </a:t>
            </a:r>
            <a:r>
              <a:rPr lang="en-US" altLang="zh-CN" sz="2400" b="1"/>
              <a:t>super</a:t>
            </a:r>
            <a:r>
              <a:rPr lang="zh-CN" altLang="en-US" sz="2400" b="1"/>
              <a:t>的用法</a:t>
            </a:r>
          </a:p>
        </p:txBody>
      </p:sp>
      <p:sp>
        <p:nvSpPr>
          <p:cNvPr id="2" name="矩形 1"/>
          <p:cNvSpPr/>
          <p:nvPr/>
        </p:nvSpPr>
        <p:spPr>
          <a:xfrm>
            <a:off x="162248" y="2687009"/>
            <a:ext cx="8298184" cy="3785652"/>
          </a:xfrm>
          <a:prstGeom prst="rect">
            <a:avLst/>
          </a:prstGeom>
          <a:solidFill>
            <a:schemeClr val="accent2">
              <a:lumMod val="20000"/>
              <a:lumOff val="80000"/>
            </a:schemeClr>
          </a:solidFill>
        </p:spPr>
        <p:txBody>
          <a:bodyPr wrap="square">
            <a:spAutoFit/>
          </a:bodyPr>
          <a:lstStyle/>
          <a:p>
            <a:pPr>
              <a:lnSpc>
                <a:spcPct val="120000"/>
              </a:lnSpc>
              <a:buFont typeface="Wingdings" panose="05000000000000000000" pitchFamily="2" charset="2"/>
              <a:buNone/>
              <a:defRPr/>
            </a:pPr>
            <a:r>
              <a:rPr lang="en-US" altLang="zh-CN" sz="2000" b="1" dirty="0">
                <a:solidFill>
                  <a:schemeClr val="tx1"/>
                </a:solidFill>
                <a:latin typeface="+mj-lt"/>
              </a:rPr>
              <a:t>class </a:t>
            </a:r>
            <a:r>
              <a:rPr lang="en-US" altLang="zh-CN" sz="2000" b="1" dirty="0" err="1">
                <a:solidFill>
                  <a:schemeClr val="tx1"/>
                </a:solidFill>
                <a:latin typeface="+mj-lt"/>
              </a:rPr>
              <a:t>subClass</a:t>
            </a:r>
            <a:r>
              <a:rPr lang="en-US" altLang="zh-CN" sz="2000" b="1" dirty="0">
                <a:solidFill>
                  <a:schemeClr val="tx1"/>
                </a:solidFill>
                <a:latin typeface="+mj-lt"/>
              </a:rPr>
              <a:t> extends </a:t>
            </a:r>
            <a:r>
              <a:rPr lang="en-US" altLang="zh-CN" sz="2000" b="1" dirty="0" err="1">
                <a:solidFill>
                  <a:schemeClr val="tx1"/>
                </a:solidFill>
                <a:latin typeface="+mj-lt"/>
              </a:rPr>
              <a:t>superClass</a:t>
            </a:r>
            <a:r>
              <a:rPr lang="en-US" altLang="zh-CN" sz="2000" b="1" dirty="0">
                <a:solidFill>
                  <a:schemeClr val="tx1"/>
                </a:solidFill>
                <a:latin typeface="+mj-lt"/>
              </a:rPr>
              <a:t>{</a:t>
            </a:r>
          </a:p>
          <a:p>
            <a:pPr>
              <a:lnSpc>
                <a:spcPct val="120000"/>
              </a:lnSpc>
              <a:buFont typeface="Wingdings" panose="05000000000000000000" pitchFamily="2" charset="2"/>
              <a:buNone/>
              <a:defRPr/>
            </a:pPr>
            <a:r>
              <a:rPr lang="en-US" altLang="zh-CN" sz="2000" b="1" dirty="0">
                <a:solidFill>
                  <a:schemeClr val="tx1"/>
                </a:solidFill>
                <a:latin typeface="+mj-lt"/>
              </a:rPr>
              <a:t>      </a:t>
            </a:r>
            <a:r>
              <a:rPr lang="en-US" altLang="zh-CN" sz="2000" b="1" dirty="0" err="1">
                <a:solidFill>
                  <a:schemeClr val="tx1"/>
                </a:solidFill>
                <a:latin typeface="+mj-lt"/>
              </a:rPr>
              <a:t>int</a:t>
            </a:r>
            <a:r>
              <a:rPr lang="en-US" altLang="zh-CN" sz="2000" b="1" dirty="0">
                <a:solidFill>
                  <a:schemeClr val="tx1"/>
                </a:solidFill>
                <a:latin typeface="+mj-lt"/>
              </a:rPr>
              <a:t> x;</a:t>
            </a:r>
          </a:p>
          <a:p>
            <a:pPr>
              <a:lnSpc>
                <a:spcPct val="120000"/>
              </a:lnSpc>
              <a:buFont typeface="Wingdings" panose="05000000000000000000" pitchFamily="2" charset="2"/>
              <a:buNone/>
              <a:defRPr/>
            </a:pPr>
            <a:r>
              <a:rPr lang="en-US" altLang="zh-CN" sz="2000" b="1" dirty="0">
                <a:solidFill>
                  <a:schemeClr val="tx1"/>
                </a:solidFill>
                <a:latin typeface="+mj-lt"/>
              </a:rPr>
              <a:t>      </a:t>
            </a:r>
            <a:r>
              <a:rPr lang="en-US" altLang="zh-CN" sz="2000" b="1" dirty="0" err="1">
                <a:solidFill>
                  <a:schemeClr val="tx1"/>
                </a:solidFill>
                <a:latin typeface="+mj-lt"/>
              </a:rPr>
              <a:t>subClass</a:t>
            </a:r>
            <a:r>
              <a:rPr lang="en-US" altLang="zh-CN" sz="2000" b="1" dirty="0" smtClean="0">
                <a:solidFill>
                  <a:schemeClr val="tx1"/>
                </a:solidFill>
                <a:latin typeface="+mj-lt"/>
              </a:rPr>
              <a:t>(){      </a:t>
            </a:r>
            <a:r>
              <a:rPr lang="en-US" altLang="zh-CN" sz="2000" b="1" dirty="0">
                <a:solidFill>
                  <a:schemeClr val="tx1"/>
                </a:solidFill>
                <a:latin typeface="+mj-lt"/>
              </a:rPr>
              <a:t>x=5;</a:t>
            </a:r>
          </a:p>
          <a:p>
            <a:pPr>
              <a:lnSpc>
                <a:spcPct val="120000"/>
              </a:lnSpc>
              <a:buFont typeface="Wingdings" panose="05000000000000000000" pitchFamily="2" charset="2"/>
              <a:buNone/>
              <a:defRPr/>
            </a:pPr>
            <a:r>
              <a:rPr lang="en-US" altLang="zh-CN" sz="2000" b="1" dirty="0">
                <a:solidFill>
                  <a:schemeClr val="tx1"/>
                </a:solidFill>
                <a:latin typeface="+mj-lt"/>
              </a:rPr>
              <a:t>          </a:t>
            </a:r>
            <a:r>
              <a:rPr lang="en-US" altLang="zh-CN" dirty="0">
                <a:solidFill>
                  <a:schemeClr val="tx1"/>
                </a:solidFill>
                <a:latin typeface="+mj-lt"/>
              </a:rPr>
              <a:t>System.out.println("in  </a:t>
            </a:r>
            <a:r>
              <a:rPr lang="en-US" altLang="zh-CN" sz="2000" b="1" dirty="0" err="1" smtClean="0">
                <a:solidFill>
                  <a:schemeClr val="tx1"/>
                </a:solidFill>
                <a:latin typeface="+mj-lt"/>
              </a:rPr>
              <a:t>subClass</a:t>
            </a:r>
            <a:r>
              <a:rPr lang="en-US" altLang="zh-CN" sz="2000" b="1" dirty="0" smtClean="0">
                <a:solidFill>
                  <a:schemeClr val="tx1"/>
                </a:solidFill>
                <a:latin typeface="+mj-lt"/>
              </a:rPr>
              <a:t> </a:t>
            </a:r>
            <a:r>
              <a:rPr lang="en-US" altLang="zh-CN" sz="2000" b="1" dirty="0">
                <a:solidFill>
                  <a:schemeClr val="tx1"/>
                </a:solidFill>
                <a:latin typeface="+mj-lt"/>
              </a:rPr>
              <a:t>: x = </a:t>
            </a:r>
            <a:r>
              <a:rPr lang="en-US" altLang="zh-CN" dirty="0">
                <a:solidFill>
                  <a:schemeClr val="tx1"/>
                </a:solidFill>
                <a:latin typeface="+mj-lt"/>
              </a:rPr>
              <a:t>"+</a:t>
            </a:r>
            <a:r>
              <a:rPr lang="en-US" altLang="zh-CN" sz="2000" b="1" dirty="0">
                <a:solidFill>
                  <a:schemeClr val="tx1"/>
                </a:solidFill>
                <a:latin typeface="+mj-lt"/>
              </a:rPr>
              <a:t>x);</a:t>
            </a:r>
          </a:p>
          <a:p>
            <a:pPr>
              <a:lnSpc>
                <a:spcPct val="120000"/>
              </a:lnSpc>
              <a:buFont typeface="Wingdings" panose="05000000000000000000" pitchFamily="2" charset="2"/>
              <a:buNone/>
              <a:defRPr/>
            </a:pPr>
            <a:r>
              <a:rPr lang="en-US" altLang="zh-CN" sz="2000" b="1" dirty="0">
                <a:solidFill>
                  <a:schemeClr val="tx1"/>
                </a:solidFill>
                <a:latin typeface="+mj-lt"/>
              </a:rPr>
              <a:t>       }</a:t>
            </a:r>
          </a:p>
          <a:p>
            <a:pPr>
              <a:lnSpc>
                <a:spcPct val="120000"/>
              </a:lnSpc>
              <a:buFont typeface="Wingdings" panose="05000000000000000000" pitchFamily="2" charset="2"/>
              <a:buNone/>
              <a:defRPr/>
            </a:pPr>
            <a:r>
              <a:rPr lang="en-US" altLang="zh-CN" sz="2000" b="1" dirty="0">
                <a:solidFill>
                  <a:schemeClr val="tx1"/>
                </a:solidFill>
                <a:latin typeface="+mj-lt"/>
              </a:rPr>
              <a:t>      void </a:t>
            </a:r>
            <a:r>
              <a:rPr lang="en-US" altLang="zh-CN" sz="2000" b="1" dirty="0" err="1">
                <a:solidFill>
                  <a:schemeClr val="tx1"/>
                </a:solidFill>
                <a:latin typeface="+mj-lt"/>
              </a:rPr>
              <a:t>doSomething</a:t>
            </a:r>
            <a:r>
              <a:rPr lang="en-US" altLang="zh-CN" sz="2000" b="1" dirty="0">
                <a:solidFill>
                  <a:schemeClr val="tx1"/>
                </a:solidFill>
                <a:latin typeface="+mj-lt"/>
              </a:rPr>
              <a:t>(){</a:t>
            </a:r>
          </a:p>
          <a:p>
            <a:pPr>
              <a:lnSpc>
                <a:spcPct val="120000"/>
              </a:lnSpc>
              <a:buFont typeface="Wingdings" panose="05000000000000000000" pitchFamily="2" charset="2"/>
              <a:buNone/>
              <a:defRPr/>
            </a:pPr>
            <a:r>
              <a:rPr lang="en-US" altLang="zh-CN" sz="2000" b="1" dirty="0">
                <a:solidFill>
                  <a:schemeClr val="tx1"/>
                </a:solidFill>
                <a:latin typeface="+mj-lt"/>
              </a:rPr>
              <a:t>           </a:t>
            </a:r>
            <a:r>
              <a:rPr lang="en-US" altLang="zh-CN" sz="2000" b="1" dirty="0" err="1">
                <a:solidFill>
                  <a:schemeClr val="tx1"/>
                </a:solidFill>
                <a:latin typeface="+mj-lt"/>
              </a:rPr>
              <a:t>super.doSomething</a:t>
            </a:r>
            <a:r>
              <a:rPr lang="en-US" altLang="zh-CN" sz="2000" b="1" dirty="0">
                <a:solidFill>
                  <a:schemeClr val="tx1"/>
                </a:solidFill>
                <a:latin typeface="+mj-lt"/>
              </a:rPr>
              <a:t>();</a:t>
            </a:r>
          </a:p>
          <a:p>
            <a:pPr>
              <a:lnSpc>
                <a:spcPct val="120000"/>
              </a:lnSpc>
              <a:buFont typeface="Wingdings" panose="05000000000000000000" pitchFamily="2" charset="2"/>
              <a:buNone/>
              <a:defRPr/>
            </a:pPr>
            <a:r>
              <a:rPr lang="en-US" altLang="zh-CN" sz="2000" b="1" dirty="0">
                <a:solidFill>
                  <a:schemeClr val="tx1"/>
                </a:solidFill>
                <a:latin typeface="+mj-lt"/>
              </a:rPr>
              <a:t>           </a:t>
            </a:r>
            <a:r>
              <a:rPr lang="en-US" altLang="zh-CN" sz="2000" b="1" dirty="0" err="1">
                <a:solidFill>
                  <a:schemeClr val="tx1"/>
                </a:solidFill>
                <a:latin typeface="+mj-lt"/>
              </a:rPr>
              <a:t>System.out.println</a:t>
            </a:r>
            <a:r>
              <a:rPr lang="en-US" altLang="zh-CN" dirty="0" smtClean="0">
                <a:solidFill>
                  <a:schemeClr val="tx1"/>
                </a:solidFill>
                <a:latin typeface="+mj-lt"/>
              </a:rPr>
              <a:t>("</a:t>
            </a:r>
            <a:r>
              <a:rPr lang="en-US" altLang="zh-CN" sz="2000" b="1" dirty="0" smtClean="0">
                <a:solidFill>
                  <a:schemeClr val="tx1"/>
                </a:solidFill>
                <a:latin typeface="+mj-lt"/>
              </a:rPr>
              <a:t>in </a:t>
            </a:r>
            <a:r>
              <a:rPr lang="en-US" altLang="zh-CN" sz="2000" b="1" dirty="0" err="1">
                <a:solidFill>
                  <a:schemeClr val="tx1"/>
                </a:solidFill>
                <a:latin typeface="+mj-lt"/>
              </a:rPr>
              <a:t>subClass.doSomething</a:t>
            </a:r>
            <a:r>
              <a:rPr lang="en-US" altLang="zh-CN" dirty="0">
                <a:solidFill>
                  <a:schemeClr val="tx1"/>
                </a:solidFill>
                <a:latin typeface="+mj-lt"/>
              </a:rPr>
              <a:t>() </a:t>
            </a:r>
            <a:r>
              <a:rPr lang="en-US" altLang="zh-CN" dirty="0" smtClean="0">
                <a:solidFill>
                  <a:schemeClr val="tx1"/>
                </a:solidFill>
                <a:latin typeface="+mj-lt"/>
              </a:rPr>
              <a:t>");</a:t>
            </a:r>
            <a:endParaRPr lang="en-US" altLang="zh-CN" sz="2000" b="1" dirty="0">
              <a:solidFill>
                <a:schemeClr val="tx1"/>
              </a:solidFill>
              <a:latin typeface="+mj-lt"/>
            </a:endParaRPr>
          </a:p>
          <a:p>
            <a:pPr>
              <a:lnSpc>
                <a:spcPct val="120000"/>
              </a:lnSpc>
              <a:buFont typeface="Wingdings" panose="05000000000000000000" pitchFamily="2" charset="2"/>
              <a:buNone/>
              <a:defRPr/>
            </a:pPr>
            <a:r>
              <a:rPr lang="en-US" altLang="zh-CN" sz="2000" b="1" dirty="0">
                <a:solidFill>
                  <a:schemeClr val="tx1"/>
                </a:solidFill>
                <a:latin typeface="+mj-lt"/>
              </a:rPr>
              <a:t>       </a:t>
            </a:r>
            <a:r>
              <a:rPr lang="en-US" altLang="zh-CN" sz="2000" b="1" dirty="0" err="1">
                <a:solidFill>
                  <a:schemeClr val="tx1"/>
                </a:solidFill>
                <a:latin typeface="+mj-lt"/>
              </a:rPr>
              <a:t>System.out.println</a:t>
            </a:r>
            <a:r>
              <a:rPr lang="en-US" altLang="zh-CN" dirty="0" smtClean="0">
                <a:solidFill>
                  <a:schemeClr val="tx1"/>
                </a:solidFill>
                <a:latin typeface="+mj-lt"/>
              </a:rPr>
              <a:t>("</a:t>
            </a:r>
            <a:r>
              <a:rPr lang="en-US" altLang="zh-CN" sz="2000" b="1" dirty="0" err="1" smtClean="0">
                <a:solidFill>
                  <a:schemeClr val="tx1"/>
                </a:solidFill>
                <a:latin typeface="+mj-lt"/>
              </a:rPr>
              <a:t>super.x</a:t>
            </a:r>
            <a:r>
              <a:rPr lang="en-US" altLang="zh-CN" dirty="0" smtClean="0">
                <a:solidFill>
                  <a:schemeClr val="tx1"/>
                </a:solidFill>
                <a:latin typeface="+mj-lt"/>
              </a:rPr>
              <a:t>="+</a:t>
            </a:r>
            <a:r>
              <a:rPr lang="en-US" altLang="zh-CN" sz="2000" b="1" dirty="0" err="1">
                <a:solidFill>
                  <a:schemeClr val="tx1"/>
                </a:solidFill>
                <a:latin typeface="+mj-lt"/>
              </a:rPr>
              <a:t>super.x</a:t>
            </a:r>
            <a:r>
              <a:rPr lang="en-US" altLang="zh-CN" dirty="0">
                <a:solidFill>
                  <a:schemeClr val="tx1"/>
                </a:solidFill>
                <a:latin typeface="+mj-lt"/>
              </a:rPr>
              <a:t>+" </a:t>
            </a:r>
            <a:r>
              <a:rPr lang="en-US" altLang="zh-CN" sz="2000" b="1" dirty="0" err="1">
                <a:solidFill>
                  <a:schemeClr val="tx1"/>
                </a:solidFill>
                <a:latin typeface="+mj-lt"/>
              </a:rPr>
              <a:t>sub.x</a:t>
            </a:r>
            <a:r>
              <a:rPr lang="en-US" altLang="zh-CN" sz="2000" b="1" dirty="0">
                <a:solidFill>
                  <a:schemeClr val="tx1"/>
                </a:solidFill>
                <a:latin typeface="+mj-lt"/>
              </a:rPr>
              <a:t> = </a:t>
            </a:r>
            <a:r>
              <a:rPr lang="en-US" altLang="zh-CN" dirty="0">
                <a:solidFill>
                  <a:schemeClr val="tx1"/>
                </a:solidFill>
                <a:latin typeface="+mj-lt"/>
              </a:rPr>
              <a:t>"+</a:t>
            </a:r>
            <a:r>
              <a:rPr lang="en-US" altLang="zh-CN" sz="2000" b="1" dirty="0">
                <a:solidFill>
                  <a:schemeClr val="tx1"/>
                </a:solidFill>
                <a:latin typeface="+mj-lt"/>
              </a:rPr>
              <a:t>x);</a:t>
            </a:r>
          </a:p>
          <a:p>
            <a:pPr>
              <a:lnSpc>
                <a:spcPct val="120000"/>
              </a:lnSpc>
              <a:buFont typeface="Wingdings" panose="05000000000000000000" pitchFamily="2" charset="2"/>
              <a:buNone/>
              <a:defRPr/>
            </a:pPr>
            <a:r>
              <a:rPr lang="en-US" altLang="zh-CN" sz="2000" b="1" dirty="0">
                <a:solidFill>
                  <a:schemeClr val="tx1"/>
                </a:solidFill>
                <a:latin typeface="+mj-lt"/>
              </a:rPr>
              <a:t>}}</a:t>
            </a:r>
          </a:p>
        </p:txBody>
      </p:sp>
      <p:sp>
        <p:nvSpPr>
          <p:cNvPr id="4" name="灯片编号占位符 3"/>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38</a:t>
            </a:fld>
            <a:r>
              <a:rPr lang="zh-CN" altLang="en-US"/>
              <a:t>页</a:t>
            </a:r>
            <a:endParaRPr lang="en-US" altLang="zh-CN" dirty="0"/>
          </a:p>
        </p:txBody>
      </p:sp>
    </p:spTree>
    <p:extLst>
      <p:ext uri="{BB962C8B-B14F-4D97-AF65-F5344CB8AC3E}">
        <p14:creationId xmlns:p14="http://schemas.microsoft.com/office/powerpoint/2010/main" val="1097516814"/>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1042988" y="836613"/>
            <a:ext cx="7415212" cy="5259387"/>
          </a:xfrm>
        </p:spPr>
        <p:txBody>
          <a:bodyPr/>
          <a:lstStyle/>
          <a:p>
            <a:pPr>
              <a:buFont typeface="Wingdings" panose="05000000000000000000" pitchFamily="2" charset="2"/>
              <a:buNone/>
            </a:pPr>
            <a:endParaRPr lang="en-US" altLang="zh-CN" sz="2000" b="1" dirty="0"/>
          </a:p>
          <a:p>
            <a:pPr>
              <a:buFont typeface="Wingdings" panose="05000000000000000000" pitchFamily="2" charset="2"/>
              <a:buNone/>
            </a:pPr>
            <a:endParaRPr lang="en-US" altLang="zh-CN" sz="2000" b="1" dirty="0"/>
          </a:p>
          <a:p>
            <a:pPr>
              <a:buFont typeface="Wingdings" panose="05000000000000000000" pitchFamily="2" charset="2"/>
              <a:buNone/>
            </a:pPr>
            <a:r>
              <a:rPr lang="en-US" altLang="zh-CN" sz="2400" b="1" dirty="0"/>
              <a:t>public class inheritance{</a:t>
            </a:r>
          </a:p>
          <a:p>
            <a:pPr>
              <a:buFont typeface="Wingdings" panose="05000000000000000000" pitchFamily="2" charset="2"/>
              <a:buNone/>
            </a:pPr>
            <a:r>
              <a:rPr lang="en-US" altLang="zh-CN" sz="2400" b="1" dirty="0"/>
              <a:t>		public static void main(String[] </a:t>
            </a:r>
            <a:r>
              <a:rPr lang="en-US" altLang="zh-CN" sz="2400" b="1" dirty="0" err="1"/>
              <a:t>args</a:t>
            </a:r>
            <a:r>
              <a:rPr lang="en-US" altLang="zh-CN" sz="2400" b="1" dirty="0"/>
              <a:t>){</a:t>
            </a:r>
          </a:p>
          <a:p>
            <a:pPr>
              <a:buFont typeface="Wingdings" panose="05000000000000000000" pitchFamily="2" charset="2"/>
              <a:buNone/>
            </a:pPr>
            <a:r>
              <a:rPr lang="en-US" altLang="zh-CN" sz="2400" b="1" dirty="0"/>
              <a:t>			</a:t>
            </a:r>
            <a:r>
              <a:rPr lang="en-US" altLang="zh-CN" sz="2400" b="1" dirty="0" err="1"/>
              <a:t>subClass</a:t>
            </a:r>
            <a:r>
              <a:rPr lang="en-US" altLang="zh-CN" sz="2400" b="1" dirty="0"/>
              <a:t> </a:t>
            </a:r>
            <a:r>
              <a:rPr lang="en-US" altLang="zh-CN" sz="2400" b="1" dirty="0" err="1"/>
              <a:t>subC</a:t>
            </a:r>
            <a:r>
              <a:rPr lang="en-US" altLang="zh-CN" sz="2400" b="1" dirty="0"/>
              <a:t>=new </a:t>
            </a:r>
            <a:r>
              <a:rPr lang="en-US" altLang="zh-CN" sz="2400" b="1" dirty="0" err="1"/>
              <a:t>subClass</a:t>
            </a:r>
            <a:r>
              <a:rPr lang="en-US" altLang="zh-CN" sz="2400" b="1" dirty="0"/>
              <a:t>();</a:t>
            </a:r>
          </a:p>
          <a:p>
            <a:pPr>
              <a:buFont typeface="Wingdings" panose="05000000000000000000" pitchFamily="2" charset="2"/>
              <a:buNone/>
            </a:pPr>
            <a:r>
              <a:rPr lang="en-US" altLang="zh-CN" sz="2400" b="1" dirty="0"/>
              <a:t>			</a:t>
            </a:r>
            <a:r>
              <a:rPr lang="en-US" altLang="zh-CN" sz="2400" b="1" dirty="0" err="1"/>
              <a:t>subC.doSomething</a:t>
            </a:r>
            <a:r>
              <a:rPr lang="en-US" altLang="zh-CN" sz="2400" b="1" dirty="0"/>
              <a:t>();</a:t>
            </a:r>
          </a:p>
          <a:p>
            <a:pPr>
              <a:buFont typeface="Wingdings" panose="05000000000000000000" pitchFamily="2" charset="2"/>
              <a:buNone/>
            </a:pPr>
            <a:r>
              <a:rPr lang="en-US" altLang="zh-CN" sz="2400" b="1" dirty="0"/>
              <a:t>		}</a:t>
            </a:r>
          </a:p>
          <a:p>
            <a:pPr>
              <a:buFont typeface="Wingdings" panose="05000000000000000000" pitchFamily="2" charset="2"/>
              <a:buNone/>
            </a:pPr>
            <a:r>
              <a:rPr lang="en-US" altLang="zh-CN" sz="2400" b="1" dirty="0"/>
              <a:t>}</a:t>
            </a:r>
          </a:p>
          <a:p>
            <a:pPr>
              <a:buFont typeface="Wingdings" panose="05000000000000000000" pitchFamily="2" charset="2"/>
              <a:buNone/>
            </a:pPr>
            <a:endParaRPr lang="en-US" altLang="zh-CN" b="1" dirty="0"/>
          </a:p>
        </p:txBody>
      </p:sp>
      <p:sp>
        <p:nvSpPr>
          <p:cNvPr id="68611" name="Text Box 3"/>
          <p:cNvSpPr txBox="1">
            <a:spLocks noChangeArrowheads="1"/>
          </p:cNvSpPr>
          <p:nvPr/>
        </p:nvSpPr>
        <p:spPr bwMode="auto">
          <a:xfrm>
            <a:off x="3308350" y="5084763"/>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400" b="1"/>
              <a:t>例</a:t>
            </a:r>
            <a:r>
              <a:rPr lang="en-US" altLang="zh-CN" sz="2400" b="1"/>
              <a:t>super</a:t>
            </a:r>
            <a:r>
              <a:rPr lang="zh-CN" altLang="en-US" sz="2400" b="1"/>
              <a:t>的用法</a:t>
            </a:r>
          </a:p>
        </p:txBody>
      </p:sp>
      <p:sp>
        <p:nvSpPr>
          <p:cNvPr id="3" name="灯片编号占位符 2"/>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39</a:t>
            </a:fld>
            <a:r>
              <a:rPr lang="zh-CN" altLang="en-US"/>
              <a:t>页</a:t>
            </a:r>
            <a:endParaRPr lang="en-US" altLang="zh-CN" dirty="0"/>
          </a:p>
        </p:txBody>
      </p:sp>
    </p:spTree>
    <p:extLst>
      <p:ext uri="{BB962C8B-B14F-4D97-AF65-F5344CB8AC3E}">
        <p14:creationId xmlns:p14="http://schemas.microsoft.com/office/powerpoint/2010/main" val="2755023339"/>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468660"/>
            <a:ext cx="6629400" cy="685800"/>
          </a:xfrm>
        </p:spPr>
        <p:txBody>
          <a:bodyPr/>
          <a:lstStyle/>
          <a:p>
            <a:pPr eaLnBrk="1" hangingPunct="1"/>
            <a:r>
              <a:rPr lang="en-US" altLang="zh-CN" dirty="0"/>
              <a:t>1.1 </a:t>
            </a:r>
            <a:r>
              <a:rPr lang="zh-CN" altLang="en-US" dirty="0"/>
              <a:t>继承的基本概念</a:t>
            </a:r>
          </a:p>
        </p:txBody>
      </p:sp>
      <p:sp>
        <p:nvSpPr>
          <p:cNvPr id="8" name="内容占位符 7">
            <a:extLst>
              <a:ext uri="{FF2B5EF4-FFF2-40B4-BE49-F238E27FC236}">
                <a16:creationId xmlns:a16="http://schemas.microsoft.com/office/drawing/2014/main" id="{27553CDB-D7C7-4D08-9AE6-AF139A4A1293}"/>
              </a:ext>
            </a:extLst>
          </p:cNvPr>
          <p:cNvSpPr>
            <a:spLocks noGrp="1"/>
          </p:cNvSpPr>
          <p:nvPr>
            <p:ph idx="1"/>
          </p:nvPr>
        </p:nvSpPr>
        <p:spPr>
          <a:xfrm>
            <a:off x="179512" y="1556792"/>
            <a:ext cx="8784976" cy="4463008"/>
          </a:xfrm>
        </p:spPr>
        <p:txBody>
          <a:bodyPr/>
          <a:lstStyle/>
          <a:p>
            <a:pPr marL="0" indent="0" algn="just">
              <a:buNone/>
            </a:pPr>
            <a:r>
              <a:rPr lang="zh-CN" altLang="en-US" dirty="0" smtClean="0">
                <a:latin typeface="微软雅黑" panose="020B0503020204020204" pitchFamily="34" charset="-122"/>
              </a:rPr>
              <a:t>（</a:t>
            </a:r>
            <a:r>
              <a:rPr lang="en-US" altLang="zh-CN" dirty="0" smtClean="0">
                <a:latin typeface="微软雅黑" panose="020B0503020204020204" pitchFamily="34" charset="-122"/>
              </a:rPr>
              <a:t>1</a:t>
            </a:r>
            <a:r>
              <a:rPr lang="zh-CN" altLang="en-US" dirty="0" smtClean="0">
                <a:latin typeface="微软雅黑" panose="020B0503020204020204" pitchFamily="34" charset="-122"/>
              </a:rPr>
              <a:t>）类</a:t>
            </a:r>
            <a:r>
              <a:rPr lang="zh-CN" altLang="en-US" dirty="0">
                <a:latin typeface="微软雅黑" panose="020B0503020204020204" pitchFamily="34" charset="-122"/>
              </a:rPr>
              <a:t>的</a:t>
            </a:r>
            <a:r>
              <a:rPr lang="zh-CN" altLang="en-US" dirty="0" smtClean="0">
                <a:latin typeface="微软雅黑" panose="020B0503020204020204" pitchFamily="34" charset="-122"/>
              </a:rPr>
              <a:t>继承</a:t>
            </a:r>
            <a:endParaRPr lang="en-US" altLang="zh-CN" dirty="0" smtClean="0">
              <a:latin typeface="微软雅黑" panose="020B0503020204020204" pitchFamily="34" charset="-122"/>
            </a:endParaRPr>
          </a:p>
          <a:p>
            <a:pPr algn="just"/>
            <a:r>
              <a:rPr lang="zh-CN" altLang="en-US" dirty="0">
                <a:latin typeface="+mn-ea"/>
              </a:rPr>
              <a:t>继承是一种由已</a:t>
            </a:r>
            <a:r>
              <a:rPr lang="zh-CN" altLang="en-US" dirty="0" smtClean="0">
                <a:latin typeface="+mn-ea"/>
              </a:rPr>
              <a:t>有类</a:t>
            </a:r>
            <a:r>
              <a:rPr lang="zh-CN" altLang="en-US" dirty="0">
                <a:latin typeface="+mn-ea"/>
              </a:rPr>
              <a:t>创建新类的机制</a:t>
            </a:r>
            <a:r>
              <a:rPr lang="zh-CN" altLang="en-US" dirty="0" smtClean="0">
                <a:latin typeface="+mn-ea"/>
              </a:rPr>
              <a:t>，已有类称为父类（超类），新的类称为子类（派生类）</a:t>
            </a:r>
            <a:endParaRPr lang="en-US" altLang="zh-CN" dirty="0" smtClean="0">
              <a:latin typeface="+mn-ea"/>
            </a:endParaRPr>
          </a:p>
          <a:p>
            <a:pPr algn="just"/>
            <a:r>
              <a:rPr lang="zh-CN" altLang="en-US" dirty="0">
                <a:latin typeface="+mn-ea"/>
              </a:rPr>
              <a:t>子类</a:t>
            </a:r>
            <a:r>
              <a:rPr lang="zh-CN" altLang="en-US" dirty="0" smtClean="0">
                <a:latin typeface="+mn-ea"/>
              </a:rPr>
              <a:t>继承了</a:t>
            </a:r>
            <a:r>
              <a:rPr lang="zh-CN" altLang="en-US" dirty="0" smtClean="0">
                <a:solidFill>
                  <a:srgbClr val="FF0000"/>
                </a:solidFill>
                <a:latin typeface="+mn-ea"/>
              </a:rPr>
              <a:t>父</a:t>
            </a:r>
            <a:r>
              <a:rPr lang="zh-CN" altLang="en-US" dirty="0">
                <a:solidFill>
                  <a:srgbClr val="FF0000"/>
                </a:solidFill>
                <a:latin typeface="+mn-ea"/>
              </a:rPr>
              <a:t>类的属性和行为</a:t>
            </a:r>
            <a:r>
              <a:rPr lang="zh-CN" altLang="en-US" dirty="0" smtClean="0">
                <a:latin typeface="+mn-ea"/>
              </a:rPr>
              <a:t>，子</a:t>
            </a:r>
            <a:r>
              <a:rPr lang="zh-CN" altLang="en-US" dirty="0">
                <a:latin typeface="+mn-ea"/>
              </a:rPr>
              <a:t>类</a:t>
            </a:r>
            <a:r>
              <a:rPr lang="zh-CN" altLang="en-US" dirty="0" smtClean="0">
                <a:latin typeface="+mn-ea"/>
              </a:rPr>
              <a:t>对象可调用父</a:t>
            </a:r>
            <a:r>
              <a:rPr lang="zh-CN" altLang="en-US" dirty="0">
                <a:latin typeface="+mn-ea"/>
              </a:rPr>
              <a:t>类</a:t>
            </a:r>
            <a:r>
              <a:rPr lang="zh-CN" altLang="en-US" dirty="0" smtClean="0">
                <a:latin typeface="+mn-ea"/>
              </a:rPr>
              <a:t>的有关变量</a:t>
            </a:r>
            <a:r>
              <a:rPr lang="zh-CN" altLang="en-US" dirty="0">
                <a:latin typeface="+mn-ea"/>
              </a:rPr>
              <a:t>和方法。</a:t>
            </a:r>
            <a:endParaRPr lang="en-US" altLang="zh-CN" dirty="0">
              <a:latin typeface="+mn-ea"/>
            </a:endParaRPr>
          </a:p>
          <a:p>
            <a:pPr algn="just"/>
            <a:endParaRPr lang="en-US" altLang="zh-CN" dirty="0">
              <a:latin typeface="微软雅黑" panose="020B0503020204020204" pitchFamily="34" charset="-122"/>
            </a:endParaRPr>
          </a:p>
        </p:txBody>
      </p:sp>
      <p:sp>
        <p:nvSpPr>
          <p:cNvPr id="3" name="灯片编号占位符 2"/>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4</a:t>
            </a:fld>
            <a:r>
              <a:rPr lang="zh-CN" altLang="en-US"/>
              <a:t>页</a:t>
            </a:r>
            <a:endParaRPr lang="en-US" altLang="zh-CN" dirty="0"/>
          </a:p>
        </p:txBody>
      </p:sp>
    </p:spTree>
    <p:extLst>
      <p:ext uri="{BB962C8B-B14F-4D97-AF65-F5344CB8AC3E}">
        <p14:creationId xmlns:p14="http://schemas.microsoft.com/office/powerpoint/2010/main" val="10046256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p:cNvSpPr>
          <p:nvPr>
            <p:ph idx="1"/>
          </p:nvPr>
        </p:nvSpPr>
        <p:spPr>
          <a:xfrm>
            <a:off x="250825" y="260350"/>
            <a:ext cx="5905500" cy="5545138"/>
          </a:xfrm>
        </p:spPr>
        <p:txBody>
          <a:bodyPr/>
          <a:lstStyle/>
          <a:p>
            <a:pPr marL="514350" indent="-514350">
              <a:buFont typeface="Times New Roman" panose="02020603050405020304" pitchFamily="18" charset="0"/>
              <a:buAutoNum type="arabicPeriod"/>
            </a:pPr>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A{</a:t>
            </a:r>
          </a:p>
          <a:p>
            <a:pPr marL="514350" indent="-514350">
              <a:buFont typeface="Times New Roman" panose="02020603050405020304" pitchFamily="18" charset="0"/>
              <a:buAutoNum type="arabicPeriod"/>
            </a:pPr>
            <a:r>
              <a:rPr lang="en-US" altLang="zh-CN" sz="1800"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static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main(String[] </a:t>
            </a:r>
            <a:r>
              <a:rPr lang="en-US" altLang="zh-CN" sz="1800" b="1" dirty="0" err="1">
                <a:solidFill>
                  <a:srgbClr val="6A3E3E"/>
                </a:solidFill>
                <a:latin typeface="Consolas" panose="020B0609020204030204" pitchFamily="49" charset="0"/>
              </a:rPr>
              <a:t>args</a:t>
            </a:r>
            <a:r>
              <a:rPr lang="en-US" altLang="zh-CN" sz="1800" b="1" dirty="0">
                <a:solidFill>
                  <a:srgbClr val="000000"/>
                </a:solidFill>
                <a:latin typeface="Consolas" panose="020B0609020204030204" pitchFamily="49" charset="0"/>
              </a:rPr>
              <a:t>){</a:t>
            </a:r>
          </a:p>
          <a:p>
            <a:pPr marL="514350" indent="-514350">
              <a:buFont typeface="Times New Roman" panose="02020603050405020304" pitchFamily="18" charset="0"/>
              <a:buAutoNum type="arabicPeriod"/>
            </a:pPr>
            <a:r>
              <a:rPr lang="en-US" altLang="zh-CN" sz="1800" dirty="0">
                <a:solidFill>
                  <a:srgbClr val="000000"/>
                </a:solidFill>
                <a:latin typeface="Consolas" panose="020B0609020204030204" pitchFamily="49" charset="0"/>
              </a:rPr>
              <a:t>        B </a:t>
            </a:r>
            <a:r>
              <a:rPr lang="en-US" altLang="zh-CN" sz="1800" dirty="0">
                <a:solidFill>
                  <a:srgbClr val="6A3E3E"/>
                </a:solidFill>
                <a:latin typeface="Consolas" panose="020B0609020204030204" pitchFamily="49" charset="0"/>
              </a:rPr>
              <a:t>b</a:t>
            </a:r>
            <a:r>
              <a:rPr lang="en-US" altLang="zh-CN" sz="1800" dirty="0">
                <a:solidFill>
                  <a:srgbClr val="000000"/>
                </a:solidFill>
                <a:latin typeface="Consolas" panose="020B0609020204030204" pitchFamily="49" charset="0"/>
              </a:rPr>
              <a:t>=</a:t>
            </a:r>
            <a:r>
              <a:rPr lang="en-US" altLang="zh-CN" sz="1800" b="1" dirty="0">
                <a:solidFill>
                  <a:srgbClr val="7F0055"/>
                </a:solidFill>
                <a:latin typeface="Consolas" panose="020B0609020204030204" pitchFamily="49" charset="0"/>
              </a:rPr>
              <a:t>new</a:t>
            </a:r>
            <a:r>
              <a:rPr lang="en-US" altLang="zh-CN" sz="1800" b="1" dirty="0">
                <a:solidFill>
                  <a:srgbClr val="000000"/>
                </a:solidFill>
                <a:latin typeface="Consolas" panose="020B0609020204030204" pitchFamily="49" charset="0"/>
              </a:rPr>
              <a:t> B();</a:t>
            </a:r>
          </a:p>
          <a:p>
            <a:pPr marL="514350" indent="-514350">
              <a:buFont typeface="Times New Roman" panose="02020603050405020304" pitchFamily="18" charset="0"/>
              <a:buAutoNum type="arabicPeriod"/>
            </a:pPr>
            <a:r>
              <a:rPr lang="en-US" altLang="zh-CN" sz="1800" dirty="0">
                <a:solidFill>
                  <a:srgbClr val="6A3E3E"/>
                </a:solidFill>
                <a:latin typeface="Consolas" panose="020B0609020204030204" pitchFamily="49" charset="0"/>
              </a:rPr>
              <a:t>        </a:t>
            </a:r>
            <a:r>
              <a:rPr lang="en-US" altLang="zh-CN" sz="1800" dirty="0" err="1">
                <a:solidFill>
                  <a:srgbClr val="6A3E3E"/>
                </a:solidFill>
                <a:latin typeface="Consolas" panose="020B0609020204030204" pitchFamily="49" charset="0"/>
              </a:rPr>
              <a:t>b</a:t>
            </a:r>
            <a:r>
              <a:rPr lang="en-US" altLang="zh-CN" sz="1800" dirty="0" err="1">
                <a:solidFill>
                  <a:srgbClr val="000000"/>
                </a:solidFill>
                <a:latin typeface="Consolas" panose="020B0609020204030204" pitchFamily="49" charset="0"/>
              </a:rPr>
              <a:t>.test</a:t>
            </a:r>
            <a:r>
              <a:rPr lang="en-US" altLang="zh-CN" sz="1800" dirty="0">
                <a:solidFill>
                  <a:srgbClr val="000000"/>
                </a:solidFill>
                <a:latin typeface="Consolas" panose="020B0609020204030204" pitchFamily="49" charset="0"/>
              </a:rPr>
              <a:t>();</a:t>
            </a:r>
          </a:p>
          <a:p>
            <a:pPr marL="514350" indent="-514350">
              <a:buFont typeface="Times New Roman" panose="02020603050405020304" pitchFamily="18" charset="0"/>
              <a:buAutoNum type="arabicPeriod"/>
            </a:pPr>
            <a:r>
              <a:rPr lang="en-US" altLang="zh-CN" sz="1800" dirty="0">
                <a:solidFill>
                  <a:srgbClr val="000000"/>
                </a:solidFill>
                <a:latin typeface="Consolas" panose="020B0609020204030204" pitchFamily="49" charset="0"/>
              </a:rPr>
              <a:t> }</a:t>
            </a:r>
            <a:endParaRPr lang="zh-CN" altLang="en-US" sz="1800" dirty="0">
              <a:latin typeface="Consolas" panose="020B0609020204030204" pitchFamily="49" charset="0"/>
            </a:endParaRPr>
          </a:p>
          <a:p>
            <a:pPr marL="514350" indent="-514350">
              <a:buFont typeface="Times New Roman" panose="02020603050405020304" pitchFamily="18" charset="0"/>
              <a:buAutoNum type="arabicPeriod"/>
            </a:pPr>
            <a:r>
              <a:rPr lang="en-US" altLang="zh-CN" sz="1800" b="1" dirty="0">
                <a:solidFill>
                  <a:srgbClr val="7F0055"/>
                </a:solidFill>
                <a:latin typeface="Consolas" panose="020B0609020204030204" pitchFamily="49" charset="0"/>
              </a:rPr>
              <a:t> void</a:t>
            </a:r>
            <a:r>
              <a:rPr lang="en-US" altLang="zh-CN" sz="1800" b="1" dirty="0">
                <a:solidFill>
                  <a:srgbClr val="000000"/>
                </a:solidFill>
                <a:latin typeface="Consolas" panose="020B0609020204030204" pitchFamily="49" charset="0"/>
              </a:rPr>
              <a:t> test(){</a:t>
            </a:r>
          </a:p>
          <a:p>
            <a:pPr marL="514350" indent="-514350">
              <a:buFont typeface="Times New Roman" panose="02020603050405020304" pitchFamily="18" charset="0"/>
              <a:buAutoNum type="arabicPeriod"/>
            </a:pP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a:t>
            </a:r>
            <a:r>
              <a:rPr lang="en-US" altLang="zh-CN" sz="1800" b="1" i="1" dirty="0" err="1">
                <a:solidFill>
                  <a:srgbClr val="0000C0"/>
                </a:solidFill>
                <a:latin typeface="Consolas" panose="020B0609020204030204" pitchFamily="49" charset="0"/>
              </a:rPr>
              <a:t>out</a:t>
            </a:r>
            <a:r>
              <a:rPr lang="en-US" altLang="zh-CN" sz="1800" b="1" i="1" dirty="0" err="1">
                <a:solidFill>
                  <a:srgbClr val="000000"/>
                </a:solidFill>
                <a:latin typeface="Consolas" panose="020B0609020204030204" pitchFamily="49" charset="0"/>
              </a:rPr>
              <a:t>.print</a:t>
            </a:r>
            <a:r>
              <a:rPr lang="en-US" altLang="zh-CN" sz="1800" b="1" i="1" dirty="0">
                <a:solidFill>
                  <a:srgbClr val="000000"/>
                </a:solidFill>
                <a:latin typeface="Consolas" panose="020B0609020204030204" pitchFamily="49" charset="0"/>
              </a:rPr>
              <a:t>(</a:t>
            </a:r>
            <a:r>
              <a:rPr lang="en-US" altLang="zh-CN" sz="1800" b="1" i="1" dirty="0">
                <a:solidFill>
                  <a:srgbClr val="2A00FF"/>
                </a:solidFill>
                <a:latin typeface="Consolas" panose="020B0609020204030204" pitchFamily="49" charset="0"/>
              </a:rPr>
              <a:t>"A"</a:t>
            </a:r>
            <a:r>
              <a:rPr lang="en-US" altLang="zh-CN" sz="1800" b="1" i="1" dirty="0">
                <a:solidFill>
                  <a:srgbClr val="000000"/>
                </a:solidFill>
                <a:latin typeface="Consolas" panose="020B0609020204030204" pitchFamily="49" charset="0"/>
              </a:rPr>
              <a:t>);</a:t>
            </a:r>
          </a:p>
          <a:p>
            <a:pPr marL="514350" indent="-514350">
              <a:buFont typeface="Times New Roman" panose="02020603050405020304" pitchFamily="18" charset="0"/>
              <a:buAutoNum type="arabicPeriod"/>
            </a:pPr>
            <a:r>
              <a:rPr lang="en-US" altLang="zh-CN" sz="1800" dirty="0">
                <a:solidFill>
                  <a:srgbClr val="000000"/>
                </a:solidFill>
                <a:latin typeface="Consolas" panose="020B0609020204030204" pitchFamily="49" charset="0"/>
              </a:rPr>
              <a:t> }</a:t>
            </a:r>
          </a:p>
          <a:p>
            <a:pPr marL="514350" indent="-514350">
              <a:buFont typeface="Times New Roman" panose="02020603050405020304" pitchFamily="18" charset="0"/>
              <a:buAutoNum type="arabicPeriod"/>
            </a:pPr>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pPr marL="514350" indent="-514350">
              <a:buFont typeface="Times New Roman" panose="02020603050405020304" pitchFamily="18" charset="0"/>
              <a:buAutoNum type="arabicPeriod"/>
            </a:pPr>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B </a:t>
            </a:r>
            <a:r>
              <a:rPr lang="en-US" altLang="zh-CN" sz="1800" b="1" dirty="0">
                <a:solidFill>
                  <a:srgbClr val="7F0055"/>
                </a:solidFill>
                <a:latin typeface="Consolas" panose="020B0609020204030204" pitchFamily="49" charset="0"/>
              </a:rPr>
              <a:t>extends</a:t>
            </a:r>
            <a:r>
              <a:rPr lang="en-US" altLang="zh-CN" sz="1800" b="1" dirty="0">
                <a:solidFill>
                  <a:srgbClr val="000000"/>
                </a:solidFill>
                <a:latin typeface="Consolas" panose="020B0609020204030204" pitchFamily="49" charset="0"/>
              </a:rPr>
              <a:t> A{</a:t>
            </a:r>
          </a:p>
          <a:p>
            <a:pPr marL="514350" indent="-514350">
              <a:buFont typeface="Times New Roman" panose="02020603050405020304" pitchFamily="18" charset="0"/>
              <a:buAutoNum type="arabicPeriod"/>
            </a:pPr>
            <a:r>
              <a:rPr lang="en-US" altLang="zh-CN" sz="1800" b="1" dirty="0">
                <a:solidFill>
                  <a:srgbClr val="7F0055"/>
                </a:solidFill>
                <a:latin typeface="Consolas" panose="020B0609020204030204" pitchFamily="49" charset="0"/>
              </a:rPr>
              <a:t>  void</a:t>
            </a:r>
            <a:r>
              <a:rPr lang="en-US" altLang="zh-CN" sz="1800" b="1" dirty="0">
                <a:solidFill>
                  <a:srgbClr val="000000"/>
                </a:solidFill>
                <a:latin typeface="Consolas" panose="020B0609020204030204" pitchFamily="49" charset="0"/>
              </a:rPr>
              <a:t> test(){</a:t>
            </a:r>
          </a:p>
          <a:p>
            <a:pPr marL="514350" indent="-514350">
              <a:buFont typeface="Times New Roman" panose="02020603050405020304" pitchFamily="18" charset="0"/>
              <a:buAutoNum type="arabicPeriod"/>
            </a:pPr>
            <a:r>
              <a:rPr lang="en-US" altLang="zh-CN" sz="1800" b="1" dirty="0">
                <a:solidFill>
                  <a:srgbClr val="7F0055"/>
                </a:solidFill>
                <a:latin typeface="Consolas" panose="020B0609020204030204" pitchFamily="49" charset="0"/>
              </a:rPr>
              <a:t>    </a:t>
            </a:r>
            <a:r>
              <a:rPr lang="en-US" altLang="zh-CN" sz="1800" b="1" dirty="0" err="1">
                <a:solidFill>
                  <a:srgbClr val="7F0055"/>
                </a:solidFill>
                <a:latin typeface="Consolas" panose="020B0609020204030204" pitchFamily="49" charset="0"/>
              </a:rPr>
              <a:t>super</a:t>
            </a:r>
            <a:r>
              <a:rPr lang="en-US" altLang="zh-CN" sz="1800" b="1" dirty="0" err="1">
                <a:solidFill>
                  <a:srgbClr val="000000"/>
                </a:solidFill>
                <a:latin typeface="Consolas" panose="020B0609020204030204" pitchFamily="49" charset="0"/>
              </a:rPr>
              <a:t>.test</a:t>
            </a:r>
            <a:r>
              <a:rPr lang="en-US" altLang="zh-CN" sz="1800" b="1" dirty="0">
                <a:solidFill>
                  <a:srgbClr val="000000"/>
                </a:solidFill>
                <a:latin typeface="Consolas" panose="020B0609020204030204" pitchFamily="49" charset="0"/>
              </a:rPr>
              <a:t>();</a:t>
            </a:r>
          </a:p>
          <a:p>
            <a:pPr marL="514350" indent="-514350">
              <a:buFont typeface="Times New Roman" panose="02020603050405020304" pitchFamily="18" charset="0"/>
              <a:buAutoNum type="arabicPeriod"/>
            </a:pP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a:t>
            </a:r>
            <a:r>
              <a:rPr lang="en-US" altLang="zh-CN" sz="1800" b="1" i="1" dirty="0" err="1">
                <a:solidFill>
                  <a:srgbClr val="0000C0"/>
                </a:solidFill>
                <a:latin typeface="Consolas" panose="020B0609020204030204" pitchFamily="49" charset="0"/>
              </a:rPr>
              <a:t>out</a:t>
            </a:r>
            <a:r>
              <a:rPr lang="en-US" altLang="zh-CN" sz="1800" b="1" i="1" dirty="0" err="1">
                <a:solidFill>
                  <a:srgbClr val="000000"/>
                </a:solidFill>
                <a:latin typeface="Consolas" panose="020B0609020204030204" pitchFamily="49" charset="0"/>
              </a:rPr>
              <a:t>.println</a:t>
            </a:r>
            <a:r>
              <a:rPr lang="en-US" altLang="zh-CN" sz="1800" b="1" i="1" dirty="0">
                <a:solidFill>
                  <a:srgbClr val="000000"/>
                </a:solidFill>
                <a:latin typeface="Consolas" panose="020B0609020204030204" pitchFamily="49" charset="0"/>
              </a:rPr>
              <a:t>(</a:t>
            </a:r>
            <a:r>
              <a:rPr lang="en-US" altLang="zh-CN" sz="1800" b="1" i="1" dirty="0">
                <a:solidFill>
                  <a:srgbClr val="2A00FF"/>
                </a:solidFill>
                <a:latin typeface="Consolas" panose="020B0609020204030204" pitchFamily="49" charset="0"/>
              </a:rPr>
              <a:t>"B"</a:t>
            </a:r>
            <a:r>
              <a:rPr lang="en-US" altLang="zh-CN" sz="1800" b="1" i="1" dirty="0">
                <a:solidFill>
                  <a:srgbClr val="000000"/>
                </a:solidFill>
                <a:latin typeface="Consolas" panose="020B0609020204030204" pitchFamily="49" charset="0"/>
              </a:rPr>
              <a:t>);</a:t>
            </a:r>
          </a:p>
          <a:p>
            <a:pPr marL="514350" indent="-514350">
              <a:buFont typeface="Times New Roman" panose="02020603050405020304" pitchFamily="18" charset="0"/>
              <a:buAutoNum type="arabicPeriod"/>
            </a:pPr>
            <a:r>
              <a:rPr lang="en-US" altLang="zh-CN" sz="1800" dirty="0">
                <a:solidFill>
                  <a:srgbClr val="000000"/>
                </a:solidFill>
                <a:latin typeface="Consolas" panose="020B0609020204030204" pitchFamily="49" charset="0"/>
              </a:rPr>
              <a:t>  }</a:t>
            </a:r>
          </a:p>
          <a:p>
            <a:pPr marL="514350" indent="-514350">
              <a:buFont typeface="Times New Roman" panose="02020603050405020304" pitchFamily="18" charset="0"/>
              <a:buAutoNum type="arabicPeriod"/>
            </a:pPr>
            <a:r>
              <a:rPr lang="en-US" altLang="zh-CN" sz="1800" dirty="0">
                <a:solidFill>
                  <a:srgbClr val="000000"/>
                </a:solidFill>
                <a:latin typeface="Consolas" panose="020B0609020204030204" pitchFamily="49" charset="0"/>
              </a:rPr>
              <a:t>}</a:t>
            </a:r>
            <a:endParaRPr lang="zh-CN" altLang="en-US" sz="1800" dirty="0"/>
          </a:p>
        </p:txBody>
      </p:sp>
      <p:sp>
        <p:nvSpPr>
          <p:cNvPr id="3" name="灯片编号占位符 2"/>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40</a:t>
            </a:fld>
            <a:r>
              <a:rPr lang="zh-CN" altLang="en-US"/>
              <a:t>页</a:t>
            </a:r>
            <a:endParaRPr lang="en-US" altLang="zh-CN" dirty="0"/>
          </a:p>
        </p:txBody>
      </p:sp>
    </p:spTree>
    <p:extLst>
      <p:ext uri="{BB962C8B-B14F-4D97-AF65-F5344CB8AC3E}">
        <p14:creationId xmlns:p14="http://schemas.microsoft.com/office/powerpoint/2010/main" val="18325505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850" y="476250"/>
            <a:ext cx="5832475" cy="5689600"/>
          </a:xfrm>
        </p:spPr>
        <p:txBody>
          <a:bodyPr/>
          <a:lstStyle/>
          <a:p>
            <a:pPr>
              <a:lnSpc>
                <a:spcPct val="100000"/>
              </a:lnSpc>
              <a:defRPr/>
            </a:pPr>
            <a:r>
              <a:rPr lang="zh-CN" altLang="en-US" sz="2200" dirty="0"/>
              <a:t>下列程序的运行的结果是（   ）。</a:t>
            </a:r>
          </a:p>
          <a:p>
            <a:pPr marL="457200" indent="-457200">
              <a:lnSpc>
                <a:spcPct val="100000"/>
              </a:lnSpc>
              <a:buFont typeface="+mj-lt"/>
              <a:buAutoNum type="arabicPeriod"/>
              <a:defRPr/>
            </a:pPr>
            <a:r>
              <a:rPr lang="en-US" altLang="zh-CN" sz="2200" dirty="0"/>
              <a:t>class parent{</a:t>
            </a:r>
          </a:p>
          <a:p>
            <a:pPr marL="457200" indent="-457200">
              <a:lnSpc>
                <a:spcPct val="100000"/>
              </a:lnSpc>
              <a:buFont typeface="+mj-lt"/>
              <a:buAutoNum type="arabicPeriod"/>
              <a:defRPr/>
            </a:pPr>
            <a:r>
              <a:rPr lang="en-US" altLang="zh-CN" sz="2200" dirty="0"/>
              <a:t>   parent(String s){      s="parent";  }</a:t>
            </a:r>
          </a:p>
          <a:p>
            <a:pPr marL="457200" indent="-457200">
              <a:lnSpc>
                <a:spcPct val="100000"/>
              </a:lnSpc>
              <a:buFont typeface="+mj-lt"/>
              <a:buAutoNum type="arabicPeriod"/>
              <a:defRPr/>
            </a:pPr>
            <a:r>
              <a:rPr lang="en-US" altLang="zh-CN" sz="2200" dirty="0"/>
              <a:t>   void test() {   </a:t>
            </a:r>
            <a:r>
              <a:rPr lang="en-US" altLang="zh-CN" sz="2200" dirty="0" err="1"/>
              <a:t>System.out.print</a:t>
            </a:r>
            <a:r>
              <a:rPr lang="en-US" altLang="zh-CN" sz="2200" dirty="0"/>
              <a:t>("parent");  }</a:t>
            </a:r>
          </a:p>
          <a:p>
            <a:pPr marL="457200" indent="-457200">
              <a:lnSpc>
                <a:spcPct val="100000"/>
              </a:lnSpc>
              <a:buFont typeface="+mj-lt"/>
              <a:buAutoNum type="arabicPeriod"/>
              <a:defRPr/>
            </a:pPr>
            <a:r>
              <a:rPr lang="en-US" altLang="zh-CN" sz="2200" dirty="0"/>
              <a:t>}</a:t>
            </a:r>
          </a:p>
          <a:p>
            <a:pPr marL="457200" indent="-457200">
              <a:lnSpc>
                <a:spcPct val="100000"/>
              </a:lnSpc>
              <a:buFont typeface="+mj-lt"/>
              <a:buAutoNum type="arabicPeriod"/>
              <a:defRPr/>
            </a:pPr>
            <a:r>
              <a:rPr lang="en-US" altLang="zh-CN" sz="2200" dirty="0"/>
              <a:t> public class child extends parent {</a:t>
            </a:r>
          </a:p>
          <a:p>
            <a:pPr marL="457200" indent="-457200">
              <a:lnSpc>
                <a:spcPct val="100000"/>
              </a:lnSpc>
              <a:buFont typeface="+mj-lt"/>
              <a:buAutoNum type="arabicPeriod"/>
              <a:defRPr/>
            </a:pPr>
            <a:r>
              <a:rPr lang="en-US" altLang="zh-CN" sz="2200" dirty="0">
                <a:solidFill>
                  <a:srgbClr val="FF0000"/>
                </a:solidFill>
              </a:rPr>
              <a:t>child() {super();}</a:t>
            </a:r>
          </a:p>
          <a:p>
            <a:pPr marL="457200" indent="-457200">
              <a:lnSpc>
                <a:spcPct val="100000"/>
              </a:lnSpc>
              <a:buFont typeface="+mj-lt"/>
              <a:buAutoNum type="arabicPeriod"/>
              <a:defRPr/>
            </a:pPr>
            <a:r>
              <a:rPr lang="en-US" altLang="zh-CN" sz="2200" dirty="0"/>
              <a:t>void test() {</a:t>
            </a:r>
          </a:p>
          <a:p>
            <a:pPr marL="457200" indent="-457200">
              <a:lnSpc>
                <a:spcPct val="100000"/>
              </a:lnSpc>
              <a:buFont typeface="+mj-lt"/>
              <a:buAutoNum type="arabicPeriod"/>
              <a:defRPr/>
            </a:pPr>
            <a:r>
              <a:rPr lang="en-US" altLang="zh-CN" sz="2200" dirty="0"/>
              <a:t>        </a:t>
            </a:r>
            <a:r>
              <a:rPr lang="en-US" altLang="zh-CN" sz="2200" dirty="0" err="1"/>
              <a:t>super.test</a:t>
            </a:r>
            <a:r>
              <a:rPr lang="en-US" altLang="zh-CN" sz="2200" dirty="0"/>
              <a:t>();</a:t>
            </a:r>
          </a:p>
          <a:p>
            <a:pPr marL="457200" indent="-457200">
              <a:lnSpc>
                <a:spcPct val="100000"/>
              </a:lnSpc>
              <a:buFont typeface="+mj-lt"/>
              <a:buAutoNum type="arabicPeriod"/>
              <a:defRPr/>
            </a:pPr>
            <a:r>
              <a:rPr lang="en-US" altLang="zh-CN" sz="2200" dirty="0"/>
              <a:t>        </a:t>
            </a:r>
            <a:r>
              <a:rPr lang="en-US" altLang="zh-CN" sz="2200" dirty="0" err="1"/>
              <a:t>System.out.print</a:t>
            </a:r>
            <a:r>
              <a:rPr lang="en-US" altLang="zh-CN" sz="2200" dirty="0"/>
              <a:t>(" child");</a:t>
            </a:r>
          </a:p>
          <a:p>
            <a:pPr marL="457200" indent="-457200">
              <a:lnSpc>
                <a:spcPct val="100000"/>
              </a:lnSpc>
              <a:buFont typeface="+mj-lt"/>
              <a:buAutoNum type="arabicPeriod"/>
              <a:defRPr/>
            </a:pPr>
            <a:r>
              <a:rPr lang="en-US" altLang="zh-CN" sz="2200" dirty="0"/>
              <a:t> }</a:t>
            </a:r>
          </a:p>
          <a:p>
            <a:pPr marL="457200" indent="-457200">
              <a:lnSpc>
                <a:spcPct val="100000"/>
              </a:lnSpc>
              <a:buFont typeface="+mj-lt"/>
              <a:buAutoNum type="arabicPeriod"/>
              <a:defRPr/>
            </a:pPr>
            <a:r>
              <a:rPr lang="en-US" altLang="zh-CN" sz="2200" dirty="0"/>
              <a:t> public static void main(String </a:t>
            </a:r>
            <a:r>
              <a:rPr lang="en-US" altLang="zh-CN" sz="2200" dirty="0" err="1"/>
              <a:t>args</a:t>
            </a:r>
            <a:r>
              <a:rPr lang="en-US" altLang="zh-CN" sz="2200" dirty="0"/>
              <a:t>[]){</a:t>
            </a:r>
          </a:p>
          <a:p>
            <a:pPr marL="457200" indent="-457200">
              <a:lnSpc>
                <a:spcPct val="100000"/>
              </a:lnSpc>
              <a:buFont typeface="+mj-lt"/>
              <a:buAutoNum type="arabicPeriod"/>
              <a:defRPr/>
            </a:pPr>
            <a:r>
              <a:rPr lang="en-US" altLang="zh-CN" sz="2200" dirty="0"/>
              <a:t>      child x=new child();    </a:t>
            </a:r>
          </a:p>
          <a:p>
            <a:pPr marL="457200" indent="-457200">
              <a:lnSpc>
                <a:spcPct val="100000"/>
              </a:lnSpc>
              <a:buFont typeface="+mj-lt"/>
              <a:buAutoNum type="arabicPeriod"/>
              <a:defRPr/>
            </a:pPr>
            <a:r>
              <a:rPr lang="en-US" altLang="zh-CN" sz="2200" dirty="0"/>
              <a:t>      </a:t>
            </a:r>
            <a:r>
              <a:rPr lang="en-US" altLang="zh-CN" sz="2200" dirty="0" err="1"/>
              <a:t>x.test</a:t>
            </a:r>
            <a:r>
              <a:rPr lang="en-US" altLang="zh-CN" sz="2200" dirty="0"/>
              <a:t>();</a:t>
            </a:r>
          </a:p>
          <a:p>
            <a:pPr marL="457200" indent="-457200">
              <a:lnSpc>
                <a:spcPct val="100000"/>
              </a:lnSpc>
              <a:buFont typeface="+mj-lt"/>
              <a:buAutoNum type="arabicPeriod"/>
              <a:defRPr/>
            </a:pPr>
            <a:r>
              <a:rPr lang="en-US" altLang="zh-CN" sz="2200" dirty="0"/>
              <a:t> }</a:t>
            </a:r>
          </a:p>
          <a:p>
            <a:pPr marL="457200" indent="-457200">
              <a:lnSpc>
                <a:spcPct val="100000"/>
              </a:lnSpc>
              <a:buFont typeface="+mj-lt"/>
              <a:buAutoNum type="arabicPeriod"/>
              <a:defRPr/>
            </a:pPr>
            <a:r>
              <a:rPr lang="en-US" altLang="zh-CN" sz="2200" dirty="0"/>
              <a:t>}</a:t>
            </a:r>
            <a:endParaRPr lang="zh-CN" altLang="en-US" sz="2200" dirty="0"/>
          </a:p>
        </p:txBody>
      </p:sp>
      <p:sp>
        <p:nvSpPr>
          <p:cNvPr id="6" name="文本框 5"/>
          <p:cNvSpPr txBox="1"/>
          <p:nvPr/>
        </p:nvSpPr>
        <p:spPr>
          <a:xfrm>
            <a:off x="6381750" y="3332163"/>
            <a:ext cx="2174875" cy="2238375"/>
          </a:xfrm>
          <a:prstGeom prst="rect">
            <a:avLst/>
          </a:prstGeom>
          <a:solidFill>
            <a:schemeClr val="accent1">
              <a:lumMod val="40000"/>
              <a:lumOff val="60000"/>
            </a:schemeClr>
          </a:solidFill>
        </p:spPr>
        <p:txBody>
          <a:bodyPr wrap="none">
            <a:spAutoFit/>
          </a:bodyPr>
          <a:lstStyle/>
          <a:p>
            <a:pPr>
              <a:lnSpc>
                <a:spcPct val="150000"/>
              </a:lnSpc>
              <a:defRPr/>
            </a:pPr>
            <a:r>
              <a:rPr lang="en-US" altLang="zh-CN" dirty="0"/>
              <a:t>A</a:t>
            </a:r>
            <a:r>
              <a:rPr lang="zh-CN" altLang="en-US" dirty="0"/>
              <a:t>、</a:t>
            </a:r>
            <a:r>
              <a:rPr lang="en-US" altLang="zh-CN" dirty="0"/>
              <a:t>parent child</a:t>
            </a:r>
          </a:p>
          <a:p>
            <a:pPr>
              <a:lnSpc>
                <a:spcPct val="150000"/>
              </a:lnSpc>
              <a:defRPr/>
            </a:pPr>
            <a:r>
              <a:rPr lang="en-US" altLang="zh-CN" dirty="0"/>
              <a:t>B</a:t>
            </a:r>
            <a:r>
              <a:rPr lang="zh-CN" altLang="en-US" dirty="0"/>
              <a:t>、</a:t>
            </a:r>
            <a:r>
              <a:rPr lang="en-US" altLang="zh-CN" dirty="0"/>
              <a:t>child</a:t>
            </a:r>
          </a:p>
          <a:p>
            <a:pPr>
              <a:lnSpc>
                <a:spcPct val="150000"/>
              </a:lnSpc>
              <a:defRPr/>
            </a:pPr>
            <a:r>
              <a:rPr lang="en-US" altLang="zh-CN" dirty="0"/>
              <a:t>C</a:t>
            </a:r>
            <a:r>
              <a:rPr lang="zh-CN" altLang="en-US" dirty="0"/>
              <a:t>、</a:t>
            </a:r>
            <a:r>
              <a:rPr lang="en-US" altLang="zh-CN" dirty="0"/>
              <a:t>parent</a:t>
            </a:r>
          </a:p>
          <a:p>
            <a:pPr>
              <a:lnSpc>
                <a:spcPct val="150000"/>
              </a:lnSpc>
              <a:defRPr/>
            </a:pPr>
            <a:r>
              <a:rPr lang="en-US" altLang="zh-CN" dirty="0"/>
              <a:t>D</a:t>
            </a:r>
            <a:r>
              <a:rPr lang="zh-CN" altLang="en-US" dirty="0"/>
              <a:t>、编译错误</a:t>
            </a:r>
          </a:p>
        </p:txBody>
      </p:sp>
      <p:sp>
        <p:nvSpPr>
          <p:cNvPr id="4" name="灯片编号占位符 3"/>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41</a:t>
            </a:fld>
            <a:r>
              <a:rPr lang="zh-CN" altLang="en-US"/>
              <a:t>页</a:t>
            </a:r>
            <a:endParaRPr lang="en-US" altLang="zh-CN" dirty="0"/>
          </a:p>
        </p:txBody>
      </p:sp>
      <p:sp>
        <p:nvSpPr>
          <p:cNvPr id="2" name="矩形 1"/>
          <p:cNvSpPr/>
          <p:nvPr/>
        </p:nvSpPr>
        <p:spPr bwMode="auto">
          <a:xfrm>
            <a:off x="35496" y="2852936"/>
            <a:ext cx="3384376" cy="479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2"/>
          <a:stretch>
            <a:fillRect/>
          </a:stretch>
        </p:blipFill>
        <p:spPr>
          <a:xfrm>
            <a:off x="395536" y="2864647"/>
            <a:ext cx="2664296" cy="434271"/>
          </a:xfrm>
          <a:prstGeom prst="rect">
            <a:avLst/>
          </a:prstGeom>
        </p:spPr>
      </p:pic>
    </p:spTree>
    <p:extLst>
      <p:ext uri="{BB962C8B-B14F-4D97-AF65-F5344CB8AC3E}">
        <p14:creationId xmlns:p14="http://schemas.microsoft.com/office/powerpoint/2010/main" val="100335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69987" name="Rectangle 2"/>
          <p:cNvSpPr>
            <a:spLocks noGrp="1" noChangeArrowheads="1"/>
          </p:cNvSpPr>
          <p:nvPr>
            <p:ph type="subTitle" idx="1"/>
          </p:nvPr>
        </p:nvSpPr>
        <p:spPr>
          <a:xfrm>
            <a:off x="827088" y="404664"/>
            <a:ext cx="7273304" cy="1008112"/>
          </a:xfrm>
        </p:spPr>
        <p:txBody>
          <a:bodyPr/>
          <a:lstStyle/>
          <a:p>
            <a:pPr eaLnBrk="1" hangingPunct="1"/>
            <a:r>
              <a:rPr lang="en-US" altLang="zh-CN" sz="3600" b="1" dirty="0" smtClean="0">
                <a:solidFill>
                  <a:srgbClr val="0000FF"/>
                </a:solidFill>
                <a:latin typeface="+mj-lt"/>
                <a:ea typeface="楷体" panose="02010609060101010101" pitchFamily="49" charset="-122"/>
              </a:rPr>
              <a:t>3</a:t>
            </a:r>
            <a:r>
              <a:rPr lang="zh-CN" altLang="en-US" sz="3600" b="1" dirty="0" smtClean="0">
                <a:solidFill>
                  <a:srgbClr val="0000FF"/>
                </a:solidFill>
                <a:latin typeface="+mj-lt"/>
                <a:ea typeface="楷体" panose="02010609060101010101" pitchFamily="49" charset="-122"/>
              </a:rPr>
              <a:t>、</a:t>
            </a:r>
            <a:r>
              <a:rPr lang="zh-CN" altLang="en-US" sz="3600" b="1" dirty="0">
                <a:solidFill>
                  <a:srgbClr val="0000FF"/>
                </a:solidFill>
                <a:latin typeface="+mj-lt"/>
                <a:ea typeface="楷体" panose="02010609060101010101" pitchFamily="49" charset="-122"/>
              </a:rPr>
              <a:t>利用继承编写程序的好处</a:t>
            </a:r>
          </a:p>
        </p:txBody>
      </p:sp>
      <p:sp>
        <p:nvSpPr>
          <p:cNvPr id="169988" name="Text Box 3"/>
          <p:cNvSpPr txBox="1">
            <a:spLocks noChangeArrowheads="1"/>
          </p:cNvSpPr>
          <p:nvPr/>
        </p:nvSpPr>
        <p:spPr bwMode="auto">
          <a:xfrm>
            <a:off x="251520" y="1772816"/>
            <a:ext cx="8740080"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50000"/>
              </a:lnSpc>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nSpc>
                <a:spcPct val="150000"/>
              </a:lnSpc>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5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50000"/>
              </a:lnSpc>
              <a:spcBef>
                <a:spcPct val="2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1"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1"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）继承的好处</a:t>
            </a:r>
            <a:endParaRPr kumimoji="1"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base" latinLnBrk="0" hangingPunct="1">
              <a:lnSpc>
                <a:spcPct val="150000"/>
              </a:lnSpc>
              <a:spcBef>
                <a:spcPct val="2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1"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1"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）程序举例</a:t>
            </a:r>
            <a:endParaRPr kumimoji="1"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第</a:t>
            </a:r>
            <a:fld id="{AE44A0C9-BF33-4D08-BA66-E41C2A0B4543}" type="slidenum">
              <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页</a:t>
            </a:r>
            <a:endPar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957296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71011" name="Rectangle 2"/>
          <p:cNvSpPr>
            <a:spLocks noGrp="1" noChangeArrowheads="1"/>
          </p:cNvSpPr>
          <p:nvPr>
            <p:ph type="subTitle" idx="1"/>
          </p:nvPr>
        </p:nvSpPr>
        <p:spPr>
          <a:xfrm>
            <a:off x="2555776" y="531221"/>
            <a:ext cx="3960440" cy="752128"/>
          </a:xfrm>
        </p:spPr>
        <p:txBody>
          <a:bodyPr/>
          <a:lstStyle/>
          <a:p>
            <a:pPr lvl="1" algn="l" eaLnBrk="1" hangingPunct="1"/>
            <a:r>
              <a:rPr lang="en-US" altLang="zh-CN" sz="3200" b="1" dirty="0" smtClean="0">
                <a:solidFill>
                  <a:srgbClr val="0000FF"/>
                </a:solidFill>
                <a:latin typeface="+mj-lt"/>
                <a:ea typeface="楷体" panose="02010609060101010101" pitchFamily="49" charset="-122"/>
              </a:rPr>
              <a:t>3</a:t>
            </a:r>
            <a:r>
              <a:rPr lang="zh-CN" altLang="en-US" sz="3200" b="1" dirty="0" smtClean="0">
                <a:solidFill>
                  <a:srgbClr val="0000FF"/>
                </a:solidFill>
                <a:latin typeface="+mj-lt"/>
                <a:ea typeface="楷体" panose="02010609060101010101" pitchFamily="49" charset="-122"/>
              </a:rPr>
              <a:t>.</a:t>
            </a:r>
            <a:r>
              <a:rPr lang="zh-CN" altLang="en-US" sz="3200" b="1" dirty="0">
                <a:solidFill>
                  <a:srgbClr val="0000FF"/>
                </a:solidFill>
                <a:latin typeface="+mj-lt"/>
                <a:ea typeface="楷体" panose="02010609060101010101" pitchFamily="49" charset="-122"/>
              </a:rPr>
              <a:t>1 继承的好处</a:t>
            </a: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第</a:t>
            </a:r>
            <a:fld id="{AE44A0C9-BF33-4D08-BA66-E41C2A0B4543}" type="slidenum">
              <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页</a:t>
            </a:r>
            <a:endPar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文本框 5">
            <a:extLst>
              <a:ext uri="{FF2B5EF4-FFF2-40B4-BE49-F238E27FC236}">
                <a16:creationId xmlns:a16="http://schemas.microsoft.com/office/drawing/2014/main" id="{191DE892-9E0F-4B27-9CA8-016674E4385E}"/>
              </a:ext>
            </a:extLst>
          </p:cNvPr>
          <p:cNvSpPr txBox="1"/>
          <p:nvPr/>
        </p:nvSpPr>
        <p:spPr>
          <a:xfrm>
            <a:off x="179512" y="1700808"/>
            <a:ext cx="8784976" cy="2677656"/>
          </a:xfrm>
          <a:prstGeom prst="rect">
            <a:avLst/>
          </a:prstGeom>
          <a:noFill/>
        </p:spPr>
        <p:txBody>
          <a:bodyPr wrap="square">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1"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继承的出现减少了代码冗余，提高了代码的复用性。</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1"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继承的出现，更有利于功能的扩展。</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1"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继承的出现让类与类之间产生了关系，提供了</a:t>
            </a:r>
            <a:r>
              <a:rPr kumimoji="1"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多态</a:t>
            </a:r>
            <a:r>
              <a:rPr kumimoji="1"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的前提。</a:t>
            </a:r>
          </a:p>
        </p:txBody>
      </p:sp>
    </p:spTree>
    <p:extLst>
      <p:ext uri="{BB962C8B-B14F-4D97-AF65-F5344CB8AC3E}">
        <p14:creationId xmlns:p14="http://schemas.microsoft.com/office/powerpoint/2010/main" val="4238073332"/>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1A4CB-AF4D-469D-8777-21BD812A029C}"/>
              </a:ext>
            </a:extLst>
          </p:cNvPr>
          <p:cNvSpPr>
            <a:spLocks noGrp="1"/>
          </p:cNvSpPr>
          <p:nvPr>
            <p:ph type="title"/>
          </p:nvPr>
        </p:nvSpPr>
        <p:spPr>
          <a:xfrm>
            <a:off x="759336" y="44624"/>
            <a:ext cx="6629400" cy="685800"/>
          </a:xfrm>
        </p:spPr>
        <p:txBody>
          <a:bodyPr/>
          <a:lstStyle/>
          <a:p>
            <a:pPr algn="just"/>
            <a:r>
              <a:rPr lang="zh-CN" altLang="en-US" dirty="0"/>
              <a:t>为什么需要继承？</a:t>
            </a:r>
          </a:p>
        </p:txBody>
      </p:sp>
      <p:sp>
        <p:nvSpPr>
          <p:cNvPr id="4" name="灯片编号占位符 3">
            <a:extLst>
              <a:ext uri="{FF2B5EF4-FFF2-40B4-BE49-F238E27FC236}">
                <a16:creationId xmlns:a16="http://schemas.microsoft.com/office/drawing/2014/main" id="{D617EFFD-A3D9-4B52-80B3-AA89B6B4389E}"/>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第</a:t>
            </a:r>
            <a:fld id="{CA026F94-6BC2-4C2F-AEB4-E7C94D10364D}" type="slidenum">
              <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页</a:t>
            </a:r>
            <a:endPar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pic>
        <p:nvPicPr>
          <p:cNvPr id="9" name="图片 8">
            <a:extLst>
              <a:ext uri="{FF2B5EF4-FFF2-40B4-BE49-F238E27FC236}">
                <a16:creationId xmlns:a16="http://schemas.microsoft.com/office/drawing/2014/main" id="{DA6BB41F-D280-40E2-9AF1-0F422843642D}"/>
              </a:ext>
            </a:extLst>
          </p:cNvPr>
          <p:cNvPicPr>
            <a:picLocks noChangeAspect="1"/>
          </p:cNvPicPr>
          <p:nvPr/>
        </p:nvPicPr>
        <p:blipFill>
          <a:blip r:embed="rId2"/>
          <a:stretch>
            <a:fillRect/>
          </a:stretch>
        </p:blipFill>
        <p:spPr>
          <a:xfrm>
            <a:off x="107504" y="980728"/>
            <a:ext cx="4206295" cy="4818120"/>
          </a:xfrm>
          <a:prstGeom prst="rect">
            <a:avLst/>
          </a:prstGeom>
          <a:ln w="12700">
            <a:solidFill>
              <a:srgbClr val="00B050"/>
            </a:solidFill>
          </a:ln>
        </p:spPr>
      </p:pic>
      <p:pic>
        <p:nvPicPr>
          <p:cNvPr id="11" name="图片 10">
            <a:extLst>
              <a:ext uri="{FF2B5EF4-FFF2-40B4-BE49-F238E27FC236}">
                <a16:creationId xmlns:a16="http://schemas.microsoft.com/office/drawing/2014/main" id="{CCD153F1-C79E-41D4-A026-1ADAD204C1E9}"/>
              </a:ext>
            </a:extLst>
          </p:cNvPr>
          <p:cNvPicPr>
            <a:picLocks noChangeAspect="1"/>
          </p:cNvPicPr>
          <p:nvPr/>
        </p:nvPicPr>
        <p:blipFill>
          <a:blip r:embed="rId3"/>
          <a:stretch>
            <a:fillRect/>
          </a:stretch>
        </p:blipFill>
        <p:spPr>
          <a:xfrm>
            <a:off x="4427984" y="610385"/>
            <a:ext cx="4443239" cy="5918674"/>
          </a:xfrm>
          <a:prstGeom prst="rect">
            <a:avLst/>
          </a:prstGeom>
          <a:ln w="12700">
            <a:solidFill>
              <a:srgbClr val="00B050"/>
            </a:solidFill>
          </a:ln>
        </p:spPr>
      </p:pic>
      <p:sp>
        <p:nvSpPr>
          <p:cNvPr id="13" name="文本框 12">
            <a:extLst>
              <a:ext uri="{FF2B5EF4-FFF2-40B4-BE49-F238E27FC236}">
                <a16:creationId xmlns:a16="http://schemas.microsoft.com/office/drawing/2014/main" id="{D7B787A0-8EE7-4C2D-A16F-53CF1500B5D1}"/>
              </a:ext>
            </a:extLst>
          </p:cNvPr>
          <p:cNvSpPr txBox="1"/>
          <p:nvPr/>
        </p:nvSpPr>
        <p:spPr>
          <a:xfrm>
            <a:off x="107504" y="5877272"/>
            <a:ext cx="4206295" cy="707886"/>
          </a:xfrm>
          <a:prstGeom prst="rect">
            <a:avLst/>
          </a:prstGeom>
          <a:solidFill>
            <a:schemeClr val="bg1">
              <a:lumMod val="95000"/>
            </a:schemeClr>
          </a:solid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两个类的代码存在了大量的重复，这种</a:t>
            </a:r>
            <a:r>
              <a:rPr kumimoji="1" lang="zh-CN" altLang="en-US" sz="20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重复可以通过继承消除</a:t>
            </a:r>
            <a:endParaRPr kumimoji="1" lang="zh-CN" altLang="en-US" sz="2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Tree>
    <p:extLst>
      <p:ext uri="{BB962C8B-B14F-4D97-AF65-F5344CB8AC3E}">
        <p14:creationId xmlns:p14="http://schemas.microsoft.com/office/powerpoint/2010/main" val="263419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72035" name="Rectangle 2"/>
          <p:cNvSpPr>
            <a:spLocks noGrp="1" noChangeArrowheads="1"/>
          </p:cNvSpPr>
          <p:nvPr>
            <p:ph type="subTitle" idx="1"/>
          </p:nvPr>
        </p:nvSpPr>
        <p:spPr>
          <a:xfrm>
            <a:off x="340708" y="293169"/>
            <a:ext cx="4159284" cy="792088"/>
          </a:xfrm>
        </p:spPr>
        <p:txBody>
          <a:bodyPr/>
          <a:lstStyle/>
          <a:p>
            <a:pPr marL="179388" lvl="1" algn="l" eaLnBrk="1" hangingPunct="1"/>
            <a:r>
              <a:rPr lang="en-US" altLang="zh-CN" sz="3200" b="1" dirty="0" smtClean="0">
                <a:solidFill>
                  <a:srgbClr val="0000FF"/>
                </a:solidFill>
                <a:latin typeface="+mj-lt"/>
              </a:rPr>
              <a:t>3</a:t>
            </a:r>
            <a:r>
              <a:rPr lang="zh-CN" altLang="en-US" sz="3200" b="1" dirty="0" smtClean="0">
                <a:solidFill>
                  <a:srgbClr val="0000FF"/>
                </a:solidFill>
                <a:latin typeface="+mj-lt"/>
              </a:rPr>
              <a:t>.</a:t>
            </a:r>
            <a:r>
              <a:rPr lang="zh-CN" altLang="en-US" sz="3200" b="1" dirty="0">
                <a:solidFill>
                  <a:srgbClr val="0000FF"/>
                </a:solidFill>
                <a:latin typeface="+mj-lt"/>
              </a:rPr>
              <a:t>2 程序举例</a:t>
            </a:r>
            <a:endParaRPr lang="zh-CN" altLang="en-US" sz="2800" b="1" dirty="0">
              <a:solidFill>
                <a:srgbClr val="0000FF"/>
              </a:solidFill>
              <a:latin typeface="+mj-lt"/>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第</a:t>
            </a:r>
            <a:fld id="{AE44A0C9-BF33-4D08-BA66-E41C2A0B4543}" type="slidenum">
              <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页</a:t>
            </a:r>
            <a:endPar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文本框 5">
            <a:extLst>
              <a:ext uri="{FF2B5EF4-FFF2-40B4-BE49-F238E27FC236}">
                <a16:creationId xmlns:a16="http://schemas.microsoft.com/office/drawing/2014/main" id="{CF4AFB52-4E33-4F07-ACA9-AA6C63C6F9DB}"/>
              </a:ext>
            </a:extLst>
          </p:cNvPr>
          <p:cNvSpPr txBox="1"/>
          <p:nvPr/>
        </p:nvSpPr>
        <p:spPr>
          <a:xfrm>
            <a:off x="340708" y="1988840"/>
            <a:ext cx="8335748" cy="2862322"/>
          </a:xfrm>
          <a:prstGeom prst="rect">
            <a:avLst/>
          </a:prstGeom>
          <a:noFill/>
        </p:spPr>
        <p:txBody>
          <a:bodyPr wrap="square">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1"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设计</a:t>
            </a:r>
            <a:r>
              <a:rPr kumimoji="1" lang="zh-CN" altLang="en-US" sz="24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动物</a:t>
            </a:r>
            <a:r>
              <a:rPr kumimoji="1"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类，其中动物分别为企鹅以及老鼠，要求如下：</a:t>
            </a:r>
          </a:p>
          <a:p>
            <a:pPr marL="457200" marR="0" lvl="1" indent="0" algn="l" defTabSz="914400" rtl="0" eaLnBrk="0" fontAlgn="base" latinLnBrk="0" hangingPunct="0">
              <a:lnSpc>
                <a:spcPct val="15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企鹅：属性（姓名，</a:t>
            </a:r>
            <a:r>
              <a:rPr kumimoji="1"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id</a:t>
            </a:r>
            <a:r>
              <a:rPr kumimoji="1"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），方法（吃，睡，自我介绍）</a:t>
            </a:r>
          </a:p>
          <a:p>
            <a:pPr marL="457200" marR="0" lvl="1" indent="0" algn="l" defTabSz="914400" rtl="0" eaLnBrk="0" fontAlgn="base" latinLnBrk="0" hangingPunct="0">
              <a:lnSpc>
                <a:spcPct val="15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老鼠：属性（姓名，</a:t>
            </a:r>
            <a:r>
              <a:rPr kumimoji="1"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id</a:t>
            </a:r>
            <a:r>
              <a:rPr kumimoji="1"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），方法（吃，睡，自我介绍）</a:t>
            </a:r>
            <a:endParaRPr kumimoji="1"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1"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将两个类中</a:t>
            </a:r>
            <a:r>
              <a:rPr kumimoji="1" lang="zh-CN" altLang="en-US" sz="24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相同的部分提取出来组成一个父类。</a:t>
            </a:r>
            <a:endParaRPr kumimoji="1" lang="en-US" altLang="zh-CN" sz="24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1"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说明</a:t>
            </a:r>
            <a:r>
              <a:rPr kumimoji="1" lang="zh-CN" altLang="en-US" sz="24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：类都在</a:t>
            </a:r>
            <a:r>
              <a:rPr kumimoji="1"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同一个</a:t>
            </a:r>
            <a:r>
              <a:rPr kumimoji="1" lang="zh-CN" altLang="en-US" sz="24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包内。</a:t>
            </a:r>
            <a:endParaRPr kumimoji="1"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23232373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 calcmode="lin" valueType="num">
                                      <p:cBhvr additive="base">
                                        <p:cTn id="7"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 calcmode="lin" valueType="num">
                                      <p:cBhvr additive="base">
                                        <p:cTn id="13"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第</a:t>
            </a:r>
            <a:fld id="{CA026F94-6BC2-4C2F-AEB4-E7C94D10364D}" type="slidenum">
              <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r>
              <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页</a:t>
            </a:r>
            <a:endPar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文本框 4">
            <a:extLst>
              <a:ext uri="{FF2B5EF4-FFF2-40B4-BE49-F238E27FC236}">
                <a16:creationId xmlns:a16="http://schemas.microsoft.com/office/drawing/2014/main" id="{8356A88C-316D-46E6-8010-C9A7AE668533}"/>
              </a:ext>
            </a:extLst>
          </p:cNvPr>
          <p:cNvSpPr txBox="1"/>
          <p:nvPr/>
        </p:nvSpPr>
        <p:spPr>
          <a:xfrm>
            <a:off x="179512" y="346945"/>
            <a:ext cx="8856984" cy="5632311"/>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7F0055"/>
                </a:solidFill>
                <a:effectLst/>
                <a:uLnTx/>
                <a:uFillTx/>
                <a:latin typeface="Consolas" panose="020B0609020204030204" pitchFamily="49" charset="0"/>
                <a:ea typeface="宋体" panose="02010600030101010101" pitchFamily="2" charset="-122"/>
                <a:cs typeface="+mn-cs"/>
              </a:rPr>
              <a:t>class</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Animal { </a:t>
            </a: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7F0055"/>
                </a:solidFill>
                <a:effectLst/>
                <a:uLnTx/>
                <a:uFillTx/>
                <a:latin typeface="Consolas" panose="020B0609020204030204" pitchFamily="49" charset="0"/>
                <a:ea typeface="宋体" panose="02010600030101010101" pitchFamily="2" charset="-122"/>
                <a:cs typeface="+mn-cs"/>
              </a:rPr>
              <a:t>private</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String </a:t>
            </a:r>
            <a:r>
              <a:rPr kumimoji="1" lang="en-US" altLang="zh-CN" sz="2400" b="1" i="0" u="none" strike="noStrike" kern="1200" cap="none" spc="0" normalizeH="0" baseline="0" noProof="0" dirty="0">
                <a:ln>
                  <a:noFill/>
                </a:ln>
                <a:solidFill>
                  <a:srgbClr val="0000C0"/>
                </a:solidFill>
                <a:effectLst/>
                <a:uLnTx/>
                <a:uFillTx/>
                <a:latin typeface="Consolas" panose="020B0609020204030204" pitchFamily="49" charset="0"/>
                <a:ea typeface="宋体" panose="02010600030101010101" pitchFamily="2" charset="-122"/>
                <a:cs typeface="+mn-cs"/>
              </a:rPr>
              <a:t>name</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7F0055"/>
                </a:solidFill>
                <a:effectLst/>
                <a:uLnTx/>
                <a:uFillTx/>
                <a:latin typeface="Consolas" panose="020B0609020204030204" pitchFamily="49" charset="0"/>
                <a:ea typeface="宋体" panose="02010600030101010101" pitchFamily="2" charset="-122"/>
                <a:cs typeface="+mn-cs"/>
              </a:rPr>
              <a:t>private</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7F0055"/>
                </a:solidFill>
                <a:effectLst/>
                <a:uLnTx/>
                <a:uFillTx/>
                <a:latin typeface="Consolas" panose="020B0609020204030204" pitchFamily="49" charset="0"/>
                <a:ea typeface="宋体" panose="02010600030101010101" pitchFamily="2" charset="-122"/>
                <a:cs typeface="+mn-cs"/>
              </a:rPr>
              <a:t>int</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00C0"/>
                </a:solidFill>
                <a:effectLst/>
                <a:uLnTx/>
                <a:uFillTx/>
                <a:latin typeface="Consolas" panose="020B0609020204030204" pitchFamily="49" charset="0"/>
                <a:ea typeface="宋体" panose="02010600030101010101" pitchFamily="2" charset="-122"/>
                <a:cs typeface="+mn-cs"/>
              </a:rPr>
              <a:t>id</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7F0055"/>
                </a:solidFill>
                <a:effectLst/>
                <a:uLnTx/>
                <a:uFillTx/>
                <a:latin typeface="Consolas" panose="020B0609020204030204" pitchFamily="49" charset="0"/>
                <a:ea typeface="宋体" panose="02010600030101010101" pitchFamily="2" charset="-122"/>
                <a:cs typeface="+mn-cs"/>
              </a:rPr>
              <a:t>public</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Animal(String </a:t>
            </a:r>
            <a:r>
              <a:rPr kumimoji="1" lang="en-US" altLang="zh-CN" sz="2400" b="1" i="0" u="none" strike="noStrike" kern="1200" cap="none" spc="0" normalizeH="0" baseline="0" noProof="0" dirty="0" err="1">
                <a:ln>
                  <a:noFill/>
                </a:ln>
                <a:solidFill>
                  <a:srgbClr val="6A3E3E"/>
                </a:solidFill>
                <a:effectLst/>
                <a:uLnTx/>
                <a:uFillTx/>
                <a:latin typeface="Consolas" panose="020B0609020204030204" pitchFamily="49" charset="0"/>
                <a:ea typeface="宋体" panose="02010600030101010101" pitchFamily="2" charset="-122"/>
                <a:cs typeface="+mn-cs"/>
              </a:rPr>
              <a:t>myName</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7F0055"/>
                </a:solidFill>
                <a:effectLst/>
                <a:uLnTx/>
                <a:uFillTx/>
                <a:latin typeface="Consolas" panose="020B0609020204030204" pitchFamily="49" charset="0"/>
                <a:ea typeface="宋体" panose="02010600030101010101" pitchFamily="2" charset="-122"/>
                <a:cs typeface="+mn-cs"/>
              </a:rPr>
              <a:t>int</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6A3E3E"/>
                </a:solidFill>
                <a:effectLst/>
                <a:uLnTx/>
                <a:uFillTx/>
                <a:latin typeface="Consolas" panose="020B0609020204030204" pitchFamily="49" charset="0"/>
                <a:ea typeface="宋体" panose="02010600030101010101" pitchFamily="2" charset="-122"/>
                <a:cs typeface="+mn-cs"/>
              </a:rPr>
              <a:t>myid</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r>
              <a:rPr kumimoji="1" lang="en-US" altLang="zh-CN" sz="2400" b="1" i="0" u="none" strike="noStrike" kern="1200" cap="none" spc="0" normalizeH="0" baseline="0" noProof="0" dirty="0">
                <a:ln>
                  <a:noFill/>
                </a:ln>
                <a:solidFill>
                  <a:srgbClr val="0000C0"/>
                </a:solidFill>
                <a:effectLst/>
                <a:uLnTx/>
                <a:uFillTx/>
                <a:latin typeface="Consolas" panose="020B0609020204030204" pitchFamily="49" charset="0"/>
                <a:ea typeface="宋体" panose="02010600030101010101" pitchFamily="2" charset="-122"/>
                <a:cs typeface="+mn-cs"/>
              </a:rPr>
              <a:t>name</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r>
              <a:rPr kumimoji="1" lang="en-US" altLang="zh-CN" sz="2400" b="1" i="0" u="none" strike="noStrike" kern="1200" cap="none" spc="0" normalizeH="0" baseline="0" noProof="0" dirty="0" err="1">
                <a:ln>
                  <a:noFill/>
                </a:ln>
                <a:solidFill>
                  <a:srgbClr val="6A3E3E"/>
                </a:solidFill>
                <a:effectLst/>
                <a:uLnTx/>
                <a:uFillTx/>
                <a:latin typeface="Consolas" panose="020B0609020204030204" pitchFamily="49" charset="0"/>
                <a:ea typeface="宋体" panose="02010600030101010101" pitchFamily="2" charset="-122"/>
                <a:cs typeface="+mn-cs"/>
              </a:rPr>
              <a:t>myName</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00C0"/>
                </a:solidFill>
                <a:effectLst/>
                <a:uLnTx/>
                <a:uFillTx/>
                <a:latin typeface="Consolas" panose="020B0609020204030204" pitchFamily="49" charset="0"/>
                <a:ea typeface="宋体" panose="02010600030101010101" pitchFamily="2" charset="-122"/>
                <a:cs typeface="+mn-cs"/>
              </a:rPr>
              <a:t>id</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r>
              <a:rPr kumimoji="1" lang="en-US" altLang="zh-CN" sz="2400" b="1" i="0" u="none" strike="noStrike" kern="1200" cap="none" spc="0" normalizeH="0" baseline="0" noProof="0" dirty="0" err="1">
                <a:ln>
                  <a:noFill/>
                </a:ln>
                <a:solidFill>
                  <a:srgbClr val="6A3E3E"/>
                </a:solidFill>
                <a:effectLst/>
                <a:uLnTx/>
                <a:uFillTx/>
                <a:latin typeface="Consolas" panose="020B0609020204030204" pitchFamily="49" charset="0"/>
                <a:ea typeface="宋体" panose="02010600030101010101" pitchFamily="2" charset="-122"/>
                <a:cs typeface="+mn-cs"/>
              </a:rPr>
              <a:t>myid</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7F0055"/>
                </a:solidFill>
                <a:effectLst/>
                <a:uLnTx/>
                <a:uFillTx/>
                <a:latin typeface="Consolas" panose="020B0609020204030204" pitchFamily="49" charset="0"/>
                <a:ea typeface="宋体" panose="02010600030101010101" pitchFamily="2" charset="-122"/>
                <a:cs typeface="+mn-cs"/>
              </a:rPr>
              <a:t>public</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7F0055"/>
                </a:solidFill>
                <a:effectLst/>
                <a:uLnTx/>
                <a:uFillTx/>
                <a:latin typeface="Consolas" panose="020B0609020204030204" pitchFamily="49" charset="0"/>
                <a:ea typeface="宋体" panose="02010600030101010101" pitchFamily="2" charset="-122"/>
                <a:cs typeface="+mn-cs"/>
              </a:rPr>
              <a:t>void</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eat() </a:t>
            </a: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System.out.println(name</a:t>
            </a:r>
            <a:r>
              <a:rPr kumimoji="1" lang="en-US" altLang="zh-CN" sz="2400" b="1" i="0" u="none" strike="noStrike" kern="1200" cap="none" spc="0" normalizeH="0" baseline="0" noProof="0" dirty="0" smtClean="0">
                <a:ln>
                  <a:noFill/>
                </a:ln>
                <a:solidFill>
                  <a:srgbClr val="000000"/>
                </a:solidFill>
                <a:effectLst/>
                <a:uLnTx/>
                <a:uFillTx/>
                <a:latin typeface="Consolas" panose="020B0609020204030204" pitchFamily="49" charset="0"/>
                <a:ea typeface="宋体" panose="02010600030101010101" pitchFamily="2" charset="-122"/>
                <a:cs typeface="+mn-cs"/>
              </a:rPr>
              <a:t>+</a:t>
            </a:r>
            <a:r>
              <a:rPr kumimoji="1" lang="en-US" altLang="zh-CN" sz="2400" b="1" i="0" u="none" strike="noStrike" kern="1200" cap="none" spc="0" normalizeH="0" baseline="0" noProof="0" dirty="0">
                <a:ln>
                  <a:noFill/>
                </a:ln>
                <a:solidFill>
                  <a:srgbClr val="2A00FF"/>
                </a:solidFill>
                <a:effectLst/>
                <a:uLnTx/>
                <a:uFillTx/>
                <a:latin typeface="Consolas" panose="020B0609020204030204" pitchFamily="49" charset="0"/>
                <a:ea typeface="宋体" panose="02010600030101010101" pitchFamily="2" charset="-122"/>
                <a:cs typeface="+mn-cs"/>
              </a:rPr>
              <a:t>"</a:t>
            </a:r>
            <a:r>
              <a:rPr kumimoji="1" lang="zh-CN" altLang="en-US" sz="2400" b="1" i="0" u="none" strike="noStrike" kern="1200" cap="none" spc="0" normalizeH="0" baseline="0" noProof="0" dirty="0" smtClean="0">
                <a:ln>
                  <a:noFill/>
                </a:ln>
                <a:solidFill>
                  <a:srgbClr val="000000"/>
                </a:solidFill>
                <a:effectLst/>
                <a:uLnTx/>
                <a:uFillTx/>
                <a:latin typeface="Consolas" panose="020B0609020204030204" pitchFamily="49" charset="0"/>
                <a:ea typeface="宋体" panose="02010600030101010101" pitchFamily="2" charset="-122"/>
                <a:cs typeface="+mn-cs"/>
              </a:rPr>
              <a:t>我</a:t>
            </a:r>
            <a:r>
              <a:rPr kumimoji="1" lang="zh-CN" altLang="en-US"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在吃饭</a:t>
            </a:r>
            <a:r>
              <a:rPr kumimoji="1" lang="en-US" altLang="zh-CN" sz="2400" b="1" i="0" u="none" strike="noStrike" kern="1200" cap="none" spc="0" normalizeH="0" baseline="0" noProof="0" dirty="0">
                <a:ln>
                  <a:noFill/>
                </a:ln>
                <a:solidFill>
                  <a:srgbClr val="2A00FF"/>
                </a:solidFill>
                <a:effectLst/>
                <a:uLnTx/>
                <a:uFillTx/>
                <a:latin typeface="Consolas" panose="020B0609020204030204" pitchFamily="49" charset="0"/>
                <a:ea typeface="宋体" panose="02010600030101010101"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7F0055"/>
                </a:solidFill>
                <a:effectLst/>
                <a:uLnTx/>
                <a:uFillTx/>
                <a:latin typeface="Consolas" panose="020B0609020204030204" pitchFamily="49" charset="0"/>
                <a:ea typeface="宋体" panose="02010600030101010101" pitchFamily="2" charset="-122"/>
                <a:cs typeface="+mn-cs"/>
              </a:rPr>
              <a:t>public</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7F0055"/>
                </a:solidFill>
                <a:effectLst/>
                <a:uLnTx/>
                <a:uFillTx/>
                <a:latin typeface="Consolas" panose="020B0609020204030204" pitchFamily="49" charset="0"/>
                <a:ea typeface="宋体" panose="02010600030101010101" pitchFamily="2" charset="-122"/>
                <a:cs typeface="+mn-cs"/>
              </a:rPr>
              <a:t>void</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sleep() </a:t>
            </a: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System.out.println(name</a:t>
            </a:r>
            <a:r>
              <a:rPr kumimoji="1" lang="en-US" altLang="zh-CN" sz="2400" b="1" i="0" u="none" strike="noStrike" kern="1200" cap="none" spc="0" normalizeH="0" baseline="0" noProof="0" dirty="0" smtClean="0">
                <a:ln>
                  <a:noFill/>
                </a:ln>
                <a:solidFill>
                  <a:srgbClr val="000000"/>
                </a:solidFill>
                <a:effectLst/>
                <a:uLnTx/>
                <a:uFillTx/>
                <a:latin typeface="Consolas" panose="020B0609020204030204" pitchFamily="49" charset="0"/>
                <a:ea typeface="宋体" panose="02010600030101010101" pitchFamily="2" charset="-122"/>
                <a:cs typeface="+mn-cs"/>
              </a:rPr>
              <a:t>+</a:t>
            </a:r>
            <a:r>
              <a:rPr kumimoji="1" lang="en-US" altLang="zh-CN" sz="2400" b="1" i="0" u="none" strike="noStrike" kern="1200" cap="none" spc="0" normalizeH="0" baseline="0" noProof="0" dirty="0">
                <a:ln>
                  <a:noFill/>
                </a:ln>
                <a:solidFill>
                  <a:srgbClr val="2A00FF"/>
                </a:solidFill>
                <a:effectLst/>
                <a:uLnTx/>
                <a:uFillTx/>
                <a:latin typeface="Consolas" panose="020B0609020204030204" pitchFamily="49" charset="0"/>
                <a:ea typeface="宋体" panose="02010600030101010101" pitchFamily="2" charset="-122"/>
                <a:cs typeface="+mn-cs"/>
              </a:rPr>
              <a:t>"</a:t>
            </a:r>
            <a:r>
              <a:rPr kumimoji="1" lang="zh-CN" altLang="en-US" sz="2400" b="1" i="0" u="none" strike="noStrike" kern="1200" cap="none" spc="0" normalizeH="0" baseline="0" noProof="0" dirty="0" smtClean="0">
                <a:ln>
                  <a:noFill/>
                </a:ln>
                <a:solidFill>
                  <a:srgbClr val="000000"/>
                </a:solidFill>
                <a:effectLst/>
                <a:uLnTx/>
                <a:uFillTx/>
                <a:latin typeface="Consolas" panose="020B0609020204030204" pitchFamily="49" charset="0"/>
                <a:ea typeface="宋体" panose="02010600030101010101" pitchFamily="2" charset="-122"/>
                <a:cs typeface="+mn-cs"/>
              </a:rPr>
              <a:t>我</a:t>
            </a:r>
            <a:r>
              <a:rPr kumimoji="1" lang="zh-CN" altLang="en-US"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在睡觉</a:t>
            </a:r>
            <a:r>
              <a:rPr kumimoji="1" lang="en-US" altLang="zh-CN" sz="2400" b="1" i="0" u="none" strike="noStrike" kern="1200" cap="none" spc="0" normalizeH="0" baseline="0" noProof="0" dirty="0">
                <a:ln>
                  <a:noFill/>
                </a:ln>
                <a:solidFill>
                  <a:srgbClr val="2A00FF"/>
                </a:solidFill>
                <a:effectLst/>
                <a:uLnTx/>
                <a:uFillTx/>
                <a:latin typeface="Consolas" panose="020B0609020204030204" pitchFamily="49" charset="0"/>
                <a:ea typeface="宋体" panose="02010600030101010101"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smtClean="0">
                <a:ln>
                  <a:noFill/>
                </a:ln>
                <a:solidFill>
                  <a:srgbClr val="000000"/>
                </a:solidFill>
                <a:effectLst/>
                <a:uLnTx/>
                <a:uFillTx/>
                <a:latin typeface="Consolas" panose="020B0609020204030204" pitchFamily="49" charset="0"/>
                <a:ea typeface="宋体" panose="02010600030101010101" pitchFamily="2" charset="-122"/>
                <a:cs typeface="+mn-cs"/>
              </a:rPr>
              <a:t>}</a:t>
            </a:r>
            <a:r>
              <a:rPr kumimoji="1" lang="zh-CN" altLang="en-US" sz="2400" b="1" i="0" u="none" strike="noStrike" kern="1200" cap="none" spc="0" normalizeH="0" baseline="0" noProof="0" dirty="0" smtClean="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1" lang="zh-CN" altLang="en-US"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endParaRPr kumimoji="1"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12262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7D8BE45-41A1-4758-AE0A-D0C9A44B1707}"/>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第</a:t>
            </a:r>
            <a:fld id="{86157806-BEC5-4064-8C43-7179D5418629}" type="slidenum">
              <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页</a:t>
            </a:r>
            <a:endPar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文本框 4">
            <a:extLst>
              <a:ext uri="{FF2B5EF4-FFF2-40B4-BE49-F238E27FC236}">
                <a16:creationId xmlns:a16="http://schemas.microsoft.com/office/drawing/2014/main" id="{C6FE4DC0-6C46-43ED-98FC-BB71AA04584E}"/>
              </a:ext>
            </a:extLst>
          </p:cNvPr>
          <p:cNvSpPr txBox="1"/>
          <p:nvPr/>
        </p:nvSpPr>
        <p:spPr>
          <a:xfrm>
            <a:off x="107504" y="679000"/>
            <a:ext cx="8856984"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7F0055"/>
                </a:solidFill>
                <a:effectLst/>
                <a:uLnTx/>
                <a:uFillTx/>
                <a:latin typeface="Consolas" panose="020B0609020204030204" pitchFamily="49" charset="0"/>
                <a:ea typeface="宋体" panose="02010600030101010101" pitchFamily="2" charset="-122"/>
                <a:cs typeface="+mn-cs"/>
              </a:rPr>
              <a:t>class</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Penguin </a:t>
            </a:r>
            <a:r>
              <a:rPr kumimoji="1" lang="en-US" altLang="zh-CN" sz="2400" b="1" i="0" u="none" strike="noStrike" kern="1200" cap="none" spc="0" normalizeH="0" baseline="0" noProof="0" dirty="0">
                <a:ln>
                  <a:noFill/>
                </a:ln>
                <a:solidFill>
                  <a:srgbClr val="7F0055"/>
                </a:solidFill>
                <a:effectLst/>
                <a:uLnTx/>
                <a:uFillTx/>
                <a:latin typeface="Consolas" panose="020B0609020204030204" pitchFamily="49" charset="0"/>
                <a:ea typeface="宋体" panose="02010600030101010101" pitchFamily="2" charset="-122"/>
                <a:cs typeface="+mn-cs"/>
              </a:rPr>
              <a:t>extends</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Animal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smtClean="0">
                <a:ln>
                  <a:noFill/>
                </a:ln>
                <a:solidFill>
                  <a:srgbClr val="7F0055"/>
                </a:solidFill>
                <a:effectLst/>
                <a:uLnTx/>
                <a:uFillTx/>
                <a:latin typeface="Consolas" panose="020B0609020204030204" pitchFamily="49" charset="0"/>
                <a:ea typeface="宋体" panose="02010600030101010101" pitchFamily="2" charset="-122"/>
                <a:cs typeface="+mn-cs"/>
              </a:rPr>
              <a:t>public</a:t>
            </a:r>
            <a:r>
              <a:rPr kumimoji="1" lang="en-US" altLang="zh-CN" sz="2400" b="1" i="0" u="none" strike="noStrike" kern="1200" cap="none" spc="0" normalizeH="0" baseline="0" noProof="0" dirty="0" smtClean="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Penguin(String </a:t>
            </a:r>
            <a:r>
              <a:rPr kumimoji="1" lang="en-US" altLang="zh-CN" sz="2400" b="1" i="0" u="none" strike="noStrike" kern="1200" cap="none" spc="0" normalizeH="0" baseline="0" noProof="0" dirty="0" err="1">
                <a:ln>
                  <a:noFill/>
                </a:ln>
                <a:solidFill>
                  <a:srgbClr val="6A3E3E"/>
                </a:solidFill>
                <a:effectLst/>
                <a:uLnTx/>
                <a:uFillTx/>
                <a:latin typeface="Consolas" panose="020B0609020204030204" pitchFamily="49" charset="0"/>
                <a:ea typeface="宋体" panose="02010600030101010101" pitchFamily="2" charset="-122"/>
                <a:cs typeface="+mn-cs"/>
              </a:rPr>
              <a:t>myName</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7F0055"/>
                </a:solidFill>
                <a:effectLst/>
                <a:uLnTx/>
                <a:uFillTx/>
                <a:latin typeface="Consolas" panose="020B0609020204030204" pitchFamily="49" charset="0"/>
                <a:ea typeface="宋体" panose="02010600030101010101" pitchFamily="2" charset="-122"/>
                <a:cs typeface="+mn-cs"/>
              </a:rPr>
              <a:t>int</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6A3E3E"/>
                </a:solidFill>
                <a:effectLst/>
                <a:uLnTx/>
                <a:uFillTx/>
                <a:latin typeface="Consolas" panose="020B0609020204030204" pitchFamily="49" charset="0"/>
                <a:ea typeface="宋体" panose="02010600030101010101" pitchFamily="2" charset="-122"/>
                <a:cs typeface="+mn-cs"/>
              </a:rPr>
              <a:t>myid</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smtClean="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7F0055"/>
                </a:solidFill>
                <a:effectLst/>
                <a:uLnTx/>
                <a:uFillTx/>
                <a:latin typeface="Consolas" panose="020B0609020204030204" pitchFamily="49" charset="0"/>
                <a:ea typeface="宋体" panose="02010600030101010101" pitchFamily="2" charset="-122"/>
                <a:cs typeface="+mn-cs"/>
              </a:rPr>
              <a:t>super</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1" lang="en-US" altLang="zh-CN" sz="2400" b="1" i="0" u="none" strike="noStrike" kern="1200" cap="none" spc="0" normalizeH="0" baseline="0" noProof="0" dirty="0" err="1">
                <a:ln>
                  <a:noFill/>
                </a:ln>
                <a:solidFill>
                  <a:srgbClr val="6A3E3E"/>
                </a:solidFill>
                <a:effectLst/>
                <a:uLnTx/>
                <a:uFillTx/>
                <a:latin typeface="Consolas" panose="020B0609020204030204" pitchFamily="49" charset="0"/>
                <a:ea typeface="宋体" panose="02010600030101010101" pitchFamily="2" charset="-122"/>
                <a:cs typeface="+mn-cs"/>
              </a:rPr>
              <a:t>myName</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6A3E3E"/>
                </a:solidFill>
                <a:effectLst/>
                <a:uLnTx/>
                <a:uFillTx/>
                <a:latin typeface="Consolas" panose="020B0609020204030204" pitchFamily="49" charset="0"/>
                <a:ea typeface="宋体" panose="02010600030101010101" pitchFamily="2" charset="-122"/>
                <a:cs typeface="+mn-cs"/>
              </a:rPr>
              <a:t>myid</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smtClean="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7F0055"/>
                </a:solidFill>
                <a:effectLst/>
                <a:uLnTx/>
                <a:uFillTx/>
                <a:latin typeface="Consolas" panose="020B0609020204030204" pitchFamily="49" charset="0"/>
                <a:ea typeface="宋体" panose="02010600030101010101" pitchFamily="2" charset="-122"/>
                <a:cs typeface="+mn-cs"/>
              </a:rPr>
              <a:t> public</a:t>
            </a:r>
            <a:r>
              <a:rPr kumimoji="1" lang="en-US" altLang="zh-CN" sz="2400" b="1" i="0" u="none" strike="noStrike" kern="1200" cap="none" spc="0" normalizeH="0" baseline="0" noProof="0" dirty="0" smtClean="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7F0055"/>
                </a:solidFill>
                <a:effectLst/>
                <a:uLnTx/>
                <a:uFillTx/>
                <a:latin typeface="Consolas" panose="020B0609020204030204" pitchFamily="49" charset="0"/>
                <a:ea typeface="宋体" panose="02010600030101010101" pitchFamily="2" charset="-122"/>
                <a:cs typeface="+mn-cs"/>
              </a:rPr>
              <a:t>void</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introduction()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smtClean="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System.</a:t>
            </a:r>
            <a:r>
              <a:rPr kumimoji="1" lang="en-US" altLang="zh-CN" sz="2400" b="1" i="1" u="none" strike="noStrike" kern="1200" cap="none" spc="0" normalizeH="0" baseline="0" noProof="0" dirty="0">
                <a:ln>
                  <a:noFill/>
                </a:ln>
                <a:solidFill>
                  <a:srgbClr val="0000C0"/>
                </a:solidFill>
                <a:effectLst/>
                <a:uLnTx/>
                <a:uFillTx/>
                <a:latin typeface="Consolas" panose="020B0609020204030204" pitchFamily="49" charset="0"/>
                <a:ea typeface="宋体" panose="02010600030101010101" pitchFamily="2" charset="-122"/>
                <a:cs typeface="+mn-cs"/>
              </a:rPr>
              <a:t>out</a:t>
            </a:r>
            <a:r>
              <a:rPr kumimoji="1" lang="en-US" altLang="zh-CN" sz="2400" b="1" i="1"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.println</a:t>
            </a:r>
            <a:r>
              <a:rPr kumimoji="1" lang="en-US" altLang="zh-CN" sz="2400" b="1" i="1" u="none" strike="noStrike" kern="1200" cap="none" spc="0" normalizeH="0" baseline="0" noProof="0" dirty="0" smtClean="0">
                <a:ln>
                  <a:noFill/>
                </a:ln>
                <a:solidFill>
                  <a:srgbClr val="000000"/>
                </a:solidFill>
                <a:effectLst/>
                <a:uLnTx/>
                <a:uFillTx/>
                <a:latin typeface="Consolas" panose="020B0609020204030204" pitchFamily="49" charset="0"/>
                <a:ea typeface="宋体" panose="02010600030101010101" pitchFamily="2" charset="-122"/>
                <a:cs typeface="+mn-cs"/>
              </a:rPr>
              <a:t>(</a:t>
            </a:r>
            <a:r>
              <a:rPr kumimoji="1" lang="en-US" altLang="zh-CN" sz="2400" b="1" i="1" u="none" strike="noStrike" kern="1200" cap="none" spc="0" normalizeH="0" baseline="0" noProof="0" dirty="0">
                <a:ln>
                  <a:noFill/>
                </a:ln>
                <a:solidFill>
                  <a:srgbClr val="2A00FF"/>
                </a:solidFill>
                <a:effectLst/>
                <a:uLnTx/>
                <a:uFillTx/>
                <a:latin typeface="Consolas" panose="020B0609020204030204" pitchFamily="49" charset="0"/>
                <a:ea typeface="宋体" panose="02010600030101010101" pitchFamily="2" charset="-122"/>
                <a:cs typeface="+mn-cs"/>
              </a:rPr>
              <a:t>"</a:t>
            </a:r>
            <a:r>
              <a:rPr kumimoji="1" lang="zh-CN" altLang="en-US" sz="2400" b="1" i="1" u="none" strike="noStrike" kern="1200" cap="none" spc="0" normalizeH="0" baseline="0" noProof="0" dirty="0" smtClean="0">
                <a:ln>
                  <a:noFill/>
                </a:ln>
                <a:solidFill>
                  <a:srgbClr val="2A00FF"/>
                </a:solidFill>
                <a:effectLst/>
                <a:uLnTx/>
                <a:uFillTx/>
                <a:latin typeface="Consolas" panose="020B0609020204030204" pitchFamily="49" charset="0"/>
                <a:ea typeface="宋体" panose="02010600030101010101" pitchFamily="2" charset="-122"/>
                <a:cs typeface="+mn-cs"/>
              </a:rPr>
              <a:t>大家</a:t>
            </a:r>
            <a:r>
              <a:rPr kumimoji="1" lang="zh-CN" altLang="en-US" sz="2400" b="1" i="1" u="none" strike="noStrike" kern="1200" cap="none" spc="0" normalizeH="0" baseline="0" noProof="0" dirty="0">
                <a:ln>
                  <a:noFill/>
                </a:ln>
                <a:solidFill>
                  <a:srgbClr val="2A00FF"/>
                </a:solidFill>
                <a:effectLst/>
                <a:uLnTx/>
                <a:uFillTx/>
                <a:latin typeface="Consolas" panose="020B0609020204030204" pitchFamily="49" charset="0"/>
                <a:ea typeface="宋体" panose="02010600030101010101" pitchFamily="2" charset="-122"/>
                <a:cs typeface="+mn-cs"/>
              </a:rPr>
              <a:t>好！我</a:t>
            </a:r>
            <a:r>
              <a:rPr kumimoji="1" lang="zh-CN" altLang="en-US" sz="2400" b="1" i="1" u="none" strike="noStrike" kern="1200" cap="none" spc="0" normalizeH="0" baseline="0" noProof="0" dirty="0" smtClean="0">
                <a:ln>
                  <a:noFill/>
                </a:ln>
                <a:solidFill>
                  <a:srgbClr val="2A00FF"/>
                </a:solidFill>
                <a:effectLst/>
                <a:uLnTx/>
                <a:uFillTx/>
                <a:latin typeface="Consolas" panose="020B0609020204030204" pitchFamily="49" charset="0"/>
                <a:ea typeface="宋体" panose="02010600030101010101" pitchFamily="2" charset="-122"/>
                <a:cs typeface="+mn-cs"/>
              </a:rPr>
              <a:t>是一只胖企鹅</a:t>
            </a:r>
            <a:r>
              <a:rPr kumimoji="1" lang="en-US" altLang="zh-CN" sz="2400" b="1" i="1" u="none" strike="noStrike" kern="1200" cap="none" spc="0" normalizeH="0" baseline="0" noProof="0" dirty="0" smtClean="0">
                <a:ln>
                  <a:noFill/>
                </a:ln>
                <a:solidFill>
                  <a:srgbClr val="2A00FF"/>
                </a:solidFill>
                <a:effectLst/>
                <a:uLnTx/>
                <a:uFillTx/>
                <a:latin typeface="Consolas" panose="020B0609020204030204" pitchFamily="49" charset="0"/>
                <a:ea typeface="宋体" panose="02010600030101010101" pitchFamily="2" charset="-122"/>
                <a:cs typeface="+mn-cs"/>
              </a:rPr>
              <a:t>"</a:t>
            </a:r>
            <a:r>
              <a:rPr kumimoji="1" lang="en-US" altLang="zh-CN" sz="2400" b="1" i="1" u="none" strike="noStrike" kern="1200" cap="none" spc="0" normalizeH="0" baseline="0" noProof="0" dirty="0" smtClean="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endParaRPr kumimoji="1"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a:extLst>
              <a:ext uri="{FF2B5EF4-FFF2-40B4-BE49-F238E27FC236}">
                <a16:creationId xmlns:a16="http://schemas.microsoft.com/office/drawing/2014/main" id="{E2D975B4-A246-4A68-B542-03F7A9F91994}"/>
              </a:ext>
            </a:extLst>
          </p:cNvPr>
          <p:cNvSpPr txBox="1"/>
          <p:nvPr/>
        </p:nvSpPr>
        <p:spPr>
          <a:xfrm>
            <a:off x="107504" y="3595887"/>
            <a:ext cx="8856984" cy="30162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7F0055"/>
                </a:solidFill>
                <a:effectLst/>
                <a:uLnTx/>
                <a:uFillTx/>
                <a:latin typeface="Consolas" panose="020B0609020204030204" pitchFamily="49" charset="0"/>
                <a:ea typeface="宋体" panose="02010600030101010101" pitchFamily="2" charset="-122"/>
                <a:cs typeface="+mn-cs"/>
              </a:rPr>
              <a:t>public</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7F0055"/>
                </a:solidFill>
                <a:effectLst/>
                <a:uLnTx/>
                <a:uFillTx/>
                <a:latin typeface="Consolas" panose="020B0609020204030204" pitchFamily="49" charset="0"/>
                <a:ea typeface="宋体" panose="02010600030101010101" pitchFamily="2" charset="-122"/>
                <a:cs typeface="+mn-cs"/>
              </a:rPr>
              <a:t>class</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Mouse </a:t>
            </a:r>
            <a:r>
              <a:rPr kumimoji="1" lang="en-US" altLang="zh-CN" sz="2400" b="1" i="0" u="none" strike="noStrike" kern="1200" cap="none" spc="0" normalizeH="0" baseline="0" noProof="0" dirty="0">
                <a:ln>
                  <a:noFill/>
                </a:ln>
                <a:solidFill>
                  <a:srgbClr val="7F0055"/>
                </a:solidFill>
                <a:effectLst/>
                <a:uLnTx/>
                <a:uFillTx/>
                <a:latin typeface="Consolas" panose="020B0609020204030204" pitchFamily="49" charset="0"/>
                <a:ea typeface="宋体" panose="02010600030101010101" pitchFamily="2" charset="-122"/>
                <a:cs typeface="+mn-cs"/>
              </a:rPr>
              <a:t>extends</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Animal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7F0055"/>
                </a:solidFill>
                <a:effectLst/>
                <a:uLnTx/>
                <a:uFillTx/>
                <a:latin typeface="Consolas" panose="020B0609020204030204" pitchFamily="49" charset="0"/>
                <a:ea typeface="宋体" panose="02010600030101010101" pitchFamily="2" charset="-122"/>
                <a:cs typeface="+mn-cs"/>
              </a:rPr>
              <a:t>public</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Mouse(String </a:t>
            </a:r>
            <a:r>
              <a:rPr kumimoji="1" lang="en-US" altLang="zh-CN" sz="2400" b="1" i="0" u="none" strike="noStrike" kern="1200" cap="none" spc="0" normalizeH="0" baseline="0" noProof="0" dirty="0" err="1">
                <a:ln>
                  <a:noFill/>
                </a:ln>
                <a:solidFill>
                  <a:srgbClr val="6A3E3E"/>
                </a:solidFill>
                <a:effectLst/>
                <a:uLnTx/>
                <a:uFillTx/>
                <a:latin typeface="Consolas" panose="020B0609020204030204" pitchFamily="49" charset="0"/>
                <a:ea typeface="宋体" panose="02010600030101010101" pitchFamily="2" charset="-122"/>
                <a:cs typeface="+mn-cs"/>
              </a:rPr>
              <a:t>myName</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7F0055"/>
                </a:solidFill>
                <a:effectLst/>
                <a:uLnTx/>
                <a:uFillTx/>
                <a:latin typeface="Consolas" panose="020B0609020204030204" pitchFamily="49" charset="0"/>
                <a:ea typeface="宋体" panose="02010600030101010101" pitchFamily="2" charset="-122"/>
                <a:cs typeface="+mn-cs"/>
              </a:rPr>
              <a:t>int</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6A3E3E"/>
                </a:solidFill>
                <a:effectLst/>
                <a:uLnTx/>
                <a:uFillTx/>
                <a:latin typeface="Consolas" panose="020B0609020204030204" pitchFamily="49" charset="0"/>
                <a:ea typeface="宋体" panose="02010600030101010101" pitchFamily="2" charset="-122"/>
                <a:cs typeface="+mn-cs"/>
              </a:rPr>
              <a:t>myid</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7F0055"/>
                </a:solidFill>
                <a:effectLst/>
                <a:uLnTx/>
                <a:uFillTx/>
                <a:latin typeface="Consolas" panose="020B0609020204030204" pitchFamily="49" charset="0"/>
                <a:ea typeface="宋体" panose="02010600030101010101" pitchFamily="2" charset="-122"/>
                <a:cs typeface="+mn-cs"/>
              </a:rPr>
              <a:t>super</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1" lang="en-US" altLang="zh-CN" sz="2400" b="1" i="0" u="none" strike="noStrike" kern="1200" cap="none" spc="0" normalizeH="0" baseline="0" noProof="0" dirty="0" err="1">
                <a:ln>
                  <a:noFill/>
                </a:ln>
                <a:solidFill>
                  <a:srgbClr val="6A3E3E"/>
                </a:solidFill>
                <a:effectLst/>
                <a:uLnTx/>
                <a:uFillTx/>
                <a:latin typeface="Consolas" panose="020B0609020204030204" pitchFamily="49" charset="0"/>
                <a:ea typeface="宋体" panose="02010600030101010101" pitchFamily="2" charset="-122"/>
                <a:cs typeface="+mn-cs"/>
              </a:rPr>
              <a:t>myName</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6A3E3E"/>
                </a:solidFill>
                <a:effectLst/>
                <a:uLnTx/>
                <a:uFillTx/>
                <a:latin typeface="Consolas" panose="020B0609020204030204" pitchFamily="49" charset="0"/>
                <a:ea typeface="宋体" panose="02010600030101010101" pitchFamily="2" charset="-122"/>
                <a:cs typeface="+mn-cs"/>
              </a:rPr>
              <a:t>myid</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7F0055"/>
                </a:solidFill>
                <a:effectLst/>
                <a:uLnTx/>
                <a:uFillTx/>
                <a:latin typeface="Consolas" panose="020B0609020204030204" pitchFamily="49" charset="0"/>
                <a:ea typeface="宋体" panose="02010600030101010101" pitchFamily="2" charset="-122"/>
                <a:cs typeface="+mn-cs"/>
              </a:rPr>
              <a:t>    public</a:t>
            </a:r>
            <a:r>
              <a:rPr kumimoji="1" lang="en-US" altLang="zh-CN" sz="2400" b="1" i="0" u="none" strike="noStrike" kern="1200" cap="none" spc="0" normalizeH="0" baseline="0" noProof="0" dirty="0" smtClean="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7F0055"/>
                </a:solidFill>
                <a:effectLst/>
                <a:uLnTx/>
                <a:uFillTx/>
                <a:latin typeface="Consolas" panose="020B0609020204030204" pitchFamily="49" charset="0"/>
                <a:ea typeface="宋体" panose="02010600030101010101" pitchFamily="2" charset="-122"/>
                <a:cs typeface="+mn-cs"/>
              </a:rPr>
              <a:t>void</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introduction</a:t>
            </a:r>
            <a:r>
              <a:rPr kumimoji="1" lang="en-US" altLang="zh-CN" sz="2400" b="1" i="0" u="none" strike="noStrike" kern="1200" cap="none" spc="0" normalizeH="0" baseline="0" noProof="0" dirty="0" smtClean="0">
                <a:ln>
                  <a:noFill/>
                </a:ln>
                <a:solidFill>
                  <a:srgbClr val="000000"/>
                </a:solidFill>
                <a:effectLst/>
                <a:uLnTx/>
                <a:uFillTx/>
                <a:latin typeface="Consolas" panose="020B0609020204030204" pitchFamily="49" charset="0"/>
                <a:ea typeface="宋体" panose="02010600030101010101"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0" u="none" strike="noStrike" kern="1200" cap="none" spc="0" normalizeH="0" baseline="0" noProof="0" dirty="0" smtClean="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000000"/>
                </a:solidFill>
                <a:effectLst/>
                <a:uLnTx/>
                <a:uFillTx/>
                <a:latin typeface="Consolas" panose="020B0609020204030204" pitchFamily="49" charset="0"/>
                <a:ea typeface="宋体" panose="02010600030101010101" pitchFamily="2" charset="-122"/>
                <a:cs typeface="+mn-cs"/>
              </a:rPr>
              <a:t>      System.</a:t>
            </a:r>
            <a:r>
              <a:rPr kumimoji="1" lang="en-US" altLang="zh-CN" sz="2400" b="1" i="1" u="none" strike="noStrike" kern="1200" cap="none" spc="0" normalizeH="0" baseline="0" noProof="0" dirty="0" smtClean="0">
                <a:ln>
                  <a:noFill/>
                </a:ln>
                <a:solidFill>
                  <a:srgbClr val="0000C0"/>
                </a:solidFill>
                <a:effectLst/>
                <a:uLnTx/>
                <a:uFillTx/>
                <a:latin typeface="Consolas" panose="020B0609020204030204" pitchFamily="49" charset="0"/>
                <a:ea typeface="宋体" panose="02010600030101010101" pitchFamily="2" charset="-122"/>
                <a:cs typeface="+mn-cs"/>
              </a:rPr>
              <a:t>out</a:t>
            </a:r>
            <a:r>
              <a:rPr kumimoji="1" lang="en-US" altLang="zh-CN" sz="2400" b="1" i="1" u="none" strike="noStrike" kern="1200" cap="none" spc="0" normalizeH="0" baseline="0" noProof="0" dirty="0" smtClean="0">
                <a:ln>
                  <a:noFill/>
                </a:ln>
                <a:solidFill>
                  <a:srgbClr val="000000"/>
                </a:solidFill>
                <a:effectLst/>
                <a:uLnTx/>
                <a:uFillTx/>
                <a:latin typeface="Consolas" panose="020B0609020204030204" pitchFamily="49" charset="0"/>
                <a:ea typeface="宋体" panose="02010600030101010101" pitchFamily="2" charset="-122"/>
                <a:cs typeface="+mn-cs"/>
              </a:rPr>
              <a:t>.println(</a:t>
            </a:r>
            <a:r>
              <a:rPr kumimoji="1" lang="en-US" altLang="zh-CN" sz="2400" b="1" i="1" u="none" strike="noStrike" kern="1200" cap="none" spc="0" normalizeH="0" baseline="0" noProof="0" dirty="0">
                <a:ln>
                  <a:noFill/>
                </a:ln>
                <a:solidFill>
                  <a:srgbClr val="2A00FF"/>
                </a:solidFill>
                <a:effectLst/>
                <a:uLnTx/>
                <a:uFillTx/>
                <a:latin typeface="Consolas" panose="020B0609020204030204" pitchFamily="49" charset="0"/>
                <a:ea typeface="宋体" panose="02010600030101010101" pitchFamily="2" charset="-122"/>
                <a:cs typeface="+mn-cs"/>
              </a:rPr>
              <a:t>"</a:t>
            </a:r>
            <a:r>
              <a:rPr kumimoji="1" lang="zh-CN" altLang="en-US" sz="2400" b="1" i="1" u="none" strike="noStrike" kern="1200" cap="none" spc="0" normalizeH="0" baseline="0" noProof="0" dirty="0" smtClean="0">
                <a:ln>
                  <a:noFill/>
                </a:ln>
                <a:solidFill>
                  <a:srgbClr val="2A00FF"/>
                </a:solidFill>
                <a:effectLst/>
                <a:uLnTx/>
                <a:uFillTx/>
                <a:latin typeface="Consolas" panose="020B0609020204030204" pitchFamily="49" charset="0"/>
                <a:ea typeface="宋体" panose="02010600030101010101" pitchFamily="2" charset="-122"/>
                <a:cs typeface="+mn-cs"/>
              </a:rPr>
              <a:t>大家</a:t>
            </a:r>
            <a:r>
              <a:rPr kumimoji="1" lang="zh-CN" altLang="en-US" sz="2400" b="1" i="1" u="none" strike="noStrike" kern="1200" cap="none" spc="0" normalizeH="0" baseline="0" noProof="0" dirty="0">
                <a:ln>
                  <a:noFill/>
                </a:ln>
                <a:solidFill>
                  <a:srgbClr val="2A00FF"/>
                </a:solidFill>
                <a:effectLst/>
                <a:uLnTx/>
                <a:uFillTx/>
                <a:latin typeface="Consolas" panose="020B0609020204030204" pitchFamily="49" charset="0"/>
                <a:ea typeface="宋体" panose="02010600030101010101" pitchFamily="2" charset="-122"/>
                <a:cs typeface="+mn-cs"/>
              </a:rPr>
              <a:t>好！我</a:t>
            </a:r>
            <a:r>
              <a:rPr kumimoji="1" lang="zh-CN" altLang="en-US" sz="2400" b="1" i="1" u="none" strike="noStrike" kern="1200" cap="none" spc="0" normalizeH="0" baseline="0" noProof="0" dirty="0" smtClean="0">
                <a:ln>
                  <a:noFill/>
                </a:ln>
                <a:solidFill>
                  <a:srgbClr val="2A00FF"/>
                </a:solidFill>
                <a:effectLst/>
                <a:uLnTx/>
                <a:uFillTx/>
                <a:latin typeface="Consolas" panose="020B0609020204030204" pitchFamily="49" charset="0"/>
                <a:ea typeface="宋体" panose="02010600030101010101" pitchFamily="2" charset="-122"/>
                <a:cs typeface="+mn-cs"/>
              </a:rPr>
              <a:t>是</a:t>
            </a:r>
            <a:r>
              <a:rPr kumimoji="1" lang="zh-CN" altLang="en-US" sz="2400" b="1" i="1" u="none" strike="noStrike" kern="1200" cap="none" spc="0" normalizeH="0" baseline="0" noProof="0" dirty="0">
                <a:ln>
                  <a:noFill/>
                </a:ln>
                <a:solidFill>
                  <a:srgbClr val="2A00FF"/>
                </a:solidFill>
                <a:effectLst/>
                <a:uLnTx/>
                <a:uFillTx/>
                <a:latin typeface="Consolas" panose="020B0609020204030204" pitchFamily="49" charset="0"/>
                <a:ea typeface="宋体" panose="02010600030101010101" pitchFamily="2" charset="-122"/>
                <a:cs typeface="+mn-cs"/>
              </a:rPr>
              <a:t>一</a:t>
            </a:r>
            <a:r>
              <a:rPr kumimoji="1" lang="zh-CN" altLang="en-US" sz="2400" b="1" i="1" u="none" strike="noStrike" kern="1200" cap="none" spc="0" normalizeH="0" baseline="0" noProof="0" dirty="0" smtClean="0">
                <a:ln>
                  <a:noFill/>
                </a:ln>
                <a:solidFill>
                  <a:srgbClr val="2A00FF"/>
                </a:solidFill>
                <a:effectLst/>
                <a:uLnTx/>
                <a:uFillTx/>
                <a:latin typeface="Consolas" panose="020B0609020204030204" pitchFamily="49" charset="0"/>
                <a:ea typeface="宋体" panose="02010600030101010101" pitchFamily="2" charset="-122"/>
                <a:cs typeface="+mn-cs"/>
              </a:rPr>
              <a:t>只小老鼠</a:t>
            </a:r>
            <a:r>
              <a:rPr kumimoji="1" lang="en-US" altLang="zh-CN" sz="2400" b="1" i="1" u="none" strike="noStrike" kern="1200" cap="none" spc="0" normalizeH="0" baseline="0" noProof="0" dirty="0" smtClean="0">
                <a:ln>
                  <a:noFill/>
                </a:ln>
                <a:solidFill>
                  <a:srgbClr val="2A00FF"/>
                </a:solidFill>
                <a:effectLst/>
                <a:uLnTx/>
                <a:uFillTx/>
                <a:latin typeface="Consolas" panose="020B0609020204030204" pitchFamily="49" charset="0"/>
                <a:ea typeface="宋体" panose="02010600030101010101" pitchFamily="2" charset="-122"/>
                <a:cs typeface="+mn-cs"/>
              </a:rPr>
              <a:t>"</a:t>
            </a:r>
            <a:r>
              <a:rPr kumimoji="1" lang="en-US" altLang="zh-CN" sz="2400" b="1" i="1" u="none" strike="noStrike" kern="1200" cap="none" spc="0" normalizeH="0" baseline="0" noProof="0" dirty="0" smtClean="0">
                <a:ln>
                  <a:noFill/>
                </a:ln>
                <a:solidFill>
                  <a:srgbClr val="000000"/>
                </a:solidFill>
                <a:effectLst/>
                <a:uLnTx/>
                <a:uFillTx/>
                <a:latin typeface="Consolas" panose="020B0609020204030204" pitchFamily="49"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758174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620688"/>
            <a:ext cx="6629400" cy="685800"/>
          </a:xfrm>
        </p:spPr>
        <p:txBody>
          <a:bodyPr/>
          <a:lstStyle/>
          <a:p>
            <a:r>
              <a:rPr lang="en-US" altLang="zh-CN" dirty="0">
                <a:cs typeface="Times New Roman" panose="02020603050405020304" pitchFamily="18" charset="0"/>
              </a:rPr>
              <a:t>4</a:t>
            </a:r>
            <a:r>
              <a:rPr lang="zh-CN" altLang="en-US" b="1" dirty="0">
                <a:cs typeface="Times New Roman" panose="02020603050405020304" pitchFamily="18" charset="0"/>
              </a:rPr>
              <a:t>、案例</a:t>
            </a:r>
            <a:r>
              <a:rPr lang="zh-CN" altLang="en-US" dirty="0">
                <a:cs typeface="Times New Roman" panose="02020603050405020304" pitchFamily="18" charset="0"/>
              </a:rPr>
              <a:t>讲解</a:t>
            </a:r>
            <a:endParaRPr lang="zh-CN" altLang="en-US" dirty="0"/>
          </a:p>
        </p:txBody>
      </p:sp>
      <p:sp>
        <p:nvSpPr>
          <p:cNvPr id="8" name="内容占位符 7">
            <a:extLst>
              <a:ext uri="{FF2B5EF4-FFF2-40B4-BE49-F238E27FC236}">
                <a16:creationId xmlns:a16="http://schemas.microsoft.com/office/drawing/2014/main" id="{2B00CC6C-E0B1-4302-B1B4-CE6716ACE689}"/>
              </a:ext>
            </a:extLst>
          </p:cNvPr>
          <p:cNvSpPr>
            <a:spLocks noGrp="1"/>
          </p:cNvSpPr>
          <p:nvPr>
            <p:ph idx="1"/>
          </p:nvPr>
        </p:nvSpPr>
        <p:spPr>
          <a:xfrm>
            <a:off x="323528" y="1484784"/>
            <a:ext cx="8496944" cy="4516688"/>
          </a:xfrm>
        </p:spPr>
        <p:txBody>
          <a:bodyPr/>
          <a:lstStyle/>
          <a:p>
            <a:r>
              <a:rPr lang="zh-CN" altLang="en-US" sz="3200" dirty="0">
                <a:latin typeface="+mj-lt"/>
                <a:ea typeface="楷体" panose="02010609060101010101" pitchFamily="49" charset="-122"/>
              </a:rPr>
              <a:t>例</a:t>
            </a:r>
            <a:r>
              <a:rPr lang="en-US" altLang="zh-CN" sz="3200" dirty="0">
                <a:latin typeface="+mj-lt"/>
                <a:ea typeface="楷体" panose="02010609060101010101" pitchFamily="49" charset="-122"/>
              </a:rPr>
              <a:t>1</a:t>
            </a:r>
            <a:r>
              <a:rPr lang="zh-CN" altLang="en-US" sz="3200" dirty="0" smtClean="0">
                <a:latin typeface="+mj-lt"/>
                <a:ea typeface="楷体" panose="02010609060101010101" pitchFamily="49" charset="-122"/>
              </a:rPr>
              <a:t>：矩形计算</a:t>
            </a:r>
            <a:endParaRPr lang="en-US" altLang="zh-CN" sz="3200" dirty="0" smtClean="0">
              <a:latin typeface="+mj-lt"/>
              <a:ea typeface="楷体" panose="02010609060101010101" pitchFamily="49" charset="-122"/>
            </a:endParaRPr>
          </a:p>
          <a:p>
            <a:r>
              <a:rPr lang="zh-CN" altLang="en-US" sz="3200" dirty="0" smtClean="0">
                <a:latin typeface="+mj-lt"/>
                <a:ea typeface="楷体" panose="02010609060101010101" pitchFamily="49" charset="-122"/>
              </a:rPr>
              <a:t>例</a:t>
            </a:r>
            <a:r>
              <a:rPr lang="en-US" altLang="zh-CN" sz="3200" dirty="0" smtClean="0">
                <a:latin typeface="+mj-lt"/>
                <a:ea typeface="楷体" panose="02010609060101010101" pitchFamily="49" charset="-122"/>
              </a:rPr>
              <a:t>2</a:t>
            </a:r>
            <a:r>
              <a:rPr lang="zh-CN" altLang="en-US" sz="3200" dirty="0" smtClean="0">
                <a:latin typeface="+mj-lt"/>
                <a:ea typeface="楷体" panose="02010609060101010101" pitchFamily="49" charset="-122"/>
              </a:rPr>
              <a:t>：点面体</a:t>
            </a:r>
            <a:endParaRPr lang="en-US" altLang="zh-CN" sz="3200" dirty="0" smtClean="0">
              <a:latin typeface="+mj-lt"/>
              <a:ea typeface="楷体" panose="02010609060101010101" pitchFamily="49" charset="-122"/>
            </a:endParaRPr>
          </a:p>
          <a:p>
            <a:r>
              <a:rPr lang="zh-CN" altLang="en-US" sz="3200" dirty="0" smtClean="0">
                <a:latin typeface="+mj-lt"/>
                <a:ea typeface="楷体" panose="02010609060101010101" pitchFamily="49" charset="-122"/>
              </a:rPr>
              <a:t>例</a:t>
            </a:r>
            <a:r>
              <a:rPr lang="en-US" altLang="zh-CN" sz="3200" dirty="0" smtClean="0">
                <a:latin typeface="+mj-lt"/>
                <a:ea typeface="楷体" panose="02010609060101010101" pitchFamily="49" charset="-122"/>
              </a:rPr>
              <a:t>3</a:t>
            </a:r>
            <a:r>
              <a:rPr lang="zh-CN" altLang="en-US" sz="3200" dirty="0" smtClean="0">
                <a:latin typeface="+mj-lt"/>
                <a:ea typeface="楷体" panose="02010609060101010101" pitchFamily="49" charset="-122"/>
              </a:rPr>
              <a:t>：高考成绩排序</a:t>
            </a:r>
            <a:endParaRPr lang="en-US" altLang="zh-CN" sz="3200" dirty="0" smtClean="0">
              <a:latin typeface="+mj-lt"/>
              <a:ea typeface="楷体" panose="02010609060101010101" pitchFamily="49" charset="-122"/>
            </a:endParaRPr>
          </a:p>
          <a:p>
            <a:r>
              <a:rPr lang="zh-CN" altLang="en-US" sz="3200" dirty="0" smtClean="0">
                <a:latin typeface="+mj-lt"/>
                <a:ea typeface="楷体" panose="02010609060101010101" pitchFamily="49" charset="-122"/>
              </a:rPr>
              <a:t>例</a:t>
            </a:r>
            <a:r>
              <a:rPr lang="en-US" altLang="zh-CN" sz="3200" dirty="0" smtClean="0">
                <a:latin typeface="+mj-lt"/>
                <a:ea typeface="楷体" panose="02010609060101010101" pitchFamily="49" charset="-122"/>
              </a:rPr>
              <a:t>4</a:t>
            </a:r>
            <a:r>
              <a:rPr lang="zh-CN" altLang="en-US" sz="3200" dirty="0" smtClean="0">
                <a:latin typeface="+mj-lt"/>
                <a:ea typeface="楷体" panose="02010609060101010101" pitchFamily="49" charset="-122"/>
              </a:rPr>
              <a:t>：银行利息计算</a:t>
            </a:r>
            <a:endParaRPr lang="en-US" altLang="zh-CN" sz="3200" dirty="0">
              <a:latin typeface="+mj-lt"/>
              <a:ea typeface="楷体" panose="02010609060101010101" pitchFamily="49" charset="-122"/>
            </a:endParaRPr>
          </a:p>
        </p:txBody>
      </p:sp>
      <p:sp>
        <p:nvSpPr>
          <p:cNvPr id="3" name="灯片编号占位符 2"/>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48</a:t>
            </a:fld>
            <a:r>
              <a:rPr lang="zh-CN" altLang="en-US"/>
              <a:t>页</a:t>
            </a:r>
            <a:endParaRPr lang="en-US" altLang="zh-CN" dirty="0"/>
          </a:p>
        </p:txBody>
      </p:sp>
    </p:spTree>
    <p:extLst>
      <p:ext uri="{BB962C8B-B14F-4D97-AF65-F5344CB8AC3E}">
        <p14:creationId xmlns:p14="http://schemas.microsoft.com/office/powerpoint/2010/main" val="26685867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052736"/>
            <a:ext cx="8856984" cy="5419924"/>
          </a:xfrm>
        </p:spPr>
        <p:txBody>
          <a:bodyPr/>
          <a:lstStyle/>
          <a:p>
            <a:r>
              <a:rPr lang="zh-CN" altLang="en-US" sz="2400" dirty="0" smtClean="0">
                <a:solidFill>
                  <a:srgbClr val="0000FF"/>
                </a:solidFill>
              </a:rPr>
              <a:t>高考成绩排序</a:t>
            </a:r>
            <a:endParaRPr lang="en-US" altLang="zh-CN" sz="2400" dirty="0" smtClean="0">
              <a:solidFill>
                <a:srgbClr val="0000FF"/>
              </a:solidFill>
            </a:endParaRPr>
          </a:p>
          <a:p>
            <a:pPr marL="0" indent="0">
              <a:buNone/>
            </a:pPr>
            <a:r>
              <a:rPr lang="zh-CN" altLang="en-US" sz="2400" dirty="0" smtClean="0"/>
              <a:t>（</a:t>
            </a:r>
            <a:r>
              <a:rPr lang="en-US" altLang="zh-CN" sz="2400" dirty="0" smtClean="0"/>
              <a:t>1</a:t>
            </a:r>
            <a:r>
              <a:rPr lang="zh-CN" altLang="en-US" sz="2400" dirty="0" smtClean="0"/>
              <a:t>）确定类的个数：学生类，文理科学生类，艺体学生类；测试类</a:t>
            </a:r>
            <a:endParaRPr lang="en-US" altLang="zh-CN" sz="2400" dirty="0" smtClean="0"/>
          </a:p>
          <a:p>
            <a:pPr marL="0" indent="0">
              <a:buNone/>
            </a:pPr>
            <a:r>
              <a:rPr lang="zh-CN" altLang="en-US" sz="2400" dirty="0" smtClean="0"/>
              <a:t>（</a:t>
            </a:r>
            <a:r>
              <a:rPr lang="en-US" altLang="zh-CN" sz="2400" dirty="0" smtClean="0"/>
              <a:t>2</a:t>
            </a:r>
            <a:r>
              <a:rPr lang="zh-CN" altLang="en-US" sz="2400" dirty="0" smtClean="0"/>
              <a:t>）测试数据：学号不能相同；注意几个边界值，文理科总分相同，艺体总分相同、但专业课成绩不同</a:t>
            </a:r>
            <a:endParaRPr lang="en-US" altLang="zh-CN" sz="2400" dirty="0" smtClean="0"/>
          </a:p>
          <a:p>
            <a:pPr marL="0" indent="0">
              <a:buNone/>
            </a:pPr>
            <a:endParaRPr lang="zh-CN" altLang="en-US" sz="2400" dirty="0"/>
          </a:p>
        </p:txBody>
      </p:sp>
      <p:sp>
        <p:nvSpPr>
          <p:cNvPr id="4" name="灯片编号占位符 3"/>
          <p:cNvSpPr>
            <a:spLocks noGrp="1"/>
          </p:cNvSpPr>
          <p:nvPr>
            <p:ph type="sldNum" sz="quarter" idx="11"/>
          </p:nvPr>
        </p:nvSpPr>
        <p:spPr/>
        <p:txBody>
          <a:bodyPr/>
          <a:lstStyle/>
          <a:p>
            <a:pPr>
              <a:defRPr/>
            </a:pPr>
            <a:r>
              <a:rPr lang="zh-CN" altLang="en-US" smtClean="0"/>
              <a:t>第</a:t>
            </a:r>
            <a:fld id="{CA026F94-6BC2-4C2F-AEB4-E7C94D10364D}" type="slidenum">
              <a:rPr lang="zh-CN" altLang="en-US" smtClean="0"/>
              <a:pPr>
                <a:defRPr/>
              </a:pPr>
              <a:t>49</a:t>
            </a:fld>
            <a:r>
              <a:rPr lang="zh-CN" altLang="en-US" smtClean="0"/>
              <a:t>页</a:t>
            </a:r>
            <a:endParaRPr lang="en-US" altLang="zh-CN" dirty="0"/>
          </a:p>
        </p:txBody>
      </p:sp>
    </p:spTree>
    <p:extLst>
      <p:ext uri="{BB962C8B-B14F-4D97-AF65-F5344CB8AC3E}">
        <p14:creationId xmlns:p14="http://schemas.microsoft.com/office/powerpoint/2010/main" val="2867159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484784"/>
            <a:ext cx="8280920" cy="3816424"/>
          </a:xfrm>
        </p:spPr>
        <p:txBody>
          <a:bodyPr/>
          <a:lstStyle/>
          <a:p>
            <a:pPr algn="just" eaLnBrk="1" hangingPunct="1">
              <a:spcBef>
                <a:spcPts val="1200"/>
              </a:spcBef>
              <a:spcAft>
                <a:spcPts val="1200"/>
              </a:spcAft>
            </a:pPr>
            <a:r>
              <a:rPr lang="zh-CN" altLang="en-US" dirty="0" smtClean="0">
                <a:latin typeface="微软雅黑" panose="020B0503020204020204" pitchFamily="34" charset="-122"/>
              </a:rPr>
              <a:t>子类从父类继承的成员（变量和方法），被</a:t>
            </a:r>
            <a:r>
              <a:rPr lang="zh-CN" altLang="en-US" dirty="0">
                <a:latin typeface="微软雅黑" panose="020B0503020204020204" pitchFamily="34" charset="-122"/>
              </a:rPr>
              <a:t>视</a:t>
            </a:r>
            <a:r>
              <a:rPr lang="zh-CN" altLang="en-US" dirty="0" smtClean="0">
                <a:latin typeface="微软雅黑" panose="020B0503020204020204" pitchFamily="34" charset="-122"/>
              </a:rPr>
              <a:t>作子类的成员，</a:t>
            </a:r>
            <a:r>
              <a:rPr lang="zh-CN" altLang="en-US" dirty="0">
                <a:solidFill>
                  <a:srgbClr val="0000FF"/>
                </a:solidFill>
                <a:latin typeface="微软雅黑" panose="020B0503020204020204" pitchFamily="34" charset="-122"/>
              </a:rPr>
              <a:t>就好象它们是在子类中直接</a:t>
            </a:r>
            <a:r>
              <a:rPr lang="zh-CN" altLang="en-US" dirty="0" smtClean="0">
                <a:solidFill>
                  <a:srgbClr val="0000FF"/>
                </a:solidFill>
                <a:latin typeface="微软雅黑" panose="020B0503020204020204" pitchFamily="34" charset="-122"/>
              </a:rPr>
              <a:t>声明（定义）的一样</a:t>
            </a:r>
            <a:r>
              <a:rPr lang="zh-CN" altLang="en-US" dirty="0">
                <a:latin typeface="微软雅黑" panose="020B0503020204020204" pitchFamily="34" charset="-122"/>
              </a:rPr>
              <a:t>，可以被子类中定义</a:t>
            </a:r>
            <a:r>
              <a:rPr lang="zh-CN" altLang="en-US" dirty="0" smtClean="0">
                <a:latin typeface="微软雅黑" panose="020B0503020204020204" pitchFamily="34" charset="-122"/>
              </a:rPr>
              <a:t>的方法操作和调用。</a:t>
            </a:r>
            <a:endParaRPr lang="zh-CN" altLang="en-US" dirty="0">
              <a:latin typeface="微软雅黑" panose="020B0503020204020204" pitchFamily="34" charset="-122"/>
            </a:endParaRPr>
          </a:p>
        </p:txBody>
      </p:sp>
      <p:sp>
        <p:nvSpPr>
          <p:cNvPr id="5" name="灯片编号占位符 4"/>
          <p:cNvSpPr>
            <a:spLocks noGrp="1"/>
          </p:cNvSpPr>
          <p:nvPr>
            <p:ph type="sldNum" sz="quarter" idx="11"/>
          </p:nvPr>
        </p:nvSpPr>
        <p:spPr/>
        <p:txBody>
          <a:bodyPr/>
          <a:lstStyle/>
          <a:p>
            <a:pPr>
              <a:defRPr/>
            </a:pPr>
            <a:r>
              <a:rPr lang="zh-CN" altLang="en-US" dirty="0"/>
              <a:t>第</a:t>
            </a:r>
            <a:fld id="{CA026F94-6BC2-4C2F-AEB4-E7C94D10364D}" type="slidenum">
              <a:rPr lang="zh-CN" altLang="en-US" smtClean="0"/>
              <a:pPr>
                <a:defRPr/>
              </a:pPr>
              <a:t>5</a:t>
            </a:fld>
            <a:r>
              <a:rPr lang="zh-CN" altLang="en-US" dirty="0"/>
              <a:t>页</a:t>
            </a:r>
            <a:endParaRPr lang="en-US" altLang="zh-CN" dirty="0"/>
          </a:p>
        </p:txBody>
      </p:sp>
    </p:spTree>
    <p:extLst>
      <p:ext uri="{BB962C8B-B14F-4D97-AF65-F5344CB8AC3E}">
        <p14:creationId xmlns:p14="http://schemas.microsoft.com/office/powerpoint/2010/main" val="31927397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04663"/>
            <a:ext cx="8136904" cy="6067997"/>
          </a:xfrm>
        </p:spPr>
        <p:txBody>
          <a:bodyPr/>
          <a:lstStyle/>
          <a:p>
            <a:pPr marL="0" indent="0">
              <a:buNone/>
            </a:pPr>
            <a:r>
              <a:rPr lang="zh-CN" altLang="en-US" sz="2400" dirty="0" smtClean="0"/>
              <a:t>（</a:t>
            </a:r>
            <a:r>
              <a:rPr lang="en-US" altLang="zh-CN" sz="2400" dirty="0" smtClean="0"/>
              <a:t>3</a:t>
            </a:r>
            <a:r>
              <a:rPr lang="zh-CN" altLang="en-US" sz="2400" dirty="0"/>
              <a:t>）类的设计</a:t>
            </a:r>
            <a:endParaRPr lang="en-US" altLang="zh-CN" sz="2400" dirty="0"/>
          </a:p>
          <a:p>
            <a:r>
              <a:rPr lang="zh-CN" altLang="en-US" sz="2400" dirty="0">
                <a:solidFill>
                  <a:srgbClr val="0000FF"/>
                </a:solidFill>
              </a:rPr>
              <a:t>学生类</a:t>
            </a:r>
            <a:r>
              <a:rPr lang="zh-CN" altLang="en-US" sz="2400" dirty="0"/>
              <a:t>：</a:t>
            </a:r>
            <a:endParaRPr lang="en-US" altLang="zh-CN" sz="2400" dirty="0"/>
          </a:p>
          <a:p>
            <a:pPr marL="400050" lvl="1" indent="0">
              <a:buNone/>
            </a:pPr>
            <a:r>
              <a:rPr lang="zh-CN" altLang="en-US" sz="2000" dirty="0"/>
              <a:t>变量：学号，姓名，语数英</a:t>
            </a:r>
            <a:r>
              <a:rPr lang="zh-CN" altLang="en-US" sz="2000" dirty="0" smtClean="0"/>
              <a:t>成绩</a:t>
            </a:r>
            <a:endParaRPr lang="en-US" altLang="zh-CN" sz="2000" dirty="0"/>
          </a:p>
          <a:p>
            <a:pPr marL="400050" lvl="1" indent="0">
              <a:buNone/>
            </a:pPr>
            <a:r>
              <a:rPr lang="zh-CN" altLang="en-US" sz="2000" dirty="0"/>
              <a:t>方法：输出基本信息</a:t>
            </a:r>
            <a:endParaRPr lang="en-US" altLang="zh-CN" sz="2000" dirty="0"/>
          </a:p>
          <a:p>
            <a:r>
              <a:rPr lang="zh-CN" altLang="en-US" sz="2400" dirty="0">
                <a:solidFill>
                  <a:srgbClr val="0000FF"/>
                </a:solidFill>
              </a:rPr>
              <a:t>文理科类</a:t>
            </a:r>
            <a:r>
              <a:rPr lang="zh-CN" altLang="en-US" sz="2400" dirty="0"/>
              <a:t>，继承学生类</a:t>
            </a:r>
            <a:endParaRPr lang="en-US" altLang="zh-CN" sz="2400" dirty="0"/>
          </a:p>
          <a:p>
            <a:pPr marL="400050" lvl="1" indent="0">
              <a:buNone/>
            </a:pPr>
            <a:r>
              <a:rPr lang="zh-CN" altLang="en-US" sz="2000" dirty="0"/>
              <a:t>变量：综合课成绩，类别，</a:t>
            </a:r>
            <a:r>
              <a:rPr lang="zh-CN" altLang="en-US" sz="2000" dirty="0" smtClean="0"/>
              <a:t>总分</a:t>
            </a:r>
            <a:endParaRPr lang="en-US" altLang="zh-CN" sz="2000" dirty="0"/>
          </a:p>
          <a:p>
            <a:pPr marL="400050" lvl="1" indent="0">
              <a:buNone/>
            </a:pPr>
            <a:r>
              <a:rPr lang="zh-CN" altLang="en-US" sz="2000" dirty="0"/>
              <a:t>方法：计算总分，</a:t>
            </a:r>
            <a:r>
              <a:rPr lang="zh-CN" altLang="en-US" sz="2000" dirty="0" smtClean="0"/>
              <a:t>排序（按类别分别排序），</a:t>
            </a:r>
            <a:r>
              <a:rPr lang="zh-CN" altLang="en-US" sz="2000" dirty="0"/>
              <a:t>输出信息</a:t>
            </a:r>
            <a:endParaRPr lang="en-US" altLang="zh-CN" sz="2000" dirty="0"/>
          </a:p>
          <a:p>
            <a:r>
              <a:rPr lang="zh-CN" altLang="en-US" sz="2400" dirty="0">
                <a:solidFill>
                  <a:srgbClr val="0000FF"/>
                </a:solidFill>
              </a:rPr>
              <a:t>艺体类</a:t>
            </a:r>
            <a:r>
              <a:rPr lang="zh-CN" altLang="en-US" sz="2400" dirty="0"/>
              <a:t>，继承文理科类</a:t>
            </a:r>
            <a:r>
              <a:rPr lang="zh-CN" altLang="en-US" sz="2400" dirty="0" smtClean="0"/>
              <a:t>：</a:t>
            </a:r>
            <a:endParaRPr lang="en-US" altLang="zh-CN" sz="2400" dirty="0" smtClean="0"/>
          </a:p>
          <a:p>
            <a:pPr marL="400050" lvl="1" indent="0">
              <a:buNone/>
            </a:pPr>
            <a:r>
              <a:rPr lang="zh-CN" altLang="en-US" sz="2000" dirty="0" smtClean="0"/>
              <a:t>变量：专业课</a:t>
            </a:r>
            <a:r>
              <a:rPr lang="zh-CN" altLang="en-US" sz="2000" dirty="0"/>
              <a:t>成绩，类别，</a:t>
            </a:r>
            <a:r>
              <a:rPr lang="zh-CN" altLang="en-US" sz="2000" dirty="0" smtClean="0"/>
              <a:t>总分</a:t>
            </a:r>
            <a:endParaRPr lang="en-US" altLang="zh-CN" sz="2000" dirty="0" smtClean="0"/>
          </a:p>
          <a:p>
            <a:pPr marL="400050" lvl="1" indent="0">
              <a:buNone/>
            </a:pPr>
            <a:r>
              <a:rPr lang="zh-CN" altLang="en-US" sz="2000" dirty="0" smtClean="0"/>
              <a:t>方法；计算</a:t>
            </a:r>
            <a:r>
              <a:rPr lang="zh-CN" altLang="en-US" sz="2000" dirty="0"/>
              <a:t>总分，</a:t>
            </a:r>
            <a:r>
              <a:rPr lang="zh-CN" altLang="en-US" sz="2000" dirty="0" smtClean="0"/>
              <a:t>排序（</a:t>
            </a:r>
            <a:r>
              <a:rPr lang="zh-CN" altLang="en-US" sz="2000" dirty="0"/>
              <a:t>按类别分别排序</a:t>
            </a:r>
            <a:r>
              <a:rPr lang="zh-CN" altLang="en-US" sz="2000" dirty="0" smtClean="0"/>
              <a:t>），</a:t>
            </a:r>
            <a:r>
              <a:rPr lang="zh-CN" altLang="en-US" sz="2000" dirty="0"/>
              <a:t>输出信息</a:t>
            </a:r>
            <a:endParaRPr lang="zh-CN" altLang="en-US" dirty="0"/>
          </a:p>
        </p:txBody>
      </p:sp>
      <p:sp>
        <p:nvSpPr>
          <p:cNvPr id="4" name="灯片编号占位符 3"/>
          <p:cNvSpPr>
            <a:spLocks noGrp="1"/>
          </p:cNvSpPr>
          <p:nvPr>
            <p:ph type="sldNum" sz="quarter" idx="11"/>
          </p:nvPr>
        </p:nvSpPr>
        <p:spPr/>
        <p:txBody>
          <a:bodyPr/>
          <a:lstStyle/>
          <a:p>
            <a:pPr>
              <a:defRPr/>
            </a:pPr>
            <a:r>
              <a:rPr lang="zh-CN" altLang="en-US" smtClean="0"/>
              <a:t>第</a:t>
            </a:r>
            <a:fld id="{CA026F94-6BC2-4C2F-AEB4-E7C94D10364D}" type="slidenum">
              <a:rPr lang="zh-CN" altLang="en-US" smtClean="0"/>
              <a:pPr>
                <a:defRPr/>
              </a:pPr>
              <a:t>50</a:t>
            </a:fld>
            <a:r>
              <a:rPr lang="zh-CN" altLang="en-US" smtClean="0"/>
              <a:t>页</a:t>
            </a:r>
            <a:endParaRPr lang="en-US" altLang="zh-CN" dirty="0"/>
          </a:p>
        </p:txBody>
      </p:sp>
    </p:spTree>
    <p:extLst>
      <p:ext uri="{BB962C8B-B14F-4D97-AF65-F5344CB8AC3E}">
        <p14:creationId xmlns:p14="http://schemas.microsoft.com/office/powerpoint/2010/main" val="3186540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2136" y="188640"/>
            <a:ext cx="8198296" cy="6408712"/>
          </a:xfrm>
        </p:spPr>
        <p:txBody>
          <a:bodyPr/>
          <a:lstStyle/>
          <a:p>
            <a:pPr marL="0" indent="0">
              <a:buNone/>
            </a:pPr>
            <a:r>
              <a:rPr lang="zh-CN" altLang="en-US" sz="2400" dirty="0" smtClean="0"/>
              <a:t>（</a:t>
            </a:r>
            <a:r>
              <a:rPr lang="en-US" altLang="zh-CN" sz="2400" dirty="0" smtClean="0"/>
              <a:t>4</a:t>
            </a:r>
            <a:r>
              <a:rPr lang="zh-CN" altLang="en-US" sz="2400" dirty="0" smtClean="0"/>
              <a:t>）编写测试类（反馈到第</a:t>
            </a:r>
            <a:r>
              <a:rPr lang="en-US" altLang="zh-CN" sz="2400" dirty="0" smtClean="0"/>
              <a:t>3</a:t>
            </a:r>
            <a:r>
              <a:rPr lang="zh-CN" altLang="en-US" sz="2400" dirty="0" smtClean="0"/>
              <a:t>步，不断修正）</a:t>
            </a:r>
            <a:endParaRPr lang="en-US" altLang="zh-CN" sz="2400" dirty="0" smtClean="0"/>
          </a:p>
          <a:p>
            <a:pPr marL="457200" indent="-457200">
              <a:buFont typeface="+mj-ea"/>
              <a:buAutoNum type="circleNumDbPlain"/>
            </a:pPr>
            <a:r>
              <a:rPr lang="zh-CN" altLang="en-US" sz="2400" dirty="0" smtClean="0"/>
              <a:t>定义相关变量；</a:t>
            </a:r>
            <a:endParaRPr lang="en-US" altLang="zh-CN" sz="2400" dirty="0" smtClean="0"/>
          </a:p>
          <a:p>
            <a:pPr marL="457200" indent="-457200">
              <a:buFont typeface="+mj-ea"/>
              <a:buAutoNum type="circleNumDbPlain"/>
            </a:pPr>
            <a:r>
              <a:rPr lang="zh-CN" altLang="en-US" sz="2400" dirty="0" smtClean="0"/>
              <a:t>输入文理科学生个数，</a:t>
            </a:r>
            <a:endParaRPr lang="en-US" altLang="zh-CN" sz="2400" dirty="0" smtClean="0"/>
          </a:p>
          <a:p>
            <a:pPr marL="457200" indent="-457200">
              <a:buFont typeface="+mj-ea"/>
              <a:buAutoNum type="circleNumDbPlain"/>
            </a:pPr>
            <a:r>
              <a:rPr lang="zh-CN" altLang="en-US" sz="2400" dirty="0" smtClean="0"/>
              <a:t>定义学生数组，</a:t>
            </a:r>
            <a:endParaRPr lang="en-US" altLang="zh-CN" sz="2400" dirty="0" smtClean="0"/>
          </a:p>
          <a:p>
            <a:pPr marL="457200" indent="-457200">
              <a:buFont typeface="+mj-ea"/>
              <a:buAutoNum type="circleNumDbPlain"/>
            </a:pPr>
            <a:r>
              <a:rPr lang="zh-CN" altLang="en-US" sz="2400" dirty="0" smtClean="0"/>
              <a:t>输入相关信息，利用这些信息对学生数组对象进行实例化（初始化）；</a:t>
            </a:r>
            <a:endParaRPr lang="en-US" altLang="zh-CN" sz="2400" dirty="0" smtClean="0"/>
          </a:p>
          <a:p>
            <a:pPr marL="457200" indent="-457200">
              <a:buFont typeface="+mj-ea"/>
              <a:buAutoNum type="circleNumDbPlain"/>
            </a:pPr>
            <a:r>
              <a:rPr lang="zh-CN" altLang="en-US" sz="2400" dirty="0" smtClean="0"/>
              <a:t>按类别</a:t>
            </a:r>
            <a:r>
              <a:rPr lang="en-US" altLang="zh-CN" sz="2400" dirty="0" smtClean="0"/>
              <a:t>1</a:t>
            </a:r>
            <a:r>
              <a:rPr lang="zh-CN" altLang="en-US" sz="2400" dirty="0" smtClean="0"/>
              <a:t>（文科）进行排序，</a:t>
            </a:r>
            <a:endParaRPr lang="en-US" altLang="zh-CN" sz="2400" dirty="0" smtClean="0"/>
          </a:p>
          <a:p>
            <a:pPr marL="457200" indent="-457200">
              <a:buFont typeface="+mj-ea"/>
              <a:buAutoNum type="circleNumDbPlain"/>
            </a:pPr>
            <a:r>
              <a:rPr lang="zh-CN" altLang="en-US" sz="2400" dirty="0" smtClean="0"/>
              <a:t>按类别</a:t>
            </a:r>
            <a:r>
              <a:rPr lang="en-US" altLang="zh-CN" sz="2400" dirty="0" smtClean="0"/>
              <a:t>2</a:t>
            </a:r>
            <a:r>
              <a:rPr lang="zh-CN" altLang="en-US" sz="2400" dirty="0" smtClean="0"/>
              <a:t>（理科）进行排序，</a:t>
            </a:r>
            <a:endParaRPr lang="en-US" altLang="zh-CN" sz="2400" dirty="0" smtClean="0"/>
          </a:p>
          <a:p>
            <a:pPr marL="457200" indent="-457200">
              <a:buFont typeface="+mj-ea"/>
              <a:buAutoNum type="circleNumDbPlain"/>
            </a:pPr>
            <a:r>
              <a:rPr lang="zh-CN" altLang="en-US" sz="2400" dirty="0" smtClean="0"/>
              <a:t>分类别输出。</a:t>
            </a:r>
            <a:endParaRPr lang="en-US" altLang="zh-CN" sz="2400" dirty="0" smtClean="0"/>
          </a:p>
          <a:p>
            <a:pPr marL="457200" indent="-457200">
              <a:buFont typeface="+mj-ea"/>
              <a:buAutoNum type="circleNumDbPlain"/>
            </a:pPr>
            <a:r>
              <a:rPr lang="zh-CN" altLang="en-US" sz="2400" dirty="0" smtClean="0"/>
              <a:t>输入艺体类学生个数</a:t>
            </a:r>
            <a:endParaRPr lang="en-US" altLang="zh-CN" sz="2400" dirty="0" smtClean="0"/>
          </a:p>
          <a:p>
            <a:pPr marL="457200" indent="-457200">
              <a:buFont typeface="+mj-ea"/>
              <a:buAutoNum type="circleNumDbPlain"/>
            </a:pPr>
            <a:r>
              <a:rPr lang="zh-CN" altLang="en-US" sz="2400" dirty="0" smtClean="0"/>
              <a:t>再做类似</a:t>
            </a:r>
            <a:r>
              <a:rPr lang="en-US" altLang="zh-CN" sz="2400" dirty="0" smtClean="0"/>
              <a:t>3-7</a:t>
            </a:r>
            <a:r>
              <a:rPr lang="zh-CN" altLang="en-US" sz="2400" dirty="0" smtClean="0"/>
              <a:t>工作</a:t>
            </a:r>
            <a:endParaRPr lang="zh-CN" altLang="en-US" sz="2400" dirty="0"/>
          </a:p>
        </p:txBody>
      </p:sp>
      <p:sp>
        <p:nvSpPr>
          <p:cNvPr id="4" name="灯片编号占位符 3"/>
          <p:cNvSpPr>
            <a:spLocks noGrp="1"/>
          </p:cNvSpPr>
          <p:nvPr>
            <p:ph type="sldNum" sz="quarter" idx="11"/>
          </p:nvPr>
        </p:nvSpPr>
        <p:spPr/>
        <p:txBody>
          <a:bodyPr/>
          <a:lstStyle/>
          <a:p>
            <a:pPr>
              <a:defRPr/>
            </a:pPr>
            <a:r>
              <a:rPr lang="zh-CN" altLang="en-US" smtClean="0"/>
              <a:t>第</a:t>
            </a:r>
            <a:fld id="{CA026F94-6BC2-4C2F-AEB4-E7C94D10364D}" type="slidenum">
              <a:rPr lang="zh-CN" altLang="en-US" smtClean="0"/>
              <a:pPr>
                <a:defRPr/>
              </a:pPr>
              <a:t>51</a:t>
            </a:fld>
            <a:r>
              <a:rPr lang="zh-CN" altLang="en-US" smtClean="0"/>
              <a:t>页</a:t>
            </a:r>
            <a:endParaRPr lang="en-US" altLang="zh-CN" dirty="0"/>
          </a:p>
        </p:txBody>
      </p:sp>
    </p:spTree>
    <p:extLst>
      <p:ext uri="{BB962C8B-B14F-4D97-AF65-F5344CB8AC3E}">
        <p14:creationId xmlns:p14="http://schemas.microsoft.com/office/powerpoint/2010/main" val="38151208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548680"/>
            <a:ext cx="8054280" cy="5471120"/>
          </a:xfrm>
        </p:spPr>
        <p:txBody>
          <a:bodyPr/>
          <a:lstStyle/>
          <a:p>
            <a:pPr marL="0" indent="0">
              <a:buNone/>
            </a:pPr>
            <a:r>
              <a:rPr lang="zh-CN" altLang="en-US" dirty="0" smtClean="0"/>
              <a:t>（</a:t>
            </a:r>
            <a:r>
              <a:rPr lang="en-US" altLang="zh-CN" dirty="0" smtClean="0"/>
              <a:t>5</a:t>
            </a:r>
            <a:r>
              <a:rPr lang="zh-CN" altLang="en-US" dirty="0" smtClean="0"/>
              <a:t>）实现功能类</a:t>
            </a:r>
            <a:endParaRPr lang="en-US" altLang="zh-CN" dirty="0" smtClean="0"/>
          </a:p>
          <a:p>
            <a:r>
              <a:rPr lang="zh-CN" altLang="en-US" sz="2400" dirty="0" smtClean="0"/>
              <a:t>本题主要是两个类排序方法的实现</a:t>
            </a:r>
            <a:endParaRPr lang="en-US" altLang="zh-CN" sz="2400" dirty="0" smtClean="0"/>
          </a:p>
          <a:p>
            <a:r>
              <a:rPr lang="zh-CN" altLang="en-US" sz="2400" dirty="0" smtClean="0"/>
              <a:t>本题不宜使用冒泡排序算法，应使用选择排序</a:t>
            </a:r>
            <a:endParaRPr lang="en-US" altLang="zh-CN" sz="2400" dirty="0" smtClean="0"/>
          </a:p>
          <a:p>
            <a:pPr marL="0" indent="0">
              <a:buNone/>
            </a:pPr>
            <a:r>
              <a:rPr lang="zh-CN" altLang="en-US" dirty="0" smtClean="0"/>
              <a:t>（</a:t>
            </a:r>
            <a:r>
              <a:rPr lang="en-US" altLang="zh-CN" dirty="0" smtClean="0"/>
              <a:t>6</a:t>
            </a:r>
            <a:r>
              <a:rPr lang="zh-CN" altLang="en-US" dirty="0" smtClean="0"/>
              <a:t>）运行、测试、验证</a:t>
            </a:r>
            <a:endParaRPr lang="zh-CN" altLang="en-US" dirty="0"/>
          </a:p>
        </p:txBody>
      </p:sp>
      <p:sp>
        <p:nvSpPr>
          <p:cNvPr id="4" name="灯片编号占位符 3"/>
          <p:cNvSpPr>
            <a:spLocks noGrp="1"/>
          </p:cNvSpPr>
          <p:nvPr>
            <p:ph type="sldNum" sz="quarter" idx="11"/>
          </p:nvPr>
        </p:nvSpPr>
        <p:spPr/>
        <p:txBody>
          <a:bodyPr/>
          <a:lstStyle/>
          <a:p>
            <a:pPr>
              <a:defRPr/>
            </a:pPr>
            <a:r>
              <a:rPr lang="zh-CN" altLang="en-US" smtClean="0"/>
              <a:t>第</a:t>
            </a:r>
            <a:fld id="{CA026F94-6BC2-4C2F-AEB4-E7C94D10364D}" type="slidenum">
              <a:rPr lang="zh-CN" altLang="en-US" smtClean="0"/>
              <a:pPr>
                <a:defRPr/>
              </a:pPr>
              <a:t>52</a:t>
            </a:fld>
            <a:r>
              <a:rPr lang="zh-CN" altLang="en-US" smtClean="0"/>
              <a:t>页</a:t>
            </a:r>
            <a:endParaRPr lang="en-US" altLang="zh-CN" dirty="0"/>
          </a:p>
        </p:txBody>
      </p:sp>
    </p:spTree>
    <p:extLst>
      <p:ext uri="{BB962C8B-B14F-4D97-AF65-F5344CB8AC3E}">
        <p14:creationId xmlns:p14="http://schemas.microsoft.com/office/powerpoint/2010/main" val="1641125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银行利息计算</a:t>
            </a:r>
          </a:p>
        </p:txBody>
      </p:sp>
      <p:sp>
        <p:nvSpPr>
          <p:cNvPr id="3" name="内容占位符 2"/>
          <p:cNvSpPr>
            <a:spLocks noGrp="1"/>
          </p:cNvSpPr>
          <p:nvPr>
            <p:ph idx="1"/>
          </p:nvPr>
        </p:nvSpPr>
        <p:spPr>
          <a:xfrm>
            <a:off x="467544" y="1447800"/>
            <a:ext cx="7838256" cy="4572000"/>
          </a:xfrm>
        </p:spPr>
        <p:txBody>
          <a:bodyPr/>
          <a:lstStyle/>
          <a:p>
            <a:pPr marL="0" indent="0">
              <a:buNone/>
            </a:pPr>
            <a:r>
              <a:rPr lang="zh-CN" altLang="en-US" dirty="0"/>
              <a:t>（</a:t>
            </a:r>
            <a:r>
              <a:rPr lang="en-US" altLang="zh-CN" dirty="0"/>
              <a:t>1</a:t>
            </a:r>
            <a:r>
              <a:rPr lang="zh-CN" altLang="en-US" dirty="0"/>
              <a:t>）确定类的个数</a:t>
            </a:r>
            <a:r>
              <a:rPr lang="zh-CN" altLang="en-US" dirty="0" smtClean="0"/>
              <a:t>：银行类，国有银行类，民营银行类</a:t>
            </a:r>
            <a:r>
              <a:rPr lang="zh-CN" altLang="en-US" dirty="0"/>
              <a:t>；测试类</a:t>
            </a:r>
            <a:endParaRPr lang="en-US" altLang="zh-CN" dirty="0"/>
          </a:p>
          <a:p>
            <a:pPr marL="0" indent="0">
              <a:buNone/>
            </a:pPr>
            <a:r>
              <a:rPr lang="zh-CN" altLang="en-US" dirty="0"/>
              <a:t>（</a:t>
            </a:r>
            <a:r>
              <a:rPr lang="en-US" altLang="zh-CN" dirty="0"/>
              <a:t>2</a:t>
            </a:r>
            <a:r>
              <a:rPr lang="zh-CN" altLang="en-US" dirty="0"/>
              <a:t>）测试数据</a:t>
            </a:r>
            <a:r>
              <a:rPr lang="zh-CN" altLang="en-US" dirty="0" smtClean="0"/>
              <a:t>：</a:t>
            </a:r>
            <a:endParaRPr lang="en-US" altLang="zh-CN" dirty="0" smtClean="0"/>
          </a:p>
          <a:p>
            <a:r>
              <a:rPr lang="zh-CN" altLang="en-US" dirty="0" smtClean="0"/>
              <a:t>覆盖</a:t>
            </a:r>
            <a:r>
              <a:rPr lang="en-US" altLang="zh-CN" dirty="0" smtClean="0"/>
              <a:t>1</a:t>
            </a:r>
            <a:r>
              <a:rPr lang="zh-CN" altLang="en-US" dirty="0" smtClean="0"/>
              <a:t>年、</a:t>
            </a:r>
            <a:r>
              <a:rPr lang="en-US" altLang="zh-CN" dirty="0" smtClean="0"/>
              <a:t>2</a:t>
            </a:r>
            <a:r>
              <a:rPr lang="zh-CN" altLang="en-US" dirty="0" smtClean="0"/>
              <a:t>年、</a:t>
            </a:r>
            <a:r>
              <a:rPr lang="en-US" altLang="zh-CN" dirty="0" smtClean="0"/>
              <a:t>3</a:t>
            </a:r>
            <a:r>
              <a:rPr lang="zh-CN" altLang="en-US" dirty="0" smtClean="0"/>
              <a:t>年、</a:t>
            </a:r>
            <a:r>
              <a:rPr lang="en-US" altLang="zh-CN" dirty="0" smtClean="0"/>
              <a:t>5</a:t>
            </a:r>
            <a:r>
              <a:rPr lang="zh-CN" altLang="en-US" dirty="0" smtClean="0"/>
              <a:t>年存期的情况，刚好存期时间，比存期时间多</a:t>
            </a:r>
            <a:r>
              <a:rPr lang="en-US" altLang="zh-CN" dirty="0" smtClean="0"/>
              <a:t>1</a:t>
            </a:r>
            <a:r>
              <a:rPr lang="zh-CN" altLang="en-US" dirty="0" smtClean="0"/>
              <a:t>年以上的情况</a:t>
            </a:r>
            <a:endParaRPr lang="en-US" altLang="zh-CN" dirty="0" smtClean="0"/>
          </a:p>
        </p:txBody>
      </p:sp>
      <p:sp>
        <p:nvSpPr>
          <p:cNvPr id="4" name="灯片编号占位符 3"/>
          <p:cNvSpPr>
            <a:spLocks noGrp="1"/>
          </p:cNvSpPr>
          <p:nvPr>
            <p:ph type="sldNum" sz="quarter" idx="11"/>
          </p:nvPr>
        </p:nvSpPr>
        <p:spPr/>
        <p:txBody>
          <a:bodyPr/>
          <a:lstStyle/>
          <a:p>
            <a:pPr>
              <a:defRPr/>
            </a:pPr>
            <a:r>
              <a:rPr lang="zh-CN" altLang="en-US" smtClean="0"/>
              <a:t>第</a:t>
            </a:r>
            <a:fld id="{CA026F94-6BC2-4C2F-AEB4-E7C94D10364D}" type="slidenum">
              <a:rPr lang="zh-CN" altLang="en-US" smtClean="0"/>
              <a:pPr>
                <a:defRPr/>
              </a:pPr>
              <a:t>53</a:t>
            </a:fld>
            <a:r>
              <a:rPr lang="zh-CN" altLang="en-US" smtClean="0"/>
              <a:t>页</a:t>
            </a:r>
            <a:endParaRPr lang="en-US" altLang="zh-CN" dirty="0"/>
          </a:p>
        </p:txBody>
      </p:sp>
    </p:spTree>
    <p:extLst>
      <p:ext uri="{BB962C8B-B14F-4D97-AF65-F5344CB8AC3E}">
        <p14:creationId xmlns:p14="http://schemas.microsoft.com/office/powerpoint/2010/main" val="30028373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928992" cy="6480720"/>
          </a:xfrm>
        </p:spPr>
        <p:txBody>
          <a:bodyPr/>
          <a:lstStyle/>
          <a:p>
            <a:pPr marL="0" indent="0">
              <a:buNone/>
            </a:pPr>
            <a:r>
              <a:rPr lang="zh-CN" altLang="en-US" sz="2400" dirty="0" smtClean="0"/>
              <a:t>（</a:t>
            </a:r>
            <a:r>
              <a:rPr lang="en-US" altLang="zh-CN" sz="2400" dirty="0" smtClean="0"/>
              <a:t>3</a:t>
            </a:r>
            <a:r>
              <a:rPr lang="zh-CN" altLang="en-US" sz="2400" dirty="0"/>
              <a:t>）类的设计</a:t>
            </a:r>
            <a:endParaRPr lang="en-US" altLang="zh-CN" sz="2400" dirty="0"/>
          </a:p>
          <a:p>
            <a:r>
              <a:rPr lang="zh-CN" altLang="en-US" sz="2400" dirty="0" smtClean="0">
                <a:solidFill>
                  <a:srgbClr val="0000FF"/>
                </a:solidFill>
              </a:rPr>
              <a:t>银行类</a:t>
            </a:r>
            <a:r>
              <a:rPr lang="zh-CN" altLang="en-US" sz="2400" dirty="0"/>
              <a:t>：</a:t>
            </a:r>
            <a:endParaRPr lang="en-US" altLang="zh-CN" sz="2400" dirty="0"/>
          </a:p>
          <a:p>
            <a:pPr marL="400050" lvl="1" indent="0">
              <a:buNone/>
            </a:pPr>
            <a:r>
              <a:rPr lang="zh-CN" altLang="en-US" sz="2000" dirty="0"/>
              <a:t>变量</a:t>
            </a:r>
            <a:r>
              <a:rPr lang="zh-CN" altLang="en-US" sz="2000" dirty="0" smtClean="0"/>
              <a:t>：本息，存款年限，定期利率，活期利率</a:t>
            </a:r>
            <a:endParaRPr lang="en-US" altLang="zh-CN" sz="2000" dirty="0" smtClean="0"/>
          </a:p>
          <a:p>
            <a:pPr marL="400050" lvl="1" indent="0">
              <a:buNone/>
            </a:pPr>
            <a:r>
              <a:rPr lang="zh-CN" altLang="en-US" sz="2000" dirty="0" smtClean="0"/>
              <a:t>方法：各个</a:t>
            </a:r>
            <a:r>
              <a:rPr lang="en-US" altLang="zh-CN" sz="2000" dirty="0" smtClean="0"/>
              <a:t>setter</a:t>
            </a:r>
            <a:r>
              <a:rPr lang="zh-CN" altLang="en-US" sz="2000" dirty="0" smtClean="0"/>
              <a:t>和</a:t>
            </a:r>
            <a:r>
              <a:rPr lang="en-US" altLang="zh-CN" sz="2000" dirty="0" smtClean="0"/>
              <a:t>getter</a:t>
            </a:r>
            <a:r>
              <a:rPr lang="zh-CN" altLang="en-US" sz="2000" dirty="0" smtClean="0"/>
              <a:t>，输出本息，计算定期周期的本息（根据存款时间）</a:t>
            </a:r>
            <a:endParaRPr lang="en-US" altLang="zh-CN" sz="2000" dirty="0"/>
          </a:p>
          <a:p>
            <a:r>
              <a:rPr lang="zh-CN" altLang="en-US" sz="2400" dirty="0" smtClean="0">
                <a:solidFill>
                  <a:srgbClr val="0000FF"/>
                </a:solidFill>
              </a:rPr>
              <a:t>国有银行类</a:t>
            </a:r>
            <a:r>
              <a:rPr lang="zh-CN" altLang="en-US" sz="2400" dirty="0"/>
              <a:t>，</a:t>
            </a:r>
            <a:r>
              <a:rPr lang="zh-CN" altLang="en-US" sz="2400" dirty="0" smtClean="0"/>
              <a:t>继承银行类</a:t>
            </a:r>
            <a:endParaRPr lang="en-US" altLang="zh-CN" sz="2400" dirty="0"/>
          </a:p>
          <a:p>
            <a:pPr marL="400050" lvl="1" indent="0">
              <a:buNone/>
            </a:pPr>
            <a:r>
              <a:rPr lang="zh-CN" altLang="en-US" sz="2000" dirty="0"/>
              <a:t>变量</a:t>
            </a:r>
            <a:r>
              <a:rPr lang="zh-CN" altLang="en-US" sz="2000" dirty="0" smtClean="0"/>
              <a:t>：</a:t>
            </a:r>
            <a:endParaRPr lang="en-US" altLang="zh-CN" sz="2000" dirty="0"/>
          </a:p>
          <a:p>
            <a:pPr marL="400050" lvl="1" indent="0">
              <a:buNone/>
            </a:pPr>
            <a:r>
              <a:rPr lang="zh-CN" altLang="en-US" sz="2000" dirty="0"/>
              <a:t>方法</a:t>
            </a:r>
            <a:r>
              <a:rPr lang="zh-CN" altLang="en-US" sz="2000" dirty="0" smtClean="0"/>
              <a:t>：构造方法初始化各个属性值，计算本息（调用父类计算本息结果，再计算活期利息，根据存款时间）</a:t>
            </a:r>
            <a:endParaRPr lang="en-US" altLang="zh-CN" sz="2000" dirty="0" smtClean="0"/>
          </a:p>
          <a:p>
            <a:r>
              <a:rPr lang="zh-CN" altLang="en-US" sz="2400" dirty="0" smtClean="0">
                <a:solidFill>
                  <a:srgbClr val="0000FF"/>
                </a:solidFill>
              </a:rPr>
              <a:t>私营银行类</a:t>
            </a:r>
            <a:r>
              <a:rPr lang="zh-CN" altLang="en-US" sz="2400" dirty="0" smtClean="0"/>
              <a:t>，继承银行类：</a:t>
            </a:r>
            <a:endParaRPr lang="en-US" altLang="zh-CN" sz="2400" dirty="0" smtClean="0"/>
          </a:p>
          <a:p>
            <a:pPr marL="400050" lvl="1" indent="0">
              <a:buNone/>
            </a:pPr>
            <a:r>
              <a:rPr lang="zh-CN" altLang="en-US" sz="2000" dirty="0" smtClean="0"/>
              <a:t>变量：</a:t>
            </a:r>
            <a:endParaRPr lang="en-US" altLang="zh-CN" sz="2000" dirty="0" smtClean="0"/>
          </a:p>
          <a:p>
            <a:pPr marL="400050" lvl="1" indent="0">
              <a:buNone/>
            </a:pPr>
            <a:r>
              <a:rPr lang="zh-CN" altLang="en-US" sz="2000" dirty="0" smtClean="0"/>
              <a:t>方法：</a:t>
            </a:r>
            <a:r>
              <a:rPr lang="zh-CN" altLang="en-US" sz="2000" dirty="0"/>
              <a:t>构造方法初始化各个属性值，</a:t>
            </a:r>
            <a:r>
              <a:rPr lang="zh-CN" altLang="en-US" sz="2000" dirty="0" smtClean="0"/>
              <a:t>计算定期周期外的</a:t>
            </a:r>
            <a:r>
              <a:rPr lang="en-US" altLang="zh-CN" sz="2000" dirty="0" smtClean="0"/>
              <a:t>1</a:t>
            </a:r>
            <a:r>
              <a:rPr lang="zh-CN" altLang="en-US" sz="2000" dirty="0" smtClean="0"/>
              <a:t>年期本息和活期</a:t>
            </a:r>
            <a:r>
              <a:rPr lang="zh-CN" altLang="en-US" sz="2000" dirty="0"/>
              <a:t>本息</a:t>
            </a:r>
            <a:r>
              <a:rPr lang="zh-CN" altLang="en-US" sz="2000" dirty="0" smtClean="0"/>
              <a:t>（</a:t>
            </a:r>
            <a:r>
              <a:rPr lang="zh-CN" altLang="en-US" sz="2000" dirty="0"/>
              <a:t>调用父类计算本息结果</a:t>
            </a:r>
            <a:r>
              <a:rPr lang="zh-CN" altLang="en-US" sz="2000" dirty="0" smtClean="0"/>
              <a:t>，再计算</a:t>
            </a:r>
            <a:r>
              <a:rPr lang="en-US" altLang="zh-CN" sz="2000" dirty="0" smtClean="0"/>
              <a:t>1</a:t>
            </a:r>
            <a:r>
              <a:rPr lang="zh-CN" altLang="en-US" sz="2000" dirty="0" smtClean="0"/>
              <a:t>年期本息、再计算活期本息）</a:t>
            </a:r>
            <a:endParaRPr lang="en-US" altLang="zh-CN" sz="2000" dirty="0"/>
          </a:p>
        </p:txBody>
      </p:sp>
      <p:sp>
        <p:nvSpPr>
          <p:cNvPr id="4" name="灯片编号占位符 3"/>
          <p:cNvSpPr>
            <a:spLocks noGrp="1"/>
          </p:cNvSpPr>
          <p:nvPr>
            <p:ph type="sldNum" sz="quarter" idx="11"/>
          </p:nvPr>
        </p:nvSpPr>
        <p:spPr/>
        <p:txBody>
          <a:bodyPr/>
          <a:lstStyle/>
          <a:p>
            <a:pPr>
              <a:defRPr/>
            </a:pPr>
            <a:r>
              <a:rPr lang="zh-CN" altLang="en-US" smtClean="0"/>
              <a:t>第</a:t>
            </a:r>
            <a:fld id="{CA026F94-6BC2-4C2F-AEB4-E7C94D10364D}" type="slidenum">
              <a:rPr lang="zh-CN" altLang="en-US" smtClean="0"/>
              <a:pPr>
                <a:defRPr/>
              </a:pPr>
              <a:t>54</a:t>
            </a:fld>
            <a:r>
              <a:rPr lang="zh-CN" altLang="en-US" smtClean="0"/>
              <a:t>页</a:t>
            </a:r>
            <a:endParaRPr lang="en-US" altLang="zh-CN" dirty="0"/>
          </a:p>
        </p:txBody>
      </p:sp>
    </p:spTree>
    <p:extLst>
      <p:ext uri="{BB962C8B-B14F-4D97-AF65-F5344CB8AC3E}">
        <p14:creationId xmlns:p14="http://schemas.microsoft.com/office/powerpoint/2010/main" val="11166467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2136" y="836712"/>
            <a:ext cx="8198296" cy="5760640"/>
          </a:xfrm>
        </p:spPr>
        <p:txBody>
          <a:bodyPr/>
          <a:lstStyle/>
          <a:p>
            <a:pPr marL="0" indent="0">
              <a:buNone/>
            </a:pPr>
            <a:r>
              <a:rPr lang="zh-CN" altLang="en-US" sz="2400" dirty="0" smtClean="0"/>
              <a:t>（</a:t>
            </a:r>
            <a:r>
              <a:rPr lang="en-US" altLang="zh-CN" sz="2400" dirty="0" smtClean="0"/>
              <a:t>4</a:t>
            </a:r>
            <a:r>
              <a:rPr lang="zh-CN" altLang="en-US" sz="2400" dirty="0" smtClean="0"/>
              <a:t>）编写测试类（反馈到第</a:t>
            </a:r>
            <a:r>
              <a:rPr lang="en-US" altLang="zh-CN" sz="2400" dirty="0" smtClean="0"/>
              <a:t>3</a:t>
            </a:r>
            <a:r>
              <a:rPr lang="zh-CN" altLang="en-US" sz="2400" dirty="0" smtClean="0"/>
              <a:t>步，不断修正）</a:t>
            </a:r>
            <a:endParaRPr lang="en-US" altLang="zh-CN" sz="2400" dirty="0" smtClean="0"/>
          </a:p>
          <a:p>
            <a:pPr marL="457200" indent="-457200">
              <a:buFont typeface="+mj-ea"/>
              <a:buAutoNum type="circleNumDbPlain"/>
            </a:pPr>
            <a:r>
              <a:rPr lang="zh-CN" altLang="en-US" sz="2400" dirty="0" smtClean="0"/>
              <a:t>定义相关变量；</a:t>
            </a:r>
            <a:endParaRPr lang="en-US" altLang="zh-CN" sz="2400" dirty="0" smtClean="0"/>
          </a:p>
          <a:p>
            <a:pPr marL="457200" indent="-457200">
              <a:buFont typeface="+mj-ea"/>
              <a:buAutoNum type="circleNumDbPlain"/>
            </a:pPr>
            <a:r>
              <a:rPr lang="zh-CN" altLang="en-US" sz="2400" dirty="0" smtClean="0"/>
              <a:t>按类别分别生成对象</a:t>
            </a:r>
            <a:endParaRPr lang="en-US" altLang="zh-CN" sz="2400" dirty="0" smtClean="0"/>
          </a:p>
          <a:p>
            <a:pPr marL="457200" indent="-457200">
              <a:buFont typeface="+mj-ea"/>
              <a:buAutoNum type="circleNumDbPlain"/>
            </a:pPr>
            <a:r>
              <a:rPr lang="zh-CN" altLang="en-US" sz="2400" dirty="0" smtClean="0"/>
              <a:t>初始化对象</a:t>
            </a:r>
            <a:endParaRPr lang="en-US" altLang="zh-CN" sz="2400" dirty="0" smtClean="0"/>
          </a:p>
          <a:p>
            <a:pPr marL="457200" indent="-457200">
              <a:buFont typeface="+mj-ea"/>
              <a:buAutoNum type="circleNumDbPlain"/>
            </a:pPr>
            <a:r>
              <a:rPr lang="zh-CN" altLang="en-US" sz="2400" dirty="0" smtClean="0"/>
              <a:t>调用计算利息方法</a:t>
            </a:r>
            <a:endParaRPr lang="en-US" altLang="zh-CN" sz="2400" dirty="0" smtClean="0"/>
          </a:p>
          <a:p>
            <a:pPr marL="457200" indent="-457200">
              <a:buFont typeface="+mj-ea"/>
              <a:buAutoNum type="circleNumDbPlain"/>
            </a:pPr>
            <a:r>
              <a:rPr lang="zh-CN" altLang="en-US" sz="2400" dirty="0" smtClean="0"/>
              <a:t>输出信息</a:t>
            </a:r>
            <a:endParaRPr lang="en-US" altLang="zh-CN" sz="2400" dirty="0" smtClean="0"/>
          </a:p>
        </p:txBody>
      </p:sp>
      <p:sp>
        <p:nvSpPr>
          <p:cNvPr id="4" name="灯片编号占位符 3"/>
          <p:cNvSpPr>
            <a:spLocks noGrp="1"/>
          </p:cNvSpPr>
          <p:nvPr>
            <p:ph type="sldNum" sz="quarter" idx="11"/>
          </p:nvPr>
        </p:nvSpPr>
        <p:spPr/>
        <p:txBody>
          <a:bodyPr/>
          <a:lstStyle/>
          <a:p>
            <a:pPr>
              <a:defRPr/>
            </a:pPr>
            <a:r>
              <a:rPr lang="zh-CN" altLang="en-US" smtClean="0"/>
              <a:t>第</a:t>
            </a:r>
            <a:fld id="{CA026F94-6BC2-4C2F-AEB4-E7C94D10364D}" type="slidenum">
              <a:rPr lang="zh-CN" altLang="en-US" smtClean="0"/>
              <a:pPr>
                <a:defRPr/>
              </a:pPr>
              <a:t>55</a:t>
            </a:fld>
            <a:r>
              <a:rPr lang="zh-CN" altLang="en-US" smtClean="0"/>
              <a:t>页</a:t>
            </a:r>
            <a:endParaRPr lang="en-US" altLang="zh-CN" dirty="0"/>
          </a:p>
        </p:txBody>
      </p:sp>
    </p:spTree>
    <p:extLst>
      <p:ext uri="{BB962C8B-B14F-4D97-AF65-F5344CB8AC3E}">
        <p14:creationId xmlns:p14="http://schemas.microsoft.com/office/powerpoint/2010/main" val="15112070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548680"/>
            <a:ext cx="8054280" cy="5471120"/>
          </a:xfrm>
        </p:spPr>
        <p:txBody>
          <a:bodyPr/>
          <a:lstStyle/>
          <a:p>
            <a:pPr marL="0" indent="0">
              <a:buNone/>
            </a:pPr>
            <a:r>
              <a:rPr lang="zh-CN" altLang="en-US" dirty="0" smtClean="0"/>
              <a:t>（</a:t>
            </a:r>
            <a:r>
              <a:rPr lang="en-US" altLang="zh-CN" dirty="0" smtClean="0"/>
              <a:t>5</a:t>
            </a:r>
            <a:r>
              <a:rPr lang="zh-CN" altLang="en-US" dirty="0" smtClean="0"/>
              <a:t>）实现功能类</a:t>
            </a:r>
            <a:endParaRPr lang="en-US" altLang="zh-CN" dirty="0" smtClean="0"/>
          </a:p>
          <a:p>
            <a:r>
              <a:rPr lang="zh-CN" altLang="en-US" sz="2400" dirty="0" smtClean="0"/>
              <a:t>主要是计算本息方法的实现</a:t>
            </a:r>
            <a:endParaRPr lang="en-US" altLang="zh-CN" sz="2400" dirty="0" smtClean="0"/>
          </a:p>
          <a:p>
            <a:r>
              <a:rPr lang="zh-CN" altLang="en-US" sz="2400" dirty="0" smtClean="0"/>
              <a:t>包括定期利息、</a:t>
            </a:r>
            <a:r>
              <a:rPr lang="en-US" altLang="zh-CN" sz="2400" dirty="0" smtClean="0"/>
              <a:t>1</a:t>
            </a:r>
            <a:r>
              <a:rPr lang="zh-CN" altLang="en-US" sz="2400" dirty="0" smtClean="0"/>
              <a:t>年期（非复利）利息、活期利息</a:t>
            </a:r>
            <a:endParaRPr lang="en-US" altLang="zh-CN" sz="2400" dirty="0" smtClean="0"/>
          </a:p>
          <a:p>
            <a:pPr marL="0" indent="0">
              <a:buNone/>
            </a:pPr>
            <a:r>
              <a:rPr lang="zh-CN" altLang="en-US" dirty="0" smtClean="0"/>
              <a:t>（</a:t>
            </a:r>
            <a:r>
              <a:rPr lang="en-US" altLang="zh-CN" dirty="0" smtClean="0"/>
              <a:t>6</a:t>
            </a:r>
            <a:r>
              <a:rPr lang="zh-CN" altLang="en-US" dirty="0" smtClean="0"/>
              <a:t>）运行、测试、验证</a:t>
            </a:r>
            <a:endParaRPr lang="zh-CN" altLang="en-US" dirty="0"/>
          </a:p>
        </p:txBody>
      </p:sp>
      <p:sp>
        <p:nvSpPr>
          <p:cNvPr id="4" name="灯片编号占位符 3"/>
          <p:cNvSpPr>
            <a:spLocks noGrp="1"/>
          </p:cNvSpPr>
          <p:nvPr>
            <p:ph type="sldNum" sz="quarter" idx="11"/>
          </p:nvPr>
        </p:nvSpPr>
        <p:spPr/>
        <p:txBody>
          <a:bodyPr/>
          <a:lstStyle/>
          <a:p>
            <a:pPr>
              <a:defRPr/>
            </a:pPr>
            <a:r>
              <a:rPr lang="zh-CN" altLang="en-US" smtClean="0"/>
              <a:t>第</a:t>
            </a:r>
            <a:fld id="{CA026F94-6BC2-4C2F-AEB4-E7C94D10364D}" type="slidenum">
              <a:rPr lang="zh-CN" altLang="en-US" smtClean="0"/>
              <a:pPr>
                <a:defRPr/>
              </a:pPr>
              <a:t>56</a:t>
            </a:fld>
            <a:r>
              <a:rPr lang="zh-CN" altLang="en-US" smtClean="0"/>
              <a:t>页</a:t>
            </a:r>
            <a:endParaRPr lang="en-US" altLang="zh-CN" dirty="0"/>
          </a:p>
        </p:txBody>
      </p:sp>
    </p:spTree>
    <p:extLst>
      <p:ext uri="{BB962C8B-B14F-4D97-AF65-F5344CB8AC3E}">
        <p14:creationId xmlns:p14="http://schemas.microsoft.com/office/powerpoint/2010/main" val="8311556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620688"/>
            <a:ext cx="6629400" cy="685800"/>
          </a:xfrm>
        </p:spPr>
        <p:txBody>
          <a:bodyPr/>
          <a:lstStyle/>
          <a:p>
            <a:r>
              <a:rPr lang="en-US" altLang="zh-CN" dirty="0">
                <a:cs typeface="Times New Roman" panose="02020603050405020304" pitchFamily="18" charset="0"/>
              </a:rPr>
              <a:t>4</a:t>
            </a:r>
            <a:r>
              <a:rPr lang="zh-CN" altLang="en-US" b="1" dirty="0">
                <a:cs typeface="Times New Roman" panose="02020603050405020304" pitchFamily="18" charset="0"/>
              </a:rPr>
              <a:t>、案例</a:t>
            </a:r>
            <a:r>
              <a:rPr lang="zh-CN" altLang="en-US" dirty="0">
                <a:cs typeface="Times New Roman" panose="02020603050405020304" pitchFamily="18" charset="0"/>
              </a:rPr>
              <a:t>讲解</a:t>
            </a:r>
            <a:endParaRPr lang="zh-CN" altLang="en-US" dirty="0"/>
          </a:p>
        </p:txBody>
      </p:sp>
      <p:sp>
        <p:nvSpPr>
          <p:cNvPr id="8" name="内容占位符 7">
            <a:extLst>
              <a:ext uri="{FF2B5EF4-FFF2-40B4-BE49-F238E27FC236}">
                <a16:creationId xmlns:a16="http://schemas.microsoft.com/office/drawing/2014/main" id="{2B00CC6C-E0B1-4302-B1B4-CE6716ACE689}"/>
              </a:ext>
            </a:extLst>
          </p:cNvPr>
          <p:cNvSpPr>
            <a:spLocks noGrp="1"/>
          </p:cNvSpPr>
          <p:nvPr>
            <p:ph idx="1"/>
          </p:nvPr>
        </p:nvSpPr>
        <p:spPr>
          <a:xfrm>
            <a:off x="323528" y="1484784"/>
            <a:ext cx="8496944" cy="4516688"/>
          </a:xfrm>
        </p:spPr>
        <p:txBody>
          <a:bodyPr/>
          <a:lstStyle/>
          <a:p>
            <a:r>
              <a:rPr lang="zh-CN" altLang="en-US" sz="3200" dirty="0">
                <a:latin typeface="+mj-lt"/>
                <a:ea typeface="楷体" panose="02010609060101010101" pitchFamily="49" charset="-122"/>
              </a:rPr>
              <a:t>例</a:t>
            </a:r>
            <a:r>
              <a:rPr lang="en-US" altLang="zh-CN" sz="3200" dirty="0">
                <a:latin typeface="+mj-lt"/>
                <a:ea typeface="楷体" panose="02010609060101010101" pitchFamily="49" charset="-122"/>
              </a:rPr>
              <a:t>1</a:t>
            </a:r>
            <a:r>
              <a:rPr lang="zh-CN" altLang="en-US" sz="3200" dirty="0">
                <a:latin typeface="+mj-lt"/>
                <a:ea typeface="楷体" panose="02010609060101010101" pitchFamily="49" charset="-122"/>
              </a:rPr>
              <a:t>：通过继承定义员工和经理类</a:t>
            </a:r>
            <a:endParaRPr lang="en-US" altLang="zh-CN" sz="3200" dirty="0">
              <a:latin typeface="+mj-lt"/>
              <a:ea typeface="楷体" panose="02010609060101010101" pitchFamily="49" charset="-122"/>
            </a:endParaRPr>
          </a:p>
          <a:p>
            <a:pPr marL="0" indent="0" algn="just">
              <a:buNone/>
            </a:pPr>
            <a:r>
              <a:rPr lang="zh-CN" altLang="en-US" dirty="0">
                <a:latin typeface="+mj-lt"/>
                <a:ea typeface="楷体" panose="02010609060101010101" pitchFamily="49" charset="-122"/>
              </a:rPr>
              <a:t>普通员工和经理作为职员有很多共同之处</a:t>
            </a:r>
            <a:r>
              <a:rPr lang="en-US" altLang="zh-CN" dirty="0">
                <a:latin typeface="+mj-lt"/>
                <a:ea typeface="楷体" panose="02010609060101010101" pitchFamily="49" charset="-122"/>
              </a:rPr>
              <a:t>!</a:t>
            </a:r>
            <a:r>
              <a:rPr lang="zh-CN" altLang="en-US" dirty="0">
                <a:latin typeface="+mj-lt"/>
                <a:ea typeface="楷体" panose="02010609060101010101" pitchFamily="49" charset="-122"/>
              </a:rPr>
              <a:t>如都可以取得工资报酬，但经理可能还会获得额外的奖金，因此在成员属性和方法上可能有特殊之处。可以将</a:t>
            </a:r>
            <a:r>
              <a:rPr lang="en-US" altLang="zh-CN" dirty="0" err="1">
                <a:latin typeface="+mj-lt"/>
                <a:ea typeface="楷体" panose="02010609060101010101" pitchFamily="49" charset="-122"/>
              </a:rPr>
              <a:t>NewEmployee</a:t>
            </a:r>
            <a:r>
              <a:rPr lang="zh-CN" altLang="en-US" dirty="0">
                <a:latin typeface="+mj-lt"/>
                <a:ea typeface="楷体" panose="02010609060101010101" pitchFamily="49" charset="-122"/>
              </a:rPr>
              <a:t>类定义为父类，</a:t>
            </a:r>
            <a:r>
              <a:rPr lang="en-US" altLang="zh-CN" dirty="0" err="1">
                <a:latin typeface="+mj-lt"/>
                <a:ea typeface="楷体" panose="02010609060101010101" pitchFamily="49" charset="-122"/>
              </a:rPr>
              <a:t>NewManager</a:t>
            </a:r>
            <a:r>
              <a:rPr lang="zh-CN" altLang="en-US" dirty="0">
                <a:latin typeface="+mj-lt"/>
                <a:ea typeface="楷体" panose="02010609060101010101" pitchFamily="49" charset="-122"/>
              </a:rPr>
              <a:t>类作为子类，子类继承了父类，并添加了一个新的</a:t>
            </a:r>
            <a:r>
              <a:rPr lang="en-US" altLang="zh-CN" dirty="0" err="1">
                <a:latin typeface="+mj-lt"/>
                <a:ea typeface="楷体" panose="02010609060101010101" pitchFamily="49" charset="-122"/>
              </a:rPr>
              <a:t>setBonus</a:t>
            </a:r>
            <a:r>
              <a:rPr lang="zh-CN" altLang="en-US" dirty="0">
                <a:latin typeface="+mj-lt"/>
                <a:ea typeface="楷体" panose="02010609060101010101" pitchFamily="49" charset="-122"/>
              </a:rPr>
              <a:t>方法，用于增加奖金，最后打印出结果。</a:t>
            </a:r>
            <a:endParaRPr lang="en-US" altLang="zh-CN" dirty="0">
              <a:latin typeface="+mj-lt"/>
              <a:ea typeface="楷体" panose="02010609060101010101" pitchFamily="49" charset="-122"/>
            </a:endParaRPr>
          </a:p>
        </p:txBody>
      </p:sp>
      <p:sp>
        <p:nvSpPr>
          <p:cNvPr id="3" name="灯片编号占位符 2"/>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57</a:t>
            </a:fld>
            <a:r>
              <a:rPr lang="zh-CN" altLang="en-US"/>
              <a:t>页</a:t>
            </a:r>
            <a:endParaRPr lang="en-US" altLang="zh-CN" dirty="0"/>
          </a:p>
        </p:txBody>
      </p:sp>
    </p:spTree>
    <p:extLst>
      <p:ext uri="{BB962C8B-B14F-4D97-AF65-F5344CB8AC3E}">
        <p14:creationId xmlns:p14="http://schemas.microsoft.com/office/powerpoint/2010/main" val="28297077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58</a:t>
            </a:fld>
            <a:r>
              <a:rPr lang="zh-CN" altLang="en-US"/>
              <a:t>页</a:t>
            </a:r>
            <a:endParaRPr lang="en-US" altLang="zh-CN" dirty="0"/>
          </a:p>
        </p:txBody>
      </p:sp>
      <p:sp>
        <p:nvSpPr>
          <p:cNvPr id="6" name="文本框 5">
            <a:extLst>
              <a:ext uri="{FF2B5EF4-FFF2-40B4-BE49-F238E27FC236}">
                <a16:creationId xmlns:a16="http://schemas.microsoft.com/office/drawing/2014/main" id="{3A7B874D-CB5F-4DD0-80B5-498491109E47}"/>
              </a:ext>
            </a:extLst>
          </p:cNvPr>
          <p:cNvSpPr txBox="1"/>
          <p:nvPr/>
        </p:nvSpPr>
        <p:spPr>
          <a:xfrm>
            <a:off x="539552" y="620688"/>
            <a:ext cx="7956884" cy="4708981"/>
          </a:xfrm>
          <a:prstGeom prst="rect">
            <a:avLst/>
          </a:prstGeom>
          <a:noFill/>
        </p:spPr>
        <p:txBody>
          <a:bodyPr wrap="square">
            <a:spAutoFit/>
          </a:bodyPr>
          <a:lstStyle/>
          <a:p>
            <a:pPr marL="457200" indent="-457200">
              <a:buFont typeface="+mj-lt"/>
              <a:buAutoNum type="arabicPeriod"/>
            </a:pPr>
            <a:r>
              <a:rPr lang="en-US" altLang="zh-CN" dirty="0">
                <a:solidFill>
                  <a:srgbClr val="C00000"/>
                </a:solidFill>
              </a:rPr>
              <a:t>package</a:t>
            </a:r>
            <a:r>
              <a:rPr lang="en-US" altLang="zh-CN" dirty="0">
                <a:solidFill>
                  <a:schemeClr val="tx1"/>
                </a:solidFill>
              </a:rPr>
              <a:t> li5_1;</a:t>
            </a:r>
          </a:p>
          <a:p>
            <a:pPr marL="457200" indent="-457200">
              <a:buFont typeface="+mj-lt"/>
              <a:buAutoNum type="arabicPeriod"/>
            </a:pPr>
            <a:endParaRPr lang="en-US" altLang="zh-CN" dirty="0">
              <a:solidFill>
                <a:schemeClr val="tx1"/>
              </a:solidFill>
            </a:endParaRPr>
          </a:p>
          <a:p>
            <a:pPr marL="457200" indent="-457200">
              <a:buFont typeface="+mj-lt"/>
              <a:buAutoNum type="arabicPeriod"/>
            </a:pPr>
            <a:r>
              <a:rPr lang="en-US" altLang="zh-CN" dirty="0">
                <a:solidFill>
                  <a:srgbClr val="C00000"/>
                </a:solidFill>
              </a:rPr>
              <a:t>public class </a:t>
            </a:r>
            <a:r>
              <a:rPr lang="en-US" altLang="zh-CN" dirty="0">
                <a:solidFill>
                  <a:schemeClr val="tx1"/>
                </a:solidFill>
              </a:rPr>
              <a:t>Test {</a:t>
            </a:r>
          </a:p>
          <a:p>
            <a:pPr marL="457200" indent="-457200">
              <a:buFont typeface="+mj-lt"/>
              <a:buAutoNum type="arabicPeriod"/>
            </a:pPr>
            <a:r>
              <a:rPr lang="en-US" altLang="zh-CN" dirty="0">
                <a:solidFill>
                  <a:schemeClr val="tx1"/>
                </a:solidFill>
              </a:rPr>
              <a:t>	</a:t>
            </a:r>
            <a:r>
              <a:rPr lang="en-US" altLang="zh-CN" dirty="0">
                <a:solidFill>
                  <a:srgbClr val="C00000"/>
                </a:solidFill>
              </a:rPr>
              <a:t>public static void </a:t>
            </a:r>
            <a:r>
              <a:rPr lang="en-US" altLang="zh-CN" dirty="0">
                <a:solidFill>
                  <a:schemeClr val="tx1"/>
                </a:solidFill>
              </a:rPr>
              <a:t>main(String[] </a:t>
            </a:r>
            <a:r>
              <a:rPr lang="en-US" altLang="zh-CN" dirty="0" err="1">
                <a:solidFill>
                  <a:schemeClr val="tx1"/>
                </a:solidFill>
              </a:rPr>
              <a:t>args</a:t>
            </a:r>
            <a:r>
              <a:rPr lang="en-US" altLang="zh-CN" dirty="0">
                <a:solidFill>
                  <a:schemeClr val="tx1"/>
                </a:solidFill>
              </a:rPr>
              <a:t>) {</a:t>
            </a:r>
          </a:p>
          <a:p>
            <a:pPr marL="457200" indent="-457200">
              <a:buFont typeface="+mj-lt"/>
              <a:buAutoNum type="arabicPeriod"/>
            </a:pPr>
            <a:r>
              <a:rPr lang="en-US" altLang="zh-CN" dirty="0">
                <a:solidFill>
                  <a:schemeClr val="tx1"/>
                </a:solidFill>
              </a:rPr>
              <a:t>		</a:t>
            </a:r>
            <a:r>
              <a:rPr lang="en-US" altLang="zh-CN" dirty="0" err="1">
                <a:solidFill>
                  <a:schemeClr val="tx1"/>
                </a:solidFill>
              </a:rPr>
              <a:t>NewEmployee</a:t>
            </a:r>
            <a:r>
              <a:rPr lang="en-US" altLang="zh-CN" dirty="0">
                <a:solidFill>
                  <a:schemeClr val="tx1"/>
                </a:solidFill>
              </a:rPr>
              <a:t> </a:t>
            </a:r>
            <a:r>
              <a:rPr lang="en-US" altLang="zh-CN" dirty="0">
                <a:solidFill>
                  <a:srgbClr val="FF0000"/>
                </a:solidFill>
              </a:rPr>
              <a:t>e</a:t>
            </a:r>
            <a:r>
              <a:rPr lang="en-US" altLang="zh-CN" dirty="0">
                <a:solidFill>
                  <a:schemeClr val="tx1"/>
                </a:solidFill>
              </a:rPr>
              <a:t>=</a:t>
            </a:r>
            <a:r>
              <a:rPr lang="en-US" altLang="zh-CN" dirty="0">
                <a:solidFill>
                  <a:srgbClr val="C00000"/>
                </a:solidFill>
              </a:rPr>
              <a:t>new</a:t>
            </a:r>
            <a:r>
              <a:rPr lang="en-US" altLang="zh-CN" dirty="0">
                <a:solidFill>
                  <a:schemeClr val="tx1"/>
                </a:solidFill>
              </a:rPr>
              <a:t> </a:t>
            </a:r>
            <a:r>
              <a:rPr lang="en-US" altLang="zh-CN" dirty="0" err="1">
                <a:solidFill>
                  <a:schemeClr val="tx1"/>
                </a:solidFill>
              </a:rPr>
              <a:t>NewEmployee</a:t>
            </a:r>
            <a:r>
              <a:rPr lang="en-US" altLang="zh-CN" dirty="0">
                <a:solidFill>
                  <a:schemeClr val="tx1"/>
                </a:solidFill>
              </a:rPr>
              <a:t>("Harry Hacker",</a:t>
            </a:r>
          </a:p>
          <a:p>
            <a:pPr marL="457200" indent="-457200">
              <a:buFont typeface="+mj-lt"/>
              <a:buAutoNum type="arabicPeriod"/>
            </a:pPr>
            <a:r>
              <a:rPr lang="en-US" altLang="zh-CN" dirty="0">
                <a:solidFill>
                  <a:schemeClr val="tx1"/>
                </a:solidFill>
              </a:rPr>
              <a:t>				50000,1989,10,1);</a:t>
            </a:r>
          </a:p>
          <a:p>
            <a:pPr marL="457200" indent="-457200">
              <a:buFont typeface="+mj-lt"/>
              <a:buAutoNum type="arabicPeriod"/>
            </a:pPr>
            <a:r>
              <a:rPr lang="en-US" altLang="zh-CN" dirty="0">
                <a:solidFill>
                  <a:schemeClr val="tx1"/>
                </a:solidFill>
              </a:rPr>
              <a:t>		</a:t>
            </a:r>
            <a:r>
              <a:rPr lang="en-US" altLang="zh-CN" dirty="0" err="1">
                <a:solidFill>
                  <a:schemeClr val="tx1"/>
                </a:solidFill>
              </a:rPr>
              <a:t>System.out.println</a:t>
            </a:r>
            <a:r>
              <a:rPr lang="en-US" altLang="zh-CN" dirty="0">
                <a:solidFill>
                  <a:schemeClr val="tx1"/>
                </a:solidFill>
              </a:rPr>
              <a:t>(</a:t>
            </a:r>
            <a:r>
              <a:rPr lang="en-US" altLang="zh-CN" dirty="0" err="1">
                <a:solidFill>
                  <a:srgbClr val="FF0000"/>
                </a:solidFill>
              </a:rPr>
              <a:t>e</a:t>
            </a:r>
            <a:r>
              <a:rPr lang="en-US" altLang="zh-CN" dirty="0" err="1">
                <a:solidFill>
                  <a:schemeClr val="tx1"/>
                </a:solidFill>
              </a:rPr>
              <a:t>.getName</a:t>
            </a:r>
            <a:r>
              <a:rPr lang="en-US" altLang="zh-CN" dirty="0">
                <a:solidFill>
                  <a:schemeClr val="tx1"/>
                </a:solidFill>
              </a:rPr>
              <a:t>()+":"</a:t>
            </a:r>
          </a:p>
          <a:p>
            <a:pPr marL="457200" indent="-457200">
              <a:buFont typeface="+mj-lt"/>
              <a:buAutoNum type="arabicPeriod"/>
            </a:pPr>
            <a:r>
              <a:rPr lang="en-US" altLang="zh-CN" dirty="0">
                <a:solidFill>
                  <a:schemeClr val="tx1"/>
                </a:solidFill>
              </a:rPr>
              <a:t>				+</a:t>
            </a:r>
            <a:r>
              <a:rPr lang="en-US" altLang="zh-CN" dirty="0" err="1">
                <a:solidFill>
                  <a:srgbClr val="FF0000"/>
                </a:solidFill>
              </a:rPr>
              <a:t>e</a:t>
            </a:r>
            <a:r>
              <a:rPr lang="en-US" altLang="zh-CN" dirty="0" err="1">
                <a:solidFill>
                  <a:schemeClr val="tx1"/>
                </a:solidFill>
              </a:rPr>
              <a:t>.getSalary</a:t>
            </a:r>
            <a:r>
              <a:rPr lang="en-US" altLang="zh-CN" dirty="0">
                <a:solidFill>
                  <a:schemeClr val="tx1"/>
                </a:solidFill>
              </a:rPr>
              <a:t>());</a:t>
            </a:r>
          </a:p>
          <a:p>
            <a:pPr marL="457200" indent="-457200">
              <a:buFont typeface="+mj-lt"/>
              <a:buAutoNum type="arabicPeriod"/>
            </a:pPr>
            <a:r>
              <a:rPr lang="en-US" altLang="zh-CN" dirty="0">
                <a:solidFill>
                  <a:schemeClr val="tx1"/>
                </a:solidFill>
              </a:rPr>
              <a:t>		</a:t>
            </a:r>
            <a:r>
              <a:rPr lang="en-US" altLang="zh-CN" dirty="0" err="1">
                <a:solidFill>
                  <a:schemeClr val="tx1"/>
                </a:solidFill>
              </a:rPr>
              <a:t>NewManager</a:t>
            </a:r>
            <a:r>
              <a:rPr lang="en-US" altLang="zh-CN" dirty="0">
                <a:solidFill>
                  <a:schemeClr val="tx1"/>
                </a:solidFill>
              </a:rPr>
              <a:t> </a:t>
            </a:r>
            <a:r>
              <a:rPr lang="en-US" altLang="zh-CN" dirty="0">
                <a:solidFill>
                  <a:srgbClr val="FF0000"/>
                </a:solidFill>
              </a:rPr>
              <a:t>boss</a:t>
            </a:r>
            <a:r>
              <a:rPr lang="en-US" altLang="zh-CN" dirty="0">
                <a:solidFill>
                  <a:schemeClr val="tx1"/>
                </a:solidFill>
              </a:rPr>
              <a:t>=</a:t>
            </a:r>
            <a:r>
              <a:rPr lang="en-US" altLang="zh-CN" dirty="0">
                <a:solidFill>
                  <a:srgbClr val="C00000"/>
                </a:solidFill>
              </a:rPr>
              <a:t>new</a:t>
            </a:r>
            <a:r>
              <a:rPr lang="en-US" altLang="zh-CN" dirty="0">
                <a:solidFill>
                  <a:schemeClr val="tx1"/>
                </a:solidFill>
              </a:rPr>
              <a:t> </a:t>
            </a:r>
            <a:r>
              <a:rPr lang="en-US" altLang="zh-CN" dirty="0" err="1">
                <a:solidFill>
                  <a:schemeClr val="tx1"/>
                </a:solidFill>
              </a:rPr>
              <a:t>NewManager</a:t>
            </a:r>
            <a:r>
              <a:rPr lang="en-US" altLang="zh-CN" dirty="0">
                <a:solidFill>
                  <a:schemeClr val="tx1"/>
                </a:solidFill>
              </a:rPr>
              <a:t>("Carl Cracker",</a:t>
            </a:r>
          </a:p>
          <a:p>
            <a:pPr marL="457200" indent="-457200">
              <a:buFont typeface="+mj-lt"/>
              <a:buAutoNum type="arabicPeriod"/>
            </a:pPr>
            <a:r>
              <a:rPr lang="en-US" altLang="zh-CN" dirty="0">
                <a:solidFill>
                  <a:schemeClr val="tx1"/>
                </a:solidFill>
              </a:rPr>
              <a:t>				80000,1987,12,15);</a:t>
            </a:r>
          </a:p>
          <a:p>
            <a:pPr marL="457200" indent="-457200">
              <a:buFont typeface="+mj-lt"/>
              <a:buAutoNum type="arabicPeriod"/>
            </a:pPr>
            <a:r>
              <a:rPr lang="en-US" altLang="zh-CN" dirty="0">
                <a:solidFill>
                  <a:schemeClr val="tx1"/>
                </a:solidFill>
              </a:rPr>
              <a:t>		</a:t>
            </a:r>
            <a:r>
              <a:rPr lang="en-US" altLang="zh-CN" dirty="0" err="1">
                <a:solidFill>
                  <a:srgbClr val="FF0000"/>
                </a:solidFill>
              </a:rPr>
              <a:t>boss</a:t>
            </a:r>
            <a:r>
              <a:rPr lang="en-US" altLang="zh-CN" dirty="0" err="1">
                <a:solidFill>
                  <a:schemeClr val="tx1"/>
                </a:solidFill>
              </a:rPr>
              <a:t>.setBonus</a:t>
            </a:r>
            <a:r>
              <a:rPr lang="en-US" altLang="zh-CN" dirty="0">
                <a:solidFill>
                  <a:schemeClr val="tx1"/>
                </a:solidFill>
              </a:rPr>
              <a:t>(5000);</a:t>
            </a:r>
          </a:p>
          <a:p>
            <a:pPr marL="457200" indent="-457200">
              <a:buFont typeface="+mj-lt"/>
              <a:buAutoNum type="arabicPeriod"/>
            </a:pPr>
            <a:r>
              <a:rPr lang="en-US" altLang="zh-CN" dirty="0">
                <a:solidFill>
                  <a:schemeClr val="tx1"/>
                </a:solidFill>
              </a:rPr>
              <a:t>		</a:t>
            </a:r>
            <a:r>
              <a:rPr lang="en-US" altLang="zh-CN" dirty="0" err="1">
                <a:solidFill>
                  <a:schemeClr val="tx1"/>
                </a:solidFill>
              </a:rPr>
              <a:t>System.out.println</a:t>
            </a:r>
            <a:r>
              <a:rPr lang="en-US" altLang="zh-CN" dirty="0">
                <a:solidFill>
                  <a:schemeClr val="tx1"/>
                </a:solidFill>
              </a:rPr>
              <a:t>(</a:t>
            </a:r>
            <a:r>
              <a:rPr lang="en-US" altLang="zh-CN" dirty="0" err="1">
                <a:solidFill>
                  <a:srgbClr val="FF0000"/>
                </a:solidFill>
              </a:rPr>
              <a:t>boss</a:t>
            </a:r>
            <a:r>
              <a:rPr lang="en-US" altLang="zh-CN" dirty="0" err="1">
                <a:solidFill>
                  <a:schemeClr val="tx1"/>
                </a:solidFill>
              </a:rPr>
              <a:t>.getName</a:t>
            </a:r>
            <a:r>
              <a:rPr lang="en-US" altLang="zh-CN" dirty="0">
                <a:solidFill>
                  <a:schemeClr val="tx1"/>
                </a:solidFill>
              </a:rPr>
              <a:t>()+":"</a:t>
            </a:r>
          </a:p>
          <a:p>
            <a:pPr marL="457200" indent="-457200">
              <a:buFont typeface="+mj-lt"/>
              <a:buAutoNum type="arabicPeriod"/>
            </a:pPr>
            <a:r>
              <a:rPr lang="en-US" altLang="zh-CN" dirty="0">
                <a:solidFill>
                  <a:schemeClr val="tx1"/>
                </a:solidFill>
              </a:rPr>
              <a:t>		+</a:t>
            </a:r>
            <a:r>
              <a:rPr lang="en-US" altLang="zh-CN" dirty="0" err="1">
                <a:solidFill>
                  <a:srgbClr val="FF0000"/>
                </a:solidFill>
              </a:rPr>
              <a:t>boss</a:t>
            </a:r>
            <a:r>
              <a:rPr lang="en-US" altLang="zh-CN" dirty="0" err="1">
                <a:solidFill>
                  <a:schemeClr val="tx1"/>
                </a:solidFill>
              </a:rPr>
              <a:t>.getSalary</a:t>
            </a:r>
            <a:r>
              <a:rPr lang="en-US" altLang="zh-CN" dirty="0">
                <a:solidFill>
                  <a:schemeClr val="tx1"/>
                </a:solidFill>
              </a:rPr>
              <a:t>());</a:t>
            </a:r>
          </a:p>
          <a:p>
            <a:pPr marL="457200" indent="-457200">
              <a:buFont typeface="+mj-lt"/>
              <a:buAutoNum type="arabicPeriod"/>
            </a:pPr>
            <a:r>
              <a:rPr lang="en-US" altLang="zh-CN" dirty="0">
                <a:solidFill>
                  <a:schemeClr val="tx1"/>
                </a:solidFill>
              </a:rPr>
              <a:t>	}</a:t>
            </a:r>
          </a:p>
          <a:p>
            <a:pPr marL="457200" indent="-457200">
              <a:buFont typeface="+mj-lt"/>
              <a:buAutoNum type="arabicPeriod"/>
            </a:pPr>
            <a:r>
              <a:rPr lang="en-US" altLang="zh-CN" dirty="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16121896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59</a:t>
            </a:fld>
            <a:r>
              <a:rPr lang="zh-CN" altLang="en-US"/>
              <a:t>页</a:t>
            </a:r>
            <a:endParaRPr lang="en-US" altLang="zh-CN" dirty="0"/>
          </a:p>
        </p:txBody>
      </p:sp>
      <p:sp>
        <p:nvSpPr>
          <p:cNvPr id="6" name="文本框 5">
            <a:extLst>
              <a:ext uri="{FF2B5EF4-FFF2-40B4-BE49-F238E27FC236}">
                <a16:creationId xmlns:a16="http://schemas.microsoft.com/office/drawing/2014/main" id="{3A7B874D-CB5F-4DD0-80B5-498491109E47}"/>
              </a:ext>
            </a:extLst>
          </p:cNvPr>
          <p:cNvSpPr txBox="1"/>
          <p:nvPr/>
        </p:nvSpPr>
        <p:spPr>
          <a:xfrm>
            <a:off x="755576" y="78829"/>
            <a:ext cx="7128792" cy="6740307"/>
          </a:xfrm>
          <a:prstGeom prst="rect">
            <a:avLst/>
          </a:prstGeom>
          <a:noFill/>
        </p:spPr>
        <p:txBody>
          <a:bodyPr wrap="square">
            <a:spAutoFit/>
          </a:bodyPr>
          <a:lstStyle/>
          <a:p>
            <a:pPr marL="342900" indent="-342900" algn="l">
              <a:buFont typeface="+mj-lt"/>
              <a:buAutoNum type="arabicPeriod"/>
            </a:pPr>
            <a:r>
              <a:rPr lang="en-US" altLang="zh-CN" sz="1800" dirty="0">
                <a:solidFill>
                  <a:srgbClr val="C00000"/>
                </a:solidFill>
              </a:rPr>
              <a:t>package</a:t>
            </a:r>
            <a:r>
              <a:rPr lang="en-US" altLang="zh-CN" sz="1800" dirty="0">
                <a:solidFill>
                  <a:schemeClr val="tx1"/>
                </a:solidFill>
              </a:rPr>
              <a:t> li5_1;</a:t>
            </a:r>
          </a:p>
          <a:p>
            <a:pPr marL="342900" indent="-342900" algn="l">
              <a:buFont typeface="+mj-lt"/>
              <a:buAutoNum type="arabicPeriod"/>
            </a:pPr>
            <a:r>
              <a:rPr lang="en-US" altLang="zh-CN" sz="1800" dirty="0">
                <a:solidFill>
                  <a:srgbClr val="C00000"/>
                </a:solidFill>
              </a:rPr>
              <a:t>import</a:t>
            </a:r>
            <a:r>
              <a:rPr lang="en-US" altLang="zh-CN" sz="1800" dirty="0">
                <a:solidFill>
                  <a:schemeClr val="tx1"/>
                </a:solidFill>
              </a:rPr>
              <a:t> </a:t>
            </a:r>
            <a:r>
              <a:rPr lang="en-US" altLang="zh-CN" sz="1800" dirty="0" err="1">
                <a:solidFill>
                  <a:schemeClr val="tx1"/>
                </a:solidFill>
              </a:rPr>
              <a:t>java.util.Calendar</a:t>
            </a:r>
            <a:r>
              <a:rPr lang="en-US" altLang="zh-CN" sz="1800" dirty="0">
                <a:solidFill>
                  <a:schemeClr val="tx1"/>
                </a:solidFill>
              </a:rPr>
              <a:t>;</a:t>
            </a:r>
          </a:p>
          <a:p>
            <a:pPr marL="342900" indent="-342900" algn="l">
              <a:buFont typeface="+mj-lt"/>
              <a:buAutoNum type="arabicPeriod"/>
            </a:pPr>
            <a:r>
              <a:rPr lang="en-US" altLang="zh-CN" sz="1800" dirty="0">
                <a:solidFill>
                  <a:srgbClr val="C00000"/>
                </a:solidFill>
              </a:rPr>
              <a:t>import</a:t>
            </a:r>
            <a:r>
              <a:rPr lang="en-US" altLang="zh-CN" sz="1800" dirty="0">
                <a:solidFill>
                  <a:schemeClr val="tx1"/>
                </a:solidFill>
              </a:rPr>
              <a:t> </a:t>
            </a:r>
            <a:r>
              <a:rPr lang="en-US" altLang="zh-CN" sz="1800" dirty="0" err="1">
                <a:solidFill>
                  <a:schemeClr val="tx1"/>
                </a:solidFill>
              </a:rPr>
              <a:t>java.util.Date</a:t>
            </a:r>
            <a:r>
              <a:rPr lang="en-US" altLang="zh-CN" sz="1800" dirty="0">
                <a:solidFill>
                  <a:schemeClr val="tx1"/>
                </a:solidFill>
              </a:rPr>
              <a:t>;</a:t>
            </a:r>
          </a:p>
          <a:p>
            <a:pPr marL="342900" indent="-342900" algn="l">
              <a:buFont typeface="+mj-lt"/>
              <a:buAutoNum type="arabicPeriod"/>
            </a:pPr>
            <a:r>
              <a:rPr lang="en-US" altLang="zh-CN" sz="1800" dirty="0">
                <a:solidFill>
                  <a:srgbClr val="C00000"/>
                </a:solidFill>
              </a:rPr>
              <a:t>public class </a:t>
            </a:r>
            <a:r>
              <a:rPr lang="en-US" altLang="zh-CN" sz="1800" dirty="0" err="1">
                <a:solidFill>
                  <a:schemeClr val="tx1"/>
                </a:solidFill>
              </a:rPr>
              <a:t>NewEmployee</a:t>
            </a:r>
            <a:r>
              <a:rPr lang="en-US" altLang="zh-CN" sz="1800" dirty="0">
                <a:solidFill>
                  <a:schemeClr val="tx1"/>
                </a:solidFill>
              </a:rPr>
              <a:t> {</a:t>
            </a:r>
          </a:p>
          <a:p>
            <a:pPr marL="342900" indent="-342900" algn="l">
              <a:buFont typeface="+mj-lt"/>
              <a:buAutoNum type="arabicPeriod"/>
            </a:pPr>
            <a:r>
              <a:rPr lang="en-US" altLang="zh-CN" sz="1800" dirty="0">
                <a:solidFill>
                  <a:schemeClr val="tx1"/>
                </a:solidFill>
              </a:rPr>
              <a:t>	</a:t>
            </a:r>
            <a:r>
              <a:rPr lang="en-US" altLang="zh-CN" sz="1800" dirty="0">
                <a:solidFill>
                  <a:srgbClr val="C00000"/>
                </a:solidFill>
              </a:rPr>
              <a:t>private</a:t>
            </a:r>
            <a:r>
              <a:rPr lang="en-US" altLang="zh-CN" sz="1800" dirty="0">
                <a:solidFill>
                  <a:schemeClr val="tx1"/>
                </a:solidFill>
              </a:rPr>
              <a:t> String </a:t>
            </a:r>
            <a:r>
              <a:rPr lang="en-US" altLang="zh-CN" sz="1800" dirty="0"/>
              <a:t>name</a:t>
            </a:r>
            <a:r>
              <a:rPr lang="en-US" altLang="zh-CN" sz="1800" dirty="0">
                <a:solidFill>
                  <a:schemeClr val="tx1"/>
                </a:solidFill>
              </a:rPr>
              <a:t>;</a:t>
            </a:r>
          </a:p>
          <a:p>
            <a:pPr marL="342900" indent="-342900" algn="l">
              <a:buFont typeface="+mj-lt"/>
              <a:buAutoNum type="arabicPeriod"/>
            </a:pPr>
            <a:r>
              <a:rPr lang="en-US" altLang="zh-CN" sz="1800" dirty="0">
                <a:solidFill>
                  <a:schemeClr val="tx1"/>
                </a:solidFill>
              </a:rPr>
              <a:t>	</a:t>
            </a:r>
            <a:r>
              <a:rPr lang="en-US" altLang="zh-CN" sz="1800" dirty="0">
                <a:solidFill>
                  <a:srgbClr val="C00000"/>
                </a:solidFill>
              </a:rPr>
              <a:t>private double </a:t>
            </a:r>
            <a:r>
              <a:rPr lang="en-US" altLang="zh-CN" sz="1800" dirty="0"/>
              <a:t>salary</a:t>
            </a:r>
            <a:r>
              <a:rPr lang="en-US" altLang="zh-CN" sz="1800" dirty="0">
                <a:solidFill>
                  <a:schemeClr val="tx1"/>
                </a:solidFill>
              </a:rPr>
              <a:t>;</a:t>
            </a:r>
          </a:p>
          <a:p>
            <a:pPr marL="342900" indent="-342900" algn="l">
              <a:buFont typeface="+mj-lt"/>
              <a:buAutoNum type="arabicPeriod"/>
            </a:pPr>
            <a:r>
              <a:rPr lang="en-US" altLang="zh-CN" sz="1800" dirty="0">
                <a:solidFill>
                  <a:schemeClr val="tx1"/>
                </a:solidFill>
              </a:rPr>
              <a:t>	</a:t>
            </a:r>
            <a:r>
              <a:rPr lang="en-US" altLang="zh-CN" sz="1800" dirty="0">
                <a:solidFill>
                  <a:srgbClr val="C00000"/>
                </a:solidFill>
              </a:rPr>
              <a:t>private Date </a:t>
            </a:r>
            <a:r>
              <a:rPr lang="en-US" altLang="zh-CN" sz="1800" dirty="0" err="1"/>
              <a:t>hireDay</a:t>
            </a:r>
            <a:r>
              <a:rPr lang="en-US" altLang="zh-CN" sz="1800" dirty="0">
                <a:solidFill>
                  <a:schemeClr val="tx1"/>
                </a:solidFill>
              </a:rPr>
              <a:t>;</a:t>
            </a:r>
          </a:p>
          <a:p>
            <a:pPr marL="342900" indent="-342900" algn="l">
              <a:buFont typeface="+mj-lt"/>
              <a:buAutoNum type="arabicPeriod"/>
            </a:pPr>
            <a:r>
              <a:rPr lang="en-US" altLang="zh-CN" sz="1800" dirty="0">
                <a:solidFill>
                  <a:schemeClr val="tx1"/>
                </a:solidFill>
              </a:rPr>
              <a:t>	</a:t>
            </a:r>
          </a:p>
          <a:p>
            <a:pPr marL="342900" indent="-342900" algn="l">
              <a:buFont typeface="+mj-lt"/>
              <a:buAutoNum type="arabicPeriod"/>
            </a:pPr>
            <a:r>
              <a:rPr lang="en-US" altLang="zh-CN" sz="1800" dirty="0">
                <a:solidFill>
                  <a:schemeClr val="tx1"/>
                </a:solidFill>
              </a:rPr>
              <a:t>	</a:t>
            </a:r>
            <a:r>
              <a:rPr lang="en-US" altLang="zh-CN" sz="1800" dirty="0">
                <a:solidFill>
                  <a:srgbClr val="C00000"/>
                </a:solidFill>
              </a:rPr>
              <a:t>public</a:t>
            </a:r>
            <a:r>
              <a:rPr lang="en-US" altLang="zh-CN" sz="1800" dirty="0">
                <a:solidFill>
                  <a:schemeClr val="tx1"/>
                </a:solidFill>
              </a:rPr>
              <a:t> </a:t>
            </a:r>
            <a:r>
              <a:rPr lang="en-US" altLang="zh-CN" sz="1800" dirty="0" err="1">
                <a:solidFill>
                  <a:schemeClr val="tx1"/>
                </a:solidFill>
              </a:rPr>
              <a:t>NewEmployee</a:t>
            </a:r>
            <a:r>
              <a:rPr lang="en-US" altLang="zh-CN" sz="1800" dirty="0">
                <a:solidFill>
                  <a:schemeClr val="tx1"/>
                </a:solidFill>
              </a:rPr>
              <a:t>(String </a:t>
            </a:r>
            <a:r>
              <a:rPr lang="en-US" altLang="zh-CN" sz="1800" dirty="0" err="1">
                <a:solidFill>
                  <a:schemeClr val="tx1"/>
                </a:solidFill>
              </a:rPr>
              <a:t>n,</a:t>
            </a:r>
            <a:r>
              <a:rPr lang="en-US" altLang="zh-CN" sz="1800" dirty="0" err="1">
                <a:solidFill>
                  <a:srgbClr val="C00000"/>
                </a:solidFill>
              </a:rPr>
              <a:t>double</a:t>
            </a:r>
            <a:r>
              <a:rPr lang="en-US" altLang="zh-CN" sz="1800" dirty="0">
                <a:solidFill>
                  <a:schemeClr val="tx1"/>
                </a:solidFill>
              </a:rPr>
              <a:t> s,</a:t>
            </a:r>
          </a:p>
          <a:p>
            <a:pPr marL="342900" indent="-342900" algn="l">
              <a:buFont typeface="+mj-lt"/>
              <a:buAutoNum type="arabicPeriod"/>
            </a:pPr>
            <a:r>
              <a:rPr lang="en-US" altLang="zh-CN" sz="1800" dirty="0">
                <a:solidFill>
                  <a:schemeClr val="tx1"/>
                </a:solidFill>
              </a:rPr>
              <a:t>			</a:t>
            </a:r>
            <a:r>
              <a:rPr lang="en-US" altLang="zh-CN" sz="1800" dirty="0">
                <a:solidFill>
                  <a:srgbClr val="C00000"/>
                </a:solidFill>
              </a:rPr>
              <a:t>int</a:t>
            </a:r>
            <a:r>
              <a:rPr lang="en-US" altLang="zh-CN" sz="1800" dirty="0">
                <a:solidFill>
                  <a:schemeClr val="tx1"/>
                </a:solidFill>
              </a:rPr>
              <a:t> </a:t>
            </a:r>
            <a:r>
              <a:rPr lang="en-US" altLang="zh-CN" sz="1800" dirty="0" err="1">
                <a:solidFill>
                  <a:schemeClr val="tx1"/>
                </a:solidFill>
              </a:rPr>
              <a:t>year,</a:t>
            </a:r>
            <a:r>
              <a:rPr lang="en-US" altLang="zh-CN" sz="1800" dirty="0" err="1">
                <a:solidFill>
                  <a:srgbClr val="C00000"/>
                </a:solidFill>
              </a:rPr>
              <a:t>int</a:t>
            </a:r>
            <a:r>
              <a:rPr lang="en-US" altLang="zh-CN" sz="1800" dirty="0">
                <a:solidFill>
                  <a:schemeClr val="tx1"/>
                </a:solidFill>
              </a:rPr>
              <a:t> </a:t>
            </a:r>
            <a:r>
              <a:rPr lang="en-US" altLang="zh-CN" sz="1800" dirty="0" err="1">
                <a:solidFill>
                  <a:schemeClr val="tx1"/>
                </a:solidFill>
              </a:rPr>
              <a:t>month,</a:t>
            </a:r>
            <a:r>
              <a:rPr lang="en-US" altLang="zh-CN" sz="1800" dirty="0" err="1">
                <a:solidFill>
                  <a:srgbClr val="C00000"/>
                </a:solidFill>
              </a:rPr>
              <a:t>int</a:t>
            </a:r>
            <a:r>
              <a:rPr lang="en-US" altLang="zh-CN" sz="1800" dirty="0">
                <a:solidFill>
                  <a:schemeClr val="tx1"/>
                </a:solidFill>
              </a:rPr>
              <a:t> day) {</a:t>
            </a:r>
          </a:p>
          <a:p>
            <a:pPr marL="342900" indent="-342900" algn="l">
              <a:buFont typeface="+mj-lt"/>
              <a:buAutoNum type="arabicPeriod"/>
            </a:pPr>
            <a:r>
              <a:rPr lang="en-US" altLang="zh-CN" sz="1800" dirty="0">
                <a:solidFill>
                  <a:schemeClr val="tx1"/>
                </a:solidFill>
              </a:rPr>
              <a:t>		</a:t>
            </a:r>
            <a:r>
              <a:rPr lang="en-US" altLang="zh-CN" sz="1800" dirty="0"/>
              <a:t>name</a:t>
            </a:r>
            <a:r>
              <a:rPr lang="en-US" altLang="zh-CN" sz="1800" dirty="0">
                <a:solidFill>
                  <a:schemeClr val="tx1"/>
                </a:solidFill>
              </a:rPr>
              <a:t>=n;</a:t>
            </a:r>
          </a:p>
          <a:p>
            <a:pPr marL="342900" indent="-342900" algn="l">
              <a:buFont typeface="+mj-lt"/>
              <a:buAutoNum type="arabicPeriod"/>
            </a:pPr>
            <a:r>
              <a:rPr lang="en-US" altLang="zh-CN" sz="1800" dirty="0">
                <a:solidFill>
                  <a:schemeClr val="tx1"/>
                </a:solidFill>
              </a:rPr>
              <a:t>		</a:t>
            </a:r>
            <a:r>
              <a:rPr lang="en-US" altLang="zh-CN" sz="1800" dirty="0"/>
              <a:t>salary</a:t>
            </a:r>
            <a:r>
              <a:rPr lang="en-US" altLang="zh-CN" sz="1800" dirty="0">
                <a:solidFill>
                  <a:schemeClr val="tx1"/>
                </a:solidFill>
              </a:rPr>
              <a:t>=s;</a:t>
            </a:r>
          </a:p>
          <a:p>
            <a:pPr marL="342900" indent="-342900" algn="l">
              <a:buFont typeface="+mj-lt"/>
              <a:buAutoNum type="arabicPeriod"/>
            </a:pPr>
            <a:r>
              <a:rPr lang="en-US" altLang="zh-CN" sz="1800" dirty="0">
                <a:solidFill>
                  <a:schemeClr val="tx1"/>
                </a:solidFill>
              </a:rPr>
              <a:t>		Calendar calendar=</a:t>
            </a:r>
            <a:r>
              <a:rPr lang="en-US" altLang="zh-CN" sz="1800" dirty="0" err="1">
                <a:solidFill>
                  <a:schemeClr val="tx1"/>
                </a:solidFill>
              </a:rPr>
              <a:t>Calendar.getInstance</a:t>
            </a:r>
            <a:r>
              <a:rPr lang="en-US" altLang="zh-CN" sz="1800" dirty="0">
                <a:solidFill>
                  <a:schemeClr val="tx1"/>
                </a:solidFill>
              </a:rPr>
              <a:t>();</a:t>
            </a:r>
          </a:p>
          <a:p>
            <a:pPr marL="342900" indent="-342900" algn="l">
              <a:buFont typeface="+mj-lt"/>
              <a:buAutoNum type="arabicPeriod"/>
            </a:pPr>
            <a:r>
              <a:rPr lang="en-US" altLang="zh-CN" sz="1800" dirty="0">
                <a:solidFill>
                  <a:schemeClr val="tx1"/>
                </a:solidFill>
              </a:rPr>
              <a:t>		</a:t>
            </a:r>
            <a:r>
              <a:rPr lang="en-US" altLang="zh-CN" sz="1800" dirty="0" err="1">
                <a:solidFill>
                  <a:schemeClr val="tx1"/>
                </a:solidFill>
              </a:rPr>
              <a:t>calendar.set</a:t>
            </a:r>
            <a:r>
              <a:rPr lang="en-US" altLang="zh-CN" sz="1800" dirty="0">
                <a:solidFill>
                  <a:schemeClr val="tx1"/>
                </a:solidFill>
              </a:rPr>
              <a:t>(year, month-1, day);</a:t>
            </a:r>
          </a:p>
          <a:p>
            <a:pPr marL="342900" indent="-342900" algn="l">
              <a:buFont typeface="+mj-lt"/>
              <a:buAutoNum type="arabicPeriod"/>
            </a:pPr>
            <a:r>
              <a:rPr lang="en-US" altLang="zh-CN" sz="1800" dirty="0">
                <a:solidFill>
                  <a:schemeClr val="tx1"/>
                </a:solidFill>
              </a:rPr>
              <a:t>		</a:t>
            </a:r>
            <a:r>
              <a:rPr lang="en-US" altLang="zh-CN" sz="1800" dirty="0" err="1"/>
              <a:t>hireDay</a:t>
            </a:r>
            <a:r>
              <a:rPr lang="en-US" altLang="zh-CN" sz="1800" dirty="0">
                <a:solidFill>
                  <a:schemeClr val="tx1"/>
                </a:solidFill>
              </a:rPr>
              <a:t>=</a:t>
            </a:r>
            <a:r>
              <a:rPr lang="en-US" altLang="zh-CN" sz="1800" dirty="0" err="1">
                <a:solidFill>
                  <a:schemeClr val="tx1"/>
                </a:solidFill>
              </a:rPr>
              <a:t>calendar.getTime</a:t>
            </a:r>
            <a:r>
              <a:rPr lang="en-US" altLang="zh-CN" sz="1800" dirty="0">
                <a:solidFill>
                  <a:schemeClr val="tx1"/>
                </a:solidFill>
              </a:rPr>
              <a:t>();</a:t>
            </a:r>
          </a:p>
          <a:p>
            <a:pPr marL="342900" indent="-342900" algn="l">
              <a:buFont typeface="+mj-lt"/>
              <a:buAutoNum type="arabicPeriod"/>
            </a:pPr>
            <a:r>
              <a:rPr lang="en-US" altLang="zh-CN" sz="1800" dirty="0">
                <a:solidFill>
                  <a:schemeClr val="tx1"/>
                </a:solidFill>
              </a:rPr>
              <a:t>	}</a:t>
            </a:r>
          </a:p>
          <a:p>
            <a:pPr marL="342900" indent="-342900" algn="l">
              <a:buFont typeface="+mj-lt"/>
              <a:buAutoNum type="arabicPeriod"/>
            </a:pPr>
            <a:endParaRPr lang="en-US" altLang="zh-CN" sz="1800" dirty="0">
              <a:solidFill>
                <a:schemeClr val="tx1"/>
              </a:solidFill>
            </a:endParaRPr>
          </a:p>
          <a:p>
            <a:pPr marL="342900" indent="-342900" algn="l">
              <a:buFont typeface="+mj-lt"/>
              <a:buAutoNum type="arabicPeriod"/>
            </a:pPr>
            <a:r>
              <a:rPr lang="en-US" altLang="zh-CN" sz="1800" dirty="0">
                <a:solidFill>
                  <a:schemeClr val="tx1"/>
                </a:solidFill>
              </a:rPr>
              <a:t>	</a:t>
            </a:r>
            <a:r>
              <a:rPr lang="en-US" altLang="zh-CN" sz="1800" dirty="0">
                <a:solidFill>
                  <a:srgbClr val="C00000"/>
                </a:solidFill>
              </a:rPr>
              <a:t>public</a:t>
            </a:r>
            <a:r>
              <a:rPr lang="en-US" altLang="zh-CN" sz="1800" dirty="0">
                <a:solidFill>
                  <a:schemeClr val="tx1"/>
                </a:solidFill>
              </a:rPr>
              <a:t> String </a:t>
            </a:r>
            <a:r>
              <a:rPr lang="en-US" altLang="zh-CN" sz="1800" dirty="0" err="1">
                <a:solidFill>
                  <a:schemeClr val="tx1"/>
                </a:solidFill>
              </a:rPr>
              <a:t>getName</a:t>
            </a:r>
            <a:r>
              <a:rPr lang="en-US" altLang="zh-CN" sz="1800" dirty="0">
                <a:solidFill>
                  <a:schemeClr val="tx1"/>
                </a:solidFill>
              </a:rPr>
              <a:t>() {</a:t>
            </a:r>
          </a:p>
          <a:p>
            <a:pPr marL="342900" indent="-342900" algn="l">
              <a:buFont typeface="+mj-lt"/>
              <a:buAutoNum type="arabicPeriod"/>
            </a:pPr>
            <a:r>
              <a:rPr lang="en-US" altLang="zh-CN" sz="1800" dirty="0">
                <a:solidFill>
                  <a:schemeClr val="tx1"/>
                </a:solidFill>
              </a:rPr>
              <a:t>		return </a:t>
            </a:r>
            <a:r>
              <a:rPr lang="en-US" altLang="zh-CN" sz="1800" dirty="0"/>
              <a:t>name</a:t>
            </a:r>
            <a:r>
              <a:rPr lang="en-US" altLang="zh-CN" sz="1800" dirty="0">
                <a:solidFill>
                  <a:schemeClr val="tx1"/>
                </a:solidFill>
              </a:rPr>
              <a:t>;</a:t>
            </a:r>
          </a:p>
          <a:p>
            <a:pPr marL="342900" indent="-342900" algn="l">
              <a:buFont typeface="+mj-lt"/>
              <a:buAutoNum type="arabicPeriod"/>
            </a:pPr>
            <a:r>
              <a:rPr lang="en-US" altLang="zh-CN" sz="1800" dirty="0">
                <a:solidFill>
                  <a:schemeClr val="tx1"/>
                </a:solidFill>
              </a:rPr>
              <a:t>	}</a:t>
            </a:r>
          </a:p>
          <a:p>
            <a:pPr marL="342900" indent="-342900" algn="l">
              <a:buFont typeface="+mj-lt"/>
              <a:buAutoNum type="arabicPeriod"/>
            </a:pPr>
            <a:endParaRPr lang="en-US" altLang="zh-CN" sz="1800" dirty="0">
              <a:solidFill>
                <a:schemeClr val="tx1"/>
              </a:solidFill>
            </a:endParaRPr>
          </a:p>
          <a:p>
            <a:pPr marL="342900" indent="-342900" algn="l">
              <a:buFont typeface="+mj-lt"/>
              <a:buAutoNum type="arabicPeriod"/>
            </a:pPr>
            <a:r>
              <a:rPr lang="en-US" altLang="zh-CN" sz="1800" dirty="0">
                <a:solidFill>
                  <a:schemeClr val="tx1"/>
                </a:solidFill>
              </a:rPr>
              <a:t>	</a:t>
            </a:r>
            <a:r>
              <a:rPr lang="en-US" altLang="zh-CN" sz="1800" dirty="0">
                <a:solidFill>
                  <a:srgbClr val="C00000"/>
                </a:solidFill>
              </a:rPr>
              <a:t>public void </a:t>
            </a:r>
            <a:r>
              <a:rPr lang="en-US" altLang="zh-CN" sz="1800" dirty="0" err="1">
                <a:solidFill>
                  <a:schemeClr val="tx1"/>
                </a:solidFill>
              </a:rPr>
              <a:t>setName</a:t>
            </a:r>
            <a:r>
              <a:rPr lang="en-US" altLang="zh-CN" sz="1800" dirty="0">
                <a:solidFill>
                  <a:schemeClr val="tx1"/>
                </a:solidFill>
              </a:rPr>
              <a:t>(String name) {</a:t>
            </a:r>
          </a:p>
          <a:p>
            <a:pPr marL="342900" indent="-342900" algn="l">
              <a:buFont typeface="+mj-lt"/>
              <a:buAutoNum type="arabicPeriod"/>
            </a:pPr>
            <a:r>
              <a:rPr lang="en-US" altLang="zh-CN" sz="1800" dirty="0">
                <a:solidFill>
                  <a:schemeClr val="tx1"/>
                </a:solidFill>
              </a:rPr>
              <a:t>		this.</a:t>
            </a:r>
            <a:r>
              <a:rPr lang="en-US" altLang="zh-CN" sz="1800" dirty="0"/>
              <a:t>name</a:t>
            </a:r>
            <a:r>
              <a:rPr lang="en-US" altLang="zh-CN" sz="1800" dirty="0">
                <a:solidFill>
                  <a:schemeClr val="tx1"/>
                </a:solidFill>
              </a:rPr>
              <a:t> = name;</a:t>
            </a:r>
          </a:p>
          <a:p>
            <a:pPr marL="342900" indent="-342900" algn="l">
              <a:buFont typeface="+mj-lt"/>
              <a:buAutoNum type="arabicPeriod"/>
            </a:pPr>
            <a:r>
              <a:rPr lang="en-US" altLang="zh-CN" sz="1800" dirty="0">
                <a:solidFill>
                  <a:schemeClr val="tx1"/>
                </a:solidFill>
              </a:rPr>
              <a:t>	}</a:t>
            </a:r>
            <a:endParaRPr lang="zh-CN" altLang="en-US" sz="1800" dirty="0">
              <a:solidFill>
                <a:schemeClr val="tx1"/>
              </a:solidFill>
            </a:endParaRPr>
          </a:p>
        </p:txBody>
      </p:sp>
    </p:spTree>
    <p:extLst>
      <p:ext uri="{BB962C8B-B14F-4D97-AF65-F5344CB8AC3E}">
        <p14:creationId xmlns:p14="http://schemas.microsoft.com/office/powerpoint/2010/main" val="2207823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4997EB-B5C2-4236-910A-F10089966C53}"/>
              </a:ext>
            </a:extLst>
          </p:cNvPr>
          <p:cNvSpPr>
            <a:spLocks noGrp="1"/>
          </p:cNvSpPr>
          <p:nvPr>
            <p:ph type="title"/>
          </p:nvPr>
        </p:nvSpPr>
        <p:spPr>
          <a:xfrm>
            <a:off x="323528" y="153242"/>
            <a:ext cx="7275140" cy="685800"/>
          </a:xfrm>
        </p:spPr>
        <p:txBody>
          <a:bodyPr/>
          <a:lstStyle/>
          <a:p>
            <a:pPr algn="l"/>
            <a:r>
              <a:rPr lang="zh-CN" altLang="en-US" b="1" dirty="0" smtClean="0">
                <a:solidFill>
                  <a:schemeClr val="tx1"/>
                </a:solidFill>
                <a:latin typeface="微软雅黑" panose="020B0503020204020204" pitchFamily="34" charset="-122"/>
                <a:ea typeface="微软雅黑" panose="020B0503020204020204" pitchFamily="34" charset="-122"/>
              </a:rPr>
              <a:t>（</a:t>
            </a:r>
            <a:r>
              <a:rPr lang="en-US" altLang="zh-CN" b="1" dirty="0" smtClean="0">
                <a:solidFill>
                  <a:schemeClr val="tx1"/>
                </a:solidFill>
                <a:latin typeface="微软雅黑" panose="020B0503020204020204" pitchFamily="34" charset="-122"/>
                <a:ea typeface="微软雅黑" panose="020B0503020204020204" pitchFamily="34" charset="-122"/>
              </a:rPr>
              <a:t>2</a:t>
            </a:r>
            <a:r>
              <a:rPr lang="zh-CN" altLang="en-US" b="1" dirty="0" smtClean="0">
                <a:solidFill>
                  <a:schemeClr val="tx1"/>
                </a:solidFill>
                <a:latin typeface="微软雅黑" panose="020B0503020204020204" pitchFamily="34" charset="-122"/>
                <a:ea typeface="微软雅黑" panose="020B0503020204020204" pitchFamily="34" charset="-122"/>
              </a:rPr>
              <a:t>）子</a:t>
            </a:r>
            <a:r>
              <a:rPr lang="zh-CN" altLang="en-US" b="1" dirty="0">
                <a:solidFill>
                  <a:schemeClr val="tx1"/>
                </a:solidFill>
                <a:latin typeface="微软雅黑" panose="020B0503020204020204" pitchFamily="34" charset="-122"/>
                <a:ea typeface="微软雅黑" panose="020B0503020204020204" pitchFamily="34" charset="-122"/>
              </a:rPr>
              <a:t>类的定义</a:t>
            </a:r>
          </a:p>
        </p:txBody>
      </p:sp>
      <p:sp>
        <p:nvSpPr>
          <p:cNvPr id="3" name="灯片编号占位符 2">
            <a:extLst>
              <a:ext uri="{FF2B5EF4-FFF2-40B4-BE49-F238E27FC236}">
                <a16:creationId xmlns:a16="http://schemas.microsoft.com/office/drawing/2014/main" id="{990A933F-4500-431A-844D-4AF77CA722D1}"/>
              </a:ext>
            </a:extLst>
          </p:cNvPr>
          <p:cNvSpPr>
            <a:spLocks noGrp="1"/>
          </p:cNvSpPr>
          <p:nvPr>
            <p:ph type="sldNum" sz="quarter" idx="11"/>
          </p:nvPr>
        </p:nvSpPr>
        <p:spPr/>
        <p:txBody>
          <a:bodyPr/>
          <a:lstStyle/>
          <a:p>
            <a:pPr>
              <a:defRPr/>
            </a:pPr>
            <a:r>
              <a:rPr lang="zh-CN" altLang="en-US" dirty="0"/>
              <a:t>第</a:t>
            </a:r>
            <a:fld id="{86157806-BEC5-4064-8C43-7179D5418629}" type="slidenum">
              <a:rPr lang="zh-CN" altLang="en-US" smtClean="0"/>
              <a:pPr>
                <a:defRPr/>
              </a:pPr>
              <a:t>6</a:t>
            </a:fld>
            <a:r>
              <a:rPr lang="zh-CN" altLang="en-US" dirty="0"/>
              <a:t>页</a:t>
            </a:r>
            <a:endParaRPr lang="en-US" altLang="zh-CN" dirty="0"/>
          </a:p>
        </p:txBody>
      </p:sp>
      <p:sp>
        <p:nvSpPr>
          <p:cNvPr id="5" name="文本框 4">
            <a:extLst>
              <a:ext uri="{FF2B5EF4-FFF2-40B4-BE49-F238E27FC236}">
                <a16:creationId xmlns:a16="http://schemas.microsoft.com/office/drawing/2014/main" id="{A144C4F2-9F20-42E2-91CC-743F27D61F8F}"/>
              </a:ext>
            </a:extLst>
          </p:cNvPr>
          <p:cNvSpPr txBox="1"/>
          <p:nvPr/>
        </p:nvSpPr>
        <p:spPr>
          <a:xfrm>
            <a:off x="683568" y="1844824"/>
            <a:ext cx="7200800" cy="2246769"/>
          </a:xfrm>
          <a:prstGeom prst="rect">
            <a:avLst/>
          </a:prstGeom>
          <a:noFill/>
        </p:spPr>
        <p:txBody>
          <a:bodyPr wrap="square">
            <a:spAutoFit/>
          </a:bodyPr>
          <a:lstStyle/>
          <a:p>
            <a:r>
              <a:rPr lang="zh-CN" altLang="en-US" sz="2800" dirty="0">
                <a:solidFill>
                  <a:schemeClr val="tx1"/>
                </a:solidFill>
                <a:latin typeface="微软雅黑" panose="020B0503020204020204" pitchFamily="34" charset="-122"/>
                <a:ea typeface="微软雅黑" panose="020B0503020204020204" pitchFamily="34" charset="-122"/>
              </a:rPr>
              <a:t>格式如下</a:t>
            </a:r>
            <a:r>
              <a:rPr lang="zh-CN" altLang="en-US" sz="2800" dirty="0" smtClean="0">
                <a:solidFill>
                  <a:schemeClr val="tx1"/>
                </a:solidFill>
                <a:latin typeface="微软雅黑" panose="020B0503020204020204" pitchFamily="34" charset="-122"/>
                <a:ea typeface="微软雅黑" panose="020B0503020204020204" pitchFamily="34" charset="-122"/>
              </a:rPr>
              <a:t>：</a:t>
            </a:r>
            <a:endParaRPr lang="en-US" altLang="zh-CN" sz="2800" dirty="0" smtClean="0">
              <a:solidFill>
                <a:schemeClr val="tx1"/>
              </a:solidFill>
              <a:latin typeface="微软雅黑" panose="020B0503020204020204" pitchFamily="34" charset="-122"/>
              <a:ea typeface="微软雅黑" panose="020B0503020204020204" pitchFamily="34" charset="-122"/>
            </a:endParaRPr>
          </a:p>
          <a:p>
            <a:endParaRPr lang="zh-CN" altLang="en-US" sz="2800" dirty="0">
              <a:solidFill>
                <a:schemeClr val="tx1"/>
              </a:solidFill>
              <a:latin typeface="微软雅黑" panose="020B0503020204020204" pitchFamily="34" charset="-122"/>
              <a:ea typeface="微软雅黑" panose="020B0503020204020204" pitchFamily="34" charset="-122"/>
            </a:endParaRPr>
          </a:p>
          <a:p>
            <a:r>
              <a:rPr lang="zh-CN" altLang="en-US" sz="2800" dirty="0">
                <a:solidFill>
                  <a:schemeClr val="tx1"/>
                </a:solidFill>
                <a:latin typeface="微软雅黑" panose="020B0503020204020204" pitchFamily="34" charset="-122"/>
                <a:ea typeface="微软雅黑" panose="020B0503020204020204" pitchFamily="34" charset="-122"/>
              </a:rPr>
              <a:t>           </a:t>
            </a:r>
            <a:r>
              <a:rPr lang="en-US" altLang="zh-CN" sz="2800" dirty="0">
                <a:solidFill>
                  <a:srgbClr val="FF0000"/>
                </a:solidFill>
                <a:latin typeface="微软雅黑" panose="020B0503020204020204" pitchFamily="34" charset="-122"/>
                <a:ea typeface="微软雅黑" panose="020B0503020204020204" pitchFamily="34" charset="-122"/>
              </a:rPr>
              <a:t>class</a:t>
            </a:r>
            <a:r>
              <a:rPr lang="en-US" altLang="zh-CN" sz="2800" dirty="0">
                <a:solidFill>
                  <a:schemeClr val="tx1"/>
                </a:solidFill>
                <a:latin typeface="微软雅黑" panose="020B0503020204020204" pitchFamily="34" charset="-122"/>
                <a:ea typeface="微软雅黑" panose="020B0503020204020204" pitchFamily="34" charset="-122"/>
              </a:rPr>
              <a:t> </a:t>
            </a:r>
            <a:r>
              <a:rPr lang="zh-CN" altLang="en-US" sz="2800" dirty="0">
                <a:solidFill>
                  <a:schemeClr val="tx1"/>
                </a:solidFill>
                <a:latin typeface="微软雅黑" panose="020B0503020204020204" pitchFamily="34" charset="-122"/>
                <a:ea typeface="微软雅黑" panose="020B0503020204020204" pitchFamily="34" charset="-122"/>
              </a:rPr>
              <a:t>子类名  </a:t>
            </a:r>
            <a:r>
              <a:rPr lang="en-US" altLang="zh-CN" sz="2800" dirty="0">
                <a:solidFill>
                  <a:srgbClr val="FF0000"/>
                </a:solidFill>
                <a:latin typeface="微软雅黑" panose="020B0503020204020204" pitchFamily="34" charset="-122"/>
                <a:ea typeface="微软雅黑" panose="020B0503020204020204" pitchFamily="34" charset="-122"/>
              </a:rPr>
              <a:t>extends</a:t>
            </a:r>
            <a:r>
              <a:rPr lang="en-US" altLang="zh-CN" sz="2800" dirty="0">
                <a:solidFill>
                  <a:schemeClr val="tx1"/>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父类名</a:t>
            </a:r>
            <a:r>
              <a:rPr lang="zh-CN" altLang="en-US" sz="2800" dirty="0">
                <a:solidFill>
                  <a:schemeClr val="tx1"/>
                </a:solidFill>
                <a:latin typeface="微软雅黑" panose="020B0503020204020204" pitchFamily="34" charset="-122"/>
                <a:ea typeface="微软雅黑" panose="020B0503020204020204" pitchFamily="34" charset="-122"/>
              </a:rPr>
              <a:t> </a:t>
            </a:r>
            <a:r>
              <a:rPr lang="en-US" altLang="zh-CN" sz="2800" dirty="0">
                <a:solidFill>
                  <a:schemeClr val="tx1"/>
                </a:solidFill>
                <a:latin typeface="微软雅黑" panose="020B0503020204020204" pitchFamily="34" charset="-122"/>
                <a:ea typeface="微软雅黑" panose="020B0503020204020204" pitchFamily="34" charset="-122"/>
              </a:rPr>
              <a:t>{</a:t>
            </a:r>
          </a:p>
          <a:p>
            <a:r>
              <a:rPr lang="en-US" altLang="zh-CN" sz="2800" dirty="0">
                <a:solidFill>
                  <a:schemeClr val="tx1"/>
                </a:solidFill>
                <a:latin typeface="微软雅黑" panose="020B0503020204020204" pitchFamily="34" charset="-122"/>
                <a:ea typeface="微软雅黑" panose="020B0503020204020204" pitchFamily="34" charset="-122"/>
              </a:rPr>
              <a:t>                 … </a:t>
            </a:r>
          </a:p>
          <a:p>
            <a:r>
              <a:rPr lang="en-US" altLang="zh-CN" sz="2800" dirty="0">
                <a:solidFill>
                  <a:schemeClr val="tx1"/>
                </a:solidFill>
                <a:latin typeface="微软雅黑" panose="020B0503020204020204" pitchFamily="34" charset="-122"/>
                <a:ea typeface="微软雅黑" panose="020B0503020204020204" pitchFamily="34" charset="-122"/>
              </a:rPr>
              <a:t>           } </a:t>
            </a:r>
          </a:p>
        </p:txBody>
      </p:sp>
      <p:sp>
        <p:nvSpPr>
          <p:cNvPr id="11" name="文本框 10">
            <a:extLst>
              <a:ext uri="{FF2B5EF4-FFF2-40B4-BE49-F238E27FC236}">
                <a16:creationId xmlns:a16="http://schemas.microsoft.com/office/drawing/2014/main" id="{FE544BBC-FF75-4C5C-AFC4-258E62FAC6F7}"/>
              </a:ext>
            </a:extLst>
          </p:cNvPr>
          <p:cNvSpPr txBox="1"/>
          <p:nvPr/>
        </p:nvSpPr>
        <p:spPr>
          <a:xfrm>
            <a:off x="683568" y="4810799"/>
            <a:ext cx="3888432" cy="523220"/>
          </a:xfrm>
          <a:prstGeom prst="rect">
            <a:avLst/>
          </a:prstGeom>
          <a:noFill/>
        </p:spPr>
        <p:txBody>
          <a:bodyPr wrap="square" rtlCol="0">
            <a:spAutoFit/>
          </a:bodyPr>
          <a:lstStyle/>
          <a:p>
            <a:r>
              <a:rPr lang="zh-CN" altLang="en-US" sz="2800" dirty="0">
                <a:solidFill>
                  <a:schemeClr val="tx1"/>
                </a:solidFill>
                <a:latin typeface="微软雅黑" panose="020B0503020204020204" pitchFamily="34" charset="-122"/>
                <a:ea typeface="微软雅黑" panose="020B0503020204020204" pitchFamily="34" charset="-122"/>
              </a:rPr>
              <a:t>注意：父类只能有一个</a:t>
            </a:r>
          </a:p>
        </p:txBody>
      </p:sp>
    </p:spTree>
    <p:extLst>
      <p:ext uri="{BB962C8B-B14F-4D97-AF65-F5344CB8AC3E}">
        <p14:creationId xmlns:p14="http://schemas.microsoft.com/office/powerpoint/2010/main" val="400199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60</a:t>
            </a:fld>
            <a:r>
              <a:rPr lang="zh-CN" altLang="en-US"/>
              <a:t>页</a:t>
            </a:r>
            <a:endParaRPr lang="en-US" altLang="zh-CN" dirty="0"/>
          </a:p>
        </p:txBody>
      </p:sp>
      <p:sp>
        <p:nvSpPr>
          <p:cNvPr id="6" name="文本框 5">
            <a:extLst>
              <a:ext uri="{FF2B5EF4-FFF2-40B4-BE49-F238E27FC236}">
                <a16:creationId xmlns:a16="http://schemas.microsoft.com/office/drawing/2014/main" id="{3A7B874D-CB5F-4DD0-80B5-498491109E47}"/>
              </a:ext>
            </a:extLst>
          </p:cNvPr>
          <p:cNvSpPr txBox="1"/>
          <p:nvPr/>
        </p:nvSpPr>
        <p:spPr>
          <a:xfrm>
            <a:off x="755576" y="332656"/>
            <a:ext cx="7128792" cy="5909310"/>
          </a:xfrm>
          <a:prstGeom prst="rect">
            <a:avLst/>
          </a:prstGeom>
          <a:noFill/>
        </p:spPr>
        <p:txBody>
          <a:bodyPr wrap="square">
            <a:spAutoFit/>
          </a:bodyPr>
          <a:lstStyle/>
          <a:p>
            <a:pPr marL="342900" indent="-342900" algn="l">
              <a:buFont typeface="+mj-lt"/>
              <a:buAutoNum type="arabicPeriod" startAt="23"/>
            </a:pPr>
            <a:r>
              <a:rPr lang="en-US" altLang="zh-CN" sz="1800" dirty="0">
                <a:solidFill>
                  <a:schemeClr val="tx1"/>
                </a:solidFill>
              </a:rPr>
              <a:t>	</a:t>
            </a:r>
            <a:r>
              <a:rPr lang="en-US" altLang="zh-CN" sz="1800" dirty="0">
                <a:solidFill>
                  <a:srgbClr val="C00000"/>
                </a:solidFill>
              </a:rPr>
              <a:t>public double </a:t>
            </a:r>
            <a:r>
              <a:rPr lang="en-US" altLang="zh-CN" sz="1800" dirty="0" err="1">
                <a:solidFill>
                  <a:schemeClr val="tx1"/>
                </a:solidFill>
              </a:rPr>
              <a:t>getSalary</a:t>
            </a:r>
            <a:r>
              <a:rPr lang="en-US" altLang="zh-CN" sz="1800" dirty="0">
                <a:solidFill>
                  <a:schemeClr val="tx1"/>
                </a:solidFill>
              </a:rPr>
              <a:t>() {</a:t>
            </a:r>
          </a:p>
          <a:p>
            <a:pPr marL="342900" indent="-342900" algn="l">
              <a:buFont typeface="+mj-lt"/>
              <a:buAutoNum type="arabicPeriod" startAt="23"/>
            </a:pPr>
            <a:r>
              <a:rPr lang="en-US" altLang="zh-CN" sz="1800" dirty="0">
                <a:solidFill>
                  <a:schemeClr val="tx1"/>
                </a:solidFill>
              </a:rPr>
              <a:t>		return </a:t>
            </a:r>
            <a:r>
              <a:rPr lang="en-US" altLang="zh-CN" sz="1800" dirty="0"/>
              <a:t>salary</a:t>
            </a:r>
            <a:r>
              <a:rPr lang="en-US" altLang="zh-CN" sz="1800" dirty="0">
                <a:solidFill>
                  <a:schemeClr val="tx1"/>
                </a:solidFill>
              </a:rPr>
              <a:t>;</a:t>
            </a:r>
          </a:p>
          <a:p>
            <a:pPr marL="342900" indent="-342900" algn="l">
              <a:buFont typeface="+mj-lt"/>
              <a:buAutoNum type="arabicPeriod" startAt="23"/>
            </a:pPr>
            <a:r>
              <a:rPr lang="en-US" altLang="zh-CN" sz="1800" dirty="0">
                <a:solidFill>
                  <a:schemeClr val="tx1"/>
                </a:solidFill>
              </a:rPr>
              <a:t>	}</a:t>
            </a:r>
          </a:p>
          <a:p>
            <a:pPr marL="342900" indent="-342900" algn="l">
              <a:buFont typeface="+mj-lt"/>
              <a:buAutoNum type="arabicPeriod" startAt="23"/>
            </a:pPr>
            <a:endParaRPr lang="en-US" altLang="zh-CN" sz="1800" dirty="0">
              <a:solidFill>
                <a:schemeClr val="tx1"/>
              </a:solidFill>
            </a:endParaRPr>
          </a:p>
          <a:p>
            <a:pPr marL="342900" indent="-342900" algn="l">
              <a:buFont typeface="+mj-lt"/>
              <a:buAutoNum type="arabicPeriod" startAt="23"/>
            </a:pPr>
            <a:r>
              <a:rPr lang="en-US" altLang="zh-CN" sz="1800" dirty="0">
                <a:solidFill>
                  <a:schemeClr val="tx1"/>
                </a:solidFill>
              </a:rPr>
              <a:t>	</a:t>
            </a:r>
            <a:r>
              <a:rPr lang="en-US" altLang="zh-CN" sz="1800" dirty="0">
                <a:solidFill>
                  <a:srgbClr val="C00000"/>
                </a:solidFill>
              </a:rPr>
              <a:t>public void </a:t>
            </a:r>
            <a:r>
              <a:rPr lang="en-US" altLang="zh-CN" sz="1800" dirty="0" err="1">
                <a:solidFill>
                  <a:schemeClr val="tx1"/>
                </a:solidFill>
              </a:rPr>
              <a:t>setSalary</a:t>
            </a:r>
            <a:r>
              <a:rPr lang="en-US" altLang="zh-CN" sz="1800" dirty="0">
                <a:solidFill>
                  <a:schemeClr val="tx1"/>
                </a:solidFill>
              </a:rPr>
              <a:t>(</a:t>
            </a:r>
            <a:r>
              <a:rPr lang="en-US" altLang="zh-CN" sz="1800" dirty="0">
                <a:solidFill>
                  <a:srgbClr val="C00000"/>
                </a:solidFill>
              </a:rPr>
              <a:t>double</a:t>
            </a:r>
            <a:r>
              <a:rPr lang="en-US" altLang="zh-CN" sz="1800" dirty="0">
                <a:solidFill>
                  <a:schemeClr val="tx1"/>
                </a:solidFill>
              </a:rPr>
              <a:t> salary) {</a:t>
            </a:r>
          </a:p>
          <a:p>
            <a:pPr marL="342900" indent="-342900" algn="l">
              <a:buFont typeface="+mj-lt"/>
              <a:buAutoNum type="arabicPeriod" startAt="23"/>
            </a:pPr>
            <a:r>
              <a:rPr lang="en-US" altLang="zh-CN" sz="1800" dirty="0">
                <a:solidFill>
                  <a:schemeClr val="tx1"/>
                </a:solidFill>
              </a:rPr>
              <a:t>		</a:t>
            </a:r>
            <a:r>
              <a:rPr lang="en-US" altLang="zh-CN" sz="1800" dirty="0" err="1">
                <a:solidFill>
                  <a:schemeClr val="tx1"/>
                </a:solidFill>
              </a:rPr>
              <a:t>this.</a:t>
            </a:r>
            <a:r>
              <a:rPr lang="en-US" altLang="zh-CN" sz="1800" dirty="0" err="1"/>
              <a:t>salary</a:t>
            </a:r>
            <a:r>
              <a:rPr lang="en-US" altLang="zh-CN" sz="1800" dirty="0">
                <a:solidFill>
                  <a:schemeClr val="tx1"/>
                </a:solidFill>
              </a:rPr>
              <a:t> = salary;</a:t>
            </a:r>
          </a:p>
          <a:p>
            <a:pPr marL="342900" indent="-342900" algn="l">
              <a:buFont typeface="+mj-lt"/>
              <a:buAutoNum type="arabicPeriod" startAt="23"/>
            </a:pPr>
            <a:r>
              <a:rPr lang="en-US" altLang="zh-CN" sz="1800" dirty="0">
                <a:solidFill>
                  <a:schemeClr val="tx1"/>
                </a:solidFill>
              </a:rPr>
              <a:t>	}</a:t>
            </a:r>
          </a:p>
          <a:p>
            <a:pPr marL="342900" indent="-342900" algn="l">
              <a:buFont typeface="+mj-lt"/>
              <a:buAutoNum type="arabicPeriod" startAt="23"/>
            </a:pPr>
            <a:endParaRPr lang="en-US" altLang="zh-CN" sz="1800" dirty="0">
              <a:solidFill>
                <a:schemeClr val="tx1"/>
              </a:solidFill>
            </a:endParaRPr>
          </a:p>
          <a:p>
            <a:pPr marL="342900" indent="-342900" algn="l">
              <a:buFont typeface="+mj-lt"/>
              <a:buAutoNum type="arabicPeriod" startAt="23"/>
            </a:pPr>
            <a:r>
              <a:rPr lang="en-US" altLang="zh-CN" sz="1800" dirty="0">
                <a:solidFill>
                  <a:schemeClr val="tx1"/>
                </a:solidFill>
              </a:rPr>
              <a:t>	</a:t>
            </a:r>
            <a:r>
              <a:rPr lang="en-US" altLang="zh-CN" sz="1800" dirty="0">
                <a:solidFill>
                  <a:srgbClr val="C00000"/>
                </a:solidFill>
              </a:rPr>
              <a:t>public</a:t>
            </a:r>
            <a:r>
              <a:rPr lang="en-US" altLang="zh-CN" sz="1800" dirty="0">
                <a:solidFill>
                  <a:schemeClr val="tx1"/>
                </a:solidFill>
              </a:rPr>
              <a:t> Date </a:t>
            </a:r>
            <a:r>
              <a:rPr lang="en-US" altLang="zh-CN" sz="1800" dirty="0" err="1">
                <a:solidFill>
                  <a:schemeClr val="tx1"/>
                </a:solidFill>
              </a:rPr>
              <a:t>getHireDay</a:t>
            </a:r>
            <a:r>
              <a:rPr lang="en-US" altLang="zh-CN" sz="1800" dirty="0">
                <a:solidFill>
                  <a:schemeClr val="tx1"/>
                </a:solidFill>
              </a:rPr>
              <a:t>() {</a:t>
            </a:r>
          </a:p>
          <a:p>
            <a:pPr marL="342900" indent="-342900" algn="l">
              <a:buFont typeface="+mj-lt"/>
              <a:buAutoNum type="arabicPeriod" startAt="23"/>
            </a:pPr>
            <a:r>
              <a:rPr lang="en-US" altLang="zh-CN" sz="1800" dirty="0">
                <a:solidFill>
                  <a:schemeClr val="tx1"/>
                </a:solidFill>
              </a:rPr>
              <a:t>		return </a:t>
            </a:r>
            <a:r>
              <a:rPr lang="en-US" altLang="zh-CN" sz="1800" dirty="0" err="1"/>
              <a:t>hireDay</a:t>
            </a:r>
            <a:r>
              <a:rPr lang="en-US" altLang="zh-CN" sz="1800" dirty="0">
                <a:solidFill>
                  <a:schemeClr val="tx1"/>
                </a:solidFill>
              </a:rPr>
              <a:t>;</a:t>
            </a:r>
          </a:p>
          <a:p>
            <a:pPr marL="342900" indent="-342900" algn="l">
              <a:buFont typeface="+mj-lt"/>
              <a:buAutoNum type="arabicPeriod" startAt="23"/>
            </a:pPr>
            <a:r>
              <a:rPr lang="en-US" altLang="zh-CN" sz="1800" dirty="0">
                <a:solidFill>
                  <a:schemeClr val="tx1"/>
                </a:solidFill>
              </a:rPr>
              <a:t>	}</a:t>
            </a:r>
          </a:p>
          <a:p>
            <a:pPr marL="342900" indent="-342900" algn="l">
              <a:buFont typeface="+mj-lt"/>
              <a:buAutoNum type="arabicPeriod" startAt="23"/>
            </a:pPr>
            <a:endParaRPr lang="en-US" altLang="zh-CN" sz="1800" dirty="0">
              <a:solidFill>
                <a:schemeClr val="tx1"/>
              </a:solidFill>
            </a:endParaRPr>
          </a:p>
          <a:p>
            <a:pPr marL="342900" indent="-342900" algn="l">
              <a:buFont typeface="+mj-lt"/>
              <a:buAutoNum type="arabicPeriod" startAt="23"/>
            </a:pPr>
            <a:r>
              <a:rPr lang="en-US" altLang="zh-CN" sz="1800" dirty="0">
                <a:solidFill>
                  <a:schemeClr val="tx1"/>
                </a:solidFill>
              </a:rPr>
              <a:t>	</a:t>
            </a:r>
            <a:r>
              <a:rPr lang="en-US" altLang="zh-CN" sz="1800" dirty="0">
                <a:solidFill>
                  <a:srgbClr val="C00000"/>
                </a:solidFill>
              </a:rPr>
              <a:t>public void </a:t>
            </a:r>
            <a:r>
              <a:rPr lang="en-US" altLang="zh-CN" sz="1800" dirty="0" err="1">
                <a:solidFill>
                  <a:schemeClr val="tx1"/>
                </a:solidFill>
              </a:rPr>
              <a:t>setHireDay</a:t>
            </a:r>
            <a:r>
              <a:rPr lang="en-US" altLang="zh-CN" sz="1800" dirty="0">
                <a:solidFill>
                  <a:schemeClr val="tx1"/>
                </a:solidFill>
              </a:rPr>
              <a:t>(Date </a:t>
            </a:r>
            <a:r>
              <a:rPr lang="en-US" altLang="zh-CN" sz="1800" dirty="0" err="1">
                <a:solidFill>
                  <a:schemeClr val="tx1"/>
                </a:solidFill>
              </a:rPr>
              <a:t>hireDay</a:t>
            </a:r>
            <a:r>
              <a:rPr lang="en-US" altLang="zh-CN" sz="1800" dirty="0">
                <a:solidFill>
                  <a:schemeClr val="tx1"/>
                </a:solidFill>
              </a:rPr>
              <a:t>) {</a:t>
            </a:r>
          </a:p>
          <a:p>
            <a:pPr marL="342900" indent="-342900" algn="l">
              <a:buFont typeface="+mj-lt"/>
              <a:buAutoNum type="arabicPeriod" startAt="23"/>
            </a:pPr>
            <a:r>
              <a:rPr lang="en-US" altLang="zh-CN" sz="1800" dirty="0">
                <a:solidFill>
                  <a:schemeClr val="tx1"/>
                </a:solidFill>
              </a:rPr>
              <a:t>		</a:t>
            </a:r>
            <a:r>
              <a:rPr lang="en-US" altLang="zh-CN" sz="1800" dirty="0" err="1">
                <a:solidFill>
                  <a:schemeClr val="tx1"/>
                </a:solidFill>
              </a:rPr>
              <a:t>this.</a:t>
            </a:r>
            <a:r>
              <a:rPr lang="en-US" altLang="zh-CN" sz="1800" dirty="0" err="1"/>
              <a:t>hireDay</a:t>
            </a:r>
            <a:r>
              <a:rPr lang="en-US" altLang="zh-CN" sz="1800" dirty="0">
                <a:solidFill>
                  <a:schemeClr val="tx1"/>
                </a:solidFill>
              </a:rPr>
              <a:t> = </a:t>
            </a:r>
            <a:r>
              <a:rPr lang="en-US" altLang="zh-CN" sz="1800" dirty="0" err="1">
                <a:solidFill>
                  <a:schemeClr val="tx1"/>
                </a:solidFill>
              </a:rPr>
              <a:t>hireDay</a:t>
            </a:r>
            <a:r>
              <a:rPr lang="en-US" altLang="zh-CN" sz="1800" dirty="0">
                <a:solidFill>
                  <a:schemeClr val="tx1"/>
                </a:solidFill>
              </a:rPr>
              <a:t>;</a:t>
            </a:r>
          </a:p>
          <a:p>
            <a:pPr marL="342900" indent="-342900" algn="l">
              <a:buFont typeface="+mj-lt"/>
              <a:buAutoNum type="arabicPeriod" startAt="23"/>
            </a:pPr>
            <a:r>
              <a:rPr lang="en-US" altLang="zh-CN" sz="1800" dirty="0">
                <a:solidFill>
                  <a:schemeClr val="tx1"/>
                </a:solidFill>
              </a:rPr>
              <a:t>	}</a:t>
            </a:r>
          </a:p>
          <a:p>
            <a:pPr marL="342900" indent="-342900" algn="l">
              <a:buFont typeface="+mj-lt"/>
              <a:buAutoNum type="arabicPeriod" startAt="23"/>
            </a:pPr>
            <a:r>
              <a:rPr lang="en-US" altLang="zh-CN" sz="1800" dirty="0">
                <a:solidFill>
                  <a:schemeClr val="tx1"/>
                </a:solidFill>
              </a:rPr>
              <a:t>	</a:t>
            </a:r>
          </a:p>
          <a:p>
            <a:pPr marL="342900" indent="-342900" algn="l">
              <a:buFont typeface="+mj-lt"/>
              <a:buAutoNum type="arabicPeriod" startAt="23"/>
            </a:pPr>
            <a:r>
              <a:rPr lang="en-US" altLang="zh-CN" sz="1800" dirty="0">
                <a:solidFill>
                  <a:schemeClr val="tx1"/>
                </a:solidFill>
              </a:rPr>
              <a:t>	</a:t>
            </a:r>
            <a:r>
              <a:rPr lang="en-US" altLang="zh-CN" sz="1800" dirty="0">
                <a:solidFill>
                  <a:srgbClr val="C00000"/>
                </a:solidFill>
              </a:rPr>
              <a:t>public void </a:t>
            </a:r>
            <a:r>
              <a:rPr lang="en-US" altLang="zh-CN" sz="1800" dirty="0" err="1">
                <a:solidFill>
                  <a:schemeClr val="tx1"/>
                </a:solidFill>
              </a:rPr>
              <a:t>raiseSalary</a:t>
            </a:r>
            <a:r>
              <a:rPr lang="en-US" altLang="zh-CN" sz="1800" dirty="0">
                <a:solidFill>
                  <a:schemeClr val="tx1"/>
                </a:solidFill>
              </a:rPr>
              <a:t>(</a:t>
            </a:r>
            <a:r>
              <a:rPr lang="en-US" altLang="zh-CN" sz="1800" dirty="0">
                <a:solidFill>
                  <a:srgbClr val="C00000"/>
                </a:solidFill>
              </a:rPr>
              <a:t>double</a:t>
            </a:r>
            <a:r>
              <a:rPr lang="en-US" altLang="zh-CN" sz="1800" dirty="0">
                <a:solidFill>
                  <a:schemeClr val="tx1"/>
                </a:solidFill>
              </a:rPr>
              <a:t> </a:t>
            </a:r>
            <a:r>
              <a:rPr lang="en-US" altLang="zh-CN" sz="1800" dirty="0" err="1">
                <a:solidFill>
                  <a:schemeClr val="tx1"/>
                </a:solidFill>
              </a:rPr>
              <a:t>byPercent</a:t>
            </a:r>
            <a:r>
              <a:rPr lang="en-US" altLang="zh-CN" sz="1800" dirty="0">
                <a:solidFill>
                  <a:schemeClr val="tx1"/>
                </a:solidFill>
              </a:rPr>
              <a:t>) {</a:t>
            </a:r>
          </a:p>
          <a:p>
            <a:pPr marL="342900" indent="-342900" algn="l">
              <a:buFont typeface="+mj-lt"/>
              <a:buAutoNum type="arabicPeriod" startAt="23"/>
            </a:pPr>
            <a:r>
              <a:rPr lang="en-US" altLang="zh-CN" sz="1800" dirty="0">
                <a:solidFill>
                  <a:schemeClr val="tx1"/>
                </a:solidFill>
              </a:rPr>
              <a:t>		double raise=</a:t>
            </a:r>
            <a:r>
              <a:rPr lang="en-US" altLang="zh-CN" sz="1800" dirty="0"/>
              <a:t>salary</a:t>
            </a:r>
            <a:r>
              <a:rPr lang="en-US" altLang="zh-CN" sz="1800" dirty="0">
                <a:solidFill>
                  <a:schemeClr val="tx1"/>
                </a:solidFill>
              </a:rPr>
              <a:t> * </a:t>
            </a:r>
            <a:r>
              <a:rPr lang="en-US" altLang="zh-CN" sz="1800" dirty="0" err="1">
                <a:solidFill>
                  <a:schemeClr val="tx1"/>
                </a:solidFill>
              </a:rPr>
              <a:t>byPercent</a:t>
            </a:r>
            <a:r>
              <a:rPr lang="en-US" altLang="zh-CN" sz="1800" dirty="0">
                <a:solidFill>
                  <a:schemeClr val="tx1"/>
                </a:solidFill>
              </a:rPr>
              <a:t> / 100;</a:t>
            </a:r>
          </a:p>
          <a:p>
            <a:pPr marL="342900" indent="-342900" algn="l">
              <a:buFont typeface="+mj-lt"/>
              <a:buAutoNum type="arabicPeriod" startAt="23"/>
            </a:pPr>
            <a:r>
              <a:rPr lang="en-US" altLang="zh-CN" sz="1800" dirty="0">
                <a:solidFill>
                  <a:schemeClr val="tx1"/>
                </a:solidFill>
              </a:rPr>
              <a:t>		</a:t>
            </a:r>
            <a:r>
              <a:rPr lang="en-US" altLang="zh-CN" sz="1800" dirty="0"/>
              <a:t>salary</a:t>
            </a:r>
            <a:r>
              <a:rPr lang="en-US" altLang="zh-CN" sz="1800" dirty="0">
                <a:solidFill>
                  <a:schemeClr val="tx1"/>
                </a:solidFill>
              </a:rPr>
              <a:t> += raise;</a:t>
            </a:r>
          </a:p>
          <a:p>
            <a:pPr marL="342900" indent="-342900" algn="l">
              <a:buFont typeface="+mj-lt"/>
              <a:buAutoNum type="arabicPeriod" startAt="23"/>
            </a:pPr>
            <a:r>
              <a:rPr lang="en-US" altLang="zh-CN" sz="1800" dirty="0">
                <a:solidFill>
                  <a:schemeClr val="tx1"/>
                </a:solidFill>
              </a:rPr>
              <a:t>	}</a:t>
            </a:r>
          </a:p>
          <a:p>
            <a:pPr marL="342900" indent="-342900" algn="l">
              <a:buFont typeface="+mj-lt"/>
              <a:buAutoNum type="arabicPeriod" startAt="23"/>
            </a:pPr>
            <a:r>
              <a:rPr lang="en-US" altLang="zh-CN" sz="1800" dirty="0">
                <a:solidFill>
                  <a:schemeClr val="tx1"/>
                </a:solidFill>
              </a:rPr>
              <a:t>}</a:t>
            </a:r>
          </a:p>
        </p:txBody>
      </p:sp>
    </p:spTree>
    <p:extLst>
      <p:ext uri="{BB962C8B-B14F-4D97-AF65-F5344CB8AC3E}">
        <p14:creationId xmlns:p14="http://schemas.microsoft.com/office/powerpoint/2010/main" val="2479203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61</a:t>
            </a:fld>
            <a:r>
              <a:rPr lang="zh-CN" altLang="en-US"/>
              <a:t>页</a:t>
            </a:r>
            <a:endParaRPr lang="en-US" altLang="zh-CN" dirty="0"/>
          </a:p>
        </p:txBody>
      </p:sp>
      <p:sp>
        <p:nvSpPr>
          <p:cNvPr id="6" name="文本框 5">
            <a:extLst>
              <a:ext uri="{FF2B5EF4-FFF2-40B4-BE49-F238E27FC236}">
                <a16:creationId xmlns:a16="http://schemas.microsoft.com/office/drawing/2014/main" id="{3A7B874D-CB5F-4DD0-80B5-498491109E47}"/>
              </a:ext>
            </a:extLst>
          </p:cNvPr>
          <p:cNvSpPr txBox="1"/>
          <p:nvPr/>
        </p:nvSpPr>
        <p:spPr>
          <a:xfrm>
            <a:off x="755576" y="332656"/>
            <a:ext cx="7128792" cy="5909310"/>
          </a:xfrm>
          <a:prstGeom prst="rect">
            <a:avLst/>
          </a:prstGeom>
          <a:noFill/>
        </p:spPr>
        <p:txBody>
          <a:bodyPr wrap="square">
            <a:spAutoFit/>
          </a:bodyPr>
          <a:lstStyle/>
          <a:p>
            <a:pPr marL="342900" indent="-342900" algn="l">
              <a:buFont typeface="+mj-lt"/>
              <a:buAutoNum type="arabicPeriod"/>
            </a:pPr>
            <a:r>
              <a:rPr lang="en-US" altLang="zh-CN" sz="1800" dirty="0">
                <a:solidFill>
                  <a:srgbClr val="C00000"/>
                </a:solidFill>
              </a:rPr>
              <a:t>package</a:t>
            </a:r>
            <a:r>
              <a:rPr lang="en-US" altLang="zh-CN" sz="1800" dirty="0">
                <a:solidFill>
                  <a:schemeClr val="tx1"/>
                </a:solidFill>
              </a:rPr>
              <a:t> li5_1;</a:t>
            </a:r>
          </a:p>
          <a:p>
            <a:pPr marL="342900" indent="-342900" algn="l">
              <a:buFont typeface="+mj-lt"/>
              <a:buAutoNum type="arabicPeriod"/>
            </a:pPr>
            <a:endParaRPr lang="en-US" altLang="zh-CN" sz="1800" dirty="0">
              <a:solidFill>
                <a:schemeClr val="tx1"/>
              </a:solidFill>
            </a:endParaRPr>
          </a:p>
          <a:p>
            <a:pPr marL="342900" indent="-342900" algn="l">
              <a:buFont typeface="+mj-lt"/>
              <a:buAutoNum type="arabicPeriod"/>
            </a:pPr>
            <a:r>
              <a:rPr lang="en-US" altLang="zh-CN" sz="1800" dirty="0">
                <a:solidFill>
                  <a:srgbClr val="C00000"/>
                </a:solidFill>
              </a:rPr>
              <a:t>public class </a:t>
            </a:r>
            <a:r>
              <a:rPr lang="en-US" altLang="zh-CN" sz="1800" dirty="0" err="1">
                <a:solidFill>
                  <a:schemeClr val="tx1"/>
                </a:solidFill>
              </a:rPr>
              <a:t>NewManager</a:t>
            </a:r>
            <a:r>
              <a:rPr lang="en-US" altLang="zh-CN" sz="1800" dirty="0">
                <a:solidFill>
                  <a:schemeClr val="tx1"/>
                </a:solidFill>
              </a:rPr>
              <a:t> </a:t>
            </a:r>
            <a:r>
              <a:rPr lang="en-US" altLang="zh-CN" sz="1800" dirty="0">
                <a:solidFill>
                  <a:srgbClr val="C00000"/>
                </a:solidFill>
              </a:rPr>
              <a:t>extends</a:t>
            </a:r>
            <a:r>
              <a:rPr lang="en-US" altLang="zh-CN" sz="1800" dirty="0">
                <a:solidFill>
                  <a:schemeClr val="tx1"/>
                </a:solidFill>
              </a:rPr>
              <a:t> </a:t>
            </a:r>
            <a:r>
              <a:rPr lang="en-US" altLang="zh-CN" sz="1800" dirty="0" err="1">
                <a:solidFill>
                  <a:schemeClr val="tx1"/>
                </a:solidFill>
              </a:rPr>
              <a:t>NewEmployee</a:t>
            </a:r>
            <a:r>
              <a:rPr lang="en-US" altLang="zh-CN" sz="1800" dirty="0">
                <a:solidFill>
                  <a:schemeClr val="tx1"/>
                </a:solidFill>
              </a:rPr>
              <a:t> {</a:t>
            </a:r>
          </a:p>
          <a:p>
            <a:pPr marL="342900" indent="-342900" algn="l">
              <a:buFont typeface="+mj-lt"/>
              <a:buAutoNum type="arabicPeriod"/>
            </a:pPr>
            <a:r>
              <a:rPr lang="en-US" altLang="zh-CN" sz="1800" dirty="0">
                <a:solidFill>
                  <a:schemeClr val="tx1"/>
                </a:solidFill>
              </a:rPr>
              <a:t>	</a:t>
            </a:r>
            <a:r>
              <a:rPr lang="en-US" altLang="zh-CN" sz="1800" dirty="0">
                <a:solidFill>
                  <a:srgbClr val="C00000"/>
                </a:solidFill>
              </a:rPr>
              <a:t>private double </a:t>
            </a:r>
            <a:r>
              <a:rPr lang="en-US" altLang="zh-CN" sz="1800" dirty="0"/>
              <a:t>bonus</a:t>
            </a:r>
            <a:r>
              <a:rPr lang="en-US" altLang="zh-CN" sz="1800" dirty="0">
                <a:solidFill>
                  <a:schemeClr val="tx1"/>
                </a:solidFill>
              </a:rPr>
              <a:t>;</a:t>
            </a:r>
          </a:p>
          <a:p>
            <a:pPr marL="342900" indent="-342900" algn="l">
              <a:buFont typeface="+mj-lt"/>
              <a:buAutoNum type="arabicPeriod"/>
            </a:pPr>
            <a:r>
              <a:rPr lang="en-US" altLang="zh-CN" sz="1800" dirty="0">
                <a:solidFill>
                  <a:schemeClr val="tx1"/>
                </a:solidFill>
              </a:rPr>
              <a:t>	</a:t>
            </a:r>
            <a:r>
              <a:rPr lang="en-US" altLang="zh-CN" sz="1800" dirty="0">
                <a:solidFill>
                  <a:srgbClr val="C00000"/>
                </a:solidFill>
              </a:rPr>
              <a:t>public</a:t>
            </a:r>
            <a:r>
              <a:rPr lang="en-US" altLang="zh-CN" sz="1800" dirty="0">
                <a:solidFill>
                  <a:schemeClr val="tx1"/>
                </a:solidFill>
              </a:rPr>
              <a:t> </a:t>
            </a:r>
            <a:r>
              <a:rPr lang="en-US" altLang="zh-CN" sz="1800" dirty="0" err="1">
                <a:solidFill>
                  <a:schemeClr val="tx1"/>
                </a:solidFill>
              </a:rPr>
              <a:t>NewManager</a:t>
            </a:r>
            <a:r>
              <a:rPr lang="en-US" altLang="zh-CN" sz="1800" dirty="0">
                <a:solidFill>
                  <a:schemeClr val="tx1"/>
                </a:solidFill>
              </a:rPr>
              <a:t>(String </a:t>
            </a:r>
            <a:r>
              <a:rPr lang="en-US" altLang="zh-CN" sz="1800" dirty="0" err="1">
                <a:solidFill>
                  <a:schemeClr val="tx1"/>
                </a:solidFill>
              </a:rPr>
              <a:t>n,double</a:t>
            </a:r>
            <a:r>
              <a:rPr lang="en-US" altLang="zh-CN" sz="1800" dirty="0">
                <a:solidFill>
                  <a:schemeClr val="tx1"/>
                </a:solidFill>
              </a:rPr>
              <a:t> s,</a:t>
            </a:r>
          </a:p>
          <a:p>
            <a:pPr marL="342900" indent="-342900" algn="l">
              <a:buFont typeface="+mj-lt"/>
              <a:buAutoNum type="arabicPeriod"/>
            </a:pPr>
            <a:r>
              <a:rPr lang="en-US" altLang="zh-CN" sz="1800" dirty="0">
                <a:solidFill>
                  <a:schemeClr val="tx1"/>
                </a:solidFill>
              </a:rPr>
              <a:t>			int </a:t>
            </a:r>
            <a:r>
              <a:rPr lang="en-US" altLang="zh-CN" sz="1800" dirty="0" err="1">
                <a:solidFill>
                  <a:schemeClr val="tx1"/>
                </a:solidFill>
              </a:rPr>
              <a:t>year,int</a:t>
            </a:r>
            <a:r>
              <a:rPr lang="en-US" altLang="zh-CN" sz="1800" dirty="0">
                <a:solidFill>
                  <a:schemeClr val="tx1"/>
                </a:solidFill>
              </a:rPr>
              <a:t> </a:t>
            </a:r>
            <a:r>
              <a:rPr lang="en-US" altLang="zh-CN" sz="1800" dirty="0" err="1">
                <a:solidFill>
                  <a:schemeClr val="tx1"/>
                </a:solidFill>
              </a:rPr>
              <a:t>month,int</a:t>
            </a:r>
            <a:r>
              <a:rPr lang="en-US" altLang="zh-CN" sz="1800" dirty="0">
                <a:solidFill>
                  <a:schemeClr val="tx1"/>
                </a:solidFill>
              </a:rPr>
              <a:t> day) {</a:t>
            </a:r>
          </a:p>
          <a:p>
            <a:pPr marL="342900" indent="-342900" algn="l">
              <a:buFont typeface="+mj-lt"/>
              <a:buAutoNum type="arabicPeriod"/>
            </a:pPr>
            <a:r>
              <a:rPr lang="en-US" altLang="zh-CN" sz="1800" dirty="0">
                <a:solidFill>
                  <a:schemeClr val="tx1"/>
                </a:solidFill>
              </a:rPr>
              <a:t>		</a:t>
            </a:r>
            <a:r>
              <a:rPr lang="en-US" altLang="zh-CN" sz="1800" dirty="0">
                <a:solidFill>
                  <a:srgbClr val="C00000"/>
                </a:solidFill>
              </a:rPr>
              <a:t>super</a:t>
            </a:r>
            <a:r>
              <a:rPr lang="en-US" altLang="zh-CN" sz="1800" dirty="0">
                <a:solidFill>
                  <a:schemeClr val="tx1"/>
                </a:solidFill>
              </a:rPr>
              <a:t>(</a:t>
            </a:r>
            <a:r>
              <a:rPr lang="en-US" altLang="zh-CN" sz="1800" dirty="0" err="1">
                <a:solidFill>
                  <a:schemeClr val="tx1"/>
                </a:solidFill>
              </a:rPr>
              <a:t>n,s,year,month,day</a:t>
            </a:r>
            <a:r>
              <a:rPr lang="en-US" altLang="zh-CN" sz="1800" dirty="0">
                <a:solidFill>
                  <a:schemeClr val="tx1"/>
                </a:solidFill>
              </a:rPr>
              <a:t>);</a:t>
            </a:r>
          </a:p>
          <a:p>
            <a:pPr marL="342900" indent="-342900" algn="l">
              <a:buFont typeface="+mj-lt"/>
              <a:buAutoNum type="arabicPeriod"/>
            </a:pPr>
            <a:r>
              <a:rPr lang="en-US" altLang="zh-CN" sz="1800" dirty="0">
                <a:solidFill>
                  <a:schemeClr val="tx1"/>
                </a:solidFill>
              </a:rPr>
              <a:t>		</a:t>
            </a:r>
            <a:r>
              <a:rPr lang="en-US" altLang="zh-CN" sz="1800" dirty="0"/>
              <a:t>bonus</a:t>
            </a:r>
            <a:r>
              <a:rPr lang="en-US" altLang="zh-CN" sz="1800" dirty="0">
                <a:solidFill>
                  <a:schemeClr val="tx1"/>
                </a:solidFill>
              </a:rPr>
              <a:t>=0;</a:t>
            </a:r>
          </a:p>
          <a:p>
            <a:pPr marL="342900" indent="-342900" algn="l">
              <a:buFont typeface="+mj-lt"/>
              <a:buAutoNum type="arabicPeriod"/>
            </a:pPr>
            <a:r>
              <a:rPr lang="en-US" altLang="zh-CN" sz="1800" dirty="0">
                <a:solidFill>
                  <a:schemeClr val="tx1"/>
                </a:solidFill>
              </a:rPr>
              <a:t>	}</a:t>
            </a:r>
          </a:p>
          <a:p>
            <a:pPr marL="342900" indent="-342900" algn="l">
              <a:buFont typeface="+mj-lt"/>
              <a:buAutoNum type="arabicPeriod"/>
            </a:pPr>
            <a:r>
              <a:rPr lang="en-US" altLang="zh-CN" sz="1800" dirty="0">
                <a:solidFill>
                  <a:schemeClr val="tx1"/>
                </a:solidFill>
              </a:rPr>
              <a:t>	</a:t>
            </a:r>
            <a:r>
              <a:rPr lang="en-US" altLang="zh-CN" sz="1800" dirty="0">
                <a:solidFill>
                  <a:srgbClr val="C00000"/>
                </a:solidFill>
              </a:rPr>
              <a:t>public double </a:t>
            </a:r>
            <a:r>
              <a:rPr lang="en-US" altLang="zh-CN" sz="1800" dirty="0" err="1">
                <a:solidFill>
                  <a:schemeClr val="tx1"/>
                </a:solidFill>
              </a:rPr>
              <a:t>getBonus</a:t>
            </a:r>
            <a:r>
              <a:rPr lang="en-US" altLang="zh-CN" sz="1800" dirty="0">
                <a:solidFill>
                  <a:schemeClr val="tx1"/>
                </a:solidFill>
              </a:rPr>
              <a:t>() {</a:t>
            </a:r>
          </a:p>
          <a:p>
            <a:pPr marL="342900" indent="-342900" algn="l">
              <a:buFont typeface="+mj-lt"/>
              <a:buAutoNum type="arabicPeriod"/>
            </a:pPr>
            <a:r>
              <a:rPr lang="en-US" altLang="zh-CN" sz="1800" dirty="0">
                <a:solidFill>
                  <a:schemeClr val="tx1"/>
                </a:solidFill>
              </a:rPr>
              <a:t>		return </a:t>
            </a:r>
            <a:r>
              <a:rPr lang="en-US" altLang="zh-CN" sz="1800" dirty="0"/>
              <a:t>bonus</a:t>
            </a:r>
            <a:r>
              <a:rPr lang="en-US" altLang="zh-CN" sz="1800" dirty="0">
                <a:solidFill>
                  <a:schemeClr val="tx1"/>
                </a:solidFill>
              </a:rPr>
              <a:t>;</a:t>
            </a:r>
          </a:p>
          <a:p>
            <a:pPr marL="342900" indent="-342900" algn="l">
              <a:buFont typeface="+mj-lt"/>
              <a:buAutoNum type="arabicPeriod"/>
            </a:pPr>
            <a:r>
              <a:rPr lang="en-US" altLang="zh-CN" sz="1800" dirty="0">
                <a:solidFill>
                  <a:schemeClr val="tx1"/>
                </a:solidFill>
              </a:rPr>
              <a:t>	}</a:t>
            </a:r>
          </a:p>
          <a:p>
            <a:pPr marL="342900" indent="-342900" algn="l">
              <a:buFont typeface="+mj-lt"/>
              <a:buAutoNum type="arabicPeriod"/>
            </a:pPr>
            <a:r>
              <a:rPr lang="en-US" altLang="zh-CN" sz="1800" dirty="0">
                <a:solidFill>
                  <a:schemeClr val="tx1"/>
                </a:solidFill>
              </a:rPr>
              <a:t>	</a:t>
            </a:r>
            <a:r>
              <a:rPr lang="en-US" altLang="zh-CN" sz="1800" dirty="0">
                <a:solidFill>
                  <a:srgbClr val="C00000"/>
                </a:solidFill>
              </a:rPr>
              <a:t>public void </a:t>
            </a:r>
            <a:r>
              <a:rPr lang="en-US" altLang="zh-CN" sz="1800" dirty="0" err="1">
                <a:solidFill>
                  <a:schemeClr val="tx1"/>
                </a:solidFill>
              </a:rPr>
              <a:t>setBonus</a:t>
            </a:r>
            <a:r>
              <a:rPr lang="en-US" altLang="zh-CN" sz="1800" dirty="0">
                <a:solidFill>
                  <a:schemeClr val="tx1"/>
                </a:solidFill>
              </a:rPr>
              <a:t>(double bonus) {</a:t>
            </a:r>
          </a:p>
          <a:p>
            <a:pPr marL="342900" indent="-342900" algn="l">
              <a:buFont typeface="+mj-lt"/>
              <a:buAutoNum type="arabicPeriod"/>
            </a:pPr>
            <a:r>
              <a:rPr lang="en-US" altLang="zh-CN" sz="1800" dirty="0">
                <a:solidFill>
                  <a:schemeClr val="tx1"/>
                </a:solidFill>
              </a:rPr>
              <a:t>		</a:t>
            </a:r>
            <a:r>
              <a:rPr lang="en-US" altLang="zh-CN" sz="1800" dirty="0" err="1">
                <a:solidFill>
                  <a:schemeClr val="tx1"/>
                </a:solidFill>
              </a:rPr>
              <a:t>this.</a:t>
            </a:r>
            <a:r>
              <a:rPr lang="en-US" altLang="zh-CN" sz="1800" dirty="0" err="1"/>
              <a:t>bonus</a:t>
            </a:r>
            <a:r>
              <a:rPr lang="en-US" altLang="zh-CN" sz="1800" dirty="0">
                <a:solidFill>
                  <a:schemeClr val="tx1"/>
                </a:solidFill>
              </a:rPr>
              <a:t> = bonus;</a:t>
            </a:r>
          </a:p>
          <a:p>
            <a:pPr marL="342900" indent="-342900" algn="l">
              <a:buFont typeface="+mj-lt"/>
              <a:buAutoNum type="arabicPeriod"/>
            </a:pPr>
            <a:r>
              <a:rPr lang="en-US" altLang="zh-CN" sz="1800" dirty="0">
                <a:solidFill>
                  <a:schemeClr val="tx1"/>
                </a:solidFill>
              </a:rPr>
              <a:t>	}</a:t>
            </a:r>
          </a:p>
          <a:p>
            <a:pPr marL="342900" indent="-342900" algn="l">
              <a:buFont typeface="+mj-lt"/>
              <a:buAutoNum type="arabicPeriod"/>
            </a:pPr>
            <a:r>
              <a:rPr lang="en-US" altLang="zh-CN" sz="1800" dirty="0">
                <a:solidFill>
                  <a:schemeClr val="tx1"/>
                </a:solidFill>
              </a:rPr>
              <a:t>	</a:t>
            </a:r>
            <a:r>
              <a:rPr lang="en-US" altLang="zh-CN" sz="1800" dirty="0">
                <a:solidFill>
                  <a:srgbClr val="C00000"/>
                </a:solidFill>
              </a:rPr>
              <a:t>public double </a:t>
            </a:r>
            <a:r>
              <a:rPr lang="en-US" altLang="zh-CN" sz="1800" dirty="0" err="1">
                <a:solidFill>
                  <a:schemeClr val="tx1"/>
                </a:solidFill>
              </a:rPr>
              <a:t>getSalary</a:t>
            </a:r>
            <a:r>
              <a:rPr lang="en-US" altLang="zh-CN" sz="1800" dirty="0">
                <a:solidFill>
                  <a:schemeClr val="tx1"/>
                </a:solidFill>
              </a:rPr>
              <a:t>() {</a:t>
            </a:r>
          </a:p>
          <a:p>
            <a:pPr marL="342900" indent="-342900" algn="l">
              <a:buFont typeface="+mj-lt"/>
              <a:buAutoNum type="arabicPeriod"/>
            </a:pPr>
            <a:r>
              <a:rPr lang="en-US" altLang="zh-CN" sz="1800" dirty="0">
                <a:solidFill>
                  <a:schemeClr val="tx1"/>
                </a:solidFill>
              </a:rPr>
              <a:t>		double </a:t>
            </a:r>
            <a:r>
              <a:rPr lang="en-US" altLang="zh-CN" sz="1800" dirty="0" err="1">
                <a:solidFill>
                  <a:schemeClr val="tx1"/>
                </a:solidFill>
              </a:rPr>
              <a:t>baseSalary</a:t>
            </a:r>
            <a:r>
              <a:rPr lang="en-US" altLang="zh-CN" sz="1800" dirty="0">
                <a:solidFill>
                  <a:schemeClr val="tx1"/>
                </a:solidFill>
              </a:rPr>
              <a:t>=</a:t>
            </a:r>
            <a:r>
              <a:rPr lang="en-US" altLang="zh-CN" sz="1800" dirty="0" err="1">
                <a:solidFill>
                  <a:srgbClr val="C00000"/>
                </a:solidFill>
              </a:rPr>
              <a:t>super</a:t>
            </a:r>
            <a:r>
              <a:rPr lang="en-US" altLang="zh-CN" sz="1800" dirty="0" err="1">
                <a:solidFill>
                  <a:schemeClr val="tx1"/>
                </a:solidFill>
              </a:rPr>
              <a:t>.getSalary</a:t>
            </a:r>
            <a:r>
              <a:rPr lang="en-US" altLang="zh-CN" sz="1800" dirty="0">
                <a:solidFill>
                  <a:schemeClr val="tx1"/>
                </a:solidFill>
              </a:rPr>
              <a:t>();</a:t>
            </a:r>
          </a:p>
          <a:p>
            <a:pPr marL="342900" indent="-342900" algn="l">
              <a:buFont typeface="+mj-lt"/>
              <a:buAutoNum type="arabicPeriod"/>
            </a:pPr>
            <a:r>
              <a:rPr lang="en-US" altLang="zh-CN" sz="1800" dirty="0">
                <a:solidFill>
                  <a:schemeClr val="tx1"/>
                </a:solidFill>
              </a:rPr>
              <a:t>		return </a:t>
            </a:r>
            <a:r>
              <a:rPr lang="en-US" altLang="zh-CN" sz="1800" dirty="0" err="1">
                <a:solidFill>
                  <a:schemeClr val="tx1"/>
                </a:solidFill>
              </a:rPr>
              <a:t>baseSalary+</a:t>
            </a:r>
            <a:r>
              <a:rPr lang="en-US" altLang="zh-CN" sz="1800" dirty="0" err="1"/>
              <a:t>bonus</a:t>
            </a:r>
            <a:r>
              <a:rPr lang="en-US" altLang="zh-CN" sz="1800" dirty="0">
                <a:solidFill>
                  <a:schemeClr val="tx1"/>
                </a:solidFill>
              </a:rPr>
              <a:t>;</a:t>
            </a:r>
          </a:p>
          <a:p>
            <a:pPr marL="342900" indent="-342900" algn="l">
              <a:buFont typeface="+mj-lt"/>
              <a:buAutoNum type="arabicPeriod"/>
            </a:pPr>
            <a:r>
              <a:rPr lang="en-US" altLang="zh-CN" sz="1800" dirty="0">
                <a:solidFill>
                  <a:schemeClr val="tx1"/>
                </a:solidFill>
              </a:rPr>
              <a:t>	}</a:t>
            </a:r>
          </a:p>
          <a:p>
            <a:pPr marL="342900" indent="-342900" algn="l">
              <a:buFont typeface="+mj-lt"/>
              <a:buAutoNum type="arabicPeriod"/>
            </a:pPr>
            <a:r>
              <a:rPr lang="en-US" altLang="zh-CN" sz="1800" dirty="0">
                <a:solidFill>
                  <a:schemeClr val="tx1"/>
                </a:solidFill>
              </a:rPr>
              <a:t>}</a:t>
            </a:r>
          </a:p>
          <a:p>
            <a:pPr marL="342900" indent="-342900" algn="l">
              <a:buFont typeface="+mj-lt"/>
              <a:buAutoNum type="arabicPeriod"/>
            </a:pPr>
            <a:endParaRPr lang="en-US" altLang="zh-CN" sz="1800" dirty="0">
              <a:solidFill>
                <a:schemeClr val="tx1"/>
              </a:solidFill>
            </a:endParaRPr>
          </a:p>
        </p:txBody>
      </p:sp>
    </p:spTree>
    <p:extLst>
      <p:ext uri="{BB962C8B-B14F-4D97-AF65-F5344CB8AC3E}">
        <p14:creationId xmlns:p14="http://schemas.microsoft.com/office/powerpoint/2010/main" val="13848751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A3C81D7-FE6B-4DD8-B394-36491EBE3E76}"/>
              </a:ext>
            </a:extLst>
          </p:cNvPr>
          <p:cNvSpPr>
            <a:spLocks noGrp="1"/>
          </p:cNvSpPr>
          <p:nvPr>
            <p:ph idx="1"/>
          </p:nvPr>
        </p:nvSpPr>
        <p:spPr>
          <a:xfrm>
            <a:off x="467544" y="980728"/>
            <a:ext cx="7772400" cy="4114800"/>
          </a:xfrm>
        </p:spPr>
        <p:txBody>
          <a:bodyPr/>
          <a:lstStyle/>
          <a:p>
            <a:r>
              <a:rPr lang="zh-CN" altLang="en-US" dirty="0">
                <a:latin typeface="+mn-ea"/>
                <a:ea typeface="+mn-ea"/>
              </a:rPr>
              <a:t>思考：</a:t>
            </a:r>
            <a:endParaRPr lang="en-US" altLang="zh-CN" dirty="0">
              <a:latin typeface="+mn-ea"/>
              <a:ea typeface="+mn-ea"/>
            </a:endParaRPr>
          </a:p>
          <a:p>
            <a:pPr marL="0" indent="0">
              <a:buNone/>
            </a:pPr>
            <a:r>
              <a:rPr lang="zh-CN" altLang="en-US" dirty="0">
                <a:latin typeface="+mn-ea"/>
                <a:ea typeface="+mn-ea"/>
              </a:rPr>
              <a:t>如果公司需要给予雇佣期超过</a:t>
            </a:r>
            <a:r>
              <a:rPr lang="en-US" altLang="zh-CN" dirty="0">
                <a:latin typeface="+mn-ea"/>
                <a:ea typeface="+mn-ea"/>
              </a:rPr>
              <a:t>30</a:t>
            </a:r>
            <a:r>
              <a:rPr lang="zh-CN" altLang="en-US" dirty="0">
                <a:latin typeface="+mn-ea"/>
                <a:ea typeface="+mn-ea"/>
              </a:rPr>
              <a:t>年的员工特殊贡献的嘉奖，在程序中如何修改？</a:t>
            </a:r>
          </a:p>
        </p:txBody>
      </p:sp>
      <p:sp>
        <p:nvSpPr>
          <p:cNvPr id="4" name="灯片编号占位符 3">
            <a:extLst>
              <a:ext uri="{FF2B5EF4-FFF2-40B4-BE49-F238E27FC236}">
                <a16:creationId xmlns:a16="http://schemas.microsoft.com/office/drawing/2014/main" id="{8002BEFD-36E3-4B3F-A959-0E9026228879}"/>
              </a:ext>
            </a:extLst>
          </p:cNvPr>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62</a:t>
            </a:fld>
            <a:r>
              <a:rPr lang="zh-CN" altLang="en-US"/>
              <a:t>页</a:t>
            </a:r>
            <a:endParaRPr lang="en-US" altLang="zh-CN" dirty="0"/>
          </a:p>
        </p:txBody>
      </p:sp>
    </p:spTree>
    <p:extLst>
      <p:ext uri="{BB962C8B-B14F-4D97-AF65-F5344CB8AC3E}">
        <p14:creationId xmlns:p14="http://schemas.microsoft.com/office/powerpoint/2010/main" val="33693645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060848"/>
            <a:ext cx="8496944" cy="2465784"/>
          </a:xfrm>
        </p:spPr>
        <p:txBody>
          <a:bodyPr/>
          <a:lstStyle/>
          <a:p>
            <a:pPr algn="l"/>
            <a:r>
              <a:rPr lang="zh-CN" altLang="en-US" sz="2800" dirty="0">
                <a:solidFill>
                  <a:schemeClr val="tx1"/>
                </a:solidFill>
              </a:rPr>
              <a:t>例</a:t>
            </a:r>
            <a:r>
              <a:rPr lang="en-US" altLang="zh-CN" sz="2800" dirty="0">
                <a:solidFill>
                  <a:schemeClr val="tx1"/>
                </a:solidFill>
              </a:rPr>
              <a:t>2</a:t>
            </a:r>
            <a:r>
              <a:rPr lang="zh-CN" altLang="en-US" sz="2800" dirty="0">
                <a:solidFill>
                  <a:schemeClr val="tx1"/>
                </a:solidFill>
              </a:rPr>
              <a:t>：设计一个点类</a:t>
            </a:r>
            <a:r>
              <a:rPr lang="en-US" altLang="zh-CN" sz="2800" dirty="0">
                <a:solidFill>
                  <a:schemeClr val="tx1"/>
                </a:solidFill>
              </a:rPr>
              <a:t>Point</a:t>
            </a:r>
            <a:r>
              <a:rPr lang="zh-CN" altLang="en-US" sz="2800" dirty="0">
                <a:solidFill>
                  <a:schemeClr val="tx1"/>
                </a:solidFill>
              </a:rPr>
              <a:t>以及由它派生的立方体类</a:t>
            </a:r>
            <a:r>
              <a:rPr lang="en-US" altLang="zh-CN" sz="2800" dirty="0">
                <a:solidFill>
                  <a:schemeClr val="tx1"/>
                </a:solidFill>
              </a:rPr>
              <a:t>Cube</a:t>
            </a:r>
            <a:r>
              <a:rPr lang="zh-CN" altLang="en-US" sz="2800" dirty="0">
                <a:solidFill>
                  <a:schemeClr val="tx1"/>
                </a:solidFill>
              </a:rPr>
              <a:t>。</a:t>
            </a:r>
            <a:br>
              <a:rPr lang="zh-CN" altLang="en-US" sz="2800" dirty="0">
                <a:solidFill>
                  <a:schemeClr val="tx1"/>
                </a:solidFill>
              </a:rPr>
            </a:br>
            <a:r>
              <a:rPr lang="zh-CN" altLang="en-US" sz="2800" dirty="0">
                <a:solidFill>
                  <a:schemeClr val="tx1"/>
                </a:solidFill>
              </a:rPr>
              <a:t>点类</a:t>
            </a:r>
            <a:r>
              <a:rPr lang="en-US" altLang="zh-CN" sz="2800" dirty="0">
                <a:solidFill>
                  <a:schemeClr val="tx1"/>
                </a:solidFill>
              </a:rPr>
              <a:t>Point</a:t>
            </a:r>
            <a:r>
              <a:rPr lang="zh-CN" altLang="en-US" sz="2800" dirty="0">
                <a:solidFill>
                  <a:schemeClr val="tx1"/>
                </a:solidFill>
              </a:rPr>
              <a:t>的实例变量是点空间的三个坐标</a:t>
            </a:r>
            <a:r>
              <a:rPr lang="en-US" altLang="zh-CN" sz="2800" dirty="0">
                <a:solidFill>
                  <a:schemeClr val="tx1"/>
                </a:solidFill>
              </a:rPr>
              <a:t>x</a:t>
            </a:r>
            <a:r>
              <a:rPr lang="zh-CN" altLang="en-US" sz="2800" dirty="0">
                <a:solidFill>
                  <a:schemeClr val="tx1"/>
                </a:solidFill>
              </a:rPr>
              <a:t>、</a:t>
            </a:r>
            <a:r>
              <a:rPr lang="en-US" altLang="zh-CN" sz="2800" dirty="0">
                <a:solidFill>
                  <a:schemeClr val="tx1"/>
                </a:solidFill>
              </a:rPr>
              <a:t>y</a:t>
            </a:r>
            <a:r>
              <a:rPr lang="zh-CN" altLang="en-US" sz="2800" dirty="0">
                <a:solidFill>
                  <a:schemeClr val="tx1"/>
                </a:solidFill>
              </a:rPr>
              <a:t>、</a:t>
            </a:r>
            <a:r>
              <a:rPr lang="en-US" altLang="zh-CN" sz="2800" dirty="0">
                <a:solidFill>
                  <a:schemeClr val="tx1"/>
                </a:solidFill>
              </a:rPr>
              <a:t>z</a:t>
            </a:r>
            <a:r>
              <a:rPr lang="zh-CN" altLang="en-US" sz="2800" dirty="0">
                <a:solidFill>
                  <a:schemeClr val="tx1"/>
                </a:solidFill>
              </a:rPr>
              <a:t>；操作包括设置点坐标，获取坐标</a:t>
            </a:r>
            <a:r>
              <a:rPr lang="en-US" altLang="zh-CN" sz="2800" dirty="0">
                <a:solidFill>
                  <a:schemeClr val="tx1"/>
                </a:solidFill>
              </a:rPr>
              <a:t>x</a:t>
            </a:r>
            <a:r>
              <a:rPr lang="zh-CN" altLang="en-US" sz="2800" dirty="0">
                <a:solidFill>
                  <a:schemeClr val="tx1"/>
                </a:solidFill>
              </a:rPr>
              <a:t>、坐标</a:t>
            </a:r>
            <a:r>
              <a:rPr lang="en-US" altLang="zh-CN" sz="2800" dirty="0">
                <a:solidFill>
                  <a:schemeClr val="tx1"/>
                </a:solidFill>
              </a:rPr>
              <a:t>y</a:t>
            </a:r>
            <a:r>
              <a:rPr lang="zh-CN" altLang="en-US" sz="2800" dirty="0">
                <a:solidFill>
                  <a:schemeClr val="tx1"/>
                </a:solidFill>
              </a:rPr>
              <a:t>、坐标</a:t>
            </a:r>
            <a:r>
              <a:rPr lang="en-US" altLang="zh-CN" sz="2800" dirty="0">
                <a:solidFill>
                  <a:schemeClr val="tx1"/>
                </a:solidFill>
              </a:rPr>
              <a:t>z</a:t>
            </a:r>
            <a:r>
              <a:rPr lang="zh-CN" altLang="en-US" sz="2800" dirty="0">
                <a:solidFill>
                  <a:schemeClr val="tx1"/>
                </a:solidFill>
              </a:rPr>
              <a:t>，计算并获取该点距坐标原点的矢径，输出点坐标、矢径。</a:t>
            </a:r>
            <a:r>
              <a:rPr lang="en-US" altLang="zh-CN" sz="2800" dirty="0">
                <a:solidFill>
                  <a:schemeClr val="tx1"/>
                </a:solidFill>
              </a:rPr>
              <a:t/>
            </a:r>
            <a:br>
              <a:rPr lang="en-US" altLang="zh-CN" sz="2800" dirty="0">
                <a:solidFill>
                  <a:schemeClr val="tx1"/>
                </a:solidFill>
              </a:rPr>
            </a:br>
            <a:r>
              <a:rPr lang="zh-CN" altLang="en-US" sz="2800" dirty="0">
                <a:solidFill>
                  <a:schemeClr val="tx1"/>
                </a:solidFill>
              </a:rPr>
              <a:t/>
            </a:r>
            <a:br>
              <a:rPr lang="zh-CN" altLang="en-US" sz="2800" dirty="0">
                <a:solidFill>
                  <a:schemeClr val="tx1"/>
                </a:solidFill>
              </a:rPr>
            </a:br>
            <a:r>
              <a:rPr lang="zh-CN" altLang="en-US" sz="2800" dirty="0">
                <a:solidFill>
                  <a:schemeClr val="tx1"/>
                </a:solidFill>
              </a:rPr>
              <a:t>立方体类</a:t>
            </a:r>
            <a:r>
              <a:rPr lang="en-US" altLang="zh-CN" sz="2800" dirty="0">
                <a:solidFill>
                  <a:schemeClr val="tx1"/>
                </a:solidFill>
              </a:rPr>
              <a:t>Cube</a:t>
            </a:r>
            <a:r>
              <a:rPr lang="zh-CN" altLang="en-US" sz="2800" dirty="0">
                <a:solidFill>
                  <a:schemeClr val="tx1"/>
                </a:solidFill>
              </a:rPr>
              <a:t>新增一个实例变量</a:t>
            </a:r>
            <a:r>
              <a:rPr lang="en-US" altLang="zh-CN" sz="2800" dirty="0">
                <a:solidFill>
                  <a:schemeClr val="tx1"/>
                </a:solidFill>
              </a:rPr>
              <a:t>length</a:t>
            </a:r>
            <a:r>
              <a:rPr lang="zh-CN" altLang="en-US" sz="2800" dirty="0">
                <a:solidFill>
                  <a:schemeClr val="tx1"/>
                </a:solidFill>
              </a:rPr>
              <a:t>，它表示自该点开始沿</a:t>
            </a:r>
            <a:r>
              <a:rPr lang="en-US" altLang="zh-CN" sz="2800" dirty="0">
                <a:solidFill>
                  <a:schemeClr val="tx1"/>
                </a:solidFill>
              </a:rPr>
              <a:t>x</a:t>
            </a:r>
            <a:r>
              <a:rPr lang="zh-CN" altLang="en-US" sz="2800" dirty="0">
                <a:solidFill>
                  <a:schemeClr val="tx1"/>
                </a:solidFill>
              </a:rPr>
              <a:t>、</a:t>
            </a:r>
            <a:r>
              <a:rPr lang="en-US" altLang="zh-CN" sz="2800" dirty="0">
                <a:solidFill>
                  <a:schemeClr val="tx1"/>
                </a:solidFill>
              </a:rPr>
              <a:t>y</a:t>
            </a:r>
            <a:r>
              <a:rPr lang="zh-CN" altLang="en-US" sz="2800" dirty="0">
                <a:solidFill>
                  <a:schemeClr val="tx1"/>
                </a:solidFill>
              </a:rPr>
              <a:t>、</a:t>
            </a:r>
            <a:r>
              <a:rPr lang="en-US" altLang="zh-CN" sz="2800" dirty="0">
                <a:solidFill>
                  <a:schemeClr val="tx1"/>
                </a:solidFill>
              </a:rPr>
              <a:t>z</a:t>
            </a:r>
            <a:r>
              <a:rPr lang="zh-CN" altLang="en-US" sz="2800" dirty="0">
                <a:solidFill>
                  <a:schemeClr val="tx1"/>
                </a:solidFill>
              </a:rPr>
              <a:t>轴方向的长度；操作包括设置长度，获取长度，计算并获取立方体的表面积、体积，输出立方体的表面积与体积等。</a:t>
            </a:r>
            <a:r>
              <a:rPr lang="en-US" altLang="zh-CN" sz="2800" dirty="0">
                <a:solidFill>
                  <a:schemeClr val="tx1"/>
                </a:solidFill>
              </a:rPr>
              <a:t/>
            </a:r>
            <a:br>
              <a:rPr lang="en-US" altLang="zh-CN" sz="2800" dirty="0">
                <a:solidFill>
                  <a:schemeClr val="tx1"/>
                </a:solidFill>
              </a:rPr>
            </a:br>
            <a:r>
              <a:rPr lang="zh-CN" altLang="en-US" sz="2800" dirty="0">
                <a:solidFill>
                  <a:schemeClr val="tx1"/>
                </a:solidFill>
              </a:rPr>
              <a:t/>
            </a:r>
            <a:br>
              <a:rPr lang="zh-CN" altLang="en-US" sz="2800" dirty="0">
                <a:solidFill>
                  <a:schemeClr val="tx1"/>
                </a:solidFill>
              </a:rPr>
            </a:br>
            <a:r>
              <a:rPr lang="zh-CN" altLang="en-US" sz="2800" dirty="0">
                <a:solidFill>
                  <a:schemeClr val="tx1"/>
                </a:solidFill>
              </a:rPr>
              <a:t>编写相应程序。</a:t>
            </a:r>
            <a:br>
              <a:rPr lang="zh-CN" altLang="en-US" sz="2800" dirty="0">
                <a:solidFill>
                  <a:schemeClr val="tx1"/>
                </a:solidFill>
              </a:rPr>
            </a:br>
            <a:endParaRPr lang="zh-CN" altLang="en-US" sz="2800" dirty="0"/>
          </a:p>
        </p:txBody>
      </p:sp>
      <p:sp>
        <p:nvSpPr>
          <p:cNvPr id="8" name="灯片编号占位符 7"/>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63</a:t>
            </a:fld>
            <a:r>
              <a:rPr lang="zh-CN" altLang="en-US"/>
              <a:t>页</a:t>
            </a:r>
            <a:endParaRPr lang="en-US" altLang="zh-CN" dirty="0"/>
          </a:p>
        </p:txBody>
      </p:sp>
    </p:spTree>
    <p:extLst>
      <p:ext uri="{BB962C8B-B14F-4D97-AF65-F5344CB8AC3E}">
        <p14:creationId xmlns:p14="http://schemas.microsoft.com/office/powerpoint/2010/main" val="9695480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511480" cy="6552728"/>
          </a:xfrm>
        </p:spPr>
        <p:txBody>
          <a:bodyPr/>
          <a:lstStyle/>
          <a:p>
            <a:r>
              <a:rPr lang="zh-CN" altLang="en-US" sz="3200" dirty="0">
                <a:ea typeface="楷体" panose="02010609060101010101" pitchFamily="49" charset="-122"/>
              </a:rPr>
              <a:t>思考题：</a:t>
            </a:r>
            <a:endParaRPr lang="en-US" altLang="zh-CN" sz="3200" dirty="0">
              <a:ea typeface="楷体" panose="02010609060101010101" pitchFamily="49" charset="-122"/>
            </a:endParaRPr>
          </a:p>
          <a:p>
            <a:pPr marL="0" indent="0">
              <a:buNone/>
            </a:pPr>
            <a:r>
              <a:rPr lang="zh-CN" altLang="en-US" sz="2400" dirty="0">
                <a:latin typeface="+mn-ea"/>
                <a:ea typeface="+mn-ea"/>
              </a:rPr>
              <a:t>编写一个</a:t>
            </a:r>
            <a:r>
              <a:rPr lang="en-US" altLang="zh-CN" sz="2400" dirty="0">
                <a:latin typeface="+mn-ea"/>
                <a:ea typeface="+mn-ea"/>
              </a:rPr>
              <a:t>Java</a:t>
            </a:r>
            <a:r>
              <a:rPr lang="zh-CN" altLang="en-US" sz="2400" dirty="0">
                <a:latin typeface="+mn-ea"/>
                <a:ea typeface="+mn-ea"/>
              </a:rPr>
              <a:t>程序，该程序中有三个类：类</a:t>
            </a:r>
            <a:r>
              <a:rPr lang="en-US" altLang="zh-CN" sz="2400" dirty="0">
                <a:latin typeface="+mn-ea"/>
                <a:ea typeface="+mn-ea"/>
              </a:rPr>
              <a:t>Person</a:t>
            </a:r>
            <a:r>
              <a:rPr lang="zh-CN" altLang="en-US" sz="2400" dirty="0">
                <a:latin typeface="+mn-ea"/>
                <a:ea typeface="+mn-ea"/>
              </a:rPr>
              <a:t>是一个父类，类</a:t>
            </a:r>
            <a:r>
              <a:rPr lang="en-US" altLang="zh-CN" sz="2400" dirty="0">
                <a:latin typeface="+mn-ea"/>
                <a:ea typeface="+mn-ea"/>
              </a:rPr>
              <a:t>Student</a:t>
            </a:r>
            <a:r>
              <a:rPr lang="zh-CN" altLang="en-US" sz="2400" dirty="0">
                <a:latin typeface="+mn-ea"/>
                <a:ea typeface="+mn-ea"/>
              </a:rPr>
              <a:t>和类</a:t>
            </a:r>
            <a:r>
              <a:rPr lang="en-US" altLang="zh-CN" sz="2400" dirty="0">
                <a:latin typeface="+mn-ea"/>
                <a:ea typeface="+mn-ea"/>
              </a:rPr>
              <a:t>Teacher</a:t>
            </a:r>
            <a:r>
              <a:rPr lang="zh-CN" altLang="en-US" sz="2400" dirty="0">
                <a:latin typeface="+mn-ea"/>
                <a:ea typeface="+mn-ea"/>
              </a:rPr>
              <a:t>是</a:t>
            </a:r>
            <a:r>
              <a:rPr lang="en-US" altLang="zh-CN" sz="2400" dirty="0">
                <a:latin typeface="+mn-ea"/>
                <a:ea typeface="+mn-ea"/>
              </a:rPr>
              <a:t>Person</a:t>
            </a:r>
            <a:r>
              <a:rPr lang="zh-CN" altLang="en-US" sz="2400" dirty="0">
                <a:latin typeface="+mn-ea"/>
                <a:ea typeface="+mn-ea"/>
              </a:rPr>
              <a:t>类的子类，类</a:t>
            </a:r>
            <a:r>
              <a:rPr lang="en-US" altLang="zh-CN" sz="2400" dirty="0">
                <a:latin typeface="+mn-ea"/>
                <a:ea typeface="+mn-ea"/>
              </a:rPr>
              <a:t>Person</a:t>
            </a:r>
            <a:r>
              <a:rPr lang="zh-CN" altLang="en-US" sz="2400" dirty="0">
                <a:latin typeface="+mn-ea"/>
                <a:ea typeface="+mn-ea"/>
              </a:rPr>
              <a:t>中包含有姓名、年龄属性，以及显示信息方法。</a:t>
            </a:r>
            <a:endParaRPr lang="en-US" altLang="zh-CN" sz="2400" dirty="0">
              <a:latin typeface="+mn-ea"/>
              <a:ea typeface="+mn-ea"/>
            </a:endParaRPr>
          </a:p>
          <a:p>
            <a:pPr marL="0" indent="0">
              <a:buNone/>
            </a:pPr>
            <a:r>
              <a:rPr lang="zh-CN" altLang="en-US" sz="2400" dirty="0">
                <a:latin typeface="+mn-ea"/>
                <a:ea typeface="+mn-ea"/>
              </a:rPr>
              <a:t>类</a:t>
            </a:r>
            <a:r>
              <a:rPr lang="en-US" altLang="zh-CN" sz="2400" dirty="0">
                <a:latin typeface="+mn-ea"/>
                <a:ea typeface="+mn-ea"/>
              </a:rPr>
              <a:t>Student</a:t>
            </a:r>
            <a:r>
              <a:rPr lang="zh-CN" altLang="en-US" sz="2400" dirty="0">
                <a:latin typeface="+mn-ea"/>
                <a:ea typeface="+mn-ea"/>
              </a:rPr>
              <a:t>除了具有类</a:t>
            </a:r>
            <a:r>
              <a:rPr lang="en-US" altLang="zh-CN" sz="2400" dirty="0">
                <a:latin typeface="+mn-ea"/>
                <a:ea typeface="+mn-ea"/>
              </a:rPr>
              <a:t>Person</a:t>
            </a:r>
            <a:r>
              <a:rPr lang="zh-CN" altLang="en-US" sz="2400" dirty="0">
                <a:latin typeface="+mn-ea"/>
                <a:ea typeface="+mn-ea"/>
              </a:rPr>
              <a:t>的属性外，还有自己的属性：成绩，同时有显示成绩的方法。</a:t>
            </a:r>
            <a:endParaRPr lang="en-US" altLang="zh-CN" sz="2400" dirty="0">
              <a:latin typeface="+mn-ea"/>
              <a:ea typeface="+mn-ea"/>
            </a:endParaRPr>
          </a:p>
          <a:p>
            <a:pPr marL="0" indent="0">
              <a:buNone/>
            </a:pPr>
            <a:r>
              <a:rPr lang="zh-CN" altLang="en-US" sz="2400" dirty="0">
                <a:latin typeface="+mn-ea"/>
                <a:ea typeface="+mn-ea"/>
              </a:rPr>
              <a:t>类</a:t>
            </a:r>
            <a:r>
              <a:rPr lang="en-US" altLang="zh-CN" sz="2400" dirty="0">
                <a:latin typeface="+mn-ea"/>
                <a:ea typeface="+mn-ea"/>
              </a:rPr>
              <a:t>Teacher</a:t>
            </a:r>
            <a:r>
              <a:rPr lang="zh-CN" altLang="en-US" sz="2400" dirty="0">
                <a:latin typeface="+mn-ea"/>
                <a:ea typeface="+mn-ea"/>
              </a:rPr>
              <a:t>除了具有类</a:t>
            </a:r>
            <a:r>
              <a:rPr lang="en-US" altLang="zh-CN" sz="2400" dirty="0">
                <a:latin typeface="+mn-ea"/>
                <a:ea typeface="+mn-ea"/>
              </a:rPr>
              <a:t>Person</a:t>
            </a:r>
            <a:r>
              <a:rPr lang="zh-CN" altLang="en-US" sz="2400" dirty="0">
                <a:latin typeface="+mn-ea"/>
                <a:ea typeface="+mn-ea"/>
              </a:rPr>
              <a:t>的属性外，还有自己的私有属性：工龄、工资等，同时还有显示工龄、获取工资方法。</a:t>
            </a:r>
            <a:endParaRPr lang="en-US" altLang="zh-CN" sz="2400" dirty="0">
              <a:latin typeface="+mn-ea"/>
              <a:ea typeface="+mn-ea"/>
            </a:endParaRPr>
          </a:p>
          <a:p>
            <a:pPr marL="0" indent="0">
              <a:buNone/>
            </a:pPr>
            <a:r>
              <a:rPr lang="zh-CN" altLang="en-US" sz="2400" dirty="0">
                <a:latin typeface="+mn-ea"/>
                <a:ea typeface="+mn-ea"/>
              </a:rPr>
              <a:t>根据要求输入</a:t>
            </a:r>
            <a:r>
              <a:rPr lang="en-US" altLang="zh-CN" sz="2400" dirty="0">
                <a:latin typeface="+mn-ea"/>
                <a:ea typeface="+mn-ea"/>
              </a:rPr>
              <a:t>n</a:t>
            </a:r>
            <a:r>
              <a:rPr lang="zh-CN" altLang="en-US" sz="2400" dirty="0">
                <a:latin typeface="+mn-ea"/>
                <a:ea typeface="+mn-ea"/>
              </a:rPr>
              <a:t>个</a:t>
            </a:r>
            <a:r>
              <a:rPr lang="en-US" altLang="zh-CN" sz="2400" dirty="0">
                <a:latin typeface="+mn-ea"/>
                <a:ea typeface="+mn-ea"/>
              </a:rPr>
              <a:t>Student</a:t>
            </a:r>
            <a:r>
              <a:rPr lang="zh-CN" altLang="en-US" sz="2400" dirty="0">
                <a:latin typeface="+mn-ea"/>
                <a:ea typeface="+mn-ea"/>
              </a:rPr>
              <a:t>信息，</a:t>
            </a:r>
            <a:r>
              <a:rPr lang="en-US" altLang="zh-CN" sz="2400" dirty="0">
                <a:latin typeface="+mn-ea"/>
                <a:ea typeface="+mn-ea"/>
              </a:rPr>
              <a:t>m</a:t>
            </a:r>
            <a:r>
              <a:rPr lang="zh-CN" altLang="en-US" sz="2400" dirty="0">
                <a:latin typeface="+mn-ea"/>
                <a:ea typeface="+mn-ea"/>
              </a:rPr>
              <a:t>个</a:t>
            </a:r>
            <a:r>
              <a:rPr lang="en-US" altLang="zh-CN" sz="2400" dirty="0">
                <a:latin typeface="+mn-ea"/>
                <a:ea typeface="+mn-ea"/>
              </a:rPr>
              <a:t>Teacher</a:t>
            </a:r>
            <a:r>
              <a:rPr lang="zh-CN" altLang="en-US" sz="2400" dirty="0">
                <a:latin typeface="+mn-ea"/>
                <a:ea typeface="+mn-ea"/>
              </a:rPr>
              <a:t>信息，按年龄升序显示所有</a:t>
            </a:r>
            <a:r>
              <a:rPr lang="en-US" altLang="zh-CN" sz="2400" dirty="0">
                <a:latin typeface="+mn-ea"/>
                <a:ea typeface="+mn-ea"/>
              </a:rPr>
              <a:t>Student</a:t>
            </a:r>
            <a:r>
              <a:rPr lang="zh-CN" altLang="en-US" sz="2400" dirty="0">
                <a:latin typeface="+mn-ea"/>
                <a:ea typeface="+mn-ea"/>
              </a:rPr>
              <a:t>信息，按工龄降序显示所有</a:t>
            </a:r>
            <a:r>
              <a:rPr lang="en-US" altLang="zh-CN" sz="2400" dirty="0">
                <a:latin typeface="+mn-ea"/>
                <a:ea typeface="+mn-ea"/>
              </a:rPr>
              <a:t>Teacher</a:t>
            </a:r>
            <a:r>
              <a:rPr lang="zh-CN" altLang="en-US" sz="2400" dirty="0">
                <a:latin typeface="+mn-ea"/>
                <a:ea typeface="+mn-ea"/>
              </a:rPr>
              <a:t>信息。</a:t>
            </a:r>
          </a:p>
        </p:txBody>
      </p:sp>
      <p:sp>
        <p:nvSpPr>
          <p:cNvPr id="2" name="灯片编号占位符 1"/>
          <p:cNvSpPr>
            <a:spLocks noGrp="1"/>
          </p:cNvSpPr>
          <p:nvPr>
            <p:ph type="sldNum" sz="quarter" idx="11"/>
          </p:nvPr>
        </p:nvSpPr>
        <p:spPr/>
        <p:txBody>
          <a:bodyPr/>
          <a:lstStyle/>
          <a:p>
            <a:pPr>
              <a:defRPr/>
            </a:pPr>
            <a:r>
              <a:rPr lang="zh-CN" altLang="en-US"/>
              <a:t>第</a:t>
            </a:r>
            <a:fld id="{CA026F94-6BC2-4C2F-AEB4-E7C94D10364D}" type="slidenum">
              <a:rPr lang="zh-CN" altLang="en-US" smtClean="0"/>
              <a:pPr>
                <a:defRPr/>
              </a:pPr>
              <a:t>64</a:t>
            </a:fld>
            <a:r>
              <a:rPr lang="zh-CN" altLang="en-US"/>
              <a:t>页</a:t>
            </a:r>
            <a:endParaRPr lang="en-US" altLang="zh-CN" dirty="0"/>
          </a:p>
        </p:txBody>
      </p:sp>
    </p:spTree>
    <p:extLst>
      <p:ext uri="{BB962C8B-B14F-4D97-AF65-F5344CB8AC3E}">
        <p14:creationId xmlns:p14="http://schemas.microsoft.com/office/powerpoint/2010/main" val="1305523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51520" y="764704"/>
            <a:ext cx="8568952" cy="5327104"/>
          </a:xfrm>
        </p:spPr>
        <p:txBody>
          <a:bodyPr/>
          <a:lstStyle/>
          <a:p>
            <a:pPr marL="0" indent="0">
              <a:lnSpc>
                <a:spcPct val="120000"/>
              </a:lnSpc>
              <a:buNone/>
            </a:pPr>
            <a:r>
              <a:rPr lang="en-US" altLang="zh-CN" sz="2400" dirty="0"/>
              <a:t>class A{</a:t>
            </a:r>
          </a:p>
          <a:p>
            <a:pPr marL="0" indent="0">
              <a:lnSpc>
                <a:spcPct val="120000"/>
              </a:lnSpc>
              <a:buNone/>
            </a:pPr>
            <a:r>
              <a:rPr lang="en-US" altLang="zh-CN" sz="2400" dirty="0"/>
              <a:t>	</a:t>
            </a:r>
            <a:r>
              <a:rPr lang="en-US" altLang="zh-CN" sz="2400" dirty="0" err="1"/>
              <a:t>int</a:t>
            </a:r>
            <a:r>
              <a:rPr lang="en-US" altLang="zh-CN" sz="2400" dirty="0"/>
              <a:t> </a:t>
            </a:r>
            <a:r>
              <a:rPr lang="en-US" altLang="zh-CN" sz="2400" dirty="0" err="1"/>
              <a:t>i</a:t>
            </a:r>
            <a:r>
              <a:rPr lang="en-US" altLang="zh-CN" sz="2400" dirty="0"/>
              <a:t>;</a:t>
            </a:r>
          </a:p>
          <a:p>
            <a:pPr marL="0" indent="0">
              <a:lnSpc>
                <a:spcPct val="120000"/>
              </a:lnSpc>
              <a:buNone/>
            </a:pPr>
            <a:r>
              <a:rPr lang="en-US" altLang="zh-CN" sz="2400" dirty="0"/>
              <a:t>	void f1(){}</a:t>
            </a:r>
          </a:p>
          <a:p>
            <a:pPr marL="0" indent="0">
              <a:lnSpc>
                <a:spcPct val="120000"/>
              </a:lnSpc>
              <a:buNone/>
            </a:pPr>
            <a:r>
              <a:rPr lang="en-US" altLang="zh-CN" sz="2400" dirty="0"/>
              <a:t>}</a:t>
            </a:r>
          </a:p>
          <a:p>
            <a:pPr marL="0" indent="0">
              <a:lnSpc>
                <a:spcPct val="120000"/>
              </a:lnSpc>
              <a:buNone/>
            </a:pPr>
            <a:r>
              <a:rPr lang="en-US" altLang="zh-CN" sz="2400" dirty="0"/>
              <a:t>class B extends A{ </a:t>
            </a:r>
            <a:r>
              <a:rPr lang="en-US" altLang="zh-CN" sz="2200" dirty="0"/>
              <a:t>//B</a:t>
            </a:r>
            <a:r>
              <a:rPr lang="zh-CN" altLang="en-US" sz="2200" dirty="0"/>
              <a:t>是</a:t>
            </a:r>
            <a:r>
              <a:rPr lang="en-US" altLang="zh-CN" sz="2200" dirty="0"/>
              <a:t>A</a:t>
            </a:r>
            <a:r>
              <a:rPr lang="zh-CN" altLang="en-US" sz="2200" dirty="0"/>
              <a:t>的子类，</a:t>
            </a:r>
            <a:r>
              <a:rPr lang="en-US" altLang="zh-CN" sz="2200" dirty="0"/>
              <a:t>A</a:t>
            </a:r>
            <a:r>
              <a:rPr lang="zh-CN" altLang="en-US" sz="2200" dirty="0"/>
              <a:t>是</a:t>
            </a:r>
            <a:r>
              <a:rPr lang="en-US" altLang="zh-CN" sz="2200" dirty="0"/>
              <a:t>B</a:t>
            </a:r>
            <a:r>
              <a:rPr lang="zh-CN" altLang="en-US" sz="2200" dirty="0"/>
              <a:t>的父类</a:t>
            </a:r>
          </a:p>
          <a:p>
            <a:pPr marL="0" indent="0">
              <a:lnSpc>
                <a:spcPct val="120000"/>
              </a:lnSpc>
              <a:buNone/>
            </a:pPr>
            <a:r>
              <a:rPr lang="zh-CN" altLang="en-US" sz="2400" dirty="0"/>
              <a:t>	</a:t>
            </a:r>
            <a:r>
              <a:rPr lang="en-US" altLang="zh-CN" sz="2400" dirty="0" err="1"/>
              <a:t>int</a:t>
            </a:r>
            <a:r>
              <a:rPr lang="en-US" altLang="zh-CN" sz="2400" dirty="0"/>
              <a:t> j;</a:t>
            </a:r>
          </a:p>
          <a:p>
            <a:pPr marL="0" indent="0">
              <a:lnSpc>
                <a:spcPct val="120000"/>
              </a:lnSpc>
              <a:buNone/>
            </a:pPr>
            <a:r>
              <a:rPr lang="en-US" altLang="zh-CN" sz="2400" dirty="0"/>
              <a:t>	void f2(){}</a:t>
            </a:r>
          </a:p>
          <a:p>
            <a:pPr marL="0" indent="0">
              <a:lnSpc>
                <a:spcPct val="120000"/>
              </a:lnSpc>
              <a:buNone/>
            </a:pPr>
            <a:r>
              <a:rPr lang="en-US" altLang="zh-CN" sz="2400" dirty="0"/>
              <a:t>}</a:t>
            </a:r>
          </a:p>
          <a:p>
            <a:pPr marL="0" indent="0">
              <a:lnSpc>
                <a:spcPct val="120000"/>
              </a:lnSpc>
              <a:buNone/>
            </a:pPr>
            <a:r>
              <a:rPr lang="en-US" altLang="zh-CN" sz="2400" dirty="0"/>
              <a:t>class C extend B</a:t>
            </a:r>
            <a:r>
              <a:rPr lang="en-US" altLang="zh-CN" sz="2200" dirty="0"/>
              <a:t>{//C</a:t>
            </a:r>
            <a:r>
              <a:rPr lang="zh-CN" altLang="en-US" sz="2200" dirty="0"/>
              <a:t>是</a:t>
            </a:r>
            <a:r>
              <a:rPr lang="en-US" altLang="zh-CN" sz="2200" dirty="0"/>
              <a:t>B</a:t>
            </a:r>
            <a:r>
              <a:rPr lang="zh-CN" altLang="en-US" sz="2200" dirty="0"/>
              <a:t>的子类，</a:t>
            </a:r>
            <a:r>
              <a:rPr lang="en-US" altLang="zh-CN" sz="2200" dirty="0"/>
              <a:t>B</a:t>
            </a:r>
            <a:r>
              <a:rPr lang="zh-CN" altLang="en-US" sz="2200" dirty="0"/>
              <a:t>是</a:t>
            </a:r>
            <a:r>
              <a:rPr lang="en-US" altLang="zh-CN" sz="2200" dirty="0"/>
              <a:t>C</a:t>
            </a:r>
            <a:r>
              <a:rPr lang="zh-CN" altLang="en-US" sz="2200" dirty="0"/>
              <a:t>的父类，</a:t>
            </a:r>
            <a:r>
              <a:rPr lang="en-US" altLang="zh-CN" sz="2200" dirty="0"/>
              <a:t>A</a:t>
            </a:r>
            <a:r>
              <a:rPr lang="zh-CN" altLang="en-US" sz="2200" dirty="0"/>
              <a:t>是</a:t>
            </a:r>
            <a:r>
              <a:rPr lang="en-US" altLang="zh-CN" sz="2200" dirty="0"/>
              <a:t>C</a:t>
            </a:r>
            <a:r>
              <a:rPr lang="zh-CN" altLang="en-US" sz="2200" dirty="0"/>
              <a:t>的祖先类</a:t>
            </a:r>
          </a:p>
          <a:p>
            <a:pPr marL="0" indent="0">
              <a:lnSpc>
                <a:spcPct val="120000"/>
              </a:lnSpc>
              <a:buNone/>
            </a:pPr>
            <a:r>
              <a:rPr lang="zh-CN" altLang="en-US" sz="2400" dirty="0"/>
              <a:t>	</a:t>
            </a:r>
            <a:r>
              <a:rPr lang="en-US" altLang="zh-CN" sz="2400" dirty="0" err="1"/>
              <a:t>int</a:t>
            </a:r>
            <a:r>
              <a:rPr lang="en-US" altLang="zh-CN" sz="2400" dirty="0"/>
              <a:t> k;</a:t>
            </a:r>
          </a:p>
          <a:p>
            <a:pPr marL="0" indent="0">
              <a:lnSpc>
                <a:spcPct val="120000"/>
              </a:lnSpc>
              <a:buNone/>
            </a:pPr>
            <a:r>
              <a:rPr lang="en-US" altLang="zh-CN" sz="2400" dirty="0"/>
              <a:t>	void f3(){}</a:t>
            </a:r>
          </a:p>
          <a:p>
            <a:pPr marL="0" indent="0">
              <a:lnSpc>
                <a:spcPct val="120000"/>
              </a:lnSpc>
              <a:buNone/>
            </a:pPr>
            <a:r>
              <a:rPr lang="en-US" altLang="zh-CN" sz="2400" dirty="0"/>
              <a:t>}</a:t>
            </a:r>
            <a:endParaRPr lang="zh-CN" altLang="en-US" sz="2400" dirty="0"/>
          </a:p>
        </p:txBody>
      </p:sp>
      <p:sp>
        <p:nvSpPr>
          <p:cNvPr id="3" name="灯片编号占位符 2"/>
          <p:cNvSpPr>
            <a:spLocks noGrp="1"/>
          </p:cNvSpPr>
          <p:nvPr>
            <p:ph type="sldNum" sz="quarter" idx="11"/>
          </p:nvPr>
        </p:nvSpPr>
        <p:spPr/>
        <p:txBody>
          <a:bodyPr/>
          <a:lstStyle/>
          <a:p>
            <a:pPr>
              <a:defRPr/>
            </a:pPr>
            <a:r>
              <a:rPr lang="zh-CN" altLang="en-US" smtClean="0"/>
              <a:t>第</a:t>
            </a:r>
            <a:fld id="{86157806-BEC5-4064-8C43-7179D5418629}" type="slidenum">
              <a:rPr lang="zh-CN" altLang="en-US" smtClean="0"/>
              <a:pPr>
                <a:defRPr/>
              </a:pPr>
              <a:t>7</a:t>
            </a:fld>
            <a:r>
              <a:rPr lang="zh-CN" altLang="en-US" smtClean="0"/>
              <a:t>页</a:t>
            </a:r>
            <a:endParaRPr lang="en-US" altLang="zh-CN" dirty="0"/>
          </a:p>
        </p:txBody>
      </p:sp>
    </p:spTree>
    <p:extLst>
      <p:ext uri="{BB962C8B-B14F-4D97-AF65-F5344CB8AC3E}">
        <p14:creationId xmlns:p14="http://schemas.microsoft.com/office/powerpoint/2010/main" val="2306141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pPr>
              <a:defRPr/>
            </a:pPr>
            <a:r>
              <a:rPr lang="zh-CN" altLang="en-US" smtClean="0"/>
              <a:t>第</a:t>
            </a:r>
            <a:fld id="{86157806-BEC5-4064-8C43-7179D5418629}" type="slidenum">
              <a:rPr lang="zh-CN" altLang="en-US" smtClean="0"/>
              <a:pPr>
                <a:defRPr/>
              </a:pPr>
              <a:t>8</a:t>
            </a:fld>
            <a:r>
              <a:rPr lang="zh-CN" altLang="en-US" smtClean="0"/>
              <a:t>页</a:t>
            </a:r>
            <a:endParaRPr lang="en-US" altLang="zh-CN" dirty="0"/>
          </a:p>
        </p:txBody>
      </p:sp>
      <p:pic>
        <p:nvPicPr>
          <p:cNvPr id="4" name="图片 3">
            <a:extLst>
              <a:ext uri="{FF2B5EF4-FFF2-40B4-BE49-F238E27FC236}">
                <a16:creationId xmlns:a16="http://schemas.microsoft.com/office/drawing/2014/main" id="{FAEAB0FC-2BC4-4E60-BDFB-C800E458E03F}"/>
              </a:ext>
            </a:extLst>
          </p:cNvPr>
          <p:cNvPicPr>
            <a:picLocks noChangeAspect="1"/>
          </p:cNvPicPr>
          <p:nvPr/>
        </p:nvPicPr>
        <p:blipFill>
          <a:blip r:embed="rId2"/>
          <a:stretch>
            <a:fillRect/>
          </a:stretch>
        </p:blipFill>
        <p:spPr>
          <a:xfrm>
            <a:off x="179512" y="188639"/>
            <a:ext cx="5760640" cy="5811269"/>
          </a:xfrm>
          <a:prstGeom prst="rect">
            <a:avLst/>
          </a:prstGeom>
          <a:ln w="12700">
            <a:solidFill>
              <a:srgbClr val="00B050"/>
            </a:solidFill>
          </a:ln>
        </p:spPr>
      </p:pic>
      <p:pic>
        <p:nvPicPr>
          <p:cNvPr id="5" name="图片 4">
            <a:extLst>
              <a:ext uri="{FF2B5EF4-FFF2-40B4-BE49-F238E27FC236}">
                <a16:creationId xmlns:a16="http://schemas.microsoft.com/office/drawing/2014/main" id="{C839EE73-C7D4-4145-B797-F3001FFC342D}"/>
              </a:ext>
            </a:extLst>
          </p:cNvPr>
          <p:cNvPicPr>
            <a:picLocks noChangeAspect="1"/>
          </p:cNvPicPr>
          <p:nvPr/>
        </p:nvPicPr>
        <p:blipFill>
          <a:blip r:embed="rId3"/>
          <a:stretch>
            <a:fillRect/>
          </a:stretch>
        </p:blipFill>
        <p:spPr>
          <a:xfrm>
            <a:off x="1475656" y="2708920"/>
            <a:ext cx="7560840" cy="3915451"/>
          </a:xfrm>
          <a:prstGeom prst="rect">
            <a:avLst/>
          </a:prstGeom>
          <a:ln w="12700">
            <a:solidFill>
              <a:srgbClr val="00B050"/>
            </a:solidFill>
          </a:ln>
        </p:spPr>
      </p:pic>
    </p:spTree>
    <p:extLst>
      <p:ext uri="{BB962C8B-B14F-4D97-AF65-F5344CB8AC3E}">
        <p14:creationId xmlns:p14="http://schemas.microsoft.com/office/powerpoint/2010/main" val="241968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410743" y="548680"/>
            <a:ext cx="7010400" cy="563562"/>
          </a:xfrm>
        </p:spPr>
        <p:txBody>
          <a:bodyPr vert="horz" wrap="square" lIns="91440" tIns="45720" rIns="91440" bIns="45720" anchor="ctr"/>
          <a:lstStyle/>
          <a:p>
            <a:pPr algn="just" eaLnBrk="1" hangingPunct="1"/>
            <a:r>
              <a:rPr kumimoji="1" lang="zh-CN" altLang="en-US" sz="2800" b="1" dirty="0">
                <a:solidFill>
                  <a:schemeClr val="tx1"/>
                </a:solidFill>
                <a:latin typeface="+mj-lt"/>
                <a:ea typeface="+mj-ea"/>
                <a:cs typeface="+mj-cs"/>
              </a:rPr>
              <a:t>继承</a:t>
            </a:r>
            <a:r>
              <a:rPr kumimoji="1" lang="zh-CN" altLang="en-US" sz="2800" b="1" dirty="0" smtClean="0">
                <a:solidFill>
                  <a:schemeClr val="tx1"/>
                </a:solidFill>
                <a:latin typeface="+mj-lt"/>
                <a:ea typeface="+mj-ea"/>
                <a:cs typeface="+mj-cs"/>
              </a:rPr>
              <a:t>关系的</a:t>
            </a:r>
            <a:r>
              <a:rPr kumimoji="1" lang="en-US" altLang="zh-CN" sz="2800" b="1" dirty="0">
                <a:solidFill>
                  <a:schemeClr val="tx1"/>
                </a:solidFill>
                <a:latin typeface="+mj-lt"/>
                <a:ea typeface="+mj-ea"/>
                <a:cs typeface="+mj-cs"/>
              </a:rPr>
              <a:t>UML</a:t>
            </a:r>
            <a:r>
              <a:rPr kumimoji="1" lang="zh-CN" altLang="en-US" sz="2800" b="1" dirty="0" smtClean="0">
                <a:solidFill>
                  <a:schemeClr val="tx1"/>
                </a:solidFill>
                <a:latin typeface="+mj-lt"/>
                <a:ea typeface="+mj-ea"/>
                <a:cs typeface="+mj-cs"/>
              </a:rPr>
              <a:t>图</a:t>
            </a:r>
            <a:r>
              <a:rPr lang="zh-CN" altLang="en-US" sz="2800" dirty="0" smtClean="0">
                <a:solidFill>
                  <a:schemeClr val="tx1"/>
                </a:solidFill>
                <a:ea typeface="+mj-ea"/>
              </a:rPr>
              <a:t>（</a:t>
            </a:r>
            <a:r>
              <a:rPr kumimoji="1" lang="zh-CN" altLang="en-US" sz="2800" b="1" dirty="0" smtClean="0">
                <a:solidFill>
                  <a:schemeClr val="tx1"/>
                </a:solidFill>
                <a:latin typeface="+mj-lt"/>
                <a:ea typeface="+mj-ea"/>
                <a:cs typeface="+mj-cs"/>
              </a:rPr>
              <a:t>自学）</a:t>
            </a:r>
            <a:endParaRPr kumimoji="1" lang="zh-CN" altLang="en-US" sz="2800" b="1" dirty="0">
              <a:solidFill>
                <a:schemeClr val="tx1"/>
              </a:solidFill>
              <a:latin typeface="+mj-lt"/>
              <a:ea typeface="+mj-ea"/>
              <a:cs typeface="+mj-cs"/>
            </a:endParaRPr>
          </a:p>
        </p:txBody>
      </p:sp>
      <p:sp>
        <p:nvSpPr>
          <p:cNvPr id="13315" name="Rectangle 3"/>
          <p:cNvSpPr>
            <a:spLocks noGrp="1"/>
          </p:cNvSpPr>
          <p:nvPr>
            <p:ph idx="1"/>
          </p:nvPr>
        </p:nvSpPr>
        <p:spPr>
          <a:xfrm>
            <a:off x="179512" y="1556792"/>
            <a:ext cx="4608637" cy="4968875"/>
          </a:xfrm>
        </p:spPr>
        <p:txBody>
          <a:bodyPr vert="horz" wrap="square" lIns="91440" tIns="45720" rIns="91440" bIns="45720" anchor="t"/>
          <a:lstStyle/>
          <a:p>
            <a:pPr eaLnBrk="1" hangingPunct="1"/>
            <a:r>
              <a:rPr lang="zh-CN" altLang="en-US" sz="2400" b="1" dirty="0"/>
              <a:t>通过使用一个实线连接两个类的</a:t>
            </a:r>
            <a:r>
              <a:rPr lang="en-US" altLang="zh-CN" sz="2400" b="1" dirty="0"/>
              <a:t>UML</a:t>
            </a:r>
            <a:r>
              <a:rPr lang="zh-CN" altLang="en-US" sz="2400" b="1" dirty="0"/>
              <a:t>图来表示二者之间的继承关系。</a:t>
            </a:r>
            <a:endParaRPr lang="en-US" altLang="zh-CN" sz="2400" b="1" dirty="0"/>
          </a:p>
          <a:p>
            <a:pPr eaLnBrk="1" hangingPunct="1"/>
            <a:r>
              <a:rPr lang="zh-CN" altLang="en-US" sz="2400" b="1" dirty="0"/>
              <a:t>实线的起始端是子类的</a:t>
            </a:r>
            <a:r>
              <a:rPr lang="en-US" altLang="zh-CN" sz="2400" b="1" dirty="0"/>
              <a:t>UML</a:t>
            </a:r>
            <a:r>
              <a:rPr lang="zh-CN" altLang="en-US" sz="2400" b="1" dirty="0"/>
              <a:t>图，终点端是父类的</a:t>
            </a:r>
            <a:r>
              <a:rPr lang="en-US" altLang="zh-CN" sz="2400" b="1" dirty="0"/>
              <a:t>UML</a:t>
            </a:r>
            <a:r>
              <a:rPr lang="zh-CN" altLang="en-US" sz="2400" b="1" dirty="0"/>
              <a:t>图</a:t>
            </a:r>
            <a:endParaRPr lang="en-US" altLang="zh-CN" sz="2400" b="1" dirty="0"/>
          </a:p>
          <a:p>
            <a:pPr eaLnBrk="1" hangingPunct="1"/>
            <a:r>
              <a:rPr lang="zh-CN" altLang="en-US" sz="2400" b="1" dirty="0"/>
              <a:t>终点端使用一个</a:t>
            </a:r>
            <a:r>
              <a:rPr lang="zh-CN" altLang="en-US" sz="2400" b="1" dirty="0">
                <a:solidFill>
                  <a:srgbClr val="0000FF"/>
                </a:solidFill>
              </a:rPr>
              <a:t>空心的三角形</a:t>
            </a:r>
            <a:r>
              <a:rPr lang="zh-CN" altLang="en-US" sz="2400" b="1" dirty="0"/>
              <a:t>表示实线的结束。 </a:t>
            </a:r>
          </a:p>
          <a:p>
            <a:pPr eaLnBrk="1" hangingPunct="1"/>
            <a:endParaRPr lang="zh-CN" altLang="en-US" sz="2400" dirty="0"/>
          </a:p>
        </p:txBody>
      </p:sp>
      <p:pic>
        <p:nvPicPr>
          <p:cNvPr id="3" name="图片 2">
            <a:extLst>
              <a:ext uri="{FF2B5EF4-FFF2-40B4-BE49-F238E27FC236}">
                <a16:creationId xmlns:a16="http://schemas.microsoft.com/office/drawing/2014/main" id="{42125F45-DD46-415B-A77A-12158E570D87}"/>
              </a:ext>
            </a:extLst>
          </p:cNvPr>
          <p:cNvPicPr>
            <a:picLocks noChangeAspect="1"/>
          </p:cNvPicPr>
          <p:nvPr/>
        </p:nvPicPr>
        <p:blipFill>
          <a:blip r:embed="rId2"/>
          <a:stretch>
            <a:fillRect/>
          </a:stretch>
        </p:blipFill>
        <p:spPr>
          <a:xfrm>
            <a:off x="5436096" y="1582724"/>
            <a:ext cx="3354474" cy="479860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3300"/>
      </a:hlink>
      <a:folHlink>
        <a:srgbClr val="0000FF"/>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0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0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默认设计模板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3300"/>
        </a:hlink>
        <a:folHlink>
          <a:srgbClr val="00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17371</TotalTime>
  <Words>3458</Words>
  <Application>Microsoft Office PowerPoint</Application>
  <PresentationFormat>全屏显示(4:3)</PresentationFormat>
  <Paragraphs>743</Paragraphs>
  <Slides>64</Slides>
  <Notes>14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64</vt:i4>
      </vt:variant>
    </vt:vector>
  </HeadingPairs>
  <TitlesOfParts>
    <vt:vector size="77" baseType="lpstr">
      <vt:lpstr>黑体</vt:lpstr>
      <vt:lpstr>华文中宋</vt:lpstr>
      <vt:lpstr>楷体</vt:lpstr>
      <vt:lpstr>宋体</vt:lpstr>
      <vt:lpstr>微软雅黑</vt:lpstr>
      <vt:lpstr>Arial</vt:lpstr>
      <vt:lpstr>Calibri</vt:lpstr>
      <vt:lpstr>Consolas</vt:lpstr>
      <vt:lpstr>Tahoma</vt:lpstr>
      <vt:lpstr>Times New Roman</vt:lpstr>
      <vt:lpstr>Wingdings</vt:lpstr>
      <vt:lpstr>默认设计模板</vt:lpstr>
      <vt:lpstr>自定义设计方案</vt:lpstr>
      <vt:lpstr>PowerPoint 演示文稿</vt:lpstr>
      <vt:lpstr>主要内容</vt:lpstr>
      <vt:lpstr>1、子类从父类继承了什么</vt:lpstr>
      <vt:lpstr>1.1 继承的基本概念</vt:lpstr>
      <vt:lpstr>PowerPoint 演示文稿</vt:lpstr>
      <vt:lpstr>（2）子类的定义</vt:lpstr>
      <vt:lpstr>PowerPoint 演示文稿</vt:lpstr>
      <vt:lpstr>PowerPoint 演示文稿</vt:lpstr>
      <vt:lpstr>继承关系的UML图（自学）</vt:lpstr>
      <vt:lpstr>1.2 父类可以被继承的成员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（3）protected的进一步说明</vt:lpstr>
      <vt:lpstr>（3）protected的进一步说明</vt:lpstr>
      <vt:lpstr>课堂练习</vt:lpstr>
      <vt:lpstr>课堂练习</vt:lpstr>
      <vt:lpstr>2、子类对象访问父类成员</vt:lpstr>
      <vt:lpstr>2.1使用“.”运算符访问</vt:lpstr>
      <vt:lpstr>PowerPoint 演示文稿</vt:lpstr>
      <vt:lpstr>PowerPoint 演示文稿</vt:lpstr>
      <vt:lpstr>PowerPoint 演示文稿</vt:lpstr>
      <vt:lpstr>PowerPoint 演示文稿</vt:lpstr>
      <vt:lpstr>PowerPoint 演示文稿</vt:lpstr>
      <vt:lpstr>2.2使用super关键字访问</vt:lpstr>
      <vt:lpstr>子类对象访问父类的构造方法</vt:lpstr>
      <vt:lpstr>类的继承</vt:lpstr>
      <vt:lpstr>类的继承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为什么需要继承？</vt:lpstr>
      <vt:lpstr>PowerPoint 演示文稿</vt:lpstr>
      <vt:lpstr>PowerPoint 演示文稿</vt:lpstr>
      <vt:lpstr>PowerPoint 演示文稿</vt:lpstr>
      <vt:lpstr>4、案例讲解</vt:lpstr>
      <vt:lpstr>PowerPoint 演示文稿</vt:lpstr>
      <vt:lpstr>PowerPoint 演示文稿</vt:lpstr>
      <vt:lpstr>PowerPoint 演示文稿</vt:lpstr>
      <vt:lpstr>PowerPoint 演示文稿</vt:lpstr>
      <vt:lpstr>银行利息计算</vt:lpstr>
      <vt:lpstr>PowerPoint 演示文稿</vt:lpstr>
      <vt:lpstr>PowerPoint 演示文稿</vt:lpstr>
      <vt:lpstr>PowerPoint 演示文稿</vt:lpstr>
      <vt:lpstr>4、案例讲解</vt:lpstr>
      <vt:lpstr>PowerPoint 演示文稿</vt:lpstr>
      <vt:lpstr>PowerPoint 演示文稿</vt:lpstr>
      <vt:lpstr>PowerPoint 演示文稿</vt:lpstr>
      <vt:lpstr>PowerPoint 演示文稿</vt:lpstr>
      <vt:lpstr>PowerPoint 演示文稿</vt:lpstr>
      <vt:lpstr>例2：设计一个点类Point以及由它派生的立方体类Cube。 点类Point的实例变量是点空间的三个坐标x、y、z；操作包括设置点坐标，获取坐标x、坐标y、坐标z，计算并获取该点距坐标原点的矢径，输出点坐标、矢径。  立方体类Cube新增一个实例变量length，它表示自该点开始沿x、y、z轴方向的长度；操作包括设置长度，获取长度，计算并获取立方体的表面积、体积，输出立方体的表面积与体积等。  编写相应程序。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ccm</dc:creator>
  <cp:lastModifiedBy>t</cp:lastModifiedBy>
  <cp:revision>1201</cp:revision>
  <dcterms:created xsi:type="dcterms:W3CDTF">1601-01-01T00:00:00Z</dcterms:created>
  <dcterms:modified xsi:type="dcterms:W3CDTF">2023-03-20T10:57:34Z</dcterms:modified>
</cp:coreProperties>
</file>