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5"/>
  </p:handoutMasterIdLst>
  <p:sldIdLst>
    <p:sldId id="467" r:id="rId4"/>
    <p:sldId id="484" r:id="rId6"/>
    <p:sldId id="485" r:id="rId7"/>
    <p:sldId id="681" r:id="rId8"/>
    <p:sldId id="724" r:id="rId9"/>
    <p:sldId id="716" r:id="rId10"/>
    <p:sldId id="704" r:id="rId11"/>
    <p:sldId id="682" r:id="rId12"/>
    <p:sldId id="488" r:id="rId13"/>
    <p:sldId id="490" r:id="rId14"/>
    <p:sldId id="517" r:id="rId15"/>
    <p:sldId id="717" r:id="rId16"/>
    <p:sldId id="692" r:id="rId17"/>
    <p:sldId id="693" r:id="rId18"/>
    <p:sldId id="695" r:id="rId19"/>
    <p:sldId id="694" r:id="rId20"/>
    <p:sldId id="723" r:id="rId21"/>
    <p:sldId id="698" r:id="rId22"/>
    <p:sldId id="661" r:id="rId23"/>
    <p:sldId id="733" r:id="rId24"/>
    <p:sldId id="662" r:id="rId25"/>
    <p:sldId id="683" r:id="rId26"/>
    <p:sldId id="686" r:id="rId27"/>
    <p:sldId id="684" r:id="rId28"/>
    <p:sldId id="707" r:id="rId29"/>
    <p:sldId id="685" r:id="rId30"/>
    <p:sldId id="705" r:id="rId31"/>
    <p:sldId id="706" r:id="rId32"/>
    <p:sldId id="679" r:id="rId33"/>
    <p:sldId id="687" r:id="rId34"/>
    <p:sldId id="688" r:id="rId35"/>
    <p:sldId id="699" r:id="rId36"/>
    <p:sldId id="689" r:id="rId37"/>
    <p:sldId id="700" r:id="rId38"/>
    <p:sldId id="701" r:id="rId39"/>
    <p:sldId id="702" r:id="rId40"/>
    <p:sldId id="703" r:id="rId41"/>
    <p:sldId id="690" r:id="rId42"/>
    <p:sldId id="715" r:id="rId43"/>
    <p:sldId id="719" r:id="rId44"/>
    <p:sldId id="422" r:id="rId45"/>
    <p:sldId id="720" r:id="rId46"/>
    <p:sldId id="721" r:id="rId47"/>
    <p:sldId id="722" r:id="rId48"/>
    <p:sldId id="726" r:id="rId49"/>
    <p:sldId id="727" r:id="rId50"/>
    <p:sldId id="728" r:id="rId51"/>
    <p:sldId id="729" r:id="rId52"/>
    <p:sldId id="732" r:id="rId53"/>
    <p:sldId id="730" r:id="rId54"/>
    <p:sldId id="731" r:id="rId55"/>
    <p:sldId id="725" r:id="rId56"/>
    <p:sldId id="691" r:id="rId57"/>
    <p:sldId id="710" r:id="rId58"/>
    <p:sldId id="709" r:id="rId59"/>
    <p:sldId id="711" r:id="rId60"/>
    <p:sldId id="708" r:id="rId61"/>
    <p:sldId id="712" r:id="rId62"/>
    <p:sldId id="713" r:id="rId63"/>
    <p:sldId id="714" r:id="rId64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99"/>
    <a:srgbClr val="FFFFFF"/>
    <a:srgbClr val="00FF00"/>
    <a:srgbClr val="BEB29A"/>
    <a:srgbClr val="DCBBA6"/>
    <a:srgbClr val="CC99FF"/>
    <a:srgbClr val="E3C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5110" autoAdjust="0"/>
  </p:normalViewPr>
  <p:slideViewPr>
    <p:cSldViewPr showGuides="1">
      <p:cViewPr varScale="1">
        <p:scale>
          <a:sx n="81" d="100"/>
          <a:sy n="81" d="100"/>
        </p:scale>
        <p:origin x="9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9" Type="http://schemas.openxmlformats.org/officeDocument/2006/relationships/tags" Target="tags/tag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07FEC4-61D2-45D5-A1F0-A34BB5CC86C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320AD8-8A9A-41EE-A796-7F13A5D706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24T07:14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15255 5854 0,'-74'0'16,"-1"25"-1,-173 248 1,149-75-16,-50 0 15,-49 348 1,198-273 0,0-174-1,49 75 1,26-25-16,74-1 16,49 51-1,-24-75 1,148 0-1,-123-99-15,74 0 16,-1-25-16,373 0 16,-273 0-1,249 0 1,-76 0 0,199 0-1,-347 0 16,-273 0-31,124 24 16,-198 1-16,74 99 16,0 50 15,174 372-15,-26 24-1,-172-297 1,73 372-1,-49-298-15,50 273 16,-100-347 0,1 124-1,-26-149 1,-49-74 0,0-125-16,0 100 15,-24-124 1,24 149-1,-50-26 1,25 51 0,25-150 15,0-24-15</inkml:trace>
  <inkml:trace contextRef="#ctx0" brushRef="#br0">12973 5804 0,'0'50'16,"0"99"0,0 49-1,0 397 1,0 125-1,-173 644 1,98-570 0,-24-25 15,74-397-15,25-174-16,0 174 15,0-173-15,-49 198 31,49-124-15,-25-1 0,0-172 15,25-51-31,-25 100 16,-25-75-16,50 75 15,0-74 16,0-51-31,0 26 16,0 124 0,0-75 15,0-49-15,0-1 15,0-24-16,0 0-15,25 74 16,0-49 0,-25-26 15,25 76 0,0-51-15,99 199-1,-99-173 1,-25-26 0,24-49 46,1-49-46</inkml:trace>
  <inkml:trace contextRef="#ctx0" brushRef="#br0">16446 3448 0,'0'-25'46,"25"25"-46,74-25 16,99 25 0,596 0-1,74 0 17,298 0-17,-471 0 1,-522 0 15,-123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27T03:52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23267 1339 0,'25'0'0,"74"0"0,124 0 15,-24 0 1,-174 0 15</inkml:trace>
  <inkml:trace contextRef="#ctx0" brushRef="#br0">23614 1017 0,'0'25'32,"0"24"-17,0 75 1,0-24-1,-24 98 1,-1-24 0,25-50-1,0-50-15,0-24 16,0-25 0,0-1-16</inkml:trace>
  <inkml:trace contextRef="#ctx0" brushRef="#br0">23416 1488 0,'-25'0'0,"-24"50"16,-1-1-1,0 51 1,1-75 0,24-1-1,25 1 32</inkml:trace>
  <inkml:trace contextRef="#ctx0" brushRef="#br0">23515 1463 0,'25'25'0,"0"-25"15,-25 25-15,25 0 16,-25 0 0,24-25-16,1 24 15,0 51 1,0-25-1,49 24 1,-49 0 15</inkml:trace>
  <inkml:trace contextRef="#ctx0" brushRef="#br0">23788 1191 0,'50'0'47,"-1"0"-47,50 0 31,-49 0-31,-25 0 0,49-25 31,-49 25-31</inkml:trace>
  <inkml:trace contextRef="#ctx0" brushRef="#br0">23838 1439 0,'0'49'0,"0"1"16,-25-25-1,25 99 1,-25-50 0,0-24-16,25 24 15,-25-24 1,1-1-1</inkml:trace>
  <inkml:trace contextRef="#ctx0" brushRef="#br0">23962 1439 0,'0'0'0,"24"-25"16,1 25-1,25 0-15,74 0 16,-99 0 15,0 25 16,-25-1-31,24 1-16,-24 25 15,0-25 1,0-1 15,0 1-15,-24 0-1,-1 25-15,-50-25 16,26 24-16,24-49 16,0 50-16,-25-25 15,26-25-15,-26 0 16,50 24-16,-25-24 94</inkml:trace>
  <inkml:trace contextRef="#ctx0" brushRef="#br0">23862 1587 0,'25'0'31,"0"0"-31,25 25 16,-50 0-16,49 0 16,-49 49-16,50-49 15,49 74 1,-49-24 0,-1-26-1,-24 1-15,0-50 16,25 0-1</inkml:trace>
  <inkml:trace contextRef="#ctx0" brushRef="#br0">24607 1166 0,'0'74'31,"24"-24"-31,-24 24 16,25-24-16,-25-25 16,0 24-16,0 50 15,0-24-15,0 123 16,0-24 0,0-124-16,0-1 15,0 1 1,0-25-1,-25-25 48</inkml:trace>
  <inkml:trace contextRef="#ctx0" brushRef="#br0">24408 1538 0,'0'-25'15,"25"25"1,25-25 0,-1 25-1,50-25-15,1 25 16,-76-24-16,26-1 16,0 25-1,-50 25 95,0-1-95,24-24 1,-24 50-1,0-25 1,0 0 0,0-1-16,-24 1 15,-1 0 1,0-25 0,0 50-1,-49-1 1,-1 1-1,26-25 1,24-25-16</inkml:trace>
  <inkml:trace contextRef="#ctx0" brushRef="#br0">24309 1910 0,'50'0'31,"98"-50"0,-48 1-31,48 49 16,-24 0 0,-24-25-1,-76 25 1,1 0 46,-25 50-30,0-26-17,0 26 1,0 0-1,0-26-15,0 1 16,-25-25 0,1 25-1,-26-25 17,25 25-32,-24-25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18T17:08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107 855,'3'0,"1"0,1 0,0 0,2 0,-2 0,0 0,-1 0,1 0,-1 1,2-1,-3 0,1 0,-1 0,0 0,0 0,1 0,0 0,-1 0,0 0,0 0,0 0,0 0,0 0,0 0,0 0,0 0,0 0,0 0,1 0,-1 0,0 0,0 0,1 1,0-1,-1 0,0 0,2 0,-2 0,2 0,-1 0,2 0,-3 0,0 0,0 0,0 0,1 0,-1 0,1 0,-1 0,0 0,0 0,0 0,1 0,-1 0,1 0,1 0,-2 0,1 0,0 0,-1 0,2 0,0 0,-2 0,2 0,0 0,-2 1,2 0,-2-1,1 0,0 0,0 0,-1 1,2-1,-2 0,1 0,0 1,-1-1,1 0,-1 0,0 0,1 0,2 1,-2-1,0 0,0 1,2-1,-3 1,0-1,1 0,0 0,0 1,0-1,-1 1,0-1,0 0,0 1,0-1,1 0,-1 0,0 0,2 0,-2 1,0-1,0 0,0 1,3-1,-3 0,0 0,0 0,1 1,-1-1,2 0,-1 0,-1 0,0 0,0 0,1 0,-1 0,0 0,1 0,-1 0,1 0,-1 0,1 0,0 0,0 0,-1 0,2 0,-2 0,2 0,-2 0,1 0,-1 0,1 0,0 0,-1 0,1 0,-1 0,0 0,1 0,-1 0,2 0,-2 0,1 0,0 0,-1 0,1 0,0 0,0-1,0 1,-1 0,0 0,0-1,0 1,0 0,0 0,0 0,0 0,0 0,1 0,-1 0,0 0,1 0,0 0,0 0,-1 0,0 0,0 0,0 0,0 0,0 0,2 0,-2 0,0 1,1-1,0 0,0 0,0 0,-1 0,0 0,3 0,-2 0,-1 0,0 0,1 0,-1 0,1 0,-1 0,3 0,-3 0,2 0,-2 0,3 0,-3 0,1 0,2 0,-3 0,2 0,2 0,-3 0,1 0,-2 0,1 0,-1 0,1 0,-1 0,1 1,1-1,0 0,-2 0,2 0,-2 0,3 1,-3-1,0 0,1 0,0 0,0 0,-1 0,0 0,0 0,1 0,-1 0,1 0,-1 0,0 0,0 0,0 0,1 0,-1 0,1 0,-1 0,0 0,1 0,-1 0,0 0,0 0,0 0,0 0,0 0,0 0,0 0,0 0,0 0,1 0,-1 0,0 0,0 0,0 0,2 0,-2 0,0 0,0 0,0 0,1 0,-1 0,0 0,0 0,0 0,0 0,0 0,0 0,1 0,-1 0,0 0,0 0,0 0,1 0,0 0,-1 0,0 0,0 0,1 0,-1 0,0 0,0 0,0 0,0 0,0 0,0 0,1 0,-1 0,0 0,0 0,0 0,1 0,-1 0,1 0,-1 0,0 0,1 0,-1 0,0 0,0 0,0 0,1 0,-1 0,0-1,0 1,0 0,0 0,0 0,1 0,-1 0,0 0,0 0,0 0,2 0,-2 0,0 0,0 0,0 0,1 0,-1 0,0 0,0 0,0 0,0 0,0 0,1-1,-1 1,1 0,0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18T17:08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411 718,'2'0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18T17:08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643 151,'0'3,"-2"2,0 1,-1-2,1 3,0-4,1 0,0 0,0 0,1 0,4-1,0 0,-1-1,0 1,0-2,0 0,1 1,0-1,0 1,0-1,-1 0,0 0,1 0,0 0,-1 0,1-1,0 1,0-1,0-1,-1 1,1 0,-1 0,0 0,1 0,0 1,-1-2,0 1,0 0,0 0,0 0,0 0,0 1,0-1,0 0,1 1,-1 0,1-1,0 0,0 1,0-1,-1 1,1-1,1 1,-2 0,0-1,0 1,0-1,0 1,0 0,3-1,-2 1,1-1,-1 1,-1-1,3 1,-3-2,1 2,2-1,-3 1,2-1,-2 1,0 0,3 0,-2-1,-1 0,0 1,1-1,0 0,-1 0,0 0,0 0,0 0,0-1,-4-1,-3-1,-1 0,2 2,-1 0,0 1,1 1,0 0,-3-1,2 1,0-1,-2 1,1-2,2 2,0-1,-2 1,2 0,-2 0,2-1,-4 1,4 0,0 0,-1 0,1 0,0 0,0 0,0 0,0 0,0 0,0 0,-2 0,2 0,-1 0,-2 0,1 0,2 1,-1-1,0 0,1 0,0 0,-2 2,2-2,-1 1,1-1,-2 0,2 0,-1 0,1 1,0-1,0 1,-1 0,1-1,0 0,-1 1,1-1,0 1,-1 0,1 0,0-1,0 0,0 1,0 0,0-1,-2 0,2 0,0 0,0 0,-1 0,1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18T17:08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638 149,'2'0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18T17:08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277 240,'3'0,"2"0,2 0,3 0,-2 0,1 0,1 0,-3 0,-1 0,1 0,-2 0,-1 0,-1 0,0 0,0 0,1 0,-1 0,0 0,0-1,0 1,0 0,1 0,-1 0,1 0,0 0,0 0,-1-1,1 1,0-1,-1 1,2-1,-2 1,0 0,0-1,2 1,0-1,0 0,-2 1,0-1,2 0,-1 1,-1-1,0 1,0 0,0 0,0 0,2-1,-1 1,-1-1,0 1,0 0,1 0,-1 0,1 0,-1 0,0 0,2 0,1 0,-3 1,1-1,1 0,-1 1,1-1,-1 0,-1 0,0 0,0 0,0 0,0 1,3 0,-3-1,3 0,-3 0,0 1,0-1,1 0,-1 0,0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871B99-22C6-48D0-8086-BA743688BEC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59F73E2-76C7-47DA-BDCA-1DF15DC698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E6CE76-8702-4EFC-8712-D4F9D44D61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4128" y="6511048"/>
            <a:ext cx="1905000" cy="3469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AE44A0C9-BF33-4D08-BA66-E41C2A0B4543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D59B-F70C-449C-BC53-94456B6509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FA3D-9855-41AD-B978-43735050E4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FF"/>
                </a:solidFill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defRPr sz="18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0"/>
              </a:spcBef>
              <a:defRPr sz="18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0"/>
              </a:spcBef>
              <a:defRPr sz="18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08104" y="6472661"/>
            <a:ext cx="1905000" cy="34071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80112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D6D2344B-8444-4C73-AE08-1B349EB1953C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08104" y="6480720"/>
            <a:ext cx="1905000" cy="26064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91D3034C-8DF5-4CA5-BE5F-074C9890F114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796136" y="6497082"/>
            <a:ext cx="1905000" cy="3469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662530FA-4B61-4560-83BA-AD33DBD50EDB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80112" y="6453336"/>
            <a:ext cx="1800398" cy="33265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86157806-BEC5-4064-8C43-7179D5418629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19328" y="6525344"/>
            <a:ext cx="1905000" cy="33265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C0B1-CC6A-4AAD-9F0A-E9A3C48519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F101-940C-4EC4-B657-78971C07B5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9966" y="6477000"/>
            <a:ext cx="1905000" cy="34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49AAFB6A-21BA-4A5A-8173-DDAB3ADFD5B2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pic>
        <p:nvPicPr>
          <p:cNvPr id="6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67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6"/>
            <a:ext cx="1731962" cy="37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5"/>
            <a:ext cx="17319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dt="0"/>
  <p:txStyles>
    <p:titleStyle>
      <a:lvl1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61925" indent="-161925" algn="l" defTabSz="649605" rtl="0" eaLnBrk="0" fontAlgn="base" hangingPunct="0">
        <a:lnSpc>
          <a:spcPct val="90000"/>
        </a:lnSpc>
        <a:spcBef>
          <a:spcPts val="715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customXml" Target="../ink/ink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95536" y="935077"/>
            <a:ext cx="835292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50240" rtl="0" eaLnBrk="1" fontAlgn="base" latinLnBrk="0" hangingPunct="1">
              <a:lnSpc>
                <a:spcPct val="200000"/>
              </a:lnSpc>
              <a:spcBef>
                <a:spcPts val="2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第</a:t>
            </a:r>
            <a:r>
              <a:rPr kumimoji="0" lang="en-US" altLang="zh-CN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6</a:t>
            </a:r>
            <a:r>
              <a:rPr kumimoji="0" lang="zh-CN" altLang="en-US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次教学</a:t>
            </a:r>
            <a:b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br>
            <a:r>
              <a:rPr kumimoji="0" lang="zh-CN" altLang="en-US" sz="3600" b="1" i="0" u="none" strike="noStrike" kern="1200" cap="all" spc="35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类的继承</a:t>
            </a:r>
            <a:r>
              <a:rPr kumimoji="0" lang="en-US" altLang="zh-CN" sz="3600" b="1" i="0" u="none" strike="noStrike" kern="1200" cap="all" spc="35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(2</a:t>
            </a:r>
            <a:r>
              <a:rPr kumimoji="0" lang="en-US" altLang="zh-CN" sz="3600" cap="all" spc="356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)-</a:t>
            </a:r>
            <a:r>
              <a:rPr kumimoji="0" lang="zh-CN" altLang="en-US" sz="3600" cap="all" spc="356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继承与多态</a:t>
            </a:r>
            <a:endParaRPr kumimoji="0" lang="zh-CN" altLang="en-US" sz="3600" b="1" i="0" u="none" strike="noStrike" kern="1200" cap="all" spc="356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6259" name="矩形 259"/>
          <p:cNvSpPr>
            <a:spLocks noChangeArrowheads="1"/>
          </p:cNvSpPr>
          <p:nvPr/>
        </p:nvSpPr>
        <p:spPr bwMode="auto">
          <a:xfrm>
            <a:off x="1403648" y="4195745"/>
            <a:ext cx="676875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计算机与信息学院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课程组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E88BA4-A12C-4B9D-9C7D-D8770D11A942}" type="datetime2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0" y="5580459"/>
            <a:ext cx="9144000" cy="13049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0" y="5445224"/>
            <a:ext cx="9144000" cy="422275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03014"/>
            <a:ext cx="7982272" cy="72008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32048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向上转型，父类的引用可以指向子类对象。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类的父类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，当用子类创建一个对象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，并把这个对象赋值给父类对象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时，称对象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是对象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的上转型对象。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B b=new B();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a=b; //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可以理解成用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去实例化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34883"/>
            <a:ext cx="7620000" cy="685800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上转型对象访问成员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1799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类的父类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</a:rPr>
              <a:t>A </a:t>
            </a:r>
            <a:r>
              <a:rPr lang="en-US" altLang="zh-CN" sz="2400" dirty="0" err="1">
                <a:latin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</a:rPr>
              <a:t>B b=new B();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</a:rPr>
              <a:t>a=b;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上转型对象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与对象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可访问的成员：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85" y="3140715"/>
            <a:ext cx="646901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39"/>
            <a:ext cx="8856984" cy="6408713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public class </a:t>
            </a:r>
            <a:r>
              <a:rPr lang="en-US" altLang="zh-CN" sz="2200" dirty="0" err="1"/>
              <a:t>ExtendTest</a:t>
            </a:r>
            <a:r>
              <a:rPr lang="en-US" altLang="zh-CN" sz="2200" dirty="0"/>
              <a:t> {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public static void main(String[] 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{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	A a=new A();	</a:t>
            </a:r>
            <a:r>
              <a:rPr lang="en-US" altLang="zh-CN" sz="2200" dirty="0" err="1"/>
              <a:t>a.fun</a:t>
            </a:r>
            <a:r>
              <a:rPr lang="en-US" altLang="zh-CN" sz="2200" dirty="0"/>
              <a:t>();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	a=new B();	</a:t>
            </a:r>
            <a:r>
              <a:rPr lang="en-US" altLang="zh-CN" sz="2200" dirty="0" err="1"/>
              <a:t>a.fun</a:t>
            </a:r>
            <a:r>
              <a:rPr lang="en-US" altLang="zh-CN" sz="2200" dirty="0"/>
              <a:t>();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	a=new C();	</a:t>
            </a:r>
            <a:r>
              <a:rPr lang="en-US" altLang="zh-CN" sz="2200" dirty="0" err="1"/>
              <a:t>a.fun</a:t>
            </a:r>
            <a:r>
              <a:rPr lang="en-US" altLang="zh-CN" sz="2200" dirty="0"/>
              <a:t>();		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class A{	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void fun(){</a:t>
            </a:r>
            <a:r>
              <a:rPr lang="en-US" altLang="zh-CN" sz="2200" dirty="0" err="1"/>
              <a:t>System.out.println</a:t>
            </a:r>
            <a:r>
              <a:rPr lang="en-US" altLang="zh-CN" sz="2200" dirty="0"/>
              <a:t>("in A!");}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class B extends A{	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void fun(){</a:t>
            </a:r>
            <a:r>
              <a:rPr lang="en-US" altLang="zh-CN" sz="2200" dirty="0" err="1"/>
              <a:t>System.out.println</a:t>
            </a:r>
            <a:r>
              <a:rPr lang="en-US" altLang="zh-CN" sz="2200" dirty="0"/>
              <a:t>("in B!");}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class C extends A{	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	void fun(){</a:t>
            </a:r>
            <a:r>
              <a:rPr lang="en-US" altLang="zh-CN" sz="2200" dirty="0" err="1"/>
              <a:t>System.out.println</a:t>
            </a:r>
            <a:r>
              <a:rPr lang="en-US" altLang="zh-CN" sz="2200" dirty="0"/>
              <a:t>("in C!");}</a:t>
            </a:r>
            <a:endParaRPr lang="en-US" altLang="zh-CN" sz="2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251520" y="908721"/>
            <a:ext cx="8054280" cy="5111080"/>
          </a:xfrm>
        </p:spPr>
        <p:txBody>
          <a:bodyPr/>
          <a:lstStyle/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public class Test{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[]){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	F f=new F();     //F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C1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C3</a:t>
            </a:r>
            <a:r>
              <a:rPr lang="zh-CN" altLang="en-US" sz="2000" b="1" dirty="0"/>
              <a:t>的父类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	C1 c1=new C1();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	C2 c2=new C2();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	C3 c3=new C3();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	fun(</a:t>
            </a:r>
            <a:r>
              <a:rPr lang="en-US" altLang="zh-CN" sz="2000" b="1" dirty="0">
                <a:solidFill>
                  <a:srgbClr val="0000FF"/>
                </a:solidFill>
              </a:rPr>
              <a:t>f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	fun(</a:t>
            </a:r>
            <a:r>
              <a:rPr lang="en-US" altLang="zh-CN" sz="2000" b="1" dirty="0">
                <a:solidFill>
                  <a:srgbClr val="0000FF"/>
                </a:solidFill>
              </a:rPr>
              <a:t>c1</a:t>
            </a:r>
            <a:r>
              <a:rPr lang="en-US" altLang="zh-CN" sz="2000" b="1" dirty="0"/>
              <a:t>); fun(</a:t>
            </a:r>
            <a:r>
              <a:rPr lang="en-US" altLang="zh-CN" sz="2000" b="1" dirty="0">
                <a:solidFill>
                  <a:srgbClr val="0000FF"/>
                </a:solidFill>
              </a:rPr>
              <a:t>c2</a:t>
            </a:r>
            <a:r>
              <a:rPr lang="en-US" altLang="zh-CN" sz="2000" b="1" dirty="0"/>
              <a:t>); fun(</a:t>
            </a:r>
            <a:r>
              <a:rPr lang="en-US" altLang="zh-CN" sz="2000" b="1" dirty="0">
                <a:solidFill>
                  <a:srgbClr val="0000FF"/>
                </a:solidFill>
              </a:rPr>
              <a:t>c3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static void fun(</a:t>
            </a:r>
            <a:r>
              <a:rPr lang="en-US" altLang="zh-CN" sz="2000" b="1" dirty="0">
                <a:solidFill>
                  <a:srgbClr val="FF0000"/>
                </a:solidFill>
              </a:rPr>
              <a:t>F f</a:t>
            </a:r>
            <a:r>
              <a:rPr lang="en-US" altLang="zh-CN" sz="2000" b="1" dirty="0"/>
              <a:t>){ 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统一参数入口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zh-CN" altLang="en-US" sz="2000" b="1" dirty="0"/>
              <a:t>		</a:t>
            </a:r>
            <a:r>
              <a:rPr lang="en-US" altLang="zh-CN" sz="2000" b="1" dirty="0" err="1"/>
              <a:t>f.fun</a:t>
            </a:r>
            <a:r>
              <a:rPr lang="en-US" altLang="zh-CN" sz="2000" b="1" dirty="0"/>
              <a:t>();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457200" indent="-457200">
              <a:lnSpc>
                <a:spcPct val="125000"/>
              </a:lnSpc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24075" y="3212976"/>
            <a:ext cx="3024188" cy="936749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5508104" y="6472661"/>
            <a:ext cx="1905000" cy="34071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07504" y="157316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例：对象的上转型对象（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673100" y="763293"/>
            <a:ext cx="6951866" cy="28097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/>
              <a:t>class </a:t>
            </a:r>
            <a:r>
              <a:rPr lang="en-US" altLang="zh-CN" sz="2000" dirty="0">
                <a:solidFill>
                  <a:srgbClr val="0000FF"/>
                </a:solidFill>
              </a:rPr>
              <a:t>F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/>
              <a:t>   void fun(){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("In F</a:t>
            </a:r>
            <a:r>
              <a:rPr lang="zh-CN" altLang="en-US" sz="2000" dirty="0"/>
              <a:t>！</a:t>
            </a:r>
            <a:r>
              <a:rPr lang="en-US" altLang="zh-CN" sz="2000" dirty="0"/>
              <a:t>");	 }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/>
              <a:t>class </a:t>
            </a:r>
            <a:r>
              <a:rPr lang="en-US" altLang="zh-CN" sz="2000" dirty="0">
                <a:solidFill>
                  <a:srgbClr val="0000FF"/>
                </a:solidFill>
              </a:rPr>
              <a:t>C1</a:t>
            </a:r>
            <a:r>
              <a:rPr lang="en-US" altLang="zh-CN" sz="2000" dirty="0"/>
              <a:t> extends F{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/>
              <a:t>   void fun(){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("In F1</a:t>
            </a:r>
            <a:r>
              <a:rPr lang="zh-CN" altLang="en-US" sz="2000" dirty="0"/>
              <a:t>！</a:t>
            </a:r>
            <a:r>
              <a:rPr lang="en-US" altLang="zh-CN" sz="2000" dirty="0"/>
              <a:t>");  }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CA026F94-6BC2-4C2F-AEB4-E7C94D10364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658108" y="3784972"/>
            <a:ext cx="695186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>
                <a:latin typeface="+mn-lt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C2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extends 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{</a:t>
            </a:r>
            <a:endParaRPr lang="en-US" altLang="zh-CN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>
                <a:latin typeface="+mn-lt"/>
              </a:rPr>
              <a:t>   void fun(){    </a:t>
            </a:r>
            <a:r>
              <a:rPr lang="en-US" altLang="zh-CN" dirty="0" err="1">
                <a:latin typeface="+mn-lt"/>
              </a:rPr>
              <a:t>System.out.println</a:t>
            </a:r>
            <a:r>
              <a:rPr lang="en-US" altLang="zh-CN" dirty="0">
                <a:latin typeface="+mn-lt"/>
              </a:rPr>
              <a:t>("In F2</a:t>
            </a:r>
            <a:r>
              <a:rPr lang="zh-CN" altLang="en-US" dirty="0">
                <a:latin typeface="+mn-lt"/>
              </a:rPr>
              <a:t>！</a:t>
            </a:r>
            <a:r>
              <a:rPr lang="en-US" altLang="zh-CN" dirty="0">
                <a:latin typeface="+mn-lt"/>
              </a:rPr>
              <a:t>");  }</a:t>
            </a:r>
            <a:endParaRPr lang="en-US" altLang="zh-CN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>
                <a:latin typeface="+mn-lt"/>
              </a:rPr>
              <a:t>}</a:t>
            </a:r>
            <a:endParaRPr lang="en-US" altLang="zh-CN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>
                <a:latin typeface="+mn-lt"/>
              </a:rPr>
              <a:t>class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C3</a:t>
            </a:r>
            <a:r>
              <a:rPr lang="en-US" altLang="zh-CN" dirty="0">
                <a:latin typeface="+mn-lt"/>
              </a:rPr>
              <a:t> extends F{</a:t>
            </a:r>
            <a:endParaRPr lang="en-US" altLang="zh-CN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>
                <a:latin typeface="+mn-lt"/>
              </a:rPr>
              <a:t>    void fun(){   </a:t>
            </a:r>
            <a:r>
              <a:rPr lang="en-US" altLang="zh-CN" dirty="0" err="1">
                <a:latin typeface="+mn-lt"/>
              </a:rPr>
              <a:t>System.out.println</a:t>
            </a:r>
            <a:r>
              <a:rPr lang="en-US" altLang="zh-CN" dirty="0">
                <a:latin typeface="+mn-lt"/>
              </a:rPr>
              <a:t>("In F3</a:t>
            </a:r>
            <a:r>
              <a:rPr lang="zh-CN" altLang="en-US" dirty="0">
                <a:latin typeface="+mn-lt"/>
              </a:rPr>
              <a:t>！</a:t>
            </a:r>
            <a:r>
              <a:rPr lang="en-US" altLang="zh-CN" dirty="0">
                <a:latin typeface="+mn-lt"/>
              </a:rPr>
              <a:t>");  }</a:t>
            </a:r>
            <a:endParaRPr lang="en-US" altLang="zh-CN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>
                <a:latin typeface="+mn-lt"/>
              </a:rPr>
              <a:t>}</a:t>
            </a:r>
            <a:endParaRPr lang="zh-CN" altLang="en-US" dirty="0">
              <a:latin typeface="+mn-lt"/>
            </a:endParaRPr>
          </a:p>
        </p:txBody>
      </p:sp>
      <p:sp>
        <p:nvSpPr>
          <p:cNvPr id="79877" name="文本框 1"/>
          <p:cNvSpPr txBox="1">
            <a:spLocks noChangeArrowheads="1"/>
          </p:cNvSpPr>
          <p:nvPr/>
        </p:nvSpPr>
        <p:spPr bwMode="auto">
          <a:xfrm>
            <a:off x="107504" y="157316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例：对象的上转型对象（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8" name="文本框 5"/>
          <p:cNvSpPr txBox="1">
            <a:spLocks noChangeArrowheads="1"/>
          </p:cNvSpPr>
          <p:nvPr/>
        </p:nvSpPr>
        <p:spPr bwMode="auto">
          <a:xfrm>
            <a:off x="468313" y="6316663"/>
            <a:ext cx="1004887" cy="3397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演示程序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323529" y="1052736"/>
            <a:ext cx="7915498" cy="5280248"/>
          </a:xfrm>
        </p:spPr>
        <p:txBody>
          <a:bodyPr/>
          <a:lstStyle/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FigureTest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Figure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Figure (); 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CalArea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(2);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CalArea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Square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(2,3);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CalArea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Ladder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(2,3,1);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CalArea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static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CalArea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9999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Figure 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){   </a:t>
            </a:r>
            <a:r>
              <a:rPr lang="en-US" altLang="zh-CN" sz="2000" b="1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统一参数入口</a:t>
            </a:r>
            <a:endParaRPr lang="zh-CN" altLang="en-US" sz="2000" b="1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20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.CalArea</a:t>
            </a:r>
            <a:r>
              <a:rPr lang="en-US" altLang="zh-CN" sz="20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());</a:t>
            </a:r>
            <a:endParaRPr lang="en-US" altLang="zh-CN" sz="2000" b="1" i="1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}</a:t>
            </a:r>
            <a:endParaRPr lang="en-US" altLang="zh-CN" sz="200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CA026F94-6BC2-4C2F-AEB4-E7C94D10364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400" dirty="0"/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251519" y="332656"/>
            <a:ext cx="469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例：对象的上转型对象（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107950" y="762635"/>
            <a:ext cx="4824413" cy="56880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Figure</a:t>
            </a:r>
            <a:r>
              <a:rPr lang="en-US" altLang="zh-CN" sz="2000" b="1" dirty="0"/>
              <a:t> {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double area;	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CalArea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{		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	return 0;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b="1" dirty="0"/>
              <a:t> extends Figure{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double r;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Circle(double r){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this.r</a:t>
            </a:r>
            <a:r>
              <a:rPr lang="en-US" altLang="zh-CN" sz="2000" b="1" dirty="0"/>
              <a:t>=r;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CalArea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{		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	return r*r*</a:t>
            </a:r>
            <a:r>
              <a:rPr lang="en-US" altLang="zh-CN" sz="2000" b="1" dirty="0" err="1"/>
              <a:t>Math.PI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CA026F94-6BC2-4C2F-AEB4-E7C94D10364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4427538" y="731838"/>
            <a:ext cx="4608512" cy="501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</a:rPr>
              <a:t>Square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extends Figure{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double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w,h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Square(double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w,double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h){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this.w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=w;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this.h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=h;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      double </a:t>
            </a:r>
            <a:r>
              <a:rPr lang="en-US" altLang="zh-CN" sz="2000" b="1" dirty="0" err="1">
                <a:solidFill>
                  <a:srgbClr val="FF0000"/>
                </a:solidFill>
                <a:latin typeface="+mj-lt"/>
              </a:rPr>
              <a:t>CalArea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{    return w*h; 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</a:rPr>
              <a:t>Ladder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extends Figure{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double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s,x,h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Ladder(double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s,double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x,double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h){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	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this.s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=s;	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this.x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=x;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this.h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=h;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double </a:t>
            </a:r>
            <a:r>
              <a:rPr lang="en-US" altLang="zh-CN" sz="2000" b="1" dirty="0" err="1">
                <a:solidFill>
                  <a:srgbClr val="FF0000"/>
                </a:solidFill>
                <a:latin typeface="+mj-lt"/>
              </a:rPr>
              <a:t>CalArea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()</a:t>
            </a:r>
            <a:endParaRPr lang="en-US" altLang="zh-CN" sz="2000" b="1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{    return (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s+x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)*h/2;   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}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6441"/>
            <a:ext cx="3600400" cy="496855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小结：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</a:rPr>
              <a:t>．上转型对象</a:t>
            </a:r>
            <a:r>
              <a:rPr lang="zh-CN" altLang="en-US" sz="2000" u="sng" dirty="0">
                <a:latin typeface="微软雅黑" panose="020B0503020204020204" pitchFamily="34" charset="-122"/>
              </a:rPr>
              <a:t>可以访问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父类成员</a:t>
            </a:r>
            <a:r>
              <a:rPr lang="zh-CN" altLang="en-US" sz="2000" dirty="0">
                <a:latin typeface="微软雅黑" panose="020B0503020204020204" pitchFamily="34" charset="-122"/>
              </a:rPr>
              <a:t>，可以访问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子类重写的成员</a:t>
            </a:r>
            <a:r>
              <a:rPr lang="zh-CN" altLang="en-US" sz="2000" dirty="0">
                <a:latin typeface="微软雅黑" panose="020B0503020204020204" pitchFamily="34" charset="-122"/>
              </a:rPr>
              <a:t>，</a:t>
            </a:r>
            <a:r>
              <a:rPr lang="zh-CN" altLang="en-US" sz="2000" u="sng" dirty="0">
                <a:latin typeface="微软雅黑" panose="020B0503020204020204" pitchFamily="34" charset="-122"/>
              </a:rPr>
              <a:t>不能访问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子类新增加的成员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</a:rPr>
              <a:t>．上转型对象访问方法的规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</a:rPr>
              <a:t>则，如右图所示：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3.  </a:t>
            </a:r>
            <a:r>
              <a:rPr lang="zh-CN" altLang="en-US" sz="2000" dirty="0">
                <a:latin typeface="微软雅黑" panose="020B0503020204020204" pitchFamily="34" charset="-122"/>
              </a:rPr>
              <a:t>使用上转型对象统一方法</a:t>
            </a: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</a:rPr>
              <a:t>函数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</a:rPr>
              <a:t>接口。</a:t>
            </a: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7873" y="692696"/>
            <a:ext cx="4745462" cy="52231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30303" y="271911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上转型对象访问方法的规则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4473720" y="1223280"/>
              <a:ext cx="3250800" cy="3929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473720" y="1223280"/>
                <a:ext cx="3250800" cy="392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8340480" y="366120"/>
              <a:ext cx="669960" cy="4291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8340480" y="366120"/>
                <a:ext cx="669960" cy="429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CA026F94-6BC2-4C2F-AEB4-E7C94D10364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400" dirty="0"/>
          </a:p>
        </p:txBody>
      </p:sp>
      <p:pic>
        <p:nvPicPr>
          <p:cNvPr id="8499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964258" cy="616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9" r="2439" b="36833"/>
          <a:stretch>
            <a:fillRect/>
          </a:stretch>
        </p:blipFill>
        <p:spPr bwMode="auto">
          <a:xfrm>
            <a:off x="4500958" y="1219668"/>
            <a:ext cx="431951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7544" y="627694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本页自学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79450" y="5429250"/>
              <a:ext cx="7340600" cy="101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79450" y="5429250"/>
                <a:ext cx="7340600" cy="10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16632"/>
            <a:ext cx="7273304" cy="7200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2.3 </a:t>
            </a:r>
            <a:r>
              <a:rPr lang="zh-CN" altLang="en-US" sz="3600" b="1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上转型对象的作用</a:t>
            </a:r>
            <a:endParaRPr lang="zh-CN" altLang="en-US" sz="3600" b="1" dirty="0">
              <a:solidFill>
                <a:srgbClr val="0000FF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AE44A0C9-BF33-4D08-BA66-E41C2A0B454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908720"/>
            <a:ext cx="864096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统一函数入口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减少重复代码；</a:t>
            </a:r>
            <a:r>
              <a:rPr lang="en-US" altLang="zh-CN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提高系统扩展性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6" y="2602766"/>
            <a:ext cx="7160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例如：现在有很多种类的动物，要喂它们吃东西。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2000" y="3422205"/>
            <a:ext cx="4145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的子类，类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方法，统一了“动物吃东西”的接口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307518"/>
            <a:ext cx="67958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eat(Cat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.eat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eat(Dog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.eat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eat(Animal a){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a.eat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79512" y="5157192"/>
            <a:ext cx="4284228" cy="9361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2609850" y="455930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2609850" y="45593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66961"/>
            <a:ext cx="6629400" cy="6858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908720"/>
            <a:ext cx="8424936" cy="5563941"/>
          </a:xfrm>
        </p:spPr>
        <p:txBody>
          <a:bodyPr/>
          <a:lstStyle/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、对象访问成员的进一步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endParaRPr lang="zh-CN" altLang="en-US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、对象的上转型对象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、多态性的实现方式</a:t>
            </a:r>
            <a:endParaRPr lang="en-US" altLang="zh-CN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、抽象类与多态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final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、案例讲解</a:t>
            </a:r>
            <a:endParaRPr lang="en-US" altLang="zh-CN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7766248" cy="4967064"/>
          </a:xfrm>
        </p:spPr>
        <p:txBody>
          <a:bodyPr/>
          <a:lstStyle/>
          <a:p>
            <a:r>
              <a:rPr lang="zh-CN" altLang="en-US" dirty="0"/>
              <a:t>课堂练习：</a:t>
            </a:r>
            <a:endParaRPr lang="en-US" altLang="zh-CN" dirty="0"/>
          </a:p>
          <a:p>
            <a:pPr lvl="1"/>
            <a:r>
              <a:rPr lang="zh-CN" altLang="en-US" dirty="0"/>
              <a:t>学生有学号、姓名</a:t>
            </a:r>
            <a:endParaRPr lang="en-US" altLang="zh-CN" dirty="0"/>
          </a:p>
          <a:p>
            <a:pPr lvl="1"/>
            <a:r>
              <a:rPr lang="zh-CN" altLang="en-US" dirty="0"/>
              <a:t>小学生可以做整数</a:t>
            </a:r>
            <a:r>
              <a:rPr lang="en-US" altLang="zh-CN" dirty="0"/>
              <a:t>(int)</a:t>
            </a:r>
            <a:r>
              <a:rPr lang="zh-CN" altLang="en-US" dirty="0"/>
              <a:t>加法运算</a:t>
            </a:r>
            <a:endParaRPr lang="en-US" altLang="zh-CN" dirty="0"/>
          </a:p>
          <a:p>
            <a:pPr lvl="1"/>
            <a:r>
              <a:rPr lang="zh-CN" altLang="en-US" dirty="0"/>
              <a:t>初中生可以做实数</a:t>
            </a:r>
            <a:r>
              <a:rPr lang="en-US" altLang="zh-CN" dirty="0"/>
              <a:t>(double)</a:t>
            </a:r>
            <a:r>
              <a:rPr lang="zh-CN" altLang="en-US" dirty="0"/>
              <a:t>加法运算</a:t>
            </a:r>
            <a:endParaRPr lang="en-US" altLang="zh-CN" dirty="0"/>
          </a:p>
          <a:p>
            <a:pPr lvl="1"/>
            <a:r>
              <a:rPr lang="zh-CN" altLang="en-US" dirty="0"/>
              <a:t>高中生可以做复数</a:t>
            </a:r>
            <a:r>
              <a:rPr lang="en-US" altLang="zh-CN" dirty="0"/>
              <a:t>(Complex)</a:t>
            </a:r>
            <a:r>
              <a:rPr lang="zh-CN" altLang="en-US" dirty="0"/>
              <a:t>加法运算</a:t>
            </a:r>
            <a:endParaRPr lang="en-US" altLang="zh-CN" dirty="0"/>
          </a:p>
          <a:p>
            <a:pPr lvl="1"/>
            <a:r>
              <a:rPr lang="zh-CN" altLang="en-US" dirty="0"/>
              <a:t>测试类：定义一个方法</a:t>
            </a:r>
            <a:r>
              <a:rPr lang="en-US" altLang="zh-CN" dirty="0"/>
              <a:t>calculate</a:t>
            </a:r>
            <a:r>
              <a:rPr lang="zh-CN" altLang="en-US" dirty="0"/>
              <a:t>，其参数是学生类对象，可以执行所有学生的加法运算。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531221"/>
            <a:ext cx="5544616" cy="752128"/>
          </a:xfrm>
        </p:spPr>
        <p:txBody>
          <a:bodyPr/>
          <a:lstStyle/>
          <a:p>
            <a:pPr lvl="1" algn="l" eaLnBrk="1" hangingPunct="1"/>
            <a:r>
              <a:rPr lang="en-US" altLang="zh-CN" sz="3200" b="1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、多态性的实现方式</a:t>
            </a:r>
            <a:endParaRPr lang="zh-CN" altLang="en-US" sz="3200" b="1" dirty="0">
              <a:solidFill>
                <a:srgbClr val="0000FF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AE44A0C9-BF33-4D08-BA66-E41C2A0B454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12" y="1700808"/>
            <a:ext cx="78488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多态性的几种表现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使用上转型对象实现多态性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28538"/>
            <a:ext cx="6629400" cy="6858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7982272" cy="4679032"/>
          </a:xfrm>
        </p:spPr>
        <p:txBody>
          <a:bodyPr/>
          <a:lstStyle/>
          <a:p>
            <a:pPr lvl="0" algn="just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多态是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同一个行为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具有多个不同表现形式或形态的能力。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0" algn="just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多态就是同一个接口，使用不同的实例而执行不同操作，例如：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6577" r="605" b="4884"/>
          <a:stretch>
            <a:fillRect/>
          </a:stretch>
        </p:blipFill>
        <p:spPr>
          <a:xfrm>
            <a:off x="1763688" y="2698514"/>
            <a:ext cx="5538035" cy="3547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76672"/>
            <a:ext cx="8712968" cy="5688632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在面向对象方法中一般是这样表述多态性：向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不同的对象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发送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同一条消息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，不同的对象在接收时会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产生不同的行为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（即方法）。总而言之就是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</a:rPr>
              <a:t>在不考虑对象的类型的情况下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直接使用对象。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0" algn="just" eaLnBrk="1" hangingPunct="1"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）增加了程序的灵活性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0" algn="just" eaLnBrk="1" hangingPunct="1"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　　以不变应万变，不论对象千变万化，使用者都是同一种形式去调用，如：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print(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打印机对象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0" algn="just" eaLnBrk="1" hangingPunct="1"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）增加了程序的可扩展性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0" algn="just" eaLnBrk="1" hangingPunct="1"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　　通过继承打印机类创建了一个新的类，例如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3D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打印机类，使用者无需更改自己的代码，还是用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print(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打印机对象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去调用</a:t>
            </a:r>
            <a:endParaRPr lang="zh-CN" altLang="en-US" sz="22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23528" y="5996026"/>
            <a:ext cx="2088232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思考：如何编写代码模拟上述操作？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71646"/>
            <a:ext cx="6629400" cy="6858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多态性的几种实现方式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543544"/>
          </a:xfrm>
        </p:spPr>
        <p:txBody>
          <a:bodyPr/>
          <a:lstStyle/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中多态的实现：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方法重载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实现了静态多态性（编译时多态）：编译时即可确认。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 algn="just" eaLnBrk="1" hangingPunct="1"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方法重写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实现了动态多态性（运行时多态）：运行时才可以知道具体调用的是哪个方法。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中动态多态的实现方式：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 algn="just" eaLnBrk="1" hangingPunct="1"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上转型对象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（第六章）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抽象类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1" y="301223"/>
            <a:ext cx="7198568" cy="6858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使用上转型对象实现多态性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3528" y="1268760"/>
            <a:ext cx="84798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实现多态的三个</a:t>
            </a:r>
            <a:r>
              <a:rPr lang="zh-CN" altLang="en-US" sz="240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必要</a:t>
            </a: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endParaRPr lang="zh-CN" altLang="en-US" sz="240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重写</a:t>
            </a:r>
            <a:endParaRPr lang="zh-CN" altLang="en-US" sz="240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上转型对象：</a:t>
            </a:r>
            <a:r>
              <a:rPr lang="en-US" altLang="zh-CN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Parent p = new Child();</a:t>
            </a:r>
            <a:endParaRPr lang="en-US" altLang="zh-CN" sz="240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latinLnBrk="1">
              <a:lnSpc>
                <a:spcPct val="150000"/>
              </a:lnSpc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当使用上转型对象调用方法时，首先检查父类中是否有该方法，如果没有，则编译错误；如果有，再去调用子类的同名方法。</a:t>
            </a:r>
            <a:endParaRPr lang="en-US" altLang="zh-CN" sz="240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3270" y="3384480"/>
            <a:ext cx="7560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getBrand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Printer(String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print(String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0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750646" y="620688"/>
            <a:ext cx="7344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School{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 </a:t>
            </a:r>
            <a:r>
              <a:rPr lang="en-US" altLang="zh-C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setPriner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(Printer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print(String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994150" y="869950"/>
              <a:ext cx="1676400" cy="4000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994150" y="869950"/>
                <a:ext cx="1676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051300" y="94615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051300" y="9461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1500" y="612844"/>
            <a:ext cx="9001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getBrand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彩色打印：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BlackPrinter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BlackPrinter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getBrand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黑白打印：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1758950" y="1447800"/>
              <a:ext cx="2038350" cy="76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1758950" y="1447800"/>
                <a:ext cx="2038350" cy="76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9532" y="217563"/>
            <a:ext cx="84249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DDDPrinter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DDDPrinter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getBrand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"3D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打印：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9868" y="2763436"/>
            <a:ext cx="80729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PrinterDemo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Printer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惠普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Printer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BlackPrinter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联想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Printer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DDDPrinter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索尼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School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School();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.setPriner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.setPriner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535570"/>
            <a:ext cx="6629400" cy="6858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、抽象类与多态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47800"/>
            <a:ext cx="7910264" cy="4572000"/>
          </a:xfrm>
        </p:spPr>
        <p:txBody>
          <a:bodyPr/>
          <a:lstStyle/>
          <a:p>
            <a:pPr marL="0" indent="0"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None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抽象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、抽象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None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抽象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的注意事项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None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有关抽象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的继承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None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抽象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的上转型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80" y="441648"/>
            <a:ext cx="7632848" cy="755104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、对象访问成员的进一步说明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47800"/>
            <a:ext cx="8568952" cy="4572000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在继承关系中，子类对象访问成员时访问的是从父类继承的成员，还是子类重新定义的成员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）对于成员变量，若子类重新定义了，则子类对象直接访问的是新定义的成员变量，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super.variable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访问的父类中的同名变量；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400843" y="2132856"/>
            <a:ext cx="3023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具体问题具体分析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276" y="476672"/>
            <a:ext cx="6629400" cy="685800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抽象类、抽象方法的定义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7982272" cy="460702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用关键字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修饰的类称为</a:t>
            </a:r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类（抽象类）。如：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    abstract</a:t>
            </a:r>
            <a:r>
              <a:rPr lang="en-US" altLang="zh-CN" sz="2000" dirty="0">
                <a:latin typeface="微软雅黑" panose="020B0503020204020204" pitchFamily="34" charset="-122"/>
              </a:rPr>
              <a:t> class A {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… …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}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用关键字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修饰的方法称为</a:t>
            </a:r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方法（抽象方法），例如：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   abstract </a:t>
            </a:r>
            <a:r>
              <a:rPr lang="en-US" altLang="zh-CN" sz="2000" dirty="0" err="1">
                <a:latin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getMin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</a:rPr>
              <a:t>x,int</a:t>
            </a:r>
            <a:r>
              <a:rPr lang="en-US" altLang="zh-CN" sz="2000" dirty="0">
                <a:latin typeface="微软雅黑" panose="020B0503020204020204" pitchFamily="34" charset="-122"/>
              </a:rPr>
              <a:t> y);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zh-CN" altLang="en-US" sz="2000" dirty="0">
              <a:solidFill>
                <a:srgbClr val="FF3399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6629400" cy="1187152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抽象类的注意事项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注意：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类中可以有</a:t>
            </a:r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方法也可以没有；只要有</a:t>
            </a:r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方法，其所在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必须</a:t>
            </a:r>
            <a:r>
              <a:rPr lang="zh-CN" altLang="en-US" sz="2400" dirty="0">
                <a:latin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类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dirty="0">
                <a:latin typeface="微软雅黑" panose="020B0503020204020204" pitchFamily="34" charset="-122"/>
              </a:rPr>
              <a:t>类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</a:rPr>
              <a:t>new</a:t>
            </a:r>
            <a:r>
              <a:rPr lang="zh-CN" altLang="en-US" sz="2400" dirty="0">
                <a:latin typeface="微软雅黑" panose="020B0503020204020204" pitchFamily="34" charset="-122"/>
              </a:rPr>
              <a:t>运算创建对象 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algn="just"/>
            <a:endParaRPr lang="en-US" altLang="zh-CN" sz="2400" dirty="0">
              <a:latin typeface="微软雅黑" panose="020B0503020204020204" pitchFamily="34" charset="-122"/>
            </a:endParaRPr>
          </a:p>
          <a:p>
            <a:pPr algn="just"/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举例说明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8913"/>
            <a:ext cx="6913563" cy="27352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子类必须重写父类的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971550" y="2611438"/>
            <a:ext cx="8027988" cy="42465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Example5_12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B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(30,20);           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调用子类重写的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(30,20);           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调用子类继承的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sub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"sum="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输出结果为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sum=50</a:t>
            </a:r>
            <a:endParaRPr lang="en-US" altLang="zh-CN" sz="18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"sum="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输出结果为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sum=10</a:t>
            </a:r>
            <a:endParaRPr lang="en-US" altLang="zh-CN" sz="18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A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抽象类声明对象</a:t>
            </a:r>
            <a:endParaRPr lang="zh-CN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//a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的上转型对象</a:t>
            </a:r>
            <a:endParaRPr lang="zh-CN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(30,20);                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调用子类重写的方法</a:t>
            </a:r>
            <a:endParaRPr lang="zh-CN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(30,20);                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调用子类继承的方法</a:t>
            </a:r>
            <a:endParaRPr lang="zh-CN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"sum="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输出结果为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sum=50</a:t>
            </a:r>
            <a:endParaRPr lang="en-US" altLang="zh-CN" sz="18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"sum="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输出结果为</a:t>
            </a:r>
            <a:r>
              <a:rPr lang="en-US" altLang="zh-CN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sum=10</a:t>
            </a:r>
            <a:endParaRPr lang="en-US" altLang="zh-CN" sz="18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708" y="470458"/>
            <a:ext cx="6629400" cy="6858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有关抽象类的继承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824536"/>
          </a:xfrm>
        </p:spPr>
        <p:txBody>
          <a:bodyPr/>
          <a:lstStyle/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和普通的类相比，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类里可以有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方法。也可以没有。对于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方法，只允许声明，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不允许</a:t>
            </a:r>
            <a:r>
              <a:rPr lang="zh-CN" altLang="en-US" u="sng" dirty="0">
                <a:latin typeface="微软雅黑" panose="020B0503020204020204" pitchFamily="34" charset="-122"/>
              </a:rPr>
              <a:t>实现</a:t>
            </a:r>
            <a:r>
              <a:rPr lang="zh-CN" altLang="en-US" dirty="0">
                <a:latin typeface="微软雅黑" panose="020B0503020204020204" pitchFamily="34" charset="-122"/>
              </a:rPr>
              <a:t>，而且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不允许使用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final</a:t>
            </a:r>
            <a:r>
              <a:rPr lang="zh-CN" altLang="en-US" u="sng" dirty="0">
                <a:latin typeface="微软雅黑" panose="020B0503020204020204" pitchFamily="34" charset="-122"/>
              </a:rPr>
              <a:t>修饰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方法。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类，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不能</a:t>
            </a:r>
            <a:r>
              <a:rPr lang="zh-CN" altLang="en-US" dirty="0"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</a:rPr>
              <a:t>new</a:t>
            </a:r>
            <a:r>
              <a:rPr lang="zh-CN" altLang="en-US" dirty="0">
                <a:latin typeface="微软雅黑" panose="020B0503020204020204" pitchFamily="34" charset="-122"/>
              </a:rPr>
              <a:t>运算符创建该类的对象，只能产生其子类，由子类创建对象。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如果一个类是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类的子类，它必须具体实现父类的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所有的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方法，否则就要声明为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类。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251520" y="1905000"/>
            <a:ext cx="8496944" cy="4114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使用多态进行程序设计的核心技术之一是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</a:rPr>
              <a:t>使用上转型对象</a:t>
            </a:r>
            <a:r>
              <a:rPr lang="zh-CN" altLang="en-US" sz="2400" b="1" dirty="0">
                <a:latin typeface="微软雅黑" panose="020B0503020204020204" pitchFamily="34" charset="-122"/>
              </a:rPr>
              <a:t>，即将</a:t>
            </a:r>
            <a:r>
              <a:rPr lang="en-US" altLang="zh-CN" sz="2400" b="1" dirty="0">
                <a:latin typeface="微软雅黑" panose="020B0503020204020204" pitchFamily="34" charset="-122"/>
              </a:rPr>
              <a:t>abstract</a:t>
            </a:r>
            <a:r>
              <a:rPr lang="zh-CN" altLang="en-US" sz="2400" b="1" dirty="0">
                <a:latin typeface="微软雅黑" panose="020B0503020204020204" pitchFamily="34" charset="-122"/>
              </a:rPr>
              <a:t>类声明对象作为其子类的上转型对象，那么这个上转型对象就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</a:rPr>
              <a:t>可以调用</a:t>
            </a:r>
            <a:r>
              <a:rPr lang="zh-CN" altLang="en-US" u="sng" dirty="0">
                <a:latin typeface="微软雅黑" panose="020B0503020204020204" pitchFamily="34" charset="-122"/>
              </a:rPr>
              <a:t>子类重写的方法</a:t>
            </a:r>
            <a:r>
              <a:rPr lang="zh-CN" altLang="en-US" sz="2400" b="1" dirty="0">
                <a:latin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/>
              <a:t>第</a:t>
            </a:r>
            <a:r>
              <a:rPr kumimoji="0" lang="en-US" altLang="zh-CN" sz="1400" dirty="0"/>
              <a:t>29</a:t>
            </a:r>
            <a:r>
              <a:rPr kumimoji="0" lang="zh-CN" altLang="en-US" sz="1400" dirty="0"/>
              <a:t>页</a:t>
            </a:r>
            <a:endParaRPr kumimoji="0" lang="zh-CN" altLang="en-US" sz="140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F9B07D-03D2-4429-92FC-6720F46CD664}" type="slidenum">
              <a:rPr kumimoji="0" lang="zh-CN" altLang="en-US" sz="1400" smtClean="0"/>
            </a:fld>
            <a:endParaRPr kumimoji="0" lang="en-US" altLang="zh-CN" sz="1400"/>
          </a:p>
        </p:txBody>
      </p:sp>
      <p:pic>
        <p:nvPicPr>
          <p:cNvPr id="94211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4191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13100"/>
            <a:ext cx="75819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圆角矩形 7"/>
          <p:cNvSpPr>
            <a:spLocks noChangeArrowheads="1"/>
          </p:cNvSpPr>
          <p:nvPr/>
        </p:nvSpPr>
        <p:spPr bwMode="auto">
          <a:xfrm>
            <a:off x="5940425" y="4724400"/>
            <a:ext cx="2160588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常规写法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只能求圆柱体体积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4214" name="直接箭头连接符 9"/>
          <p:cNvCxnSpPr>
            <a:cxnSpLocks noChangeShapeType="1"/>
          </p:cNvCxnSpPr>
          <p:nvPr/>
        </p:nvCxnSpPr>
        <p:spPr bwMode="auto">
          <a:xfrm flipH="1" flipV="1">
            <a:off x="3203575" y="3933825"/>
            <a:ext cx="2663825" cy="100806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15" name="直接箭头连接符 10"/>
          <p:cNvCxnSpPr>
            <a:cxnSpLocks noChangeShapeType="1"/>
          </p:cNvCxnSpPr>
          <p:nvPr/>
        </p:nvCxnSpPr>
        <p:spPr bwMode="auto">
          <a:xfrm flipH="1" flipV="1">
            <a:off x="3079750" y="4525963"/>
            <a:ext cx="2860675" cy="5730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16" name="直接箭头连接符 13"/>
          <p:cNvCxnSpPr>
            <a:cxnSpLocks noChangeShapeType="1"/>
          </p:cNvCxnSpPr>
          <p:nvPr/>
        </p:nvCxnSpPr>
        <p:spPr bwMode="auto">
          <a:xfrm flipH="1">
            <a:off x="3203575" y="5340350"/>
            <a:ext cx="2736850" cy="3921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051050" y="5986463"/>
            <a:ext cx="5689302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</a:rPr>
              <a:t>Pillar0</a:t>
            </a:r>
            <a:r>
              <a:rPr lang="zh-CN" altLang="en-US" sz="1800" dirty="0">
                <a:solidFill>
                  <a:srgbClr val="0070C0"/>
                </a:solidFill>
              </a:rPr>
              <a:t>类中的</a:t>
            </a:r>
            <a:r>
              <a:rPr lang="en-US" altLang="zh-CN" sz="1800" dirty="0" err="1">
                <a:solidFill>
                  <a:srgbClr val="0070C0"/>
                </a:solidFill>
              </a:rPr>
              <a:t>getVolume</a:t>
            </a:r>
            <a:r>
              <a:rPr lang="zh-CN" altLang="en-US" sz="1800" dirty="0">
                <a:solidFill>
                  <a:srgbClr val="0070C0"/>
                </a:solidFill>
              </a:rPr>
              <a:t>方法只能计算圆柱体的体积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8" y="188913"/>
            <a:ext cx="4875212" cy="1101725"/>
          </a:xfrm>
        </p:spPr>
      </p:pic>
      <p:sp>
        <p:nvSpPr>
          <p:cNvPr id="95235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DF3A6-7966-4437-A7E4-4E49EDF2C8BA}" type="slidenum">
              <a:rPr kumimoji="0" lang="zh-CN" altLang="en-US" sz="1400" smtClean="0"/>
            </a:fld>
            <a:endParaRPr kumimoji="0" lang="en-US" altLang="zh-CN" sz="1400"/>
          </a:p>
        </p:txBody>
      </p:sp>
      <p:pic>
        <p:nvPicPr>
          <p:cNvPr id="9523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9000"/>
            <a:ext cx="87487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123950"/>
            <a:ext cx="45545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圆角矩形 7"/>
          <p:cNvSpPr>
            <a:spLocks noChangeArrowheads="1"/>
          </p:cNvSpPr>
          <p:nvPr/>
        </p:nvSpPr>
        <p:spPr bwMode="auto">
          <a:xfrm>
            <a:off x="287338" y="1341438"/>
            <a:ext cx="2268537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定义一个抽象类，作为统一的接口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9" name="圆角矩形 8"/>
          <p:cNvSpPr>
            <a:spLocks noChangeArrowheads="1"/>
          </p:cNvSpPr>
          <p:nvPr/>
        </p:nvSpPr>
        <p:spPr bwMode="auto">
          <a:xfrm>
            <a:off x="287338" y="2238375"/>
            <a:ext cx="2484437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定义一个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Circle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类，继承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Geometry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40" name="圆角矩形 9"/>
          <p:cNvSpPr>
            <a:spLocks noChangeArrowheads="1"/>
          </p:cNvSpPr>
          <p:nvPr/>
        </p:nvSpPr>
        <p:spPr bwMode="auto">
          <a:xfrm>
            <a:off x="6659563" y="4262438"/>
            <a:ext cx="2339975" cy="1038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这里的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getVolume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方法可以求任何柱形的体积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5241" name="直接箭头连接符 10"/>
          <p:cNvCxnSpPr>
            <a:cxnSpLocks noChangeShapeType="1"/>
            <a:stCxn id="95240" idx="1"/>
          </p:cNvCxnSpPr>
          <p:nvPr/>
        </p:nvCxnSpPr>
        <p:spPr bwMode="auto">
          <a:xfrm flipH="1" flipV="1">
            <a:off x="3132138" y="4076700"/>
            <a:ext cx="3527425" cy="7048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2" name="直接箭头连接符 11"/>
          <p:cNvCxnSpPr>
            <a:cxnSpLocks noChangeShapeType="1"/>
            <a:stCxn id="95240" idx="1"/>
          </p:cNvCxnSpPr>
          <p:nvPr/>
        </p:nvCxnSpPr>
        <p:spPr bwMode="auto">
          <a:xfrm flipH="1" flipV="1">
            <a:off x="3059113" y="4581525"/>
            <a:ext cx="3600450" cy="2000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3" name="直接箭头连接符 12"/>
          <p:cNvCxnSpPr>
            <a:cxnSpLocks noChangeShapeType="1"/>
            <a:stCxn id="95240" idx="1"/>
          </p:cNvCxnSpPr>
          <p:nvPr/>
        </p:nvCxnSpPr>
        <p:spPr bwMode="auto">
          <a:xfrm flipH="1">
            <a:off x="3132138" y="4781550"/>
            <a:ext cx="3527425" cy="7350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4" name="直接箭头连接符 31"/>
          <p:cNvCxnSpPr>
            <a:cxnSpLocks noChangeShapeType="1"/>
            <a:stCxn id="95238" idx="0"/>
          </p:cNvCxnSpPr>
          <p:nvPr/>
        </p:nvCxnSpPr>
        <p:spPr bwMode="auto">
          <a:xfrm flipV="1">
            <a:off x="1422400" y="692150"/>
            <a:ext cx="2212975" cy="6492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123950"/>
            <a:ext cx="4895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246" name="直接箭头连接符 34"/>
          <p:cNvCxnSpPr>
            <a:cxnSpLocks noChangeShapeType="1"/>
            <a:stCxn id="95239" idx="3"/>
          </p:cNvCxnSpPr>
          <p:nvPr/>
        </p:nvCxnSpPr>
        <p:spPr bwMode="auto">
          <a:xfrm flipV="1">
            <a:off x="2771775" y="1539875"/>
            <a:ext cx="3924300" cy="10953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2C2311-5FBA-4FAD-8B03-79A825C8C4D0}" type="slidenum">
              <a:rPr kumimoji="0" lang="zh-CN" altLang="en-US" sz="1400" smtClean="0"/>
            </a:fld>
            <a:endParaRPr kumimoji="0" lang="en-US" altLang="zh-CN" sz="1400"/>
          </a:p>
        </p:txBody>
      </p:sp>
      <p:sp>
        <p:nvSpPr>
          <p:cNvPr id="96259" name="矩形 5"/>
          <p:cNvSpPr>
            <a:spLocks noChangeArrowheads="1"/>
          </p:cNvSpPr>
          <p:nvPr/>
        </p:nvSpPr>
        <p:spPr bwMode="auto">
          <a:xfrm>
            <a:off x="250825" y="692150"/>
            <a:ext cx="8569325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例子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14;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Rectangle(12,22);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pillar</a:t>
            </a: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sv-SE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(</a:t>
            </a:r>
            <a:r>
              <a:rPr lang="sv-SE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bottom</a:t>
            </a:r>
            <a:r>
              <a:rPr lang="sv-SE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,58);  </a:t>
            </a:r>
            <a:r>
              <a:rPr lang="sv-SE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//pillar</a:t>
            </a:r>
            <a:r>
              <a:rPr lang="zh-CN" altLang="sv-SE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是具有矩形底的柱体</a:t>
            </a:r>
            <a:endParaRPr lang="zh-CN" altLang="sv-SE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矩形底的柱体的体积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Circle(10);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(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,58);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//pillar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是具有圆形底的柱体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圆形底的柱体的体积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6260" name="椭圆 6"/>
          <p:cNvSpPr>
            <a:spLocks noChangeArrowheads="1"/>
          </p:cNvSpPr>
          <p:nvPr/>
        </p:nvSpPr>
        <p:spPr bwMode="auto">
          <a:xfrm>
            <a:off x="5940425" y="3500438"/>
            <a:ext cx="2808288" cy="7207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61" name="椭圆 7"/>
          <p:cNvSpPr>
            <a:spLocks noChangeArrowheads="1"/>
          </p:cNvSpPr>
          <p:nvPr/>
        </p:nvSpPr>
        <p:spPr bwMode="auto">
          <a:xfrm>
            <a:off x="6011863" y="4652963"/>
            <a:ext cx="2808287" cy="7207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791200" y="1497013"/>
            <a:ext cx="324485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相同的方法调用，不同的执行结果，完成不同的任务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6263" name="直接箭头连接符 9"/>
          <p:cNvCxnSpPr>
            <a:cxnSpLocks noChangeShapeType="1"/>
          </p:cNvCxnSpPr>
          <p:nvPr/>
        </p:nvCxnSpPr>
        <p:spPr bwMode="auto">
          <a:xfrm flipH="1">
            <a:off x="6875463" y="2697163"/>
            <a:ext cx="504825" cy="8032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4" name="直接箭头连接符 12"/>
          <p:cNvCxnSpPr>
            <a:cxnSpLocks noChangeShapeType="1"/>
            <a:stCxn id="9" idx="2"/>
            <a:endCxn id="96261" idx="0"/>
          </p:cNvCxnSpPr>
          <p:nvPr/>
        </p:nvCxnSpPr>
        <p:spPr bwMode="auto">
          <a:xfrm>
            <a:off x="7413625" y="2697163"/>
            <a:ext cx="3175" cy="1955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抽象类的上转型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071048" cy="41148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抽象类作为形参类型，抽象类的子类对象作为实参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面向抽象编程，是指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设计某种重要的类时</a:t>
            </a:r>
            <a:r>
              <a:rPr lang="zh-CN" altLang="en-US" sz="24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不让该类面向具体的类，而是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面向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抽象类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，即所设计类中的重要数据是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抽象类声明的对象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，而不是具体类声明的对象。 </a:t>
            </a:r>
            <a:endParaRPr lang="zh-CN" altLang="en-US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</a:rPr>
              <a:t> final</a:t>
            </a:r>
            <a:r>
              <a:rPr lang="zh-CN" altLang="en-US" sz="2800" b="1" dirty="0">
                <a:latin typeface="微软雅黑" panose="020B0503020204020204" pitchFamily="34" charset="-122"/>
              </a:rPr>
              <a:t>修饰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类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</a:rPr>
              <a:t> final</a:t>
            </a:r>
            <a:r>
              <a:rPr lang="zh-CN" altLang="en-US" sz="2800" b="1" dirty="0">
                <a:latin typeface="微软雅黑" panose="020B0503020204020204" pitchFamily="34" charset="-122"/>
              </a:rPr>
              <a:t>修饰</a:t>
            </a:r>
            <a:r>
              <a:rPr lang="zh-CN" altLang="en-US" sz="2800" b="1" u="sng" dirty="0">
                <a:latin typeface="微软雅黑" panose="020B0503020204020204" pitchFamily="34" charset="-122"/>
              </a:rPr>
              <a:t>成员变量</a:t>
            </a:r>
            <a:endParaRPr lang="en-US" altLang="zh-CN" sz="2800" b="1" u="sng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</a:rPr>
              <a:t> final</a:t>
            </a:r>
            <a:r>
              <a:rPr lang="zh-CN" altLang="en-US" sz="2800" b="1" dirty="0">
                <a:latin typeface="微软雅黑" panose="020B0503020204020204" pitchFamily="34" charset="-122"/>
              </a:rPr>
              <a:t>修饰方法中的</a:t>
            </a:r>
            <a:r>
              <a:rPr lang="zh-CN" altLang="en-US" sz="2800" b="1" u="sng" dirty="0">
                <a:latin typeface="微软雅黑" panose="020B0503020204020204" pitchFamily="34" charset="-122"/>
              </a:rPr>
              <a:t>局部变量</a:t>
            </a:r>
            <a:endParaRPr lang="zh-CN" altLang="en-US" u="sng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183088"/>
          </a:xfrm>
        </p:spPr>
        <p:txBody>
          <a:bodyPr/>
          <a:lstStyle/>
          <a:p>
            <a:pPr algn="just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）对于成员方法，若子类重写了父类的成员方法，则子类对象直接调用的是子类新定义的成员方法，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super.method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调用的是父类的成员方法；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）上述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同时存在时，子类对象调用方法访问的是子类成员，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调用方法访问的是父类成员；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）父类对象无法调用子类中新增加的成员。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667544"/>
            <a:ext cx="45594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kumimoji="1"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cs typeface="+mj-cs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+mj-cs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cs typeface="+mj-cs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cs typeface="+mj-cs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+mj-cs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cs typeface="+mj-cs"/>
              </a:rPr>
              <a:t> </a:t>
            </a:r>
            <a:endParaRPr lang="zh-CN" altLang="en-US" dirty="0">
              <a:latin typeface="微软雅黑" panose="020B0503020204020204" pitchFamily="34" charset="-122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1549241"/>
            <a:ext cx="84280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将类声明为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不能被继承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，即不能有子类。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7288" y="2971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final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方法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5729" y="3575176"/>
            <a:ext cx="84280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修饰父类中的一个方法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不允许子类重写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93693"/>
            <a:ext cx="5334000" cy="6717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lvl="1" algn="l">
              <a:spcBef>
                <a:spcPct val="0"/>
              </a:spcBef>
            </a:pPr>
            <a:r>
              <a:rPr lang="zh-CN" altLang="en-US" sz="3600" b="1" dirty="0">
                <a:latin typeface="+mj-lt"/>
                <a:ea typeface="楷体" panose="02010609060101010101" pitchFamily="49" charset="-122"/>
                <a:cs typeface="+mj-cs"/>
              </a:rPr>
              <a:t>（</a:t>
            </a:r>
            <a:r>
              <a:rPr lang="en-US" altLang="zh-CN" sz="3600" b="1" dirty="0">
                <a:latin typeface="+mj-lt"/>
                <a:ea typeface="楷体" panose="02010609060101010101" pitchFamily="49" charset="-122"/>
                <a:cs typeface="+mj-cs"/>
              </a:rPr>
              <a:t>3</a:t>
            </a:r>
            <a:r>
              <a:rPr lang="zh-CN" altLang="en-US" sz="3600" b="1" dirty="0">
                <a:latin typeface="+mj-lt"/>
                <a:ea typeface="楷体" panose="02010609060101010101" pitchFamily="49" charset="-122"/>
                <a:cs typeface="+mj-cs"/>
              </a:rPr>
              <a:t>）</a:t>
            </a:r>
            <a:r>
              <a:rPr lang="en-US" altLang="zh-CN" sz="3600" b="1" dirty="0">
                <a:latin typeface="+mj-lt"/>
                <a:ea typeface="楷体" panose="02010609060101010101" pitchFamily="49" charset="-122"/>
                <a:cs typeface="+mj-cs"/>
              </a:rPr>
              <a:t>final</a:t>
            </a:r>
            <a:r>
              <a:rPr lang="zh-CN" altLang="en-US" sz="3600" b="1" dirty="0">
                <a:latin typeface="+mj-lt"/>
                <a:ea typeface="楷体" panose="02010609060101010101" pitchFamily="49" charset="-122"/>
                <a:cs typeface="+mj-cs"/>
              </a:rPr>
              <a:t>常量</a:t>
            </a:r>
            <a:endParaRPr lang="zh-CN" altLang="en-US" sz="3600" b="1" dirty="0">
              <a:latin typeface="+mj-lt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04800" y="893539"/>
            <a:ext cx="8428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修饰，则就是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9792" y="6453336"/>
            <a:ext cx="4663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fld id="{CA026F94-6BC2-4C2F-AEB4-E7C94D10364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6" y="1628800"/>
            <a:ext cx="83373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=3.1415926;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PI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是常量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您好，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How's everything here ?"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Example5_9 {</a:t>
            </a:r>
            <a:endParaRPr lang="en-US" altLang="zh-CN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A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面积：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.speak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49352"/>
            <a:ext cx="6629400" cy="68580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、案例讲解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3"/>
            <a:ext cx="7982272" cy="57049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、不同系别学生（实验题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）确定类的个数：学生类，英语系类，计算机系类；测试类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）测试数据：参考样例，给出</a:t>
            </a:r>
            <a:r>
              <a:rPr lang="en-US" altLang="zh-CN" sz="2000" dirty="0"/>
              <a:t>3</a:t>
            </a:r>
            <a:r>
              <a:rPr lang="zh-CN" altLang="en-US" sz="2000" dirty="0"/>
              <a:t>组测试数据（本题数据简单）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）类的设计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学生类：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zh-CN" altLang="en-US" sz="1600" dirty="0"/>
              <a:t>变量：学号，姓名，性别，年龄，期中成绩，期末成绩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方法：排序，输出基本信息</a:t>
            </a:r>
            <a:endParaRPr lang="zh-CN" altLang="en-US" sz="16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英语系类</a:t>
            </a:r>
            <a:r>
              <a:rPr lang="zh-CN" altLang="en-US" sz="2000" dirty="0"/>
              <a:t>，继承学生类</a:t>
            </a:r>
            <a:endParaRPr lang="zh-CN" altLang="en-US" sz="2000" dirty="0"/>
          </a:p>
          <a:p>
            <a:pPr marL="400050" lvl="1" indent="0">
              <a:buNone/>
            </a:pPr>
            <a:r>
              <a:rPr lang="zh-CN" altLang="en-US" sz="1600" dirty="0"/>
              <a:t>变量：演讲成绩，总分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方法：计算总分，输出新增信息</a:t>
            </a:r>
            <a:endParaRPr lang="zh-CN" altLang="en-US" sz="16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计算机系类</a:t>
            </a:r>
            <a:r>
              <a:rPr lang="zh-CN" altLang="en-US" sz="2000" dirty="0"/>
              <a:t>，继承学生类：</a:t>
            </a:r>
            <a:endParaRPr lang="zh-CN" altLang="en-US" sz="2000" dirty="0"/>
          </a:p>
          <a:p>
            <a:pPr marL="400050" lvl="1" indent="0">
              <a:buNone/>
            </a:pPr>
            <a:r>
              <a:rPr lang="zh-CN" altLang="en-US" sz="1600" dirty="0"/>
              <a:t>变量：操作能力成绩，英语写作成绩，总分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方法；计算总分，，输出新增信息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1295290" y="152400"/>
            <a:ext cx="6127576" cy="54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00FF"/>
                </a:solidFill>
                <a:latin typeface="+mj-lt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7525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）编写测试类（反馈到第</a:t>
            </a:r>
            <a:r>
              <a:rPr lang="en-US" altLang="zh-CN" sz="2400" dirty="0"/>
              <a:t>3</a:t>
            </a:r>
            <a:r>
              <a:rPr lang="zh-CN" altLang="en-US" sz="2400" dirty="0"/>
              <a:t>步，不断修正）</a:t>
            </a:r>
            <a:endParaRPr lang="zh-CN" altLang="en-US" sz="2400" dirty="0"/>
          </a:p>
          <a:p>
            <a:pPr marL="539750" lvl="1"/>
            <a:r>
              <a:rPr lang="zh-CN" altLang="en-US" sz="2000" dirty="0"/>
              <a:t>定义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对象，输入用；</a:t>
            </a:r>
            <a:endParaRPr lang="zh-CN" altLang="en-US" sz="2000" dirty="0"/>
          </a:p>
          <a:p>
            <a:pPr marL="539750" lvl="1"/>
            <a:r>
              <a:rPr lang="zh-CN" altLang="en-US" sz="2000" dirty="0"/>
              <a:t>定义学生对象数组，长度</a:t>
            </a:r>
            <a:r>
              <a:rPr lang="en-US" altLang="zh-CN" sz="2000" dirty="0"/>
              <a:t>100</a:t>
            </a:r>
            <a:endParaRPr lang="zh-CN" altLang="en-US" sz="2000" dirty="0"/>
          </a:p>
          <a:p>
            <a:pPr marL="539750" lvl="1"/>
            <a:r>
              <a:rPr lang="zh-CN" altLang="en-US" sz="2000" dirty="0"/>
              <a:t>输入英语系学生信息，使用</a:t>
            </a:r>
            <a:r>
              <a:rPr lang="zh-CN" altLang="en-US" sz="2000" dirty="0">
                <a:solidFill>
                  <a:srgbClr val="0000FF"/>
                </a:solidFill>
              </a:rPr>
              <a:t>英语系类构造方法</a:t>
            </a:r>
            <a:r>
              <a:rPr lang="zh-CN" altLang="en-US" sz="2000" dirty="0"/>
              <a:t>实例化学生数组对象；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输入计算机系学生信息，使用</a:t>
            </a:r>
            <a:r>
              <a:rPr lang="zh-CN" altLang="en-US" sz="2000" dirty="0">
                <a:solidFill>
                  <a:srgbClr val="0000FF"/>
                </a:solidFill>
              </a:rPr>
              <a:t>计算机系类构造方法</a:t>
            </a:r>
            <a:r>
              <a:rPr lang="zh-CN" altLang="en-US" sz="2000" dirty="0"/>
              <a:t>实例化学生数组对象；</a:t>
            </a:r>
            <a:endParaRPr lang="zh-CN" altLang="en-US" sz="2000" dirty="0"/>
          </a:p>
          <a:p>
            <a:pPr marL="539750" lvl="1"/>
            <a:r>
              <a:rPr lang="zh-CN" altLang="en-US" sz="2000" dirty="0"/>
              <a:t>对学生类的对象数组进行排序，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依次输出学生类对象数组的元素。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）实现功能类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本题主要是学生类排序方法的实现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使用学生类对英语类和计算机类对象进行了共同属性的排序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6</a:t>
            </a:r>
            <a:r>
              <a:rPr lang="zh-CN" altLang="en-US" sz="2400" dirty="0">
                <a:solidFill>
                  <a:srgbClr val="000000"/>
                </a:solidFill>
              </a:rPr>
              <a:t>）运行、测试、验证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3"/>
            <a:ext cx="8424936" cy="57049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、优秀学生遴选（实验题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）确定类的个数：学生类，本科生类，研究生类；测试类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）测试数据：参考样例，给出</a:t>
            </a:r>
            <a:r>
              <a:rPr lang="en-US" altLang="zh-CN" sz="2000" dirty="0"/>
              <a:t>3</a:t>
            </a:r>
            <a:r>
              <a:rPr lang="zh-CN" altLang="en-US" sz="2000" dirty="0"/>
              <a:t>组测试数据（要有成绩相同的学生）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）类的设计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学生类：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zh-CN" altLang="en-US" sz="1600" dirty="0"/>
              <a:t>变量：学号</a:t>
            </a:r>
            <a:r>
              <a:rPr lang="en-US" altLang="zh-CN" sz="1600" dirty="0"/>
              <a:t>:String</a:t>
            </a:r>
            <a:r>
              <a:rPr lang="zh-CN" altLang="en-US" sz="1600" dirty="0"/>
              <a:t>，姓名</a:t>
            </a:r>
            <a:r>
              <a:rPr lang="en-US" altLang="zh-CN" sz="1600" dirty="0"/>
              <a:t>:String</a:t>
            </a:r>
            <a:r>
              <a:rPr lang="zh-CN" altLang="en-US" sz="1600" dirty="0"/>
              <a:t>，分数</a:t>
            </a:r>
            <a:r>
              <a:rPr lang="en-US" altLang="zh-CN" sz="1600" dirty="0"/>
              <a:t>:double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方法：构造方法初始化，是否优秀，排序，输出基本信息</a:t>
            </a:r>
            <a:endParaRPr lang="zh-CN" altLang="en-US" sz="16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本科生类</a:t>
            </a:r>
            <a:r>
              <a:rPr lang="zh-CN" altLang="en-US" sz="2000" dirty="0"/>
              <a:t>，继承学生类</a:t>
            </a:r>
            <a:endParaRPr lang="zh-CN" altLang="en-US" sz="2000" dirty="0"/>
          </a:p>
          <a:p>
            <a:pPr marL="400050" lvl="1" indent="0">
              <a:buNone/>
            </a:pPr>
            <a:r>
              <a:rPr lang="zh-CN" altLang="en-US" sz="1600" dirty="0"/>
              <a:t>变量：</a:t>
            </a:r>
            <a:r>
              <a:rPr lang="en-US" altLang="zh-CN" sz="1600" dirty="0"/>
              <a:t>CET4:boolean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方法：构造方法初始化，是否优秀，输出新增信息</a:t>
            </a:r>
            <a:endParaRPr lang="zh-CN" altLang="en-US" sz="16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研究生系类</a:t>
            </a:r>
            <a:r>
              <a:rPr lang="zh-CN" altLang="en-US" sz="2000" dirty="0"/>
              <a:t>，继承学生类：</a:t>
            </a:r>
            <a:endParaRPr lang="zh-CN" altLang="en-US" sz="2000" dirty="0"/>
          </a:p>
          <a:p>
            <a:pPr marL="400050" lvl="1" indent="0">
              <a:buNone/>
            </a:pPr>
            <a:r>
              <a:rPr lang="zh-CN" altLang="en-US" sz="1600" dirty="0"/>
              <a:t>变量：</a:t>
            </a:r>
            <a:r>
              <a:rPr lang="en-US" altLang="zh-CN" sz="1600" dirty="0"/>
              <a:t>CET6:boolean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paperCount:int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方法；构造方法初始化，是否优秀，输出新增信息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7525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）编写测试类（反馈到第</a:t>
            </a:r>
            <a:r>
              <a:rPr lang="en-US" altLang="zh-CN" sz="2400" dirty="0"/>
              <a:t>3</a:t>
            </a:r>
            <a:r>
              <a:rPr lang="zh-CN" altLang="en-US" sz="2400" dirty="0"/>
              <a:t>步，不断修正）</a:t>
            </a:r>
            <a:endParaRPr lang="zh-CN" altLang="en-US" sz="2400" dirty="0"/>
          </a:p>
          <a:p>
            <a:pPr marL="539750" lvl="1"/>
            <a:r>
              <a:rPr lang="zh-CN" altLang="en-US" sz="2000" dirty="0"/>
              <a:t>定义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对象，输入用；</a:t>
            </a:r>
            <a:endParaRPr lang="zh-CN" altLang="en-US" sz="2000" dirty="0"/>
          </a:p>
          <a:p>
            <a:pPr marL="539750" lvl="1"/>
            <a:r>
              <a:rPr lang="zh-CN" altLang="en-US" sz="2000" dirty="0"/>
              <a:t>输入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定义本科生对象数组</a:t>
            </a:r>
            <a:r>
              <a:rPr lang="en-US" altLang="zh-CN" sz="2000" dirty="0"/>
              <a:t>stu1</a:t>
            </a:r>
            <a:r>
              <a:rPr lang="zh-CN" altLang="en-US" sz="2000" dirty="0"/>
              <a:t>，长度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定义研究生对象数组</a:t>
            </a:r>
            <a:r>
              <a:rPr lang="en-US" altLang="zh-CN" sz="2000" dirty="0"/>
              <a:t>stu2</a:t>
            </a:r>
            <a:r>
              <a:rPr lang="zh-CN" altLang="en-US" sz="2000" dirty="0"/>
              <a:t>，长度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根据输入的</a:t>
            </a:r>
            <a:r>
              <a:rPr lang="en-US" altLang="zh-CN" sz="2000" dirty="0"/>
              <a:t>n</a:t>
            </a:r>
            <a:r>
              <a:rPr lang="zh-CN" altLang="en-US" sz="2000" dirty="0"/>
              <a:t>值，分别对上述两个数组实例化</a:t>
            </a:r>
            <a:endParaRPr lang="zh-CN" altLang="en-US" sz="2000" dirty="0"/>
          </a:p>
          <a:p>
            <a:pPr marL="539750" lvl="1"/>
            <a:r>
              <a:rPr lang="zh-CN" altLang="en-US" sz="2000" dirty="0"/>
              <a:t>分别对</a:t>
            </a:r>
            <a:r>
              <a:rPr lang="en-US" altLang="zh-CN" sz="2000" dirty="0"/>
              <a:t>stu1</a:t>
            </a:r>
            <a:r>
              <a:rPr lang="zh-CN" altLang="en-US" sz="2000" dirty="0"/>
              <a:t>和</a:t>
            </a:r>
            <a:r>
              <a:rPr lang="en-US" altLang="zh-CN" sz="2000" dirty="0"/>
              <a:t>stu2</a:t>
            </a:r>
            <a:r>
              <a:rPr lang="zh-CN" altLang="en-US" sz="2000" dirty="0"/>
              <a:t>排序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分别对</a:t>
            </a:r>
            <a:r>
              <a:rPr lang="en-US" altLang="zh-CN" sz="2000" dirty="0"/>
              <a:t>stu1</a:t>
            </a:r>
            <a:r>
              <a:rPr lang="zh-CN" altLang="en-US" sz="2000" dirty="0"/>
              <a:t>和</a:t>
            </a:r>
            <a:r>
              <a:rPr lang="en-US" altLang="zh-CN" sz="2000" dirty="0"/>
              <a:t>stu2</a:t>
            </a:r>
            <a:r>
              <a:rPr lang="zh-CN" altLang="en-US" sz="2000" dirty="0"/>
              <a:t>中的信息进行有条件输出（优秀的）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定义是否优秀的方法，其参数是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类型，供上述步骤使用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）实现功能类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本题主要是学生类排序方法的实现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在测试类中定义</a:t>
            </a:r>
            <a:r>
              <a:rPr lang="en-US" altLang="zh-CN" sz="2000" dirty="0" err="1">
                <a:solidFill>
                  <a:srgbClr val="000000"/>
                </a:solidFill>
              </a:rPr>
              <a:t>isExcellent</a:t>
            </a:r>
            <a:r>
              <a:rPr lang="en-US" altLang="zh-CN" sz="2000" dirty="0">
                <a:solidFill>
                  <a:srgbClr val="000000"/>
                </a:solidFill>
              </a:rPr>
              <a:t>(Student)</a:t>
            </a:r>
            <a:r>
              <a:rPr lang="zh-CN" altLang="en-US" sz="2000" dirty="0">
                <a:solidFill>
                  <a:srgbClr val="000000"/>
                </a:solidFill>
              </a:rPr>
              <a:t>方法，用于判断是否优秀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6</a:t>
            </a:r>
            <a:r>
              <a:rPr lang="zh-CN" altLang="en-US" sz="2400" dirty="0">
                <a:solidFill>
                  <a:srgbClr val="000000"/>
                </a:solidFill>
              </a:rPr>
              <a:t>）运行、测试、验证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3"/>
            <a:ext cx="8424936" cy="50405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、循环队列（实验题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）确定类的个数：循环队列类，学生类，教师类；测试类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）测试数据：参考样例，给出</a:t>
            </a:r>
            <a:r>
              <a:rPr lang="en-US" altLang="zh-CN" dirty="0"/>
              <a:t>3</a:t>
            </a:r>
            <a:r>
              <a:rPr lang="zh-CN" altLang="en-US" dirty="0"/>
              <a:t>组测试数据，一定要有队满和队空的情况；</a:t>
            </a:r>
            <a:endParaRPr lang="en-US" altLang="zh-CN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054280" cy="56871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）类的设计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循环队列类：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zh-CN" altLang="en-US" sz="1600" dirty="0"/>
              <a:t>变量：尾指针</a:t>
            </a:r>
            <a:r>
              <a:rPr lang="en-US" altLang="zh-CN" sz="1600" dirty="0"/>
              <a:t>rear,</a:t>
            </a:r>
            <a:r>
              <a:rPr lang="zh-CN" altLang="en-US" sz="1600" dirty="0"/>
              <a:t>头指针</a:t>
            </a:r>
            <a:r>
              <a:rPr lang="en-US" altLang="zh-CN" sz="1600" dirty="0"/>
              <a:t>front</a:t>
            </a:r>
            <a:r>
              <a:rPr lang="zh-CN" altLang="en-US" sz="1600" dirty="0"/>
              <a:t>，当前元素个数</a:t>
            </a:r>
            <a:r>
              <a:rPr lang="en-US" altLang="zh-CN" sz="1600" dirty="0"/>
              <a:t>size,</a:t>
            </a:r>
            <a:r>
              <a:rPr lang="zh-CN" altLang="en-US" sz="1600" dirty="0"/>
              <a:t>最大长度</a:t>
            </a:r>
            <a:r>
              <a:rPr lang="en-US" altLang="zh-CN" sz="1600" dirty="0" err="1"/>
              <a:t>maxSize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int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学生类对象数组</a:t>
            </a:r>
            <a:r>
              <a:rPr lang="en-US" altLang="zh-CN" sz="1600" dirty="0">
                <a:solidFill>
                  <a:srgbClr val="FF0000"/>
                </a:solidFill>
              </a:rPr>
              <a:t>:Student</a:t>
            </a:r>
            <a:r>
              <a:rPr lang="zh-CN" altLang="en-US" sz="1600" dirty="0">
                <a:solidFill>
                  <a:srgbClr val="FF0000"/>
                </a:solidFill>
              </a:rPr>
              <a:t>（重要）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en-US" sz="1600" dirty="0"/>
              <a:t>方法：构造方法初始化，入队（插入元素）</a:t>
            </a:r>
            <a:r>
              <a:rPr lang="en-US" altLang="zh-CN" sz="1600" dirty="0" err="1"/>
              <a:t>insert:boolean</a:t>
            </a:r>
            <a:r>
              <a:rPr lang="zh-CN" altLang="en-US" sz="1600" dirty="0"/>
              <a:t>；出队</a:t>
            </a:r>
            <a:r>
              <a:rPr lang="en-US" altLang="zh-CN" sz="1600" dirty="0" err="1"/>
              <a:t>delete:Student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是否为空</a:t>
            </a:r>
            <a:r>
              <a:rPr lang="en-US" altLang="zh-CN" sz="1600" dirty="0" err="1"/>
              <a:t>isEmpty:boolean</a:t>
            </a:r>
            <a:r>
              <a:rPr lang="zh-CN" altLang="en-US" sz="1600" dirty="0"/>
              <a:t>，是否为满</a:t>
            </a:r>
            <a:r>
              <a:rPr lang="en-US" altLang="zh-CN" sz="1600" dirty="0" err="1"/>
              <a:t>ifFull:boolean</a:t>
            </a:r>
            <a:r>
              <a:rPr lang="en-US" altLang="zh-CN" sz="1600" dirty="0"/>
              <a:t>;</a:t>
            </a:r>
            <a:r>
              <a:rPr lang="zh-CN" altLang="en-US" sz="1600" dirty="0"/>
              <a:t>查找并显示</a:t>
            </a:r>
            <a:r>
              <a:rPr lang="en-US" altLang="zh-CN" sz="1600" dirty="0" err="1"/>
              <a:t>findAndPrint</a:t>
            </a:r>
            <a:r>
              <a:rPr lang="zh-CN" altLang="en-US" sz="1600" dirty="0"/>
              <a:t>：</a:t>
            </a:r>
            <a:r>
              <a:rPr lang="en-US" altLang="zh-CN" sz="1600" dirty="0"/>
              <a:t>void</a:t>
            </a:r>
            <a:endParaRPr lang="zh-CN" altLang="en-US" sz="16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学生类：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zh-CN" altLang="en-US" sz="1600" dirty="0"/>
              <a:t>变量：学号</a:t>
            </a:r>
            <a:r>
              <a:rPr lang="en-US" altLang="zh-CN" sz="1600" dirty="0"/>
              <a:t>:String</a:t>
            </a:r>
            <a:r>
              <a:rPr lang="zh-CN" altLang="en-US" sz="1600" dirty="0"/>
              <a:t>，姓名</a:t>
            </a:r>
            <a:r>
              <a:rPr lang="en-US" altLang="zh-CN" sz="1600" dirty="0"/>
              <a:t>:String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方法：构造方法初始化，输出基本信息</a:t>
            </a:r>
            <a:endParaRPr lang="zh-CN" altLang="en-US" sz="16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教师类</a:t>
            </a:r>
            <a:r>
              <a:rPr lang="zh-CN" altLang="en-US" sz="2000" dirty="0"/>
              <a:t>，继承学生类</a:t>
            </a:r>
            <a:endParaRPr lang="zh-CN" altLang="en-US" sz="2000" dirty="0"/>
          </a:p>
          <a:p>
            <a:pPr marL="400050" lvl="1" indent="0">
              <a:buNone/>
            </a:pPr>
            <a:r>
              <a:rPr lang="zh-CN" altLang="en-US" sz="1600" dirty="0"/>
              <a:t>变量：地址</a:t>
            </a:r>
            <a:r>
              <a:rPr lang="en-US" altLang="zh-CN" sz="1600" dirty="0"/>
              <a:t>:String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方法：构造方法初始化，输出新增信息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06513" y="5049839"/>
            <a:ext cx="1460500" cy="690562"/>
          </a:xfrm>
          <a:prstGeom prst="rect">
            <a:avLst/>
          </a:prstGeom>
          <a:noFill/>
          <a:ln w="11113" cap="sq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/>
          </a:p>
        </p:txBody>
      </p:sp>
      <p:sp>
        <p:nvSpPr>
          <p:cNvPr id="10" name="Freeform 7"/>
          <p:cNvSpPr/>
          <p:nvPr/>
        </p:nvSpPr>
        <p:spPr bwMode="auto">
          <a:xfrm>
            <a:off x="1062038" y="638176"/>
            <a:ext cx="1949450" cy="1460500"/>
          </a:xfrm>
          <a:custGeom>
            <a:avLst/>
            <a:gdLst>
              <a:gd name="T0" fmla="*/ 614 w 1228"/>
              <a:gd name="T1" fmla="*/ 920 h 920"/>
              <a:gd name="T2" fmla="*/ 1228 w 1228"/>
              <a:gd name="T3" fmla="*/ 460 h 920"/>
              <a:gd name="T4" fmla="*/ 614 w 1228"/>
              <a:gd name="T5" fmla="*/ 0 h 920"/>
              <a:gd name="T6" fmla="*/ 0 w 1228"/>
              <a:gd name="T7" fmla="*/ 460 h 920"/>
              <a:gd name="T8" fmla="*/ 614 w 1228"/>
              <a:gd name="T9" fmla="*/ 92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8" h="920">
                <a:moveTo>
                  <a:pt x="614" y="920"/>
                </a:moveTo>
                <a:lnTo>
                  <a:pt x="1228" y="460"/>
                </a:lnTo>
                <a:lnTo>
                  <a:pt x="614" y="0"/>
                </a:lnTo>
                <a:lnTo>
                  <a:pt x="0" y="460"/>
                </a:lnTo>
                <a:lnTo>
                  <a:pt x="614" y="920"/>
                </a:lnTo>
                <a:close/>
              </a:path>
            </a:pathLst>
          </a:custGeom>
          <a:noFill/>
          <a:ln w="11113" cap="sq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62076" y="1223963"/>
            <a:ext cx="1436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类有该方法吗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1062038" y="2800351"/>
            <a:ext cx="1949450" cy="1460500"/>
          </a:xfrm>
          <a:custGeom>
            <a:avLst/>
            <a:gdLst>
              <a:gd name="T0" fmla="*/ 614 w 1228"/>
              <a:gd name="T1" fmla="*/ 920 h 920"/>
              <a:gd name="T2" fmla="*/ 1228 w 1228"/>
              <a:gd name="T3" fmla="*/ 460 h 920"/>
              <a:gd name="T4" fmla="*/ 614 w 1228"/>
              <a:gd name="T5" fmla="*/ 0 h 920"/>
              <a:gd name="T6" fmla="*/ 0 w 1228"/>
              <a:gd name="T7" fmla="*/ 460 h 920"/>
              <a:gd name="T8" fmla="*/ 614 w 1228"/>
              <a:gd name="T9" fmla="*/ 92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8" h="920">
                <a:moveTo>
                  <a:pt x="614" y="920"/>
                </a:moveTo>
                <a:lnTo>
                  <a:pt x="1228" y="460"/>
                </a:lnTo>
                <a:lnTo>
                  <a:pt x="614" y="0"/>
                </a:lnTo>
                <a:lnTo>
                  <a:pt x="0" y="460"/>
                </a:lnTo>
                <a:lnTo>
                  <a:pt x="614" y="920"/>
                </a:lnTo>
                <a:close/>
              </a:path>
            </a:pathLst>
          </a:custGeom>
          <a:noFill/>
          <a:ln w="11113" cap="sq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362076" y="3386138"/>
            <a:ext cx="1436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类有该方法吗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51662" y="3141663"/>
            <a:ext cx="1462088" cy="777875"/>
          </a:xfrm>
          <a:prstGeom prst="rect">
            <a:avLst/>
          </a:prstGeom>
          <a:noFill/>
          <a:ln w="11113" cap="sq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51945" y="3456789"/>
            <a:ext cx="12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kumimoji="0"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322763" y="979488"/>
            <a:ext cx="1460500" cy="777875"/>
          </a:xfrm>
          <a:prstGeom prst="rect">
            <a:avLst/>
          </a:prstGeom>
          <a:noFill/>
          <a:ln w="11113" cap="sq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467153" y="1245314"/>
            <a:ext cx="12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调用子类方法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036763" y="2098676"/>
            <a:ext cx="0" cy="6159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1987551" y="2703513"/>
            <a:ext cx="98425" cy="96838"/>
          </a:xfrm>
          <a:custGeom>
            <a:avLst/>
            <a:gdLst>
              <a:gd name="T0" fmla="*/ 62 w 62"/>
              <a:gd name="T1" fmla="*/ 0 h 61"/>
              <a:gd name="T2" fmla="*/ 31 w 62"/>
              <a:gd name="T3" fmla="*/ 61 h 61"/>
              <a:gd name="T4" fmla="*/ 0 w 62"/>
              <a:gd name="T5" fmla="*/ 0 h 61"/>
              <a:gd name="T6" fmla="*/ 62 w 62"/>
              <a:gd name="T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61">
                <a:moveTo>
                  <a:pt x="62" y="0"/>
                </a:moveTo>
                <a:lnTo>
                  <a:pt x="31" y="61"/>
                </a:lnTo>
                <a:lnTo>
                  <a:pt x="0" y="0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036763" y="4260851"/>
            <a:ext cx="0" cy="703263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1987551" y="4951413"/>
            <a:ext cx="98425" cy="98425"/>
          </a:xfrm>
          <a:custGeom>
            <a:avLst/>
            <a:gdLst>
              <a:gd name="T0" fmla="*/ 62 w 62"/>
              <a:gd name="T1" fmla="*/ 0 h 62"/>
              <a:gd name="T2" fmla="*/ 31 w 62"/>
              <a:gd name="T3" fmla="*/ 62 h 62"/>
              <a:gd name="T4" fmla="*/ 0 w 62"/>
              <a:gd name="T5" fmla="*/ 0 h 62"/>
              <a:gd name="T6" fmla="*/ 62 w 62"/>
              <a:gd name="T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62">
                <a:moveTo>
                  <a:pt x="62" y="0"/>
                </a:moveTo>
                <a:lnTo>
                  <a:pt x="31" y="62"/>
                </a:lnTo>
                <a:lnTo>
                  <a:pt x="0" y="0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011488" y="1368426"/>
            <a:ext cx="12255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2"/>
          <p:cNvSpPr/>
          <p:nvPr/>
        </p:nvSpPr>
        <p:spPr bwMode="auto">
          <a:xfrm>
            <a:off x="4224338" y="1319213"/>
            <a:ext cx="98425" cy="98425"/>
          </a:xfrm>
          <a:custGeom>
            <a:avLst/>
            <a:gdLst>
              <a:gd name="T0" fmla="*/ 0 w 62"/>
              <a:gd name="T1" fmla="*/ 0 h 62"/>
              <a:gd name="T2" fmla="*/ 62 w 62"/>
              <a:gd name="T3" fmla="*/ 31 h 62"/>
              <a:gd name="T4" fmla="*/ 0 w 62"/>
              <a:gd name="T5" fmla="*/ 62 h 62"/>
              <a:gd name="T6" fmla="*/ 0 w 62"/>
              <a:gd name="T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62">
                <a:moveTo>
                  <a:pt x="0" y="0"/>
                </a:moveTo>
                <a:lnTo>
                  <a:pt x="62" y="31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421063" y="985838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525838" y="3203576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403648" y="2276872"/>
            <a:ext cx="512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没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75656" y="4484688"/>
            <a:ext cx="512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没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8469" y="281854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子对象访问方法的规则</a:t>
            </a:r>
            <a:endParaRPr lang="zh-CN" altLang="en-US" dirty="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1626394" y="5265586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程序出错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>
            <a:stCxn id="12" idx="1"/>
            <a:endCxn id="14" idx="1"/>
          </p:cNvCxnSpPr>
          <p:nvPr/>
        </p:nvCxnSpPr>
        <p:spPr bwMode="auto">
          <a:xfrm>
            <a:off x="3011488" y="3530601"/>
            <a:ext cx="134017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>
          <a:xfrm>
            <a:off x="192822" y="61653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举例说明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7525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）编写测试类（反馈到第</a:t>
            </a:r>
            <a:r>
              <a:rPr lang="en-US" altLang="zh-CN" sz="2400" dirty="0"/>
              <a:t>3</a:t>
            </a:r>
            <a:r>
              <a:rPr lang="zh-CN" altLang="en-US" sz="2400" dirty="0"/>
              <a:t>步，不断修正）</a:t>
            </a:r>
            <a:endParaRPr lang="zh-CN" altLang="en-US" sz="2400" dirty="0"/>
          </a:p>
          <a:p>
            <a:pPr marL="539750" lvl="1"/>
            <a:r>
              <a:rPr lang="zh-CN" altLang="en-US" sz="2000" dirty="0"/>
              <a:t>定义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对象，输入用；</a:t>
            </a:r>
            <a:endParaRPr lang="zh-CN" altLang="en-US" sz="2000" dirty="0"/>
          </a:p>
          <a:p>
            <a:pPr marL="539750" lvl="1"/>
            <a:r>
              <a:rPr lang="zh-CN" altLang="en-US" sz="2000" dirty="0"/>
              <a:t>输入</a:t>
            </a:r>
            <a:r>
              <a:rPr lang="en-US" altLang="zh-CN" sz="2000" dirty="0" err="1"/>
              <a:t>maxsize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定义循环队列对象，并实例化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使用</a:t>
            </a:r>
            <a:r>
              <a:rPr lang="en-US" altLang="zh-CN" sz="2000" dirty="0"/>
              <a:t>switch</a:t>
            </a:r>
            <a:r>
              <a:rPr lang="zh-CN" altLang="en-US" sz="2000" dirty="0"/>
              <a:t>对</a:t>
            </a:r>
            <a:r>
              <a:rPr lang="en-US" altLang="zh-CN" sz="2000" dirty="0"/>
              <a:t>n</a:t>
            </a:r>
            <a:r>
              <a:rPr lang="zh-CN" altLang="en-US" sz="2000" dirty="0"/>
              <a:t>进行判断（注意不要遗漏</a:t>
            </a:r>
            <a:r>
              <a:rPr lang="en-US" altLang="zh-CN" sz="2000" dirty="0"/>
              <a:t>break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539750" lvl="1"/>
            <a:r>
              <a:rPr lang="zh-CN" altLang="en-US" sz="2000" dirty="0"/>
              <a:t>根据输入</a:t>
            </a:r>
            <a:r>
              <a:rPr lang="en-US" altLang="zh-CN" sz="2000" dirty="0"/>
              <a:t>n</a:t>
            </a:r>
            <a:r>
              <a:rPr lang="zh-CN" altLang="en-US" sz="2000" dirty="0"/>
              <a:t>值的不同，分别调用相关函数进行入队、出队、查询操作，入队时要判断是学生</a:t>
            </a:r>
            <a:r>
              <a:rPr lang="en-US" altLang="zh-CN" sz="2000" dirty="0"/>
              <a:t>(a)</a:t>
            </a:r>
            <a:r>
              <a:rPr lang="zh-CN" altLang="en-US" sz="2000" dirty="0"/>
              <a:t>还是老师</a:t>
            </a:r>
            <a:r>
              <a:rPr lang="en-US" altLang="zh-CN" sz="2000" dirty="0"/>
              <a:t>(b)</a:t>
            </a:r>
            <a:r>
              <a:rPr lang="zh-CN" altLang="en-US" sz="2000" dirty="0"/>
              <a:t>。注意：入队前要判断队列是否已满，出队前要判断队列是否是空。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）实现功能类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本题主要是循环队列的入队、出队、查询等操作的实现。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注意上转型对象的应用，即队列可以对学生对象和教师对象进行统一处理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6</a:t>
            </a:r>
            <a:r>
              <a:rPr lang="zh-CN" altLang="en-US" sz="2400" dirty="0">
                <a:solidFill>
                  <a:srgbClr val="000000"/>
                </a:solidFill>
              </a:rPr>
              <a:t>）运行、测试、验证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80920" cy="612068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/>
              <a:t>main</a:t>
            </a:r>
            <a:r>
              <a:rPr lang="zh-CN" altLang="en-US" sz="1050" dirty="0"/>
              <a:t>方法参考：</a:t>
            </a:r>
            <a:endParaRPr lang="en-US" altLang="zh-CN" sz="105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maxsize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5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5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5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    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CircularQueue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CircularQueue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!=0) {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        switch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.isFull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</a:t>
            </a:r>
            <a:r>
              <a:rPr lang="en-US" altLang="zh-CN" sz="105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full,operation</a:t>
            </a:r>
            <a:r>
              <a:rPr lang="en-US" altLang="zh-CN" sz="1050" i="1" dirty="0">
                <a:solidFill>
                  <a:srgbClr val="2A00FF"/>
                </a:solidFill>
                <a:latin typeface="Consolas" panose="020B0609020204030204" pitchFamily="49" charset="0"/>
              </a:rPr>
              <a:t> failed"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5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 type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 id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 name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.isFull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	   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Student3(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 address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.isFull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	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}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break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</a:t>
            </a:r>
            <a:r>
              <a:rPr lang="en-US" altLang="zh-CN" sz="105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empty,operation</a:t>
            </a:r>
            <a:r>
              <a:rPr lang="en-US" altLang="zh-CN" sz="1050" i="1" dirty="0">
                <a:solidFill>
                  <a:srgbClr val="2A00FF"/>
                </a:solidFill>
                <a:latin typeface="Consolas" panose="020B0609020204030204" pitchFamily="49" charset="0"/>
              </a:rPr>
              <a:t> failed"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5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().print();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 	    break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 name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.findAndPrint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    break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zh-CN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.getSize</a:t>
            </a:r>
            <a:r>
              <a:rPr lang="en-US" altLang="zh-CN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05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6A3E3E"/>
                </a:solidFill>
                <a:latin typeface="Consolas" panose="020B0609020204030204" pitchFamily="49" charset="0"/>
              </a:rPr>
              <a:t>	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395536" y="1340545"/>
            <a:ext cx="8208963" cy="136842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）用类封装手机的基本属性和功能，要求手机即可以使用移动公司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SIM</a:t>
            </a:r>
            <a:r>
              <a:rPr lang="zh-CN" altLang="en-US" sz="2400" dirty="0"/>
              <a:t>卡也可以使用联通公司</a:t>
            </a:r>
            <a:r>
              <a:rPr lang="en-US" altLang="zh-CN" sz="2400" dirty="0"/>
              <a:t>SIM</a:t>
            </a:r>
            <a:r>
              <a:rPr lang="zh-CN" altLang="en-US" sz="2400" dirty="0"/>
              <a:t>卡（可以使用任何公司提供的</a:t>
            </a:r>
            <a:r>
              <a:rPr lang="en-US" altLang="zh-CN" sz="2400" dirty="0"/>
              <a:t>SIM</a:t>
            </a:r>
            <a:r>
              <a:rPr lang="zh-CN" altLang="en-US" sz="2400" dirty="0"/>
              <a:t>卡）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6" name="Text Box 7"/>
          <p:cNvSpPr txBox="1"/>
          <p:nvPr/>
        </p:nvSpPr>
        <p:spPr>
          <a:xfrm>
            <a:off x="611189" y="3573463"/>
            <a:ext cx="1944588" cy="1015663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．问题的分析 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</a:rPr>
              <a:t>．设计抽象类 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r>
              <a:rPr lang="en-US" altLang="zh-CN" b="0" dirty="0">
                <a:latin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</a:rPr>
              <a:t>．设计手机类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-4013" b="12470"/>
          <a:stretch>
            <a:fillRect/>
          </a:stretch>
        </p:blipFill>
        <p:spPr>
          <a:xfrm>
            <a:off x="2883937" y="2852937"/>
            <a:ext cx="6080551" cy="31683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1600" y="429059"/>
            <a:ext cx="6622504" cy="685800"/>
          </a:xfrm>
        </p:spPr>
        <p:txBody>
          <a:bodyPr/>
          <a:lstStyle/>
          <a:p>
            <a:r>
              <a:rPr lang="zh-CN" altLang="en-US" dirty="0"/>
              <a:t>教材案例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754542"/>
            <a:ext cx="66967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public abstract class SIM {</a:t>
            </a:r>
            <a:endParaRPr lang="en-US" altLang="zh-CN" dirty="0"/>
          </a:p>
          <a:p>
            <a:r>
              <a:rPr lang="en-US" altLang="zh-CN" dirty="0"/>
              <a:t>    public abstract void </a:t>
            </a:r>
            <a:r>
              <a:rPr lang="en-US" altLang="zh-CN" dirty="0" err="1"/>
              <a:t>setNumber</a:t>
            </a:r>
            <a:r>
              <a:rPr lang="en-US" altLang="zh-CN" dirty="0"/>
              <a:t>(String n);</a:t>
            </a:r>
            <a:endParaRPr lang="en-US" altLang="zh-CN" dirty="0"/>
          </a:p>
          <a:p>
            <a:r>
              <a:rPr lang="en-US" altLang="zh-CN" dirty="0"/>
              <a:t>    public abstract String </a:t>
            </a:r>
            <a:r>
              <a:rPr lang="en-US" altLang="zh-CN" dirty="0" err="1"/>
              <a:t>giveNumber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public abstract String </a:t>
            </a:r>
            <a:r>
              <a:rPr lang="en-US" altLang="zh-CN" dirty="0" err="1"/>
              <a:t>giveCorpName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2708920"/>
            <a:ext cx="9077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MobileTelephone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SIM card;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void </a:t>
            </a:r>
            <a:r>
              <a:rPr lang="en-US" altLang="zh-CN" dirty="0" err="1">
                <a:solidFill>
                  <a:schemeClr val="tx1"/>
                </a:solidFill>
              </a:rPr>
              <a:t>useSIM</a:t>
            </a:r>
            <a:r>
              <a:rPr lang="en-US" altLang="zh-CN" dirty="0">
                <a:solidFill>
                  <a:schemeClr val="tx1"/>
                </a:solidFill>
              </a:rPr>
              <a:t>(SIM card)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this.card</a:t>
            </a:r>
            <a:r>
              <a:rPr lang="en-US" altLang="zh-CN" dirty="0">
                <a:solidFill>
                  <a:schemeClr val="tx1"/>
                </a:solidFill>
              </a:rPr>
              <a:t>=card;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void </a:t>
            </a:r>
            <a:r>
              <a:rPr lang="en-US" altLang="zh-CN" dirty="0" err="1">
                <a:solidFill>
                  <a:schemeClr val="tx1"/>
                </a:solidFill>
              </a:rPr>
              <a:t>showMess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使用的卡是</a:t>
            </a:r>
            <a:r>
              <a:rPr lang="en-US" altLang="zh-CN" dirty="0">
                <a:solidFill>
                  <a:schemeClr val="tx1"/>
                </a:solidFill>
              </a:rPr>
              <a:t>:"+</a:t>
            </a:r>
            <a:r>
              <a:rPr lang="en-US" altLang="zh-CN" dirty="0" err="1">
                <a:solidFill>
                  <a:schemeClr val="tx1"/>
                </a:solidFill>
              </a:rPr>
              <a:t>card.giveCorpName</a:t>
            </a:r>
            <a:r>
              <a:rPr lang="en-US" altLang="zh-CN" dirty="0">
                <a:solidFill>
                  <a:schemeClr val="tx1"/>
                </a:solidFill>
              </a:rPr>
              <a:t>()+"</a:t>
            </a:r>
            <a:r>
              <a:rPr lang="zh-CN" altLang="en-US" dirty="0">
                <a:solidFill>
                  <a:schemeClr val="tx1"/>
                </a:solidFill>
              </a:rPr>
              <a:t>提供的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手机号码是</a:t>
            </a:r>
            <a:r>
              <a:rPr lang="en-US" altLang="zh-CN" dirty="0">
                <a:solidFill>
                  <a:schemeClr val="tx1"/>
                </a:solidFill>
              </a:rPr>
              <a:t>:"+</a:t>
            </a:r>
            <a:r>
              <a:rPr lang="en-US" altLang="zh-CN" dirty="0" err="1">
                <a:solidFill>
                  <a:schemeClr val="tx1"/>
                </a:solidFill>
              </a:rPr>
              <a:t>card.giveNumber</a:t>
            </a:r>
            <a:r>
              <a:rPr lang="en-US" altLang="zh-CN" dirty="0">
                <a:solidFill>
                  <a:schemeClr val="tx1"/>
                </a:solidFill>
              </a:rPr>
              <a:t>());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0648"/>
            <a:ext cx="71287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abstract class SIM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abstract void </a:t>
            </a:r>
            <a:r>
              <a:rPr lang="en-US" altLang="zh-CN" dirty="0" err="1">
                <a:solidFill>
                  <a:schemeClr val="tx1"/>
                </a:solidFill>
              </a:rPr>
              <a:t>setNumber</a:t>
            </a:r>
            <a:r>
              <a:rPr lang="en-US" altLang="zh-CN" dirty="0">
                <a:solidFill>
                  <a:schemeClr val="tx1"/>
                </a:solidFill>
              </a:rPr>
              <a:t>(String n);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abstract String </a:t>
            </a:r>
            <a:r>
              <a:rPr lang="en-US" altLang="zh-CN" dirty="0" err="1">
                <a:solidFill>
                  <a:schemeClr val="tx1"/>
                </a:solidFill>
              </a:rPr>
              <a:t>giveNumber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abstract String </a:t>
            </a:r>
            <a:r>
              <a:rPr lang="en-US" altLang="zh-CN" dirty="0" err="1">
                <a:solidFill>
                  <a:schemeClr val="tx1"/>
                </a:solidFill>
              </a:rPr>
              <a:t>giveCorpName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2199640"/>
            <a:ext cx="8568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SIMOfChinaMobile</a:t>
            </a:r>
            <a:r>
              <a:rPr lang="en-US" altLang="zh-CN" dirty="0"/>
              <a:t> extends SIM {</a:t>
            </a:r>
            <a:endParaRPr lang="en-US" altLang="zh-CN" dirty="0"/>
          </a:p>
          <a:p>
            <a:r>
              <a:rPr lang="en-US" altLang="zh-CN" dirty="0"/>
              <a:t>    String number;</a:t>
            </a:r>
            <a:endParaRPr lang="en-US" altLang="zh-CN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setNumber</a:t>
            </a:r>
            <a:r>
              <a:rPr lang="en-US" altLang="zh-CN" dirty="0"/>
              <a:t>(String n) {</a:t>
            </a:r>
            <a:endParaRPr lang="en-US" altLang="zh-CN" dirty="0"/>
          </a:p>
          <a:p>
            <a:r>
              <a:rPr lang="en-US" altLang="zh-CN" dirty="0"/>
              <a:t>        number = n;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giveNumber</a:t>
            </a:r>
            <a:r>
              <a:rPr lang="en-US" altLang="zh-CN" dirty="0"/>
              <a:t>() {</a:t>
            </a:r>
            <a:endParaRPr lang="en-US" altLang="zh-CN" dirty="0"/>
          </a:p>
          <a:p>
            <a:r>
              <a:rPr lang="en-US" altLang="zh-CN" dirty="0"/>
              <a:t>        return number;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 public String </a:t>
            </a:r>
            <a:r>
              <a:rPr lang="en-US" altLang="zh-CN" dirty="0" err="1"/>
              <a:t>giveCorpName</a:t>
            </a:r>
            <a:r>
              <a:rPr lang="en-US" altLang="zh-CN" dirty="0"/>
              <a:t>() {</a:t>
            </a:r>
            <a:endParaRPr lang="en-US" altLang="zh-CN" dirty="0"/>
          </a:p>
          <a:p>
            <a:r>
              <a:rPr lang="en-US" altLang="zh-CN" dirty="0"/>
              <a:t>        return "</a:t>
            </a:r>
            <a:r>
              <a:rPr lang="zh-CN" altLang="en-US" dirty="0"/>
              <a:t>中国移动</a:t>
            </a:r>
            <a:r>
              <a:rPr lang="en-US" altLang="zh-CN" dirty="0"/>
              <a:t>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1248718"/>
            <a:ext cx="7200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SIMOfChinaUnicom</a:t>
            </a:r>
            <a:r>
              <a:rPr lang="en-US" altLang="zh-CN" dirty="0">
                <a:solidFill>
                  <a:schemeClr val="tx1"/>
                </a:solidFill>
              </a:rPr>
              <a:t> extends SIM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String number;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void </a:t>
            </a:r>
            <a:r>
              <a:rPr lang="en-US" altLang="zh-CN" dirty="0" err="1">
                <a:solidFill>
                  <a:schemeClr val="tx1"/>
                </a:solidFill>
              </a:rPr>
              <a:t>setNumber</a:t>
            </a:r>
            <a:r>
              <a:rPr lang="en-US" altLang="zh-CN" dirty="0">
                <a:solidFill>
                  <a:schemeClr val="tx1"/>
                </a:solidFill>
              </a:rPr>
              <a:t>(String n)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number = n;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String </a:t>
            </a:r>
            <a:r>
              <a:rPr lang="en-US" altLang="zh-CN" dirty="0" err="1">
                <a:solidFill>
                  <a:schemeClr val="tx1"/>
                </a:solidFill>
              </a:rPr>
              <a:t>giveNumber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return number;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String </a:t>
            </a:r>
            <a:r>
              <a:rPr lang="en-US" altLang="zh-CN" dirty="0" err="1">
                <a:solidFill>
                  <a:schemeClr val="tx1"/>
                </a:solidFill>
              </a:rPr>
              <a:t>giveCorpName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return "</a:t>
            </a:r>
            <a:r>
              <a:rPr lang="zh-CN" altLang="en-US" dirty="0">
                <a:solidFill>
                  <a:schemeClr val="tx1"/>
                </a:solidFill>
              </a:rPr>
              <a:t>中国联通</a:t>
            </a:r>
            <a:r>
              <a:rPr lang="en-US" altLang="zh-CN" dirty="0">
                <a:solidFill>
                  <a:schemeClr val="tx1"/>
                </a:solidFill>
              </a:rPr>
              <a:t>";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982176"/>
            <a:ext cx="91450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public class Application {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public static void main(String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[]) {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MobileTelephone</a:t>
            </a:r>
            <a:r>
              <a:rPr lang="en-US" altLang="zh-CN" sz="2400" dirty="0">
                <a:solidFill>
                  <a:schemeClr val="tx1"/>
                </a:solidFill>
              </a:rPr>
              <a:t> telephone = new </a:t>
            </a:r>
            <a:r>
              <a:rPr lang="en-US" altLang="zh-CN" sz="2400" dirty="0" err="1">
                <a:solidFill>
                  <a:schemeClr val="tx1"/>
                </a:solidFill>
              </a:rPr>
              <a:t>MobileTelephone</a:t>
            </a:r>
            <a:r>
              <a:rPr lang="en-US" altLang="zh-CN" sz="2400" dirty="0">
                <a:solidFill>
                  <a:schemeClr val="tx1"/>
                </a:solidFill>
              </a:rPr>
              <a:t> ();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SIM sim=new </a:t>
            </a:r>
            <a:r>
              <a:rPr lang="en-US" altLang="zh-CN" sz="2400" dirty="0" err="1">
                <a:solidFill>
                  <a:schemeClr val="tx1"/>
                </a:solidFill>
              </a:rPr>
              <a:t>SIMOfChinaMobile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sim.setNumber</a:t>
            </a:r>
            <a:r>
              <a:rPr lang="en-US" altLang="zh-CN" sz="2400" dirty="0">
                <a:solidFill>
                  <a:schemeClr val="tx1"/>
                </a:solidFill>
              </a:rPr>
              <a:t>("13887656432");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telephone.useSIM</a:t>
            </a:r>
            <a:r>
              <a:rPr lang="en-US" altLang="zh-CN" sz="2400" dirty="0">
                <a:solidFill>
                  <a:schemeClr val="tx1"/>
                </a:solidFill>
              </a:rPr>
              <a:t>(sim);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telephone.showMess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sim=new </a:t>
            </a:r>
            <a:r>
              <a:rPr lang="en-US" altLang="zh-CN" sz="2400" dirty="0" err="1">
                <a:solidFill>
                  <a:schemeClr val="tx1"/>
                </a:solidFill>
              </a:rPr>
              <a:t>SIMOfChinaUnicom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sim.setNumber</a:t>
            </a:r>
            <a:r>
              <a:rPr lang="en-US" altLang="zh-CN" sz="2400" dirty="0">
                <a:solidFill>
                  <a:schemeClr val="tx1"/>
                </a:solidFill>
              </a:rPr>
              <a:t>("13097656437");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telephone.useSIM</a:t>
            </a:r>
            <a:r>
              <a:rPr lang="en-US" altLang="zh-CN" sz="2400" dirty="0">
                <a:solidFill>
                  <a:schemeClr val="tx1"/>
                </a:solidFill>
              </a:rPr>
              <a:t>(sim);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telephone.showMess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395536" y="574614"/>
            <a:ext cx="8208963" cy="136842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）设计一个动物声音“模拟器” ，希望模拟器可以模拟许多动物的叫声。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9512" y="2351926"/>
            <a:ext cx="2108269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>
                <a:solidFill>
                  <a:srgbClr val="0000FF"/>
                </a:solidFill>
              </a:rPr>
              <a:t>1．问题的分析</a:t>
            </a:r>
            <a:endParaRPr lang="zh-CN" altLang="en-US" sz="2000" b="0" dirty="0">
              <a:solidFill>
                <a:srgbClr val="0000FF"/>
              </a:solidFill>
            </a:endParaRPr>
          </a:p>
          <a:p>
            <a:r>
              <a:rPr lang="zh-CN" altLang="en-US" sz="2000" b="0" dirty="0">
                <a:solidFill>
                  <a:srgbClr val="0000FF"/>
                </a:solidFill>
              </a:rPr>
              <a:t>2．设计抽象类</a:t>
            </a:r>
            <a:endParaRPr lang="zh-CN" altLang="en-US" sz="2000" b="0" dirty="0">
              <a:solidFill>
                <a:srgbClr val="0000FF"/>
              </a:solidFill>
            </a:endParaRPr>
          </a:p>
          <a:p>
            <a:r>
              <a:rPr lang="zh-CN" altLang="en-US" sz="2000" b="0" dirty="0">
                <a:solidFill>
                  <a:srgbClr val="0000FF"/>
                </a:solidFill>
              </a:rPr>
              <a:t>3．设计模拟器类</a:t>
            </a:r>
            <a:endParaRPr lang="zh-CN" altLang="en-US" sz="2000" b="0" dirty="0">
              <a:solidFill>
                <a:srgbClr val="0000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776" y="1943039"/>
            <a:ext cx="5724525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88588" y="2621409"/>
            <a:ext cx="74692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Simulator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void </a:t>
            </a:r>
            <a:r>
              <a:rPr lang="en-US" altLang="zh-CN" dirty="0" err="1">
                <a:solidFill>
                  <a:schemeClr val="tx1"/>
                </a:solidFill>
              </a:rPr>
              <a:t>playSound</a:t>
            </a:r>
            <a:r>
              <a:rPr lang="en-US" altLang="zh-CN" dirty="0">
                <a:solidFill>
                  <a:schemeClr val="tx1"/>
                </a:solidFill>
              </a:rPr>
              <a:t>(Animal animal)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现在播放</a:t>
            </a:r>
            <a:r>
              <a:rPr lang="en-US" altLang="zh-CN" dirty="0">
                <a:solidFill>
                  <a:schemeClr val="tx1"/>
                </a:solidFill>
              </a:rPr>
              <a:t>"+</a:t>
            </a:r>
            <a:r>
              <a:rPr lang="en-US" altLang="zh-CN" dirty="0" err="1">
                <a:solidFill>
                  <a:schemeClr val="tx1"/>
                </a:solidFill>
              </a:rPr>
              <a:t>animal.getAnimalName</a:t>
            </a:r>
            <a:r>
              <a:rPr lang="en-US" altLang="zh-CN" dirty="0">
                <a:solidFill>
                  <a:schemeClr val="tx1"/>
                </a:solidFill>
              </a:rPr>
              <a:t>()+"</a:t>
            </a:r>
            <a:r>
              <a:rPr lang="zh-CN" altLang="en-US" dirty="0">
                <a:solidFill>
                  <a:schemeClr val="tx1"/>
                </a:solidFill>
              </a:rPr>
              <a:t>类的声音</a:t>
            </a:r>
            <a:r>
              <a:rPr lang="en-US" altLang="zh-CN" dirty="0">
                <a:solidFill>
                  <a:schemeClr val="tx1"/>
                </a:solidFill>
              </a:rPr>
              <a:t>:");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</a:rPr>
              <a:t>animal.cry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588" y="4868178"/>
            <a:ext cx="6264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abstract class Animal{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abstract void cry();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abstract String </a:t>
            </a:r>
            <a:r>
              <a:rPr lang="en-US" altLang="zh-CN" dirty="0" err="1">
                <a:solidFill>
                  <a:schemeClr val="tx1"/>
                </a:solidFill>
              </a:rPr>
              <a:t>getAnimalName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588" y="271676"/>
            <a:ext cx="73077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Application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static void main(String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[])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Simulator </a:t>
            </a:r>
            <a:r>
              <a:rPr lang="en-US" altLang="zh-CN" dirty="0" err="1">
                <a:solidFill>
                  <a:schemeClr val="tx1"/>
                </a:solidFill>
              </a:rPr>
              <a:t>simulator</a:t>
            </a:r>
            <a:r>
              <a:rPr lang="en-US" altLang="zh-CN" dirty="0">
                <a:solidFill>
                  <a:schemeClr val="tx1"/>
                </a:solidFill>
              </a:rPr>
              <a:t> = new Simulator();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simulator.playSound</a:t>
            </a:r>
            <a:r>
              <a:rPr lang="en-US" altLang="zh-CN" dirty="0">
                <a:solidFill>
                  <a:schemeClr val="tx1"/>
                </a:solidFill>
              </a:rPr>
              <a:t>(new Dog());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simulator.playSound</a:t>
            </a:r>
            <a:r>
              <a:rPr lang="en-US" altLang="zh-CN" dirty="0">
                <a:solidFill>
                  <a:schemeClr val="tx1"/>
                </a:solidFill>
              </a:rPr>
              <a:t>(new Cat());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5831160"/>
          </a:xfrm>
        </p:spPr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ExtendTest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       </a:t>
            </a:r>
            <a:r>
              <a:rPr lang="en-US" altLang="zh-CN" sz="1800" dirty="0" err="1"/>
              <a:t>DeriveClass</a:t>
            </a:r>
            <a:r>
              <a:rPr lang="en-US" altLang="zh-CN" sz="1800" dirty="0"/>
              <a:t> d=new </a:t>
            </a:r>
            <a:r>
              <a:rPr lang="en-US" altLang="zh-CN" sz="1800" dirty="0" err="1"/>
              <a:t>DeriveClass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       </a:t>
            </a:r>
            <a:r>
              <a:rPr lang="en-US" altLang="zh-CN" sz="1800" dirty="0" err="1"/>
              <a:t>d.setM</a:t>
            </a:r>
            <a:r>
              <a:rPr lang="en-US" altLang="zh-CN" sz="1800" dirty="0"/>
              <a:t>();</a:t>
            </a:r>
            <a:r>
              <a:rPr lang="en-US" altLang="zh-CN" sz="1800" dirty="0" err="1"/>
              <a:t>d.setN</a:t>
            </a:r>
            <a:r>
              <a:rPr lang="en-US" altLang="zh-CN" sz="1800" dirty="0"/>
              <a:t>();</a:t>
            </a:r>
            <a:r>
              <a:rPr lang="en-US" altLang="zh-CN" sz="1800" dirty="0" err="1"/>
              <a:t>d.setX</a:t>
            </a:r>
            <a:r>
              <a:rPr lang="en-US" altLang="zh-CN" sz="1800" dirty="0"/>
              <a:t>();</a:t>
            </a:r>
            <a:r>
              <a:rPr lang="en-US" altLang="zh-CN" sz="1800" dirty="0" err="1"/>
              <a:t>d.setY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 	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d.getM</a:t>
            </a:r>
            <a:r>
              <a:rPr lang="en-US" altLang="zh-CN" sz="1800" dirty="0"/>
              <a:t>()+","+</a:t>
            </a:r>
            <a:r>
              <a:rPr lang="en-US" altLang="zh-CN" sz="1800" dirty="0" err="1"/>
              <a:t>d.getN</a:t>
            </a:r>
            <a:r>
              <a:rPr lang="en-US" altLang="zh-CN" sz="1800" dirty="0"/>
              <a:t>()+","+</a:t>
            </a:r>
            <a:r>
              <a:rPr lang="en-US" altLang="zh-CN" sz="1800" dirty="0" err="1"/>
              <a:t>d.getX</a:t>
            </a:r>
            <a:r>
              <a:rPr lang="en-US" altLang="zh-CN" sz="1800" dirty="0"/>
              <a:t>()+","+</a:t>
            </a:r>
            <a:r>
              <a:rPr lang="en-US" altLang="zh-CN" sz="1800" dirty="0" err="1"/>
              <a:t>d.getY</a:t>
            </a:r>
            <a:r>
              <a:rPr lang="en-US" altLang="zh-CN" sz="1800" dirty="0"/>
              <a:t>());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SuperClass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x;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void </a:t>
            </a:r>
            <a:r>
              <a:rPr lang="en-US" altLang="zh-CN" sz="1800" dirty="0" err="1"/>
              <a:t>setM</a:t>
            </a:r>
            <a:r>
              <a:rPr lang="en-US" altLang="zh-CN" sz="1800" dirty="0"/>
              <a:t>(){m=1;}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void </a:t>
            </a:r>
            <a:r>
              <a:rPr lang="en-US" altLang="zh-CN" sz="1800" dirty="0" err="1"/>
              <a:t>setN</a:t>
            </a:r>
            <a:r>
              <a:rPr lang="en-US" altLang="zh-CN" sz="1800" dirty="0"/>
              <a:t>(){n=2;}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void </a:t>
            </a:r>
            <a:r>
              <a:rPr lang="en-US" altLang="zh-CN" sz="1800" dirty="0" err="1"/>
              <a:t>setX</a:t>
            </a:r>
            <a:r>
              <a:rPr lang="en-US" altLang="zh-CN" sz="1800" dirty="0"/>
              <a:t>(){x=3;}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getM</a:t>
            </a:r>
            <a:r>
              <a:rPr lang="en-US" altLang="zh-CN" sz="1800" dirty="0"/>
              <a:t>(){return m;}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getN</a:t>
            </a:r>
            <a:r>
              <a:rPr lang="en-US" altLang="zh-CN" sz="1800" dirty="0"/>
              <a:t>(){return n;}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(){return x;}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altLang="zh-CN" sz="18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94584" y="2510060"/>
            <a:ext cx="493204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DeriveClass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extends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SuperClass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{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m;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n;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y;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void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setM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(){m=4;}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void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setN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(){n=5;}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void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setX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(){x=6;}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void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setY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(){y=7;}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getN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(){return n;}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getY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(){return y;}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}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83568" y="692696"/>
            <a:ext cx="59766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Cat extends Animal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void cry()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喵喵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r>
              <a:rPr lang="zh-CN" altLang="en-US" dirty="0">
                <a:solidFill>
                  <a:schemeClr val="tx1"/>
                </a:solidFill>
              </a:rPr>
              <a:t>喵喵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 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String </a:t>
            </a:r>
            <a:r>
              <a:rPr lang="en-US" altLang="zh-CN" dirty="0" err="1">
                <a:solidFill>
                  <a:schemeClr val="tx1"/>
                </a:solidFill>
              </a:rPr>
              <a:t>getAnimalName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return "</a:t>
            </a:r>
            <a:r>
              <a:rPr lang="zh-CN" altLang="en-US" dirty="0">
                <a:solidFill>
                  <a:schemeClr val="tx1"/>
                </a:solidFill>
              </a:rPr>
              <a:t>猫</a:t>
            </a:r>
            <a:r>
              <a:rPr lang="en-US" altLang="zh-CN" dirty="0">
                <a:solidFill>
                  <a:schemeClr val="tx1"/>
                </a:solidFill>
              </a:rPr>
              <a:t>";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60" y="3603940"/>
            <a:ext cx="60486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Dog extends Animal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void cry()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汪汪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r>
              <a:rPr lang="zh-CN" altLang="en-US" dirty="0">
                <a:solidFill>
                  <a:schemeClr val="tx1"/>
                </a:solidFill>
              </a:rPr>
              <a:t>汪汪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 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public String </a:t>
            </a:r>
            <a:r>
              <a:rPr lang="en-US" altLang="zh-CN" dirty="0" err="1">
                <a:solidFill>
                  <a:schemeClr val="tx1"/>
                </a:solidFill>
              </a:rPr>
              <a:t>getAnimalName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return "</a:t>
            </a:r>
            <a:r>
              <a:rPr lang="zh-CN" altLang="en-US" dirty="0">
                <a:solidFill>
                  <a:schemeClr val="tx1"/>
                </a:solidFill>
              </a:rPr>
              <a:t>狗</a:t>
            </a:r>
            <a:r>
              <a:rPr lang="en-US" altLang="zh-CN" dirty="0">
                <a:solidFill>
                  <a:schemeClr val="tx1"/>
                </a:solidFill>
              </a:rPr>
              <a:t>";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lt"/>
              </a:rPr>
              <a:t>第</a:t>
            </a:r>
            <a:fld id="{218116F1-1B2E-4691-8CAB-C27D2F4ABFA6}" type="slidenum">
              <a:rPr lang="zh-CN" altLang="en-US" smtClean="0">
                <a:latin typeface="+mj-lt"/>
              </a:rPr>
            </a:fld>
            <a:r>
              <a:rPr lang="zh-CN" altLang="en-US">
                <a:latin typeface="+mj-lt"/>
              </a:rPr>
              <a:t>页</a:t>
            </a:r>
            <a:endParaRPr lang="en-US" altLang="zh-CN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" y="121504"/>
            <a:ext cx="4270384" cy="2862322"/>
          </a:xfrm>
          <a:prstGeom prst="rect">
            <a:avLst/>
          </a:prstGeom>
          <a:solidFill>
            <a:srgbClr val="FFFEA7"/>
          </a:solidFill>
          <a:ln>
            <a:solidFill>
              <a:srgbClr val="990000"/>
            </a:solidFill>
          </a:ln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class Sum { 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int n;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float f() { 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float sum=0;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for(int i=1;i&lt;=n;i++)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   sum=sum+i;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return sum;  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}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}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08" y="3566397"/>
            <a:ext cx="6669032" cy="31700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public class Example5_7 {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public static void main(String args[]) {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Average aver=new Average();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aver.n=100;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float resultTwo=aver.g();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 float resultOne=aver.f();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System.out.println("resultOne="+resultOne);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    System.out.println("resultTwo="+resultTwo);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   }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}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7984" y="58043"/>
            <a:ext cx="4682824" cy="3416320"/>
          </a:xfrm>
          <a:prstGeom prst="rect">
            <a:avLst/>
          </a:prstGeom>
          <a:solidFill>
            <a:srgbClr val="C1FFFF"/>
          </a:solidFill>
          <a:ln>
            <a:solidFill>
              <a:srgbClr val="7030A0"/>
            </a:solidFill>
          </a:ln>
        </p:spPr>
        <p:txBody>
          <a:bodyPr wrap="square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class Average extends Sum {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int n;  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float f() { 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float c;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super.n=n;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c=super.f();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return c/n;  }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float g() {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 float c;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 c=super.f();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       return c/2; }</a:t>
            </a:r>
            <a:endParaRPr lang="zh-CN" altLang="en-US" sz="18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1800" dirty="0">
                <a:latin typeface="+mj-lt"/>
              </a:rPr>
              <a:t>}</a:t>
            </a:r>
            <a:endParaRPr lang="zh-CN" altLang="en-US" sz="18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600" y="4797152"/>
            <a:ext cx="4668520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</a:rPr>
              <a:t>float resultOne=aver.f();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</a:rPr>
              <a:t>float resultTwo=aver.g();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838256" cy="4751040"/>
          </a:xfrm>
        </p:spPr>
        <p:txBody>
          <a:bodyPr/>
          <a:lstStyle/>
          <a:p>
            <a:r>
              <a:rPr lang="zh-CN" altLang="en-US" dirty="0"/>
              <a:t>父类对象调用方法比较简单，只能调用父类中定义的成员变量和成员方法。</a:t>
            </a:r>
            <a:endParaRPr lang="en-US" altLang="zh-CN" dirty="0"/>
          </a:p>
          <a:p>
            <a:r>
              <a:rPr lang="zh-CN" altLang="en-US" dirty="0"/>
              <a:t>思考：可以将子类对象赋值给父类对象吗？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的子类，下面的赋值合法吗：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 a=new A();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B b=new B();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a=b;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40" y="538472"/>
            <a:ext cx="8280920" cy="685800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、对象的上转型对象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484784"/>
            <a:ext cx="8280920" cy="4608512"/>
          </a:xfrm>
        </p:spPr>
        <p:txBody>
          <a:bodyPr/>
          <a:lstStyle/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上转型对象访问成员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上转型对象的作用</a:t>
            </a: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e5aac08c-c9ec-49c0-a3ba-1d5e8621098e"/>
  <p:tag name="COMMONDATA" val="eyJoZGlkIjoiNzdlZWFkM2RlYTkwOGYxMmE0NmI5NzczMzAwYjI3Y2QifQ=="/>
</p:tagLst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00"/>
      </a:hlink>
      <a:folHlink>
        <a:srgbClr val="0000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33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13580</Words>
  <Application>WPS 演示</Application>
  <PresentationFormat>全屏显示(4:3)</PresentationFormat>
  <Paragraphs>904</Paragraphs>
  <Slides>60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楷体</vt:lpstr>
      <vt:lpstr>微软雅黑</vt:lpstr>
      <vt:lpstr>Calibri</vt:lpstr>
      <vt:lpstr>黑体</vt:lpstr>
      <vt:lpstr>Arial Unicode MS</vt:lpstr>
      <vt:lpstr>Consolas</vt:lpstr>
      <vt:lpstr>-apple-system</vt:lpstr>
      <vt:lpstr>Segoe Print</vt:lpstr>
      <vt:lpstr>默认设计模板</vt:lpstr>
      <vt:lpstr>自定义设计方案</vt:lpstr>
      <vt:lpstr>PowerPoint 演示文稿</vt:lpstr>
      <vt:lpstr>主要内容</vt:lpstr>
      <vt:lpstr>1、对象访问成员的进一步说明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2、对象的上转型对象</vt:lpstr>
      <vt:lpstr>2.1 基本概念</vt:lpstr>
      <vt:lpstr>2.2上转型对象访问成员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 基本概念</vt:lpstr>
      <vt:lpstr>PowerPoint 演示文稿</vt:lpstr>
      <vt:lpstr>3.2 多态性的几种实现方式</vt:lpstr>
      <vt:lpstr>3.3 使用上转型对象实现多态性</vt:lpstr>
      <vt:lpstr>PowerPoint 演示文稿</vt:lpstr>
      <vt:lpstr>PowerPoint 演示文稿</vt:lpstr>
      <vt:lpstr>PowerPoint 演示文稿</vt:lpstr>
      <vt:lpstr>4、抽象类与多态</vt:lpstr>
      <vt:lpstr>4.1 抽象类、抽象方法的定义</vt:lpstr>
      <vt:lpstr>4.2 抽象类的注意事项</vt:lpstr>
      <vt:lpstr>PowerPoint 演示文稿</vt:lpstr>
      <vt:lpstr>4.3 有关抽象类的继承</vt:lpstr>
      <vt:lpstr>PowerPoint 演示文稿</vt:lpstr>
      <vt:lpstr>PowerPoint 演示文稿</vt:lpstr>
      <vt:lpstr>PowerPoint 演示文稿</vt:lpstr>
      <vt:lpstr>PowerPoint 演示文稿</vt:lpstr>
      <vt:lpstr>4.4 抽象类的上转型</vt:lpstr>
      <vt:lpstr>5、final关键字</vt:lpstr>
      <vt:lpstr>PowerPoint 演示文稿</vt:lpstr>
      <vt:lpstr>PowerPoint 演示文稿</vt:lpstr>
      <vt:lpstr>6、案例讲解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ccm</dc:creator>
  <cp:lastModifiedBy>便是晴天</cp:lastModifiedBy>
  <cp:revision>1332</cp:revision>
  <dcterms:created xsi:type="dcterms:W3CDTF">2113-01-01T00:00:00Z</dcterms:created>
  <dcterms:modified xsi:type="dcterms:W3CDTF">2023-04-25T01:42:51Z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8A00A33C5E964EC8A706EAD5E5E57FCF</vt:lpwstr>
  </property>
  <property fmtid="{D5CDD505-2E9C-101B-9397-08002B2CF9AE}" pid="3" name="KSOProductBuildVer">
    <vt:lpwstr>2052-11.1.0.13703</vt:lpwstr>
  </property>
</Properties>
</file>