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7"/>
  </p:handoutMasterIdLst>
  <p:sldIdLst>
    <p:sldId id="467" r:id="rId4"/>
    <p:sldId id="784" r:id="rId6"/>
    <p:sldId id="484" r:id="rId7"/>
    <p:sldId id="485" r:id="rId8"/>
    <p:sldId id="783" r:id="rId9"/>
    <p:sldId id="756" r:id="rId10"/>
    <p:sldId id="745" r:id="rId11"/>
    <p:sldId id="778" r:id="rId12"/>
    <p:sldId id="781" r:id="rId13"/>
    <p:sldId id="740" r:id="rId14"/>
    <p:sldId id="755" r:id="rId15"/>
    <p:sldId id="742" r:id="rId16"/>
    <p:sldId id="743" r:id="rId17"/>
    <p:sldId id="744" r:id="rId18"/>
    <p:sldId id="738" r:id="rId19"/>
    <p:sldId id="762" r:id="rId20"/>
    <p:sldId id="764" r:id="rId21"/>
    <p:sldId id="768" r:id="rId22"/>
    <p:sldId id="734" r:id="rId23"/>
    <p:sldId id="765" r:id="rId24"/>
    <p:sldId id="766" r:id="rId25"/>
    <p:sldId id="780" r:id="rId26"/>
    <p:sldId id="779" r:id="rId27"/>
    <p:sldId id="767" r:id="rId28"/>
    <p:sldId id="735" r:id="rId29"/>
    <p:sldId id="477" r:id="rId30"/>
    <p:sldId id="769" r:id="rId31"/>
    <p:sldId id="771" r:id="rId32"/>
    <p:sldId id="770" r:id="rId33"/>
    <p:sldId id="772" r:id="rId34"/>
    <p:sldId id="773" r:id="rId35"/>
    <p:sldId id="774" r:id="rId36"/>
    <p:sldId id="775" r:id="rId37"/>
    <p:sldId id="776" r:id="rId38"/>
    <p:sldId id="736" r:id="rId39"/>
    <p:sldId id="746" r:id="rId40"/>
    <p:sldId id="747" r:id="rId41"/>
    <p:sldId id="748" r:id="rId42"/>
    <p:sldId id="749" r:id="rId43"/>
    <p:sldId id="750" r:id="rId44"/>
    <p:sldId id="751" r:id="rId45"/>
    <p:sldId id="782" r:id="rId46"/>
    <p:sldId id="754" r:id="rId47"/>
    <p:sldId id="753" r:id="rId48"/>
    <p:sldId id="752" r:id="rId49"/>
    <p:sldId id="757" r:id="rId50"/>
    <p:sldId id="758" r:id="rId51"/>
    <p:sldId id="759" r:id="rId52"/>
    <p:sldId id="760" r:id="rId53"/>
    <p:sldId id="761" r:id="rId54"/>
    <p:sldId id="737" r:id="rId55"/>
    <p:sldId id="777" r:id="rId56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9999"/>
    <a:srgbClr val="FFFFFF"/>
    <a:srgbClr val="00FF00"/>
    <a:srgbClr val="BEB29A"/>
    <a:srgbClr val="DCBBA6"/>
    <a:srgbClr val="CC99FF"/>
    <a:srgbClr val="E3C9B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1956" autoAdjust="0"/>
  </p:normalViewPr>
  <p:slideViewPr>
    <p:cSldViewPr showGuides="1">
      <p:cViewPr varScale="1">
        <p:scale>
          <a:sx n="78" d="100"/>
          <a:sy n="78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2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07FEC4-61D2-45D5-A1F0-A34BB5CC86C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320AD8-8A9A-41EE-A796-7F13A5D706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871B99-22C6-48D0-8086-BA743688BEC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559F73E2-76C7-47DA-BDCA-1DF15DC698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E6CE76-8702-4EFC-8712-D4F9D44D61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030109-3E59-4519-8A62-D8313EA2F0E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4128" y="6511048"/>
            <a:ext cx="1905000" cy="3469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AE44A0C9-BF33-4D08-BA66-E41C2A0B4543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D59B-F70C-449C-BC53-94456B6509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FA3D-9855-41AD-B978-43735050E4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FF"/>
                </a:solidFill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defRPr sz="18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0"/>
              </a:spcBef>
              <a:defRPr sz="18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0"/>
              </a:spcBef>
              <a:defRPr sz="1800"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08104" y="6472661"/>
            <a:ext cx="1905000" cy="34071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80112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D6D2344B-8444-4C73-AE08-1B349EB1953C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08104" y="6480720"/>
            <a:ext cx="1905000" cy="26064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91D3034C-8DF5-4CA5-BE5F-074C9890F114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796136" y="6497082"/>
            <a:ext cx="1905000" cy="3469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662530FA-4B61-4560-83BA-AD33DBD50EDB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580112" y="6453336"/>
            <a:ext cx="1800398" cy="33265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86157806-BEC5-4064-8C43-7179D5418629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19328" y="6525344"/>
            <a:ext cx="1905000" cy="33265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CC0B1-CC6A-4AAD-9F0A-E9A3C48519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F101-940C-4EC4-B657-78971C07B5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9966" y="6477000"/>
            <a:ext cx="1905000" cy="34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49AAFB6A-21BA-4A5A-8173-DDAB3ADFD5B2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pic>
        <p:nvPicPr>
          <p:cNvPr id="6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67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6"/>
            <a:ext cx="1731962" cy="37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5"/>
            <a:ext cx="17319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dt="0"/>
  <p:txStyles>
    <p:titleStyle>
      <a:lvl1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61925" indent="-161925" algn="l" defTabSz="649605" rtl="0" eaLnBrk="0" fontAlgn="base" hangingPunct="0">
        <a:lnSpc>
          <a:spcPct val="90000"/>
        </a:lnSpc>
        <a:spcBef>
          <a:spcPts val="715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&#20195;&#30721;/chapter6/&#20363;&#23376;1/Computable.java" TargetMode="External"/><Relationship Id="rId3" Type="http://schemas.openxmlformats.org/officeDocument/2006/relationships/hyperlink" Target="&#20195;&#30721;/chapter6/&#20363;&#23376;1/Japan.java" TargetMode="External"/><Relationship Id="rId2" Type="http://schemas.openxmlformats.org/officeDocument/2006/relationships/hyperlink" Target="&#20195;&#30721;/chapter6/&#20363;&#23376;1/China.java" TargetMode="External"/><Relationship Id="rId1" Type="http://schemas.openxmlformats.org/officeDocument/2006/relationships/hyperlink" Target="&#20195;&#30721;/chapter6/&#20363;&#23376;1/Example6_1.jav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95536" y="935077"/>
            <a:ext cx="835292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650240" rtl="0" eaLnBrk="1" fontAlgn="base" latinLnBrk="0" hangingPunct="1">
              <a:lnSpc>
                <a:spcPct val="200000"/>
              </a:lnSpc>
              <a:spcBef>
                <a:spcPts val="2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第</a:t>
            </a:r>
            <a:r>
              <a:rPr kumimoji="0" lang="en-US" altLang="zh-CN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7</a:t>
            </a:r>
            <a:r>
              <a:rPr kumimoji="0" lang="zh-CN" altLang="en-US" sz="4000" b="1" i="0" u="none" strike="noStrike" kern="1200" cap="all" spc="356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次教学</a:t>
            </a:r>
            <a:b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br>
            <a:r>
              <a:rPr kumimoji="0" lang="zh-CN" altLang="en-US" sz="3600" b="1" i="0" u="none" strike="noStrike" kern="1200" cap="all" spc="356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接口，内部类</a:t>
            </a:r>
            <a:endParaRPr kumimoji="0" lang="zh-CN" altLang="en-US" sz="3600" b="1" i="0" u="none" strike="noStrike" kern="1200" cap="all" spc="356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6259" name="矩形 259"/>
          <p:cNvSpPr>
            <a:spLocks noChangeArrowheads="1"/>
          </p:cNvSpPr>
          <p:nvPr/>
        </p:nvSpPr>
        <p:spPr bwMode="auto">
          <a:xfrm>
            <a:off x="1403648" y="4195745"/>
            <a:ext cx="6768752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计算机与信息学院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课程组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E88BA4-A12C-4B9D-9C7D-D8770D11A942}" type="datetime2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0" y="5580459"/>
            <a:ext cx="9144000" cy="13049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0" y="5445224"/>
            <a:ext cx="9144000" cy="422275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32856"/>
            <a:ext cx="8208912" cy="3610744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修饰符</a:t>
            </a:r>
            <a:r>
              <a:rPr lang="zh-CN" altLang="en-US" sz="2000" b="1" dirty="0">
                <a:latin typeface="微软雅黑" panose="020B0503020204020204" pitchFamily="34" charset="-122"/>
              </a:rPr>
              <a:t>：可选，用于指定接口的访问权限，可选值为</a:t>
            </a:r>
            <a:r>
              <a:rPr lang="en-US" altLang="zh-CN" sz="2000" b="1" dirty="0">
                <a:latin typeface="微软雅黑" panose="020B0503020204020204" pitchFamily="34" charset="-122"/>
              </a:rPr>
              <a:t>public</a:t>
            </a:r>
            <a:r>
              <a:rPr lang="zh-CN" altLang="en-US" sz="2000" b="1" dirty="0">
                <a:latin typeface="微软雅黑" panose="020B0503020204020204" pitchFamily="34" charset="-122"/>
              </a:rPr>
              <a:t>。如果省略则使用默认的访问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权限（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public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）。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接口名</a:t>
            </a:r>
            <a:r>
              <a:rPr lang="zh-CN" altLang="en-US" sz="2000" b="1" dirty="0">
                <a:latin typeface="微软雅黑" panose="020B0503020204020204" pitchFamily="34" charset="-122"/>
              </a:rPr>
              <a:t>：必选参数，用于指定接口的名称，接口名必须是合法的</a:t>
            </a:r>
            <a:r>
              <a:rPr lang="en-US" altLang="zh-CN" sz="2000" b="1" dirty="0">
                <a:latin typeface="微软雅黑" panose="020B0503020204020204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pitchFamily="34" charset="-122"/>
              </a:rPr>
              <a:t>标识符。一般情况下，要求首字母大写。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extends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</a:rPr>
              <a:t>父接口名列表：可选参数，用于指定要定义的接口继承于哪个父接口。当使用</a:t>
            </a:r>
            <a:r>
              <a:rPr lang="en-US" altLang="zh-CN" sz="2000" b="1" dirty="0">
                <a:latin typeface="微软雅黑" panose="020B0503020204020204" pitchFamily="34" charset="-122"/>
              </a:rPr>
              <a:t>extends</a:t>
            </a:r>
            <a:r>
              <a:rPr lang="zh-CN" altLang="en-US" sz="2000" b="1" dirty="0">
                <a:latin typeface="微软雅黑" panose="020B0503020204020204" pitchFamily="34" charset="-122"/>
              </a:rPr>
              <a:t>关键字时，父接口名为必选参数。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en-US" sz="2000" b="1" dirty="0">
                <a:latin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接口中的方法</a:t>
            </a:r>
            <a:r>
              <a:rPr lang="zh-CN" altLang="en-US" sz="2000" b="1" u="sng" dirty="0">
                <a:solidFill>
                  <a:srgbClr val="0000FF"/>
                </a:solidFill>
                <a:latin typeface="微软雅黑" panose="020B0503020204020204" pitchFamily="34" charset="-122"/>
              </a:rPr>
              <a:t>只有定义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而没有被实现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B01B56F-4B41-4F6E-A37F-4E7311F93B7A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5486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页自学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6022" y="0"/>
            <a:ext cx="5495238" cy="2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629400" cy="68580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）接口实现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73907"/>
            <a:ext cx="8640712" cy="4463008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一个类</a:t>
            </a:r>
            <a:r>
              <a:rPr lang="zh-CN" altLang="en-US" dirty="0" smtClean="0">
                <a:latin typeface="微软雅黑" panose="020B0503020204020204" pitchFamily="34" charset="-122"/>
              </a:rPr>
              <a:t>通过关键字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implements</a:t>
            </a:r>
            <a:r>
              <a:rPr lang="zh-CN" altLang="en-US" dirty="0">
                <a:latin typeface="微软雅黑" panose="020B0503020204020204" pitchFamily="34" charset="-122"/>
              </a:rPr>
              <a:t>声明自己</a:t>
            </a:r>
            <a:r>
              <a:rPr lang="zh-CN" altLang="en-US" dirty="0" smtClean="0">
                <a:latin typeface="微软雅黑" panose="020B0503020204020204" pitchFamily="34" charset="-122"/>
              </a:rPr>
              <a:t>实现接口</a:t>
            </a:r>
            <a:r>
              <a:rPr lang="zh-CN" altLang="en-US" dirty="0">
                <a:latin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例如：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457200" lvl="1" indent="0" algn="just" eaLnBrk="1" hangingPunct="1"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class 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 implements </a:t>
            </a:r>
            <a:r>
              <a:rPr lang="en-US" altLang="zh-CN" sz="2400" dirty="0" err="1">
                <a:latin typeface="微软雅黑" panose="020B0503020204020204" pitchFamily="34" charset="-122"/>
              </a:rPr>
              <a:t>Printable,Addable</a:t>
            </a:r>
            <a:r>
              <a:rPr lang="en-US" altLang="zh-CN" sz="2400" dirty="0">
                <a:latin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如果一</a:t>
            </a:r>
            <a:r>
              <a:rPr lang="zh-CN" altLang="en-US" dirty="0" smtClean="0">
                <a:latin typeface="微软雅黑" panose="020B0503020204020204" pitchFamily="34" charset="-122"/>
              </a:rPr>
              <a:t>个类实现</a:t>
            </a:r>
            <a:r>
              <a:rPr lang="zh-CN" altLang="en-US" dirty="0">
                <a:latin typeface="微软雅黑" panose="020B0503020204020204" pitchFamily="34" charset="-122"/>
              </a:rPr>
              <a:t>了某个接口，那么这个类必须重写该</a:t>
            </a:r>
            <a:r>
              <a:rPr lang="zh-CN" altLang="en-US" dirty="0" smtClean="0">
                <a:latin typeface="微软雅黑" panose="020B0503020204020204" pitchFamily="34" charset="-122"/>
              </a:rPr>
              <a:t>接口的所有方法，否则就要定义成抽象类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。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（为什么？）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395288" y="6132513"/>
            <a:ext cx="1579562" cy="36988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本页演示程序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700808"/>
            <a:ext cx="8060432" cy="4114800"/>
          </a:xfrm>
        </p:spPr>
        <p:txBody>
          <a:bodyPr/>
          <a:lstStyle/>
          <a:p>
            <a:r>
              <a:rPr lang="zh-CN" altLang="en-US" dirty="0"/>
              <a:t> 例子1</a:t>
            </a:r>
            <a:r>
              <a:rPr lang="zh-CN" altLang="en-US" dirty="0">
                <a:hlinkClick r:id="rId1"/>
              </a:rPr>
              <a:t>(</a:t>
            </a:r>
            <a:r>
              <a:rPr lang="en-US" altLang="zh-CN" dirty="0">
                <a:hlinkClick r:id="rId1"/>
              </a:rPr>
              <a:t>Example6_1)</a:t>
            </a:r>
            <a:r>
              <a:rPr lang="zh-CN" altLang="en-US" dirty="0"/>
              <a:t>中包含有</a:t>
            </a:r>
            <a:r>
              <a:rPr lang="en-US" altLang="zh-CN" dirty="0">
                <a:hlinkClick r:id="rId2"/>
              </a:rPr>
              <a:t>China</a:t>
            </a:r>
            <a:r>
              <a:rPr lang="zh-CN" altLang="en-US" dirty="0">
                <a:hlinkClick r:id="rId2"/>
              </a:rPr>
              <a:t>类</a:t>
            </a:r>
            <a:r>
              <a:rPr lang="zh-CN" altLang="en-US" dirty="0"/>
              <a:t>、</a:t>
            </a:r>
            <a:r>
              <a:rPr lang="en-US" altLang="zh-CN" dirty="0">
                <a:hlinkClick r:id="rId3"/>
              </a:rPr>
              <a:t>Japan</a:t>
            </a:r>
            <a:r>
              <a:rPr lang="zh-CN" altLang="en-US" dirty="0">
                <a:hlinkClick r:id="rId3"/>
              </a:rPr>
              <a:t>类</a:t>
            </a:r>
            <a:r>
              <a:rPr lang="zh-CN" altLang="en-US" dirty="0"/>
              <a:t>和</a:t>
            </a:r>
            <a:r>
              <a:rPr lang="en-US" altLang="zh-CN" dirty="0">
                <a:hlinkClick r:id="rId4"/>
              </a:rPr>
              <a:t>Computable</a:t>
            </a:r>
            <a:r>
              <a:rPr lang="zh-CN" altLang="en-US" dirty="0">
                <a:hlinkClick r:id="rId4"/>
              </a:rPr>
              <a:t>接口</a:t>
            </a:r>
            <a:r>
              <a:rPr lang="zh-CN" altLang="en-US" dirty="0"/>
              <a:t>，而且</a:t>
            </a:r>
            <a:r>
              <a:rPr lang="en-US" altLang="zh-CN" dirty="0"/>
              <a:t>China</a:t>
            </a:r>
            <a:r>
              <a:rPr lang="zh-CN" altLang="en-US" dirty="0"/>
              <a:t>和</a:t>
            </a:r>
            <a:r>
              <a:rPr lang="en-US" altLang="zh-CN" dirty="0"/>
              <a:t>Japan</a:t>
            </a:r>
            <a:r>
              <a:rPr lang="zh-CN" altLang="en-US" dirty="0"/>
              <a:t>类都实现了</a:t>
            </a:r>
            <a:r>
              <a:rPr lang="en-US" altLang="zh-CN" dirty="0"/>
              <a:t>Computable</a:t>
            </a:r>
            <a:r>
              <a:rPr lang="zh-CN" altLang="en-US" dirty="0"/>
              <a:t>接口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510338"/>
            <a:ext cx="1905000" cy="347662"/>
          </a:xfrm>
        </p:spPr>
        <p:txBody>
          <a:bodyPr/>
          <a:lstStyle/>
          <a:p>
            <a:fld id="{F1CC4939-4513-491B-84A2-C22E9C4F9F70}" type="slidenum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508104" y="6472661"/>
            <a:ext cx="1905000" cy="34071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167" y="836613"/>
            <a:ext cx="5318993" cy="24851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46;</a:t>
            </a:r>
            <a:endParaRPr lang="en-US" altLang="zh-CN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b="1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83568" y="3668712"/>
            <a:ext cx="6765925" cy="2808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Japan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Computable { 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//Japan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类实现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Computable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接口</a:t>
            </a:r>
            <a:endParaRPr lang="zh-CN" altLang="en-US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//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此处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必须有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MAX+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zh-CN" altLang="en-US" sz="20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B01B56F-4B41-4F6E-A37F-4E7311F93B7A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95288" y="260350"/>
            <a:ext cx="7991475" cy="288061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China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 { </a:t>
            </a:r>
            <a:r>
              <a:rPr lang="en-US" altLang="zh-C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8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不要忘记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8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关键字，为什么？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endParaRPr lang="zh-CN" altLang="en-US" sz="1800" b="1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705101" y="2863972"/>
            <a:ext cx="6694488" cy="3600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Example6_1 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China </a:t>
            </a:r>
            <a:r>
              <a:rPr lang="en-US" altLang="zh-CN" sz="1800" b="0" dirty="0" err="1">
                <a:solidFill>
                  <a:srgbClr val="6A3E3E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China();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Japan </a:t>
            </a:r>
            <a:r>
              <a:rPr lang="en-US" altLang="zh-CN" sz="1800" b="0" dirty="0" err="1">
                <a:solidFill>
                  <a:srgbClr val="6A3E3E"/>
                </a:solidFill>
                <a:latin typeface="Consolas" panose="020B0609020204030204" pitchFamily="49" charset="0"/>
              </a:rPr>
              <a:t>henlu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Japan()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0" dirty="0" err="1">
                <a:solidFill>
                  <a:srgbClr val="6A3E3E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=32+Computable.MAX; </a:t>
            </a:r>
            <a:endParaRPr lang="en-US" altLang="zh-CN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0" dirty="0" err="1">
                <a:solidFill>
                  <a:srgbClr val="6A3E3E"/>
                </a:solidFill>
                <a:latin typeface="Consolas" panose="020B0609020204030204" pitchFamily="49" charset="0"/>
              </a:rPr>
              <a:t>henlu</a:t>
            </a:r>
            <a:r>
              <a:rPr lang="en-US" altLang="zh-C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=14+Computable.MAX;</a:t>
            </a:r>
            <a:endParaRPr lang="en-US" altLang="zh-CN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henlu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zh-CN" altLang="en-US" sz="1800" b="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CA026F94-6BC2-4C2F-AEB4-E7C94D10364D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9874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例：电脑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接口的实现代码：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568" y="1004535"/>
            <a:ext cx="5472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 USB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open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//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运行设备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886" y="2359908"/>
            <a:ext cx="66341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Mouse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run() 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("Mouse  ......");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Keyboard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void run()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("Keyboard  ......");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89074" y="40466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接口的实现代码：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1083508"/>
            <a:ext cx="84249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MouseUSB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Mouse </a:t>
            </a:r>
            <a:r>
              <a:rPr lang="en-US" altLang="zh-CN" sz="2000" b="1" dirty="0">
                <a:latin typeface="Consolas" panose="020B0609020204030204" pitchFamily="49" charset="0"/>
              </a:rPr>
              <a:t>implements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USB {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open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zh-CN" sz="2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("Mouse USB open ......");</a:t>
            </a:r>
            <a:endParaRPr lang="en-US" altLang="zh-CN" sz="20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KeyboardUSB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Keyboard </a:t>
            </a:r>
            <a:r>
              <a:rPr lang="en-US" altLang="zh-CN" sz="2000" b="1" dirty="0">
                <a:latin typeface="Consolas" panose="020B0609020204030204" pitchFamily="49" charset="0"/>
              </a:rPr>
              <a:t>implements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USB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open</a:t>
            </a:r>
            <a:r>
              <a:rPr lang="en-US" altLang="zh-CN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zh-CN" sz="2000" b="1" i="1" dirty="0">
                <a:solidFill>
                  <a:schemeClr val="tx1"/>
                </a:solidFill>
                <a:latin typeface="Consolas" panose="020B0609020204030204" pitchFamily="49" charset="0"/>
              </a:rPr>
              <a:t>("Keyboard USB open ......");</a:t>
            </a:r>
            <a:endParaRPr lang="en-US" altLang="zh-CN" sz="20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03548" y="396047"/>
            <a:ext cx="8136904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 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描述电脑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 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电脑运行 </a:t>
            </a:r>
            <a:endParaRPr lang="zh-CN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"computer  ......"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useUSB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(USB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使用符合规则的外设。</a:t>
            </a:r>
            <a:endParaRPr lang="en-US" altLang="zh-CN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86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04528" y="2992069"/>
            <a:ext cx="74261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USBTest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computer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computer();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MouseUSB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MouseUSB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.useUSB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KeyboardUSB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KeyboardUSB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.useUSB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23850" y="500063"/>
            <a:ext cx="84963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接口的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UML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  <a:t>图</a:t>
            </a:r>
            <a:r>
              <a:rPr kumimoji="0" lang="zh-CN" altLang="en-US" sz="2400" dirty="0" smtClean="0">
                <a:solidFill>
                  <a:srgbClr val="0000FF"/>
                </a:solidFill>
                <a:latin typeface="Arial" panose="020B0604020202020204"/>
                <a:ea typeface="黑体" panose="02010609060101010101" pitchFamily="49" charset="-122"/>
              </a:rPr>
              <a:t>（本页自学）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rPr>
            </a:b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3850" y="1268413"/>
            <a:ext cx="8208963" cy="253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使用一个长方形描述一个接口的主要构成，将长方形垂直地分为三层。</a:t>
            </a:r>
            <a:endParaRPr kumimoji="0"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kumimoji="0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层是名字层，接口的名字必须是斜体字形，而且需要用</a:t>
            </a:r>
            <a:r>
              <a:rPr kumimoji="0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&lt;&lt;interface&gt;&gt;</a:t>
            </a: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修饰名字，并且该修饰和名字分列在两行。</a:t>
            </a:r>
            <a:endParaRPr kumimoji="0"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kumimoji="0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层是常量层，列出接口中的常量及类型，格式是“常量名字：类型”。</a:t>
            </a:r>
            <a:endParaRPr kumimoji="0"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kumimoji="0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0"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层是方法层，也称操作层，列出接口中的方法及返回类型，格式是“方法名字（参数列表）：类型”。</a:t>
            </a:r>
            <a:endParaRPr kumimoji="0"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780" r="1232" b="14796"/>
          <a:stretch>
            <a:fillRect/>
          </a:stretch>
        </p:blipFill>
        <p:spPr bwMode="auto">
          <a:xfrm>
            <a:off x="1763688" y="3811484"/>
            <a:ext cx="6769125" cy="240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6629400" cy="6858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、接口与抽象类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114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接口的很多性质与抽象类（</a:t>
            </a:r>
            <a:r>
              <a:rPr lang="en-US" altLang="zh-CN" dirty="0">
                <a:latin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微软雅黑" panose="020B0503020204020204" pitchFamily="34" charset="-122"/>
              </a:rPr>
              <a:t>类）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相似</a:t>
            </a:r>
            <a:r>
              <a:rPr lang="zh-CN" altLang="en-US" dirty="0" smtClean="0">
                <a:latin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接口和抽象类的比较如下：</a:t>
            </a:r>
            <a:endParaRPr lang="zh-CN" altLang="en-US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 algn="just" eaLnBrk="1" hangingPunct="1">
              <a:spcBef>
                <a:spcPct val="2000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</a:rPr>
              <a:t>抽象类和接口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都可以有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abstract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 algn="just" eaLnBrk="1" hangingPunct="1">
              <a:spcBef>
                <a:spcPct val="2000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抽象类中也可以有非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abstract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不可以</a:t>
            </a:r>
            <a:r>
              <a:rPr lang="zh-CN" altLang="en-US" dirty="0">
                <a:latin typeface="微软雅黑" panose="020B0503020204020204" pitchFamily="34" charset="-122"/>
              </a:rPr>
              <a:t>。 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0" indent="457200" algn="just" eaLnBrk="1" hangingPunct="1">
              <a:spcBef>
                <a:spcPct val="2000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</a:rPr>
              <a:t>接口</a:t>
            </a:r>
            <a:r>
              <a:rPr lang="zh-CN" altLang="en-US" dirty="0">
                <a:latin typeface="微软雅黑" panose="020B0503020204020204" pitchFamily="34" charset="-122"/>
              </a:rPr>
              <a:t>中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只有常量，没有变量</a:t>
            </a:r>
            <a:r>
              <a:rPr lang="zh-CN" altLang="en-US" dirty="0" smtClean="0">
                <a:latin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457200" algn="just" eaLnBrk="1" hangingPunct="1">
              <a:spcBef>
                <a:spcPct val="2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</a:rPr>
              <a:t>而</a:t>
            </a:r>
            <a:r>
              <a:rPr lang="zh-CN" altLang="en-US" dirty="0">
                <a:latin typeface="微软雅黑" panose="020B0503020204020204" pitchFamily="34" charset="-122"/>
              </a:rPr>
              <a:t>抽象类中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即可以有常量也可以有变量</a:t>
            </a:r>
            <a:r>
              <a:rPr lang="zh-CN" altLang="en-US" dirty="0">
                <a:latin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16632"/>
            <a:ext cx="8208912" cy="64955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95536" y="764704"/>
            <a:ext cx="80650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的关键点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可以抽象出重要的</a:t>
            </a:r>
            <a:r>
              <a:rPr lang="zh-CN" altLang="zh-CN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行为标准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zh-CN" altLang="zh-CN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行为标准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用抽象方法来表示。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79512" y="2204864"/>
            <a:ext cx="8784976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机动车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MotorVehicles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规定，所有的机动车都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必须有刹车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功能；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MoneyFare接口设定了机动车</a:t>
            </a:r>
            <a:r>
              <a:rPr lang="zh-CN" altLang="en-US" sz="22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收费标准</a:t>
            </a:r>
            <a:r>
              <a:rPr lang="zh-CN" altLang="en-US" sz="22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2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ControlTemperature接口设定了</a:t>
            </a:r>
            <a:r>
              <a:rPr lang="zh-CN" altLang="en-US" sz="22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空调接口标准</a:t>
            </a:r>
            <a:r>
              <a:rPr lang="zh-CN" altLang="en-US" sz="22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出租车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Taxi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公共汽车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具备刹车功能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出租车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Taxi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有空</a:t>
            </a:r>
            <a:r>
              <a:rPr lang="zh-CN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调和收费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电影院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Cinema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也有空调，也要收费</a:t>
            </a:r>
            <a:endParaRPr lang="zh-CN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55576" y="43645"/>
            <a:ext cx="6367373" cy="33850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abstract class MotorVehicles {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abstract </a:t>
            </a: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brake();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 MoneyFare {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charge();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 ControlTemperature {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controlAirTemperature();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3197" y="3573016"/>
            <a:ext cx="7992888" cy="3015697"/>
          </a:xfrm>
          <a:prstGeom prst="rect">
            <a:avLst/>
          </a:prstGeom>
          <a:solidFill>
            <a:srgbClr val="FAF7D4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Bus extends MotorVehicles implements MoneyFare { 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void brake() {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System.out.println("公共汽车使用毂式刹车技术");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void charge() {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System.out.println("公共汽车:一元/张,不计算公里数");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1052736"/>
            <a:ext cx="820891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Taxi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MotorVehicles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MoneyFare,ControlTemperature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brake()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出租车使用盘式刹车技术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charge()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出租车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:2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公里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起步价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公里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controlAirTemperature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出租车安装了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Hair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空调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9552" y="692697"/>
            <a:ext cx="7560840" cy="465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Cinema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MoneyFare,ControlTemperature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charge()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电影院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门票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十元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张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controlAirTemperature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电影院安装了中央空调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560" y="616034"/>
            <a:ext cx="66064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Example6_3 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Bus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bus101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Bus();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Taxi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buleTaxi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Taxi();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Cinema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redStarCinema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Cinema();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MoneyFare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fare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fare =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bus101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bus101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.brake(); 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fare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fare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buleTaxi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buleTaxi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buleTaxi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.brake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fare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.controlAirTemperature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fare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redStarCinema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redStarCinema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fare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temperature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.controlAirTemperature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6339"/>
            <a:ext cx="6629400" cy="6858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、接口与多态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）接口回调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）利用接口实现多态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）面向接口编程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00063"/>
            <a:ext cx="7364413" cy="563562"/>
          </a:xfrm>
        </p:spPr>
        <p:txBody>
          <a:bodyPr/>
          <a:lstStyle/>
          <a:p>
            <a:pPr algn="l"/>
            <a:r>
              <a:rPr lang="en-US" altLang="zh-CN" sz="2800" b="1" dirty="0"/>
              <a:t>(1) </a:t>
            </a:r>
            <a:r>
              <a:rPr lang="zh-CN" altLang="en-US" sz="2800" b="1" dirty="0">
                <a:latin typeface="宋体" panose="02010600030101010101" pitchFamily="2" charset="-122"/>
              </a:rPr>
              <a:t>接口回调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1173163"/>
            <a:ext cx="8229600" cy="4714875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接口回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调</a:t>
            </a:r>
            <a:r>
              <a:rPr lang="zh-CN" altLang="en-US" sz="2000" dirty="0" smtClean="0"/>
              <a:t>是指</a:t>
            </a:r>
            <a:r>
              <a:rPr lang="zh-CN" altLang="en-US" sz="2000" b="1" dirty="0" smtClean="0"/>
              <a:t>：</a:t>
            </a:r>
            <a:r>
              <a:rPr lang="zh-CN" altLang="en-US" sz="2000" b="1" u="sng" dirty="0" smtClean="0"/>
              <a:t>接口变量</a:t>
            </a:r>
            <a:r>
              <a:rPr lang="zh-CN" altLang="en-US" sz="2000" b="1" dirty="0" smtClean="0"/>
              <a:t>调用</a:t>
            </a:r>
            <a:r>
              <a:rPr lang="zh-CN" altLang="en-US" sz="2000" b="1" dirty="0"/>
              <a:t>被类重写的接口方法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dirty="0" smtClean="0">
                <a:solidFill>
                  <a:srgbClr val="0000FF"/>
                </a:solidFill>
              </a:rPr>
              <a:t>接口回调</a:t>
            </a:r>
            <a:r>
              <a:rPr lang="zh-CN" altLang="en-US" sz="2000" dirty="0" smtClean="0"/>
              <a:t>的两个条件</a:t>
            </a:r>
            <a:r>
              <a:rPr lang="zh-CN" altLang="en-US" sz="2000" dirty="0" smtClean="0">
                <a:sym typeface="Wingdings" panose="05000000000000000000" pitchFamily="2" charset="2"/>
              </a:rPr>
              <a:t>：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zh-CN" altLang="en-US" sz="2000" dirty="0" smtClean="0"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）使用接口子类实例化接口对象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zh-CN" altLang="en-US" sz="2000" b="1" dirty="0" smtClean="0">
                <a:sym typeface="Wingdings" panose="05000000000000000000" pitchFamily="2" charset="2"/>
              </a:rPr>
              <a:t>（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2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）接口子类重写接口方法</a:t>
            </a:r>
            <a:endParaRPr lang="zh-CN" altLang="en-US" sz="2000" dirty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368301" y="3429000"/>
            <a:ext cx="60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对象的上转型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调用子类重写的方法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81" y="4493059"/>
            <a:ext cx="8058150" cy="1485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1520" y="468929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接口对象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91880" y="488935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子类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）接口实现多态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1765176"/>
            <a:ext cx="8712968" cy="3968080"/>
          </a:xfrm>
        </p:spPr>
        <p:txBody>
          <a:bodyPr/>
          <a:lstStyle/>
          <a:p>
            <a:r>
              <a:rPr lang="zh-CN" altLang="en-US" dirty="0"/>
              <a:t>接口变量存放实现该接口的类的对象的引用，从而接口变量就可以回调类实现的接口方法。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</a:t>
            </a:r>
            <a:r>
              <a:rPr lang="zh-CN" altLang="en-US" dirty="0">
                <a:solidFill>
                  <a:srgbClr val="FF0000"/>
                </a:solidFill>
              </a:rPr>
              <a:t>方法的参数</a:t>
            </a:r>
            <a:r>
              <a:rPr lang="zh-CN" altLang="en-US" dirty="0"/>
              <a:t>是接口类型，就可以将任何实现该接口的类的实例的引用传递给该接口参数，那么接口参数就可以回调类实现的接口方法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8024" y="204186"/>
            <a:ext cx="2736304" cy="685800"/>
          </a:xfrm>
        </p:spPr>
        <p:txBody>
          <a:bodyPr/>
          <a:lstStyle/>
          <a:p>
            <a:pPr algn="just"/>
            <a:r>
              <a:rPr lang="zh-CN" altLang="en-US" dirty="0"/>
              <a:t>多态例题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3018" y="65405"/>
            <a:ext cx="4396741" cy="2862322"/>
          </a:xfrm>
          <a:prstGeom prst="rect">
            <a:avLst/>
          </a:prstGeom>
          <a:solidFill>
            <a:srgbClr val="333399">
              <a:lumMod val="20000"/>
              <a:lumOff val="80000"/>
            </a:srgbClr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interface CompurerAverage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public double average(double a,double b);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class A implements CompurerAverage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public double average(double a,double b)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double aver=0;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aver=(a+b)/2;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return aver;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9759" y="898123"/>
            <a:ext cx="4595404" cy="2030095"/>
          </a:xfrm>
          <a:prstGeom prst="rect">
            <a:avLst/>
          </a:prstGeom>
          <a:solidFill>
            <a:srgbClr val="FFFEA7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class B implements CompurerAverage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public double average(double a,double b)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double aver=0;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aver=Math.sqrt(a*b);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return aver;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018" y="2924810"/>
            <a:ext cx="8992145" cy="3415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Example6_4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public static void main(String args[])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CompurerAverage computer;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double a=11.23,b=22.78;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computer = new A();  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double result =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computer.average(a,b)</a:t>
            </a:r>
            <a:r>
              <a:rPr kumimoji="0" lang="zh-CN" altLang="en-US" sz="1800" b="0" i="0" u="none" strike="noStrike" kern="0" cap="none" spc="0" normalizeH="0" baseline="0" noProof="1" smtClean="0">
                <a:ln>
                  <a:solidFill>
                    <a:srgbClr val="000000"/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System.out.printf("%5.2f和%5.2f的算术平均值:%5.2f\n",a,b,result);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computer = new B();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result=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computer.average(a,b);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System.out.printf("%5.2f和%5.2f的几何平均值:%5.2f",a,b,result);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3816424" cy="6858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多态例题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86157806-BEC5-4064-8C43-7179D5418629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3" y="1200671"/>
            <a:ext cx="4440555" cy="258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interface SpeakHello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void speakHello();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class Chinese implements SpeakHello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public  void speakHello()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 System.out.println("中国人习惯问候语：你好,吃饭了吗? ");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4227" y="462801"/>
            <a:ext cx="4440554" cy="3415030"/>
          </a:xfrm>
          <a:prstGeom prst="rect">
            <a:avLst/>
          </a:prstGeom>
          <a:solidFill>
            <a:srgbClr val="FAF7D4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class English implements SpeakHello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public  void speakHello()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 System.out.println("英国人习惯问候语:你好,天气不错 ");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class KindHello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public void lookHello(</a:t>
            </a:r>
            <a:r>
              <a:rPr kumimoji="0" lang="zh-CN" altLang="en-US" sz="1800" b="0" i="0" u="sng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FB62A"/>
                </a:solidFill>
                <a:effectLst/>
                <a:uLnTx/>
                <a:uFillTx/>
                <a:latin typeface="Calibri" panose="020F0502020204030204" pitchFamily="34" charset="0"/>
              </a:rPr>
              <a:t>SpeakHello hello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) { 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</a:rPr>
              <a:t>//接口类型参数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hello.speakHello();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            //接口回调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12" y="4082009"/>
            <a:ext cx="8931083" cy="2030095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public class Example6_5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public static void main(String args[]) {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 KindHello kindHello=new KindHello();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 kindHello.lookHello(new Chinese());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    kindHello.lookHello(new English());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  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  <a:endParaRPr kumimoji="0" lang="zh-CN" altLang="en-US" sz="1800" b="0" i="0" u="none" strike="noStrike" kern="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66961"/>
            <a:ext cx="6629400" cy="6858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1196753"/>
            <a:ext cx="8424936" cy="4104456"/>
          </a:xfrm>
        </p:spPr>
        <p:txBody>
          <a:bodyPr/>
          <a:lstStyle/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、接口基本概念</a:t>
            </a:r>
            <a:endParaRPr lang="zh-CN" altLang="en-US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、接口与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抽象类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、接口与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多态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（接口回调）</a:t>
            </a:r>
            <a:endParaRPr lang="en-US" altLang="zh-CN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内部类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t" hangingPunct="1">
              <a:lnSpc>
                <a:spcPct val="200000"/>
              </a:lnSpc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、案例讲解</a:t>
            </a:r>
            <a:endParaRPr lang="en-US" altLang="zh-CN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48148"/>
            <a:ext cx="6629400" cy="68580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）面向接口编程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908721"/>
            <a:ext cx="87849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在接口中声明若干个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表明这些方法的重要性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，方法体的内容细节由实现接口的类去完成。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核心思想是使用接口回调，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即接口变量存放实现该接口的类的对象的引用，从而接口变量就可以回调类实现的接口方法。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92" b="11286"/>
          <a:stretch>
            <a:fillRect/>
          </a:stretch>
        </p:blipFill>
        <p:spPr bwMode="auto">
          <a:xfrm>
            <a:off x="3743908" y="3645024"/>
            <a:ext cx="3528392" cy="275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5486" y="344375"/>
            <a:ext cx="8208962" cy="127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设计一个广告牌，希望所设计的广告牌可以展示许多公司的广告词。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（教材例子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84482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运行效果如下：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1988840"/>
            <a:ext cx="2752725" cy="2305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544" y="4437906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设计接口</a:t>
            </a:r>
            <a:r>
              <a:rPr lang="en-US" altLang="zh-CN" dirty="0" err="1">
                <a:solidFill>
                  <a:schemeClr val="tx1"/>
                </a:solidFill>
              </a:rPr>
              <a:t>Avertisemen</a:t>
            </a:r>
            <a:r>
              <a:rPr lang="zh-CN" altLang="en-US" dirty="0"/>
              <a:t>接口，抽象方法：显示广告词，获取公司名称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设计公司类实现接口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设计广告牌类，在该类中实现接口回调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9532" y="612844"/>
            <a:ext cx="84249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 interface Advertisement { //接口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public void showAdvertisement();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public String getCorpName();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b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 class WhiteCloudCorp 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implements Advertisement 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{ //PhilipsCorp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实现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Avertisement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接口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 void showAdvertisement(){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System.out.println("@@@@@@@@@@@@@@@@@@@@@@");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System.out.printf("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飞机中的战斗机，哎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yes!\n");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System.out.println("@@@@@@@@@@@@@@@@@@@@@@");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public String getCorpName() {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return "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白云有限公司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" ; 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404664"/>
            <a:ext cx="770485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 class BlackLandCorp 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implements Advertisement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{ 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public void showAdvertisement(){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System.out.println("**************");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System.out.printf("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劳动是爹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\n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土地是妈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\n");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System.out.println("**************");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public String getCorpName() {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return "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黑土集团</a:t>
            </a: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" ; 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b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 class AdvertisementBoard {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//负责创建广告牌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public void show(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Advertisement adver</a:t>
            </a: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 {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System.out.println(adver.getCorpName()+"的广告词如下:");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adver.showAdvertisement();  //接口回调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}</a:t>
            </a:r>
            <a:endParaRPr kumimoji="0" lang="zh-CN" altLang="en-US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03548" y="1196752"/>
            <a:ext cx="81369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public class Example6_6 {</a:t>
            </a:r>
            <a:endParaRPr kumimoji="0" lang="zh-CN" altLang="en-US" sz="2400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public static void main(String args[]) {</a:t>
            </a:r>
            <a:endParaRPr kumimoji="0" lang="zh-CN" altLang="en-US" sz="2400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AdvertisementBoard board = new AdvertisementBoard();</a:t>
            </a:r>
            <a:endParaRPr kumimoji="0" lang="zh-CN" altLang="en-US" sz="2400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board.show(new BlackLandCorp());</a:t>
            </a:r>
            <a:endParaRPr kumimoji="0" lang="zh-CN" altLang="en-US" sz="2400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board.show(new WhiteCloudCorp());</a:t>
            </a:r>
            <a:endParaRPr kumimoji="0" lang="zh-CN" altLang="en-US" sz="2400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}</a:t>
            </a:r>
            <a:endParaRPr kumimoji="0" lang="zh-CN" altLang="en-US" sz="2400" b="0" i="0" u="none" strike="noStrike" kern="1200" cap="none" spc="0" normalizeH="0" baseline="0" noProof="1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）内部类的基本概念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）匿名内部类（匿名子类）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）与接口有关的匿名子类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）内部类的基本概念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05000"/>
            <a:ext cx="8287072" cy="4114800"/>
          </a:xfrm>
        </p:spPr>
        <p:txBody>
          <a:bodyPr/>
          <a:lstStyle/>
          <a:p>
            <a:pPr algn="just" eaLnBrk="1" hangingPunct="1">
              <a:spcBef>
                <a:spcPct val="20000"/>
              </a:spcBef>
            </a:pPr>
            <a:r>
              <a:rPr lang="zh-CN" altLang="en-US" sz="3200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</a:rPr>
              <a:t>支持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在一个类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中声明另一个类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</a:rPr>
              <a:t>，这样的类</a:t>
            </a:r>
            <a:r>
              <a:rPr lang="en-US" altLang="zh-CN" dirty="0">
                <a:latin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</a:rPr>
              <a:t>称作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</a:rPr>
              <a:t>内部类</a:t>
            </a:r>
            <a:r>
              <a:rPr lang="zh-CN" altLang="en-US" dirty="0">
                <a:latin typeface="微软雅黑" panose="020B0503020204020204" pitchFamily="34" charset="-122"/>
              </a:rPr>
              <a:t>，而包含内部类的类</a:t>
            </a:r>
            <a:r>
              <a:rPr lang="en-US" altLang="zh-CN" dirty="0">
                <a:latin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</a:rPr>
              <a:t>称为内部类的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外嵌类</a:t>
            </a:r>
            <a:r>
              <a:rPr lang="zh-CN" altLang="en-US" dirty="0">
                <a:latin typeface="微软雅黑" panose="020B0503020204020204" pitchFamily="34" charset="-122"/>
              </a:rPr>
              <a:t>。 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例子1(</a:t>
            </a:r>
            <a:r>
              <a:rPr lang="en-US" altLang="zh-CN" dirty="0">
                <a:latin typeface="微软雅黑" panose="020B0503020204020204" pitchFamily="34" charset="-122"/>
              </a:rPr>
              <a:t>Example7_1.java)</a:t>
            </a:r>
            <a:r>
              <a:rPr lang="zh-CN" altLang="en-US" dirty="0">
                <a:latin typeface="微软雅黑" panose="020B0503020204020204" pitchFamily="34" charset="-122"/>
              </a:rPr>
              <a:t>中有一个</a:t>
            </a:r>
            <a:r>
              <a:rPr lang="en-US" altLang="zh-CN" dirty="0">
                <a:latin typeface="微软雅黑" panose="020B0503020204020204" pitchFamily="34" charset="-122"/>
              </a:rPr>
              <a:t>RedCowForm（</a:t>
            </a:r>
            <a:r>
              <a:rPr lang="zh-CN" altLang="en-US" dirty="0">
                <a:latin typeface="微软雅黑" panose="020B0503020204020204" pitchFamily="34" charset="-122"/>
              </a:rPr>
              <a:t>红牛农场）类，该类中有一个名字为</a:t>
            </a:r>
            <a:r>
              <a:rPr lang="en-US" altLang="zh-CN" dirty="0" err="1">
                <a:latin typeface="微软雅黑" panose="020B0503020204020204" pitchFamily="34" charset="-122"/>
              </a:rPr>
              <a:t>RedCow</a:t>
            </a:r>
            <a:r>
              <a:rPr lang="en-US" altLang="zh-CN" dirty="0">
                <a:latin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</a:rPr>
              <a:t>红牛）的内部类。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054280" cy="5255096"/>
          </a:xfrm>
        </p:spPr>
        <p:txBody>
          <a:bodyPr/>
          <a:lstStyle/>
          <a:p>
            <a:pPr algn="just" eaLnBrk="1" hangingPunct="1">
              <a:spcBef>
                <a:spcPct val="20000"/>
              </a:spcBef>
            </a:pPr>
            <a:r>
              <a:rPr lang="zh-CN" altLang="en-US" dirty="0"/>
              <a:t>类的成员：成员变量、成员方法、内部类。</a:t>
            </a:r>
            <a:endParaRPr lang="en-US" altLang="zh-CN" dirty="0"/>
          </a:p>
          <a:p>
            <a:pPr algn="just" eaLnBrk="1" hangingPunct="1">
              <a:spcBef>
                <a:spcPct val="20000"/>
              </a:spcBef>
            </a:pPr>
            <a:r>
              <a:rPr lang="zh-CN" altLang="en-US" dirty="0"/>
              <a:t>内部类：定义在类里面的类。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例如：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/>
              <a:t>//</a:t>
            </a:r>
            <a:r>
              <a:rPr lang="zh-CN" altLang="en-US" dirty="0"/>
              <a:t>类定义</a:t>
            </a:r>
            <a:endParaRPr lang="fr-FR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dirty="0"/>
              <a:t>class</a:t>
            </a:r>
            <a:r>
              <a:rPr lang="fr-FR" altLang="zh-CN" dirty="0"/>
              <a:t> A {</a:t>
            </a:r>
            <a:endParaRPr lang="fr-FR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fr-FR" altLang="zh-CN" dirty="0"/>
              <a:t>	double area=0;</a:t>
            </a:r>
            <a:endParaRPr lang="fr-FR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fr-FR" altLang="zh-CN" dirty="0"/>
              <a:t>   	double add(double a,double b){return a+b;}</a:t>
            </a:r>
            <a:endParaRPr lang="fr-FR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fr-FR" altLang="zh-CN" dirty="0"/>
              <a:t>	</a:t>
            </a:r>
            <a:r>
              <a:rPr lang="fr-FR" altLang="zh-CN" dirty="0">
                <a:solidFill>
                  <a:srgbClr val="FF0000"/>
                </a:solidFill>
              </a:rPr>
              <a:t>class B{//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endParaRPr lang="fr-FR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fr-FR" altLang="zh-CN" dirty="0">
                <a:solidFill>
                  <a:srgbClr val="FF0000"/>
                </a:solidFill>
              </a:rPr>
              <a:t>		int count=0;</a:t>
            </a:r>
            <a:endParaRPr lang="fr-FR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fr-FR" altLang="zh-CN" dirty="0">
                <a:solidFill>
                  <a:srgbClr val="FF0000"/>
                </a:solidFill>
              </a:rPr>
              <a:t>		int getCount(){return count;}</a:t>
            </a:r>
            <a:endParaRPr lang="fr-FR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fr-FR" altLang="zh-CN" dirty="0">
                <a:solidFill>
                  <a:srgbClr val="FF0000"/>
                </a:solidFill>
              </a:rPr>
              <a:t>	}</a:t>
            </a:r>
            <a:endParaRPr lang="fr-FR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fr-FR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7513" y="260648"/>
            <a:ext cx="4286250" cy="74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kumimoji="1"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内部类与外部类的关系 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9552" y="933271"/>
            <a:ext cx="7199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外部类：可以定义内部类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、调用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部类的方法。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eaLnBrk="1" hangingPunct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内部类：可以使用外部类的成员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变量和方法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630" y="2133600"/>
            <a:ext cx="7848600" cy="43243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</a:ln>
        </p:spPr>
        <p:txBody>
          <a:bodyPr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60045" lvl="1">
              <a:defRPr/>
            </a:pPr>
            <a:r>
              <a:rPr lang="en-US" altLang="zh-CN" dirty="0">
                <a:latin typeface="+mj-lt"/>
              </a:rPr>
              <a:t>class A {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double area=0;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   	void show(){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B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s=new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B(35);</a:t>
            </a:r>
            <a:endParaRPr lang="en-US" altLang="zh-CN" dirty="0">
              <a:solidFill>
                <a:srgbClr val="FF0000"/>
              </a:solidFill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	int 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 = </a:t>
            </a:r>
            <a:r>
              <a:rPr lang="en-US" altLang="zh-CN" dirty="0" err="1" smtClean="0">
                <a:latin typeface="+mj-lt"/>
              </a:rPr>
              <a:t>s.getCount</a:t>
            </a:r>
            <a:r>
              <a:rPr lang="en-US" altLang="zh-CN" dirty="0">
                <a:latin typeface="+mj-lt"/>
              </a:rPr>
              <a:t>();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	</a:t>
            </a:r>
            <a:r>
              <a:rPr lang="en-US" altLang="zh-CN" dirty="0" err="1">
                <a:latin typeface="+mj-lt"/>
              </a:rPr>
              <a:t>System.out.println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);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}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class B{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	int count=0;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	int </a:t>
            </a:r>
            <a:r>
              <a:rPr lang="en-US" altLang="zh-CN" dirty="0" err="1">
                <a:latin typeface="+mj-lt"/>
              </a:rPr>
              <a:t>getCount</a:t>
            </a:r>
            <a:r>
              <a:rPr lang="en-US" altLang="zh-CN" dirty="0">
                <a:latin typeface="+mj-lt"/>
              </a:rPr>
              <a:t>(){ return count;}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	B(int count){ </a:t>
            </a:r>
            <a:r>
              <a:rPr lang="en-US" altLang="zh-CN" dirty="0" err="1">
                <a:latin typeface="+mj-lt"/>
              </a:rPr>
              <a:t>this.count</a:t>
            </a:r>
            <a:r>
              <a:rPr lang="en-US" altLang="zh-CN" dirty="0">
                <a:latin typeface="+mj-lt"/>
              </a:rPr>
              <a:t>=count;}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</a:rPr>
              <a:t>                       void show() {</a:t>
            </a:r>
            <a:r>
              <a:rPr lang="en-US" altLang="zh-CN" dirty="0" err="1">
                <a:solidFill>
                  <a:srgbClr val="0000FF"/>
                </a:solidFill>
                <a:latin typeface="+mj-lt"/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(area);}              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	}</a:t>
            </a:r>
            <a:endParaRPr lang="en-US" altLang="zh-CN" dirty="0">
              <a:latin typeface="+mj-lt"/>
            </a:endParaRPr>
          </a:p>
          <a:p>
            <a:pPr marL="360045" lvl="1">
              <a:defRPr/>
            </a:pPr>
            <a:r>
              <a:rPr lang="en-US" altLang="zh-CN" dirty="0">
                <a:latin typeface="+mj-lt"/>
              </a:rPr>
              <a:t>}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07504" y="6458074"/>
            <a:ext cx="1579562" cy="36988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本页演示程序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7838256" cy="5255096"/>
          </a:xfrm>
        </p:spPr>
        <p:txBody>
          <a:bodyPr/>
          <a:lstStyle/>
          <a:p>
            <a:pPr algn="just" eaLnBrk="1" hangingPunct="1">
              <a:spcBef>
                <a:spcPct val="20000"/>
              </a:spcBef>
            </a:pPr>
            <a:r>
              <a:rPr lang="zh-CN" altLang="en-US" dirty="0" smtClean="0"/>
              <a:t>内部类</a:t>
            </a:r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可以定义</a:t>
            </a:r>
            <a:r>
              <a:rPr lang="zh-CN" altLang="en-US" u="sng" dirty="0"/>
              <a:t>类变量和类方法</a:t>
            </a:r>
            <a:r>
              <a:rPr lang="zh-CN" altLang="en-US" dirty="0"/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例如：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dirty="0"/>
              <a:t>//</a:t>
            </a:r>
            <a:r>
              <a:rPr lang="zh-CN" altLang="en-US" dirty="0"/>
              <a:t>类定义</a:t>
            </a:r>
            <a:endParaRPr lang="fr-FR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dirty="0"/>
              <a:t>class</a:t>
            </a:r>
            <a:r>
              <a:rPr lang="fr-FR" altLang="zh-CN" dirty="0"/>
              <a:t> A {</a:t>
            </a:r>
            <a:endParaRPr lang="fr-FR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fr-FR" altLang="zh-CN" dirty="0"/>
              <a:t>	double area=0;</a:t>
            </a:r>
            <a:endParaRPr lang="fr-FR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fr-FR" altLang="zh-CN" dirty="0"/>
              <a:t>   	class B{//</a:t>
            </a:r>
            <a:r>
              <a:rPr lang="zh-CN" altLang="en-US" dirty="0"/>
              <a:t>内部类</a:t>
            </a:r>
            <a:endParaRPr lang="fr-FR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fr-FR" altLang="zh-CN" dirty="0"/>
              <a:t>		</a:t>
            </a:r>
            <a:r>
              <a:rPr lang="en-US" altLang="zh-CN" dirty="0"/>
              <a:t>static </a:t>
            </a:r>
            <a:r>
              <a:rPr lang="fr-FR" altLang="zh-CN" dirty="0"/>
              <a:t>int count=0;//</a:t>
            </a:r>
            <a:r>
              <a:rPr lang="zh-CN" altLang="en-US" dirty="0"/>
              <a:t>错误</a:t>
            </a:r>
            <a:endParaRPr lang="fr-FR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fr-FR" altLang="zh-CN" dirty="0"/>
              <a:t>		</a:t>
            </a:r>
            <a:r>
              <a:rPr lang="en-US" altLang="zh-CN" dirty="0"/>
              <a:t>static </a:t>
            </a:r>
            <a:r>
              <a:rPr lang="fr-FR" altLang="zh-CN" dirty="0"/>
              <a:t>int getCount(){return count;} //</a:t>
            </a:r>
            <a:r>
              <a:rPr lang="zh-CN" altLang="en-US" dirty="0"/>
              <a:t>错误</a:t>
            </a:r>
            <a:endParaRPr lang="fr-FR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fr-FR" altLang="zh-CN" dirty="0"/>
              <a:t>	}</a:t>
            </a:r>
            <a:endParaRPr lang="fr-FR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fr-FR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80" y="441648"/>
            <a:ext cx="7632848" cy="755104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、接口基本概念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47800"/>
            <a:ext cx="8568952" cy="4572000"/>
          </a:xfrm>
        </p:spPr>
        <p:txBody>
          <a:bodyPr/>
          <a:lstStyle/>
          <a:p>
            <a:pPr marL="0" indent="0" algn="just" eaLnBrk="1" hangingPunct="1">
              <a:lnSpc>
                <a:spcPct val="20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）接口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概念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（一种规范、标准）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20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）接口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interface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20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）接口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implements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200000"/>
              </a:lnSpc>
              <a:buNone/>
            </a:pP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51110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关于内部类的描述，以下正确的有（多选）（  </a:t>
            </a:r>
            <a:r>
              <a:rPr lang="en-US" altLang="zh-CN" dirty="0"/>
              <a:t>ABE</a:t>
            </a:r>
            <a:r>
              <a:rPr lang="zh-CN" altLang="en-US" dirty="0"/>
              <a:t>  ）</a:t>
            </a:r>
            <a:endParaRPr lang="en-US" altLang="zh-CN" dirty="0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CN" dirty="0"/>
              <a:t>A. </a:t>
            </a:r>
            <a:r>
              <a:rPr lang="zh-CN" altLang="en-US" dirty="0"/>
              <a:t>外嵌类的成员变量和成员方法在内</a:t>
            </a:r>
            <a:r>
              <a:rPr lang="zh-CN" altLang="en-US" dirty="0" smtClean="0"/>
              <a:t>部类是</a:t>
            </a:r>
            <a:r>
              <a:rPr lang="zh-CN" altLang="en-US" dirty="0"/>
              <a:t>有效的</a:t>
            </a:r>
            <a:endParaRPr lang="en-US" altLang="zh-CN" dirty="0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CN" dirty="0"/>
              <a:t>B. </a:t>
            </a:r>
            <a:r>
              <a:rPr lang="zh-CN" altLang="en-US" dirty="0"/>
              <a:t>内部类中不可以声明类成员变量</a:t>
            </a:r>
            <a:endParaRPr lang="en-US" altLang="zh-CN" dirty="0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CN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C. 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普通内部类的成员除了供其外嵌类使用外，还可以被其他类使用</a:t>
            </a:r>
            <a:endParaRPr lang="en-US" altLang="zh-CN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CN" dirty="0"/>
              <a:t>D. </a:t>
            </a:r>
            <a:r>
              <a:rPr lang="zh-CN" altLang="en-US" dirty="0"/>
              <a:t>编译后，内部类没有单独的</a:t>
            </a:r>
            <a:r>
              <a:rPr lang="en-US" altLang="zh-CN" dirty="0"/>
              <a:t>class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CN" dirty="0"/>
              <a:t>E. </a:t>
            </a:r>
            <a:r>
              <a:rPr lang="zh-CN" altLang="en-US" dirty="0"/>
              <a:t>已知</a:t>
            </a:r>
            <a:r>
              <a:rPr lang="en-US" altLang="zh-CN" dirty="0"/>
              <a:t>A</a:t>
            </a:r>
            <a:r>
              <a:rPr lang="zh-CN" altLang="en-US" dirty="0"/>
              <a:t>是外嵌类，</a:t>
            </a:r>
            <a:r>
              <a:rPr lang="en-US" altLang="zh-CN" dirty="0"/>
              <a:t>B</a:t>
            </a:r>
            <a:r>
              <a:rPr lang="zh-CN" altLang="en-US" dirty="0"/>
              <a:t>是内部类，则编译后生成两个文件：</a:t>
            </a:r>
            <a:endParaRPr lang="en-US" altLang="zh-CN" dirty="0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A.class</a:t>
            </a:r>
            <a:r>
              <a:rPr lang="en-US" altLang="zh-CN" dirty="0"/>
              <a:t>          </a:t>
            </a:r>
            <a:r>
              <a:rPr lang="en-US" altLang="zh-CN" dirty="0" err="1"/>
              <a:t>A$B.class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6629400" cy="6858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）匿名内部类（匿名子类）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5184576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</a:rPr>
              <a:t>匿名内部类：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没有名字的内部类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</a:rPr>
              <a:t>匿名内部类没有名字，那该如何描述以及</a:t>
            </a:r>
            <a:r>
              <a:rPr lang="en-US" altLang="zh-CN" sz="2000" dirty="0">
                <a:latin typeface="微软雅黑" panose="020B0503020204020204" pitchFamily="34" charset="-122"/>
              </a:rPr>
              <a:t>new</a:t>
            </a:r>
            <a:r>
              <a:rPr lang="zh-CN" altLang="en-US" sz="2000" dirty="0">
                <a:latin typeface="微软雅黑" panose="020B0503020204020204" pitchFamily="34" charset="-122"/>
              </a:rPr>
              <a:t>个对象呢？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</a:rPr>
              <a:t>允许直接使用子类的类体创建一个子类对象。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1800" dirty="0">
                <a:latin typeface="微软雅黑" panose="020B0503020204020204" pitchFamily="34" charset="-122"/>
              </a:rPr>
              <a:t> 创建子类对象时，除了使用父类的</a:t>
            </a:r>
            <a:r>
              <a:rPr lang="zh-CN" altLang="en-US" sz="1800" u="sng" dirty="0">
                <a:solidFill>
                  <a:srgbClr val="FF0000"/>
                </a:solidFill>
                <a:latin typeface="微软雅黑" panose="020B0503020204020204" pitchFamily="34" charset="-122"/>
              </a:rPr>
              <a:t>构造方法</a:t>
            </a:r>
            <a:r>
              <a:rPr lang="zh-CN" altLang="en-US" sz="1800" dirty="0">
                <a:latin typeface="微软雅黑" panose="020B0503020204020204" pitchFamily="34" charset="-122"/>
              </a:rPr>
              <a:t>外还有</a:t>
            </a:r>
            <a:r>
              <a:rPr lang="zh-CN" altLang="en-US" sz="1800" u="sng" dirty="0">
                <a:solidFill>
                  <a:srgbClr val="FF0000"/>
                </a:solidFill>
                <a:latin typeface="微软雅黑" panose="020B0503020204020204" pitchFamily="34" charset="-122"/>
              </a:rPr>
              <a:t>类体</a:t>
            </a:r>
            <a:r>
              <a:rPr lang="zh-CN" altLang="en-US" sz="1800" dirty="0">
                <a:latin typeface="微软雅黑" panose="020B0503020204020204" pitchFamily="34" charset="-122"/>
              </a:rPr>
              <a:t>，此类体被认为是一个子类去掉</a:t>
            </a:r>
            <a:r>
              <a:rPr lang="zh-CN" altLang="en-US" sz="1800" u="sng" dirty="0">
                <a:latin typeface="微软雅黑" panose="020B0503020204020204" pitchFamily="34" charset="-122"/>
              </a:rPr>
              <a:t>类声明</a:t>
            </a:r>
            <a:r>
              <a:rPr lang="zh-CN" altLang="en-US" sz="1800" dirty="0">
                <a:latin typeface="微软雅黑" panose="020B0503020204020204" pitchFamily="34" charset="-122"/>
              </a:rPr>
              <a:t>后的类体，称作匿名类。 </a:t>
            </a:r>
            <a:endParaRPr lang="zh-CN" altLang="en-US" sz="1800" dirty="0">
              <a:latin typeface="微软雅黑" panose="020B0503020204020204" pitchFamily="34" charset="-122"/>
            </a:endParaRPr>
          </a:p>
          <a:p>
            <a:pPr marL="457200" lvl="1" indent="0" algn="just" eaLnBrk="1" hangingPunct="1"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假设</a:t>
            </a:r>
            <a:r>
              <a:rPr lang="en-US" altLang="zh-CN" sz="1800" dirty="0">
                <a:latin typeface="微软雅黑" panose="020B0503020204020204" pitchFamily="34" charset="-122"/>
              </a:rPr>
              <a:t>Bank</a:t>
            </a:r>
            <a:r>
              <a:rPr lang="zh-CN" altLang="en-US" sz="1800" dirty="0">
                <a:latin typeface="微软雅黑" panose="020B0503020204020204" pitchFamily="34" charset="-122"/>
              </a:rPr>
              <a:t>是类，那么下列代码就是使用</a:t>
            </a:r>
            <a:r>
              <a:rPr lang="en-US" altLang="zh-CN" sz="1800" dirty="0">
                <a:latin typeface="微软雅黑" panose="020B0503020204020204" pitchFamily="34" charset="-122"/>
              </a:rPr>
              <a:t>Bank</a:t>
            </a:r>
            <a:r>
              <a:rPr lang="zh-CN" altLang="en-US" sz="1800" dirty="0">
                <a:latin typeface="微软雅黑" panose="020B0503020204020204" pitchFamily="34" charset="-122"/>
              </a:rPr>
              <a:t>的子类（匿名类）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创建了一个匿名对象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marL="1440180" indent="0" algn="just" eaLnBrk="1" hangingPunct="1"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new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Bank ()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{          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1440180" indent="0" algn="just" eaLnBrk="1" hangingPunct="1"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匿名类的类体</a:t>
            </a:r>
            <a:endParaRPr lang="zh-CN" altLang="en-US" sz="2000" dirty="0" smtClean="0">
              <a:latin typeface="微软雅黑" panose="020B0503020204020204" pitchFamily="34" charset="-122"/>
            </a:endParaRPr>
          </a:p>
          <a:p>
            <a:pPr marL="1440180" indent="0" algn="just" eaLnBrk="1" hangingPunct="1"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    }; </a:t>
            </a:r>
            <a:endParaRPr lang="en-US" altLang="zh-CN" sz="2000" dirty="0" smtClean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5013176"/>
            <a:ext cx="5760640" cy="685800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必须是已经定义的类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44884" y="853522"/>
            <a:ext cx="482453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定义了一个匿名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类、一个匿名对象；本语句应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写在方法体中，不能单独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存在于类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体中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788" y="79647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Bank ()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     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匿名类的类体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8540" y="3000140"/>
            <a:ext cx="3240360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just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Bank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b=new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 () {        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匿名类的类体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84126" y="6299473"/>
            <a:ext cx="1579562" cy="36988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本页演示程序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888" y="3000140"/>
            <a:ext cx="480553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定义了一个匿名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类、一个该类对象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；本语句可以写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在方法体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中（局部变量），也可以写直接写在类体中（成员变量）。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712968" cy="6264696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class Animals{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	public void eat(){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	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动物都要吃东西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	}	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AnimalsTest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  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[]){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  new Animals(){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	       public void eat(){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	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</a:rPr>
              <a:t>("</a:t>
            </a:r>
            <a:r>
              <a:rPr lang="zh-CN" altLang="en-US" sz="2000" dirty="0">
                <a:solidFill>
                  <a:srgbClr val="FF0000"/>
                </a:solidFill>
              </a:rPr>
              <a:t>我是匿名内部类，小狗要吃肉</a:t>
            </a:r>
            <a:r>
              <a:rPr lang="en-US" altLang="zh-CN" sz="2000" dirty="0">
                <a:solidFill>
                  <a:srgbClr val="FF0000"/>
                </a:solidFill>
              </a:rPr>
              <a:t>");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	       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	  }</a:t>
            </a:r>
            <a:r>
              <a:rPr lang="en-US" altLang="zh-CN" sz="2000" dirty="0"/>
              <a:t>.eat();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class Dog extends Animals{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     public void eat(){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小狗要吃肉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457200" indent="-457200">
              <a:lnSpc>
                <a:spcPct val="11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251618" y="563507"/>
            <a:ext cx="8640763" cy="6237287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AnoymousTest0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"father f1"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AnoymousTest0(){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f1(){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}.f1();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AnoymousTest0(){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f1(){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"1-child f1"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}.f1();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AnoymousTest0(){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f1(){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"2-child f1"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f2(){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"child f2"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}.f2();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11267" name="页脚占位符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en-US" altLang="zh-CN" sz="1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188640"/>
            <a:ext cx="7920880" cy="571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AnoymousTest1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"father f1</a:t>
            </a:r>
            <a:r>
              <a:rPr lang="en-US" altLang="zh-CN" sz="1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AnoymousTest1(){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}.f1();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AnoymousTest1(){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"1-child f1</a:t>
            </a:r>
            <a:r>
              <a:rPr lang="en-US" altLang="zh-CN" sz="1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}.f1();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AnoymousTest1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AnoymousTest1(){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f1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"2-child f1</a:t>
            </a:r>
            <a:r>
              <a:rPr lang="en-US" altLang="zh-CN" sz="1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f2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"child f2</a:t>
            </a:r>
            <a:r>
              <a:rPr lang="en-US" altLang="zh-CN" sz="1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}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.f1();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.f2();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4067944" y="573325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请问这个程序有问题</a:t>
            </a:r>
            <a:r>
              <a:rPr lang="zh-CN" altLang="en-US" dirty="0" smtClean="0"/>
              <a:t>吗？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704" y="404664"/>
            <a:ext cx="6629400" cy="68580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）与接口有关的匿名子类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47800"/>
            <a:ext cx="7910264" cy="4572000"/>
          </a:xfrm>
        </p:spPr>
        <p:txBody>
          <a:bodyPr/>
          <a:lstStyle/>
          <a:p>
            <a:pPr algn="just" eaLnBrk="1" hangingPunct="1"/>
            <a:r>
              <a:rPr lang="zh-CN" altLang="en-US" sz="3200" dirty="0"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</a:rPr>
              <a:t>假设</a:t>
            </a:r>
            <a:r>
              <a:rPr lang="en-US" altLang="zh-CN" sz="2000" dirty="0">
                <a:latin typeface="微软雅黑" panose="020B0503020204020204" pitchFamily="34" charset="-122"/>
              </a:rPr>
              <a:t>Computable</a:t>
            </a:r>
            <a:r>
              <a:rPr lang="zh-CN" altLang="en-US" sz="2000" dirty="0">
                <a:latin typeface="微软雅黑" panose="020B0503020204020204" pitchFamily="34" charset="-122"/>
              </a:rPr>
              <a:t>是一个接口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</a:rPr>
              <a:t>允许直接</a:t>
            </a:r>
            <a:r>
              <a:rPr lang="zh-CN" altLang="en-US" sz="2000" u="sng" dirty="0">
                <a:latin typeface="微软雅黑" panose="020B0503020204020204" pitchFamily="34" charset="-122"/>
              </a:rPr>
              <a:t>用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</a:rPr>
              <a:t>接口名</a:t>
            </a:r>
            <a:r>
              <a:rPr lang="zh-CN" altLang="en-US" sz="2000" u="sng" dirty="0">
                <a:latin typeface="微软雅黑" panose="020B0503020204020204" pitchFamily="34" charset="-122"/>
              </a:rPr>
              <a:t>和一个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</a:rPr>
              <a:t>类体</a:t>
            </a:r>
            <a:r>
              <a:rPr lang="zh-CN" altLang="en-US" sz="2000" dirty="0">
                <a:latin typeface="微软雅黑" panose="020B0503020204020204" pitchFamily="34" charset="-122"/>
              </a:rPr>
              <a:t>创建一个匿名对象，此类体被认为是实现了</a:t>
            </a:r>
            <a:r>
              <a:rPr lang="en-US" altLang="zh-CN" sz="2000" dirty="0">
                <a:latin typeface="微软雅黑" panose="020B0503020204020204" pitchFamily="34" charset="-122"/>
              </a:rPr>
              <a:t>Computable</a:t>
            </a:r>
            <a:r>
              <a:rPr lang="zh-CN" altLang="en-US" sz="2000" dirty="0">
                <a:latin typeface="微软雅黑" panose="020B0503020204020204" pitchFamily="34" charset="-122"/>
              </a:rPr>
              <a:t>接口的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类的</a:t>
            </a:r>
            <a:r>
              <a:rPr lang="zh-CN" altLang="en-US" sz="2000" dirty="0">
                <a:latin typeface="微软雅黑" panose="020B0503020204020204" pitchFamily="34" charset="-122"/>
              </a:rPr>
              <a:t>类体，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称作该接口的匿名子类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下面代码使用</a:t>
            </a:r>
            <a:r>
              <a:rPr lang="zh-CN" altLang="en-US" sz="2000" u="sng" dirty="0" smtClean="0">
                <a:latin typeface="微软雅黑" panose="020B0503020204020204" pitchFamily="34" charset="-122"/>
              </a:rPr>
              <a:t>实现</a:t>
            </a:r>
            <a:r>
              <a:rPr lang="zh-CN" altLang="en-US" sz="2000" u="sng" dirty="0">
                <a:latin typeface="微软雅黑" panose="020B0503020204020204" pitchFamily="34" charset="-122"/>
              </a:rPr>
              <a:t>了</a:t>
            </a:r>
            <a:r>
              <a:rPr lang="en-US" altLang="zh-CN" sz="2000" u="sng" dirty="0">
                <a:latin typeface="微软雅黑" panose="020B0503020204020204" pitchFamily="34" charset="-122"/>
              </a:rPr>
              <a:t>Computable</a:t>
            </a:r>
            <a:r>
              <a:rPr lang="zh-CN" altLang="en-US" sz="2000" u="sng" dirty="0">
                <a:latin typeface="微软雅黑" panose="020B0503020204020204" pitchFamily="34" charset="-122"/>
              </a:rPr>
              <a:t>接口的</a:t>
            </a:r>
            <a:r>
              <a:rPr lang="zh-CN" altLang="en-US" sz="2000" dirty="0">
                <a:latin typeface="微软雅黑" panose="020B0503020204020204" pitchFamily="34" charset="-122"/>
              </a:rPr>
              <a:t>类（匿名类）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创建一个匿名对象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      new Computable() {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000" dirty="0">
                <a:latin typeface="微软雅黑" panose="020B0503020204020204" pitchFamily="34" charset="-122"/>
              </a:rPr>
              <a:t>            实现接口的匿名类的类体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       } 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    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页脚占位符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en-US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07950" y="188913"/>
            <a:ext cx="2879725" cy="1698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package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例子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 {  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f1();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f2(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  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6332" y="1507988"/>
            <a:ext cx="7848600" cy="49323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AnonymousTest2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//new I().f1();//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错误，不能用接口实例化对象  </a:t>
            </a:r>
            <a:endParaRPr lang="zh-CN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f1(){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使用匿名类调用</a:t>
            </a:r>
            <a:r>
              <a:rPr lang="en-US" altLang="zh-C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f1"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f2(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}//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没用到，但是要实现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}.f1();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I(){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f1(){}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没用到，但是要实现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f2(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}.f2(2)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zh-CN" altLang="en-US" sz="1800" dirty="0"/>
          </a:p>
        </p:txBody>
      </p:sp>
      <p:sp>
        <p:nvSpPr>
          <p:cNvPr id="14342" name="文本框 7"/>
          <p:cNvSpPr txBox="1">
            <a:spLocks noChangeArrowheads="1"/>
          </p:cNvSpPr>
          <p:nvPr/>
        </p:nvSpPr>
        <p:spPr bwMode="auto">
          <a:xfrm>
            <a:off x="107950" y="6394450"/>
            <a:ext cx="1568450" cy="36988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本页演示程序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179388" y="249238"/>
            <a:ext cx="8543925" cy="803275"/>
          </a:xfrm>
        </p:spPr>
        <p:txBody>
          <a:bodyPr/>
          <a:lstStyle/>
          <a:p>
            <a:r>
              <a:rPr lang="zh-CN" altLang="en-US" sz="2000" dirty="0"/>
              <a:t>课堂练习：模仿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AnonymousTest2</a:t>
            </a:r>
            <a:r>
              <a:rPr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类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，写一个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AnonymousTest3</a:t>
            </a:r>
            <a:r>
              <a:rPr lang="zh-CN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类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，完成下面程序中的匿名类部分内容。</a:t>
            </a:r>
            <a:endParaRPr lang="zh-CN" altLang="en-US" sz="2000" dirty="0"/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372324" y="1190979"/>
            <a:ext cx="8640638" cy="529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I1{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print();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Operation {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calculate(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AnonymousTest3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I1(){  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______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}.print();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实现减加法运算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Operation()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______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 print();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(add(10, 3));  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380288" y="6115050"/>
            <a:ext cx="1416050" cy="33813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本页课堂练习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250825" y="333375"/>
            <a:ext cx="8858250" cy="6264275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Person{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eat(){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在吃饭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}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run(){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在跑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}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Dao{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add();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Outer{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print(){   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继承关系下的匿名内部类</a:t>
            </a:r>
            <a:endParaRPr lang="zh-CN" alt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Person(){  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相当于定义了一个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Person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的子类，该子类中添加了方法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sleep</a:t>
            </a:r>
            <a:endParaRPr lang="en-US" altLang="zh-CN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sleep(){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在睡觉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}.sleep();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new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Dao(){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这里创建的不是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Dao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接口的对象，创建的是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Dao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接口实现类的对象。</a:t>
            </a:r>
            <a:endParaRPr lang="zh-CN" alt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add(){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添加成功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}.add();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Dao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Dao(){  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19-19</a:t>
            </a:r>
            <a:r>
              <a:rPr lang="zh-CN" alt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行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的效果与</a:t>
            </a:r>
            <a:r>
              <a:rPr lang="en-US" altLang="zh-CN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13-15</a:t>
            </a:r>
            <a:r>
              <a:rPr lang="zh-CN" alt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行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相同</a:t>
            </a:r>
            <a:endParaRPr lang="zh-CN" alt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add(){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添加成功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定义了一个内部类对象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将该对象赋值给了父接口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Dao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的对象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d(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上转型对象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),d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调用子类的方法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add</a:t>
            </a:r>
            <a:endParaRPr lang="en-US" altLang="zh-CN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en-US" altLang="zh-CN" sz="1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API stands for Application Programming Interface. In the context of APIs, the word Application refers to any software with a distinct function. Interface can be thought of as a contract of service between two applications. This contract defines how the two communicate with each other using requests and responses.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b="0" dirty="0"/>
          </a:p>
          <a:p>
            <a:r>
              <a:rPr lang="en-US" altLang="zh-CN" sz="1800" b="0" dirty="0"/>
              <a:t>API</a:t>
            </a:r>
            <a:r>
              <a:rPr lang="zh-CN" altLang="en-US" sz="1800" b="0" dirty="0"/>
              <a:t>代表</a:t>
            </a:r>
            <a:r>
              <a:rPr lang="zh-CN" altLang="en-US" sz="1800" b="0" u="sng" dirty="0"/>
              <a:t>应用程序编程接口</a:t>
            </a:r>
            <a:r>
              <a:rPr lang="zh-CN" altLang="en-US" sz="1800" b="0" dirty="0"/>
              <a:t>。在</a:t>
            </a:r>
            <a:r>
              <a:rPr lang="en-US" altLang="zh-CN" sz="1800" b="0" dirty="0" err="1"/>
              <a:t>api</a:t>
            </a:r>
            <a:r>
              <a:rPr lang="zh-CN" altLang="en-US" sz="1800" b="0" dirty="0"/>
              <a:t>上下文中</a:t>
            </a:r>
            <a:r>
              <a:rPr lang="zh-CN" altLang="en-US" sz="1800" b="0" dirty="0" smtClean="0"/>
              <a:t>，</a:t>
            </a:r>
            <a:r>
              <a:rPr lang="zh-CN" altLang="en-US" sz="1800" b="0" u="sng" dirty="0" smtClean="0"/>
              <a:t>应用程序</a:t>
            </a:r>
            <a:r>
              <a:rPr lang="zh-CN" altLang="en-US" sz="1800" b="0" dirty="0" smtClean="0"/>
              <a:t>一</a:t>
            </a:r>
            <a:r>
              <a:rPr lang="zh-CN" altLang="en-US" sz="1800" b="0" dirty="0"/>
              <a:t>词指的是具有独特功能的任何软件。接口可以看作是两个</a:t>
            </a:r>
            <a:r>
              <a:rPr lang="zh-CN" altLang="en-US" sz="1800" b="0" dirty="0" smtClean="0"/>
              <a:t>应用程序之间</a:t>
            </a:r>
            <a:r>
              <a:rPr lang="zh-CN" altLang="en-US" sz="1800" b="0" dirty="0"/>
              <a:t>的服务契约。该契约定义了两者如何使用请求和响应相互通信。</a:t>
            </a:r>
            <a:endParaRPr lang="zh-CN" altLang="en-US" sz="1800" b="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smtClean="0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页脚占位符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en-US" altLang="zh-CN" sz="1400" dirty="0"/>
          </a:p>
        </p:txBody>
      </p:sp>
      <p:sp>
        <p:nvSpPr>
          <p:cNvPr id="17412" name="矩形 5"/>
          <p:cNvSpPr>
            <a:spLocks noChangeArrowheads="1"/>
          </p:cNvSpPr>
          <p:nvPr/>
        </p:nvSpPr>
        <p:spPr bwMode="auto">
          <a:xfrm>
            <a:off x="611188" y="1350963"/>
            <a:ext cx="6985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AnonymousTest4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Outer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Outer();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704" y="446609"/>
            <a:ext cx="6629400" cy="6858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案例（</a:t>
            </a:r>
            <a:r>
              <a:rPr lang="zh-CN" altLang="en-US" u="sng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非常重要</a:t>
            </a:r>
            <a:r>
              <a:rPr lang="zh-CN" altLang="en-US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252413" y="1482562"/>
            <a:ext cx="88915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题目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：写出如下UML表示的接口和类的代码：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如下图所示：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274725"/>
            <a:ext cx="7507288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444500" y="5032212"/>
            <a:ext cx="88915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98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8000"/>
              </a:spcBef>
            </a:pPr>
            <a:r>
              <a:rPr kumimoji="0"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编写主类，运行结果如下图所示：</a:t>
            </a:r>
            <a:endParaRPr kumimoji="0"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10200"/>
            <a:ext cx="3679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218116F1-1B2E-4691-8CAB-C27D2F4ABFA6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 bwMode="auto">
          <a:xfrm>
            <a:off x="3947" y="332656"/>
            <a:ext cx="88915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题目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(1)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所有可以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拨号的设备都应该有拨号功能 （Dailup）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(2)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所有播放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设备都可以有播放功能(Play)。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(3)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所有照相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设备都有拍照功能(takePhoto)。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(4)定义一个电话类 Telephone，有拨号功能。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(5)定义一个Dvd类有播放功能。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(6)定义一个照相机类 Camera, 有照相功能。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(7)定义一个手机类 Mobile, 有拨号，拍照，播放功能。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(8)定义一个人类 Person, 有如下方法：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6705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&lt;1&gt; 使用拨号设备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use (拨号设备)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6705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&lt;2&gt; 使用拍照设备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use(拍照设备)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6705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&lt;3&gt; 使用播放设备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use(播放设备)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6705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&lt;4&gt; 使用拨号播放拍照设备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use(拨号播放拍照设备)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10985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(9)编写测试类Test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56705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分别创建人，电话，Dvd，照相机，手机对象，让人使用这些对象。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372200" y="1124744"/>
            <a:ext cx="2523334" cy="2068587"/>
            <a:chOff x="9982" y="2182"/>
            <a:chExt cx="4078" cy="3322"/>
          </a:xfrm>
        </p:grpSpPr>
        <p:pic>
          <p:nvPicPr>
            <p:cNvPr id="5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84" r="1187"/>
            <a:stretch>
              <a:fillRect/>
            </a:stretch>
          </p:blipFill>
          <p:spPr bwMode="auto">
            <a:xfrm>
              <a:off x="9982" y="2182"/>
              <a:ext cx="4079" cy="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12938" y="2294"/>
              <a:ext cx="724" cy="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 eaLnBrk="1" hangingPunct="1"/>
              <a:r>
                <a:rPr kumimoji="0" lang="zh-CN" altLang="en-US" sz="1800" b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运行结果</a:t>
              </a:r>
              <a:endParaRPr kumimoji="0" lang="zh-CN" altLang="en-US" sz="1800" b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704" y="284522"/>
            <a:ext cx="6629400" cy="68580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）接口概念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4823048"/>
          </a:xfrm>
        </p:spPr>
        <p:txBody>
          <a:bodyPr/>
          <a:lstStyle/>
          <a:p>
            <a:r>
              <a:rPr lang="zh-CN" altLang="en-US" dirty="0"/>
              <a:t>接口是一个</a:t>
            </a:r>
            <a:r>
              <a:rPr lang="zh-CN" altLang="en-US" dirty="0" smtClean="0">
                <a:solidFill>
                  <a:srgbClr val="FF0000"/>
                </a:solidFill>
              </a:rPr>
              <a:t>规范、标准</a:t>
            </a:r>
            <a:r>
              <a:rPr lang="zh-CN" altLang="en-US" dirty="0" smtClean="0"/>
              <a:t>，通过接口可以实现不同层次、不同体系对象的共同</a:t>
            </a:r>
            <a:r>
              <a:rPr lang="zh-CN" altLang="en-US" dirty="0"/>
              <a:t>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接口可以实现</a:t>
            </a:r>
            <a:r>
              <a:rPr lang="zh-CN" altLang="en-US" dirty="0">
                <a:solidFill>
                  <a:srgbClr val="FF0000"/>
                </a:solidFill>
              </a:rPr>
              <a:t>多重继承，</a:t>
            </a:r>
            <a:r>
              <a:rPr lang="zh-CN" altLang="en-US" dirty="0">
                <a:latin typeface="微软雅黑" panose="020B0503020204020204" pitchFamily="34" charset="-122"/>
              </a:rPr>
              <a:t> 一个类可以实现多个接口。</a:t>
            </a:r>
            <a:endParaRPr lang="en-US" altLang="zh-CN" dirty="0"/>
          </a:p>
          <a:p>
            <a:r>
              <a:rPr lang="zh-CN" altLang="en-US" dirty="0" smtClean="0"/>
              <a:t>接口</a:t>
            </a:r>
            <a:r>
              <a:rPr lang="zh-CN" altLang="en-US" u="sng" dirty="0">
                <a:solidFill>
                  <a:srgbClr val="0000FF"/>
                </a:solidFill>
              </a:rPr>
              <a:t>可以</a:t>
            </a:r>
            <a:r>
              <a:rPr lang="zh-CN" altLang="en-US" u="sng" dirty="0" smtClean="0">
                <a:solidFill>
                  <a:srgbClr val="0000FF"/>
                </a:solidFill>
              </a:rPr>
              <a:t>看作一</a:t>
            </a:r>
            <a:r>
              <a:rPr lang="zh-CN" altLang="en-US" u="sng" dirty="0">
                <a:solidFill>
                  <a:srgbClr val="0000FF"/>
                </a:solidFill>
              </a:rPr>
              <a:t>种数据类型</a:t>
            </a:r>
            <a:r>
              <a:rPr lang="zh-CN" altLang="en-US" dirty="0"/>
              <a:t>，是比抽象类更为抽象的“类”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生活</a:t>
            </a:r>
            <a:r>
              <a:rPr lang="zh-CN" altLang="en-US" dirty="0"/>
              <a:t>实例：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0000FF"/>
                </a:solidFill>
              </a:rPr>
              <a:t>电脑上的</a:t>
            </a:r>
            <a:r>
              <a:rPr lang="en-US" altLang="zh-CN" dirty="0">
                <a:solidFill>
                  <a:srgbClr val="0000FF"/>
                </a:solidFill>
              </a:rPr>
              <a:t>USB</a:t>
            </a:r>
            <a:r>
              <a:rPr lang="zh-CN" altLang="en-US" dirty="0">
                <a:solidFill>
                  <a:srgbClr val="0000FF"/>
                </a:solidFill>
              </a:rPr>
              <a:t>接口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indent="-342900"/>
            <a:r>
              <a:rPr lang="zh-CN" altLang="en-US" dirty="0" smtClean="0"/>
              <a:t>将</a:t>
            </a:r>
            <a:r>
              <a:rPr lang="zh-CN" altLang="en-US" dirty="0"/>
              <a:t>鼠标连接到接口上，鼠标可以使用自己的功能。</a:t>
            </a:r>
            <a:endParaRPr lang="zh-CN" altLang="en-US" dirty="0"/>
          </a:p>
          <a:p>
            <a:pPr lvl="1" indent="-342900"/>
            <a:r>
              <a:rPr lang="zh-CN" altLang="en-US" dirty="0" smtClean="0"/>
              <a:t>将</a:t>
            </a:r>
            <a:r>
              <a:rPr lang="zh-CN" altLang="en-US" dirty="0"/>
              <a:t>键盘连接到接口上，键盘可以使用自己的功能。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手机充电接口、电动车充电接口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428538"/>
            <a:ext cx="4724164" cy="68580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）接口定义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7910264" cy="4679032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定义接口关键字：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interface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接口的定义：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 algn="just" eaLnBrk="1" hangingPunct="1">
              <a:buNone/>
              <a:defRPr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/>
              <a:t>页</a:t>
            </a:r>
            <a:endParaRPr lang="en-US" altLang="zh-CN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999964" y="2996952"/>
            <a:ext cx="641314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  <a:rou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[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修饰符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]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interface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接口名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[extends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父接口名列表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]{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[public] [static] [final]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常量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[public] [abstract]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方法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744" y="332656"/>
            <a:ext cx="7992888" cy="2448272"/>
          </a:xfrm>
          <a:ln>
            <a:solidFill>
              <a:srgbClr val="0000FF"/>
            </a:solidFill>
          </a:ln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interface 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Calculate </a:t>
            </a:r>
            <a:r>
              <a:rPr lang="en-US" altLang="zh-CN" sz="2000" dirty="0">
                <a:latin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static final</a:t>
            </a: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int </a:t>
            </a:r>
            <a:r>
              <a:rPr lang="en-US" altLang="zh-CN" sz="2000" dirty="0">
                <a:latin typeface="微软雅黑" panose="020B0503020204020204" pitchFamily="34" charset="-122"/>
              </a:rPr>
              <a:t>MAX=100;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public abstract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double multi(double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x,double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y); 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public abstract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float add(float x ,float y); 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}</a:t>
            </a: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3717032"/>
            <a:ext cx="7992888" cy="230276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kumimoji="1"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interface </a:t>
            </a:r>
            <a:r>
              <a:rPr lang="en-US" altLang="zh-CN" sz="2000" dirty="0">
                <a:latin typeface="微软雅黑" panose="020B0503020204020204" pitchFamily="34" charset="-122"/>
              </a:rPr>
              <a:t>Calculate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{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MAX=100; //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默认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public static final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      double multi(double </a:t>
            </a:r>
            <a:r>
              <a:rPr lang="en-US" altLang="zh-CN" sz="2000" dirty="0" err="1">
                <a:latin typeface="微软雅黑" panose="020B0503020204020204" pitchFamily="34" charset="-122"/>
              </a:rPr>
              <a:t>x,double</a:t>
            </a:r>
            <a:r>
              <a:rPr lang="en-US" altLang="zh-CN" sz="2000" dirty="0">
                <a:latin typeface="微软雅黑" panose="020B0503020204020204" pitchFamily="34" charset="-122"/>
              </a:rPr>
              <a:t> y)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; //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默认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public abstract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 float add(float x ,float y); //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默认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public abstract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} 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304892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于如下定义：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CA026F94-6BC2-4C2F-AEB4-E7C94D10364D}" type="slidenum">
              <a:rPr lang="zh-CN" altLang="en-US" smtClean="0"/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1004535"/>
            <a:ext cx="4968552" cy="16312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  //USB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open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//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运行设备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9964" y="2996952"/>
            <a:ext cx="5760640" cy="24929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Charger  //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充电器接口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length=7;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充电接口长度要求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int width=3;  //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充电接口宽度要求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batteryCharge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电池充电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fc12db98-0363-48e4-901f-9b148d2c14e6"/>
  <p:tag name="COMMONDATA" val="eyJoZGlkIjoiNzdlZWFkM2RlYTkwOGYxMmE0NmI5NzczMzAwYjI3Y2QifQ=="/>
</p:tagLst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3300"/>
      </a:hlink>
      <a:folHlink>
        <a:srgbClr val="0000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33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13632</Words>
  <Application>WPS 演示</Application>
  <PresentationFormat>全屏显示(4:3)</PresentationFormat>
  <Paragraphs>798</Paragraphs>
  <Slides>52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楷体</vt:lpstr>
      <vt:lpstr>微软雅黑</vt:lpstr>
      <vt:lpstr>Calibri</vt:lpstr>
      <vt:lpstr>黑体</vt:lpstr>
      <vt:lpstr>Arial Unicode MS</vt:lpstr>
      <vt:lpstr>Consolas</vt:lpstr>
      <vt:lpstr>Arial</vt:lpstr>
      <vt:lpstr>等线</vt:lpstr>
      <vt:lpstr>默认设计模板</vt:lpstr>
      <vt:lpstr>自定义设计方案</vt:lpstr>
      <vt:lpstr>PowerPoint 演示文稿</vt:lpstr>
      <vt:lpstr>PowerPoint 演示文稿</vt:lpstr>
      <vt:lpstr>主要内容</vt:lpstr>
      <vt:lpstr>1、接口基本概念</vt:lpstr>
      <vt:lpstr>API</vt:lpstr>
      <vt:lpstr>（1）接口概念</vt:lpstr>
      <vt:lpstr>（2）接口定义</vt:lpstr>
      <vt:lpstr>PowerPoint 演示文稿</vt:lpstr>
      <vt:lpstr>PowerPoint 演示文稿</vt:lpstr>
      <vt:lpstr>PowerPoint 演示文稿</vt:lpstr>
      <vt:lpstr>（3）接口实现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2、接口与抽象类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3、接口与多态</vt:lpstr>
      <vt:lpstr>(1) 接口回调</vt:lpstr>
      <vt:lpstr>（2）接口实现多态</vt:lpstr>
      <vt:lpstr>多态例题1</vt:lpstr>
      <vt:lpstr>多态例题2</vt:lpstr>
      <vt:lpstr>（3）面向接口编程</vt:lpstr>
      <vt:lpstr>PowerPoint 演示文稿</vt:lpstr>
      <vt:lpstr>PowerPoint 演示文稿</vt:lpstr>
      <vt:lpstr>PowerPoint 演示文稿</vt:lpstr>
      <vt:lpstr>PowerPoint 演示文稿</vt:lpstr>
      <vt:lpstr>4、内部类</vt:lpstr>
      <vt:lpstr>（1）内部类的基本概念</vt:lpstr>
      <vt:lpstr>PowerPoint 演示文稿</vt:lpstr>
      <vt:lpstr>PowerPoint 演示文稿</vt:lpstr>
      <vt:lpstr>PowerPoint 演示文稿</vt:lpstr>
      <vt:lpstr>PowerPoint 演示文稿</vt:lpstr>
      <vt:lpstr>（2）匿名内部类（匿名子类）</vt:lpstr>
      <vt:lpstr>注意：Bank必须是已经定义的类!</vt:lpstr>
      <vt:lpstr>PowerPoint 演示文稿</vt:lpstr>
      <vt:lpstr>PowerPoint 演示文稿</vt:lpstr>
      <vt:lpstr>PowerPoint 演示文稿</vt:lpstr>
      <vt:lpstr>（3）与接口有关的匿名子类</vt:lpstr>
      <vt:lpstr>PowerPoint 演示文稿</vt:lpstr>
      <vt:lpstr>PowerPoint 演示文稿</vt:lpstr>
      <vt:lpstr>PowerPoint 演示文稿</vt:lpstr>
      <vt:lpstr>PowerPoint 演示文稿</vt:lpstr>
      <vt:lpstr>5、案例（非常重要）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ccm</dc:creator>
  <cp:lastModifiedBy>便是晴天</cp:lastModifiedBy>
  <cp:revision>1402</cp:revision>
  <dcterms:created xsi:type="dcterms:W3CDTF">2113-01-01T00:00:00Z</dcterms:created>
  <dcterms:modified xsi:type="dcterms:W3CDTF">2023-04-05T02:13:31Z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30853FD7E34B493BB955F8D3E733D76E</vt:lpwstr>
  </property>
  <property fmtid="{D5CDD505-2E9C-101B-9397-08002B2CF9AE}" pid="3" name="KSOProductBuildVer">
    <vt:lpwstr>2052-11.1.0.13703</vt:lpwstr>
  </property>
</Properties>
</file>