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7" r:id="rId3"/>
    <p:sldId id="278" r:id="rId4"/>
    <p:sldId id="280" r:id="rId5"/>
    <p:sldId id="258" r:id="rId6"/>
    <p:sldId id="259" r:id="rId7"/>
    <p:sldId id="28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83" r:id="rId22"/>
    <p:sldId id="276" r:id="rId23"/>
    <p:sldId id="273" r:id="rId24"/>
    <p:sldId id="274" r:id="rId25"/>
    <p:sldId id="275" r:id="rId26"/>
    <p:sldId id="279" r:id="rId27"/>
    <p:sldId id="282"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26" autoAdjust="0"/>
  </p:normalViewPr>
  <p:slideViewPr>
    <p:cSldViewPr>
      <p:cViewPr varScale="1">
        <p:scale>
          <a:sx n="57" d="100"/>
          <a:sy n="57" d="100"/>
        </p:scale>
        <p:origin x="-8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445EF-7CB0-4627-AA48-DF98F2D1B91E}" type="datetimeFigureOut">
              <a:rPr lang="en-US" smtClean="0"/>
              <a:t>11/27/2019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9833F-0D3C-4C0D-AF63-85CCAA8994C9}" type="slidenum">
              <a:rPr lang="en-US" smtClean="0"/>
              <a:t>‹#›</a:t>
            </a:fld>
            <a:endParaRPr lang="en-US"/>
          </a:p>
        </p:txBody>
      </p:sp>
    </p:spTree>
    <p:extLst>
      <p:ext uri="{BB962C8B-B14F-4D97-AF65-F5344CB8AC3E}">
        <p14:creationId xmlns:p14="http://schemas.microsoft.com/office/powerpoint/2010/main" val="338869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make heavy use of the network or that cannot wait for network operations to complete before continuing</a:t>
            </a:r>
          </a:p>
          <a:p>
            <a:endParaRPr lang="en-US" dirty="0"/>
          </a:p>
        </p:txBody>
      </p:sp>
      <p:sp>
        <p:nvSpPr>
          <p:cNvPr id="4" name="Slide Number Placeholder 3"/>
          <p:cNvSpPr>
            <a:spLocks noGrp="1"/>
          </p:cNvSpPr>
          <p:nvPr>
            <p:ph type="sldNum" sz="quarter" idx="10"/>
          </p:nvPr>
        </p:nvSpPr>
        <p:spPr/>
        <p:txBody>
          <a:bodyPr/>
          <a:lstStyle/>
          <a:p>
            <a:fld id="{CF29833F-0D3C-4C0D-AF63-85CCAA8994C9}" type="slidenum">
              <a:rPr lang="en-US" smtClean="0"/>
              <a:t>4</a:t>
            </a:fld>
            <a:endParaRPr lang="en-US"/>
          </a:p>
        </p:txBody>
      </p:sp>
    </p:spTree>
    <p:extLst>
      <p:ext uri="{BB962C8B-B14F-4D97-AF65-F5344CB8AC3E}">
        <p14:creationId xmlns:p14="http://schemas.microsoft.com/office/powerpoint/2010/main" val="109991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1B19E8-7E91-42BD-81E6-49D4F87F176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742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B19E8-7E91-42BD-81E6-49D4F87F176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043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B19E8-7E91-42BD-81E6-49D4F87F176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66566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B19E8-7E91-42BD-81E6-49D4F87F176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257785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1B19E8-7E91-42BD-81E6-49D4F87F176D}"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269139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1B19E8-7E91-42BD-81E6-49D4F87F176D}"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99781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1B19E8-7E91-42BD-81E6-49D4F87F176D}"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36902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B19E8-7E91-42BD-81E6-49D4F87F176D}"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85849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B19E8-7E91-42BD-81E6-49D4F87F176D}"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77891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B19E8-7E91-42BD-81E6-49D4F87F176D}"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20362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1B19E8-7E91-42BD-81E6-49D4F87F176D}"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42BCE-6323-4E53-AA42-3DCA8FD3F8BB}" type="slidenum">
              <a:rPr lang="en-US" smtClean="0"/>
              <a:t>‹#›</a:t>
            </a:fld>
            <a:endParaRPr lang="en-US"/>
          </a:p>
        </p:txBody>
      </p:sp>
    </p:spTree>
    <p:extLst>
      <p:ext uri="{BB962C8B-B14F-4D97-AF65-F5344CB8AC3E}">
        <p14:creationId xmlns:p14="http://schemas.microsoft.com/office/powerpoint/2010/main" val="17730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B19E8-7E91-42BD-81E6-49D4F87F176D}" type="datetimeFigureOut">
              <a:rPr lang="en-US" smtClean="0"/>
              <a:t>11/27/2019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42BCE-6323-4E53-AA42-3DCA8FD3F8BB}" type="slidenum">
              <a:rPr lang="en-US" smtClean="0"/>
              <a:t>‹#›</a:t>
            </a:fld>
            <a:endParaRPr lang="en-US"/>
          </a:p>
        </p:txBody>
      </p:sp>
    </p:spTree>
    <p:extLst>
      <p:ext uri="{BB962C8B-B14F-4D97-AF65-F5344CB8AC3E}">
        <p14:creationId xmlns:p14="http://schemas.microsoft.com/office/powerpoint/2010/main" val="148630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a:t>
            </a:r>
            <a:r>
              <a:rPr lang="en-US" dirty="0" smtClean="0"/>
              <a:t> 8 and 9</a:t>
            </a:r>
            <a:endParaRPr lang="en-US" dirty="0"/>
          </a:p>
        </p:txBody>
      </p:sp>
      <p:sp>
        <p:nvSpPr>
          <p:cNvPr id="3" name="Subtitle 2"/>
          <p:cNvSpPr>
            <a:spLocks noGrp="1"/>
          </p:cNvSpPr>
          <p:nvPr>
            <p:ph type="subTitle" idx="1"/>
          </p:nvPr>
        </p:nvSpPr>
        <p:spPr/>
        <p:txBody>
          <a:bodyPr/>
          <a:lstStyle/>
          <a:p>
            <a:r>
              <a:rPr lang="en-US" dirty="0" err="1" smtClean="0"/>
              <a:t>Async</a:t>
            </a:r>
            <a:r>
              <a:rPr lang="en-US" dirty="0" smtClean="0"/>
              <a:t> socket and Threads</a:t>
            </a:r>
            <a:endParaRPr lang="en-US" dirty="0"/>
          </a:p>
        </p:txBody>
      </p:sp>
    </p:spTree>
    <p:extLst>
      <p:ext uri="{BB962C8B-B14F-4D97-AF65-F5344CB8AC3E}">
        <p14:creationId xmlns:p14="http://schemas.microsoft.com/office/powerpoint/2010/main" val="85513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synchronous methods</a:t>
            </a:r>
            <a:endParaRPr lang="en-US" dirty="0"/>
          </a:p>
        </p:txBody>
      </p:sp>
      <p:sp>
        <p:nvSpPr>
          <p:cNvPr id="3" name="Content Placeholder 2"/>
          <p:cNvSpPr>
            <a:spLocks noGrp="1"/>
          </p:cNvSpPr>
          <p:nvPr>
            <p:ph idx="1"/>
          </p:nvPr>
        </p:nvSpPr>
        <p:spPr/>
        <p:txBody>
          <a:bodyPr/>
          <a:lstStyle/>
          <a:p>
            <a:r>
              <a:rPr lang="en-US" dirty="0" smtClean="0"/>
              <a:t>The Socket asynchronous methods split common network programming functions into two pieces: </a:t>
            </a:r>
          </a:p>
          <a:p>
            <a:r>
              <a:rPr lang="en-US" dirty="0" smtClean="0"/>
              <a:t>• A Begin method that starts the network function and registers the </a:t>
            </a:r>
            <a:r>
              <a:rPr lang="en-US" dirty="0" err="1" smtClean="0"/>
              <a:t>AsyncCallback</a:t>
            </a:r>
            <a:r>
              <a:rPr lang="en-US" dirty="0" smtClean="0"/>
              <a:t> method </a:t>
            </a:r>
          </a:p>
          <a:p>
            <a:r>
              <a:rPr lang="en-US" dirty="0" smtClean="0"/>
              <a:t>• An End method that completes the function when the </a:t>
            </a:r>
            <a:r>
              <a:rPr lang="en-US" dirty="0" err="1" smtClean="0"/>
              <a:t>AsyncCallback</a:t>
            </a:r>
            <a:r>
              <a:rPr lang="en-US" dirty="0" smtClean="0"/>
              <a:t> method is called</a:t>
            </a:r>
            <a:endParaRPr lang="en-US" dirty="0"/>
          </a:p>
        </p:txBody>
      </p:sp>
    </p:spTree>
    <p:extLst>
      <p:ext uri="{BB962C8B-B14F-4D97-AF65-F5344CB8AC3E}">
        <p14:creationId xmlns:p14="http://schemas.microsoft.com/office/powerpoint/2010/main" val="334392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the Connection</a:t>
            </a:r>
            <a:endParaRPr lang="en-US" dirty="0"/>
          </a:p>
        </p:txBody>
      </p:sp>
      <p:sp>
        <p:nvSpPr>
          <p:cNvPr id="3" name="Content Placeholder 2"/>
          <p:cNvSpPr>
            <a:spLocks noGrp="1"/>
          </p:cNvSpPr>
          <p:nvPr>
            <p:ph idx="1"/>
          </p:nvPr>
        </p:nvSpPr>
        <p:spPr/>
        <p:txBody>
          <a:bodyPr>
            <a:normAutofit lnSpcReduction="10000"/>
          </a:bodyPr>
          <a:lstStyle/>
          <a:p>
            <a:r>
              <a:rPr lang="en-US" dirty="0" smtClean="0"/>
              <a:t>Socket sock = new Socket(</a:t>
            </a:r>
            <a:r>
              <a:rPr lang="en-US" dirty="0" err="1" smtClean="0"/>
              <a:t>AddressFamily.InterNetwork</a:t>
            </a:r>
            <a:r>
              <a:rPr lang="en-US" dirty="0" smtClean="0"/>
              <a:t>, </a:t>
            </a:r>
            <a:r>
              <a:rPr lang="en-US" dirty="0" err="1" smtClean="0"/>
              <a:t>SocketType.Stream</a:t>
            </a:r>
            <a:r>
              <a:rPr lang="en-US" dirty="0" smtClean="0"/>
              <a:t>, </a:t>
            </a:r>
            <a:r>
              <a:rPr lang="en-US" dirty="0" err="1" smtClean="0"/>
              <a:t>ProtocolType.Tcp</a:t>
            </a:r>
            <a:r>
              <a:rPr lang="en-US" dirty="0" smtClean="0"/>
              <a:t>); </a:t>
            </a:r>
            <a:r>
              <a:rPr lang="en-US" dirty="0" err="1" smtClean="0"/>
              <a:t>IPEndPoint</a:t>
            </a:r>
            <a:r>
              <a:rPr lang="en-US" dirty="0" smtClean="0"/>
              <a:t> </a:t>
            </a:r>
            <a:r>
              <a:rPr lang="en-US" dirty="0" err="1" smtClean="0"/>
              <a:t>iep</a:t>
            </a:r>
            <a:r>
              <a:rPr lang="en-US" dirty="0" smtClean="0"/>
              <a:t> = new </a:t>
            </a:r>
            <a:r>
              <a:rPr lang="en-US" dirty="0" err="1" smtClean="0"/>
              <a:t>IPEndPoint</a:t>
            </a:r>
            <a:r>
              <a:rPr lang="en-US" dirty="0" smtClean="0"/>
              <a:t>(</a:t>
            </a:r>
            <a:r>
              <a:rPr lang="en-US" dirty="0" err="1" smtClean="0"/>
              <a:t>IPAddress.Any</a:t>
            </a:r>
            <a:r>
              <a:rPr lang="en-US" dirty="0" smtClean="0"/>
              <a:t>, 9050); </a:t>
            </a:r>
            <a:r>
              <a:rPr lang="en-US" dirty="0" err="1" smtClean="0"/>
              <a:t>sock.Bind</a:t>
            </a:r>
            <a:r>
              <a:rPr lang="en-US" dirty="0" smtClean="0"/>
              <a:t>(</a:t>
            </a:r>
            <a:r>
              <a:rPr lang="en-US" dirty="0" err="1" smtClean="0"/>
              <a:t>iep</a:t>
            </a:r>
            <a:r>
              <a:rPr lang="en-US" dirty="0" smtClean="0"/>
              <a:t>); </a:t>
            </a:r>
            <a:r>
              <a:rPr lang="en-US" dirty="0" err="1" smtClean="0"/>
              <a:t>sock.Listen</a:t>
            </a:r>
            <a:r>
              <a:rPr lang="en-US" dirty="0" smtClean="0"/>
              <a:t>(5); </a:t>
            </a:r>
            <a:r>
              <a:rPr lang="en-US" dirty="0" err="1" smtClean="0"/>
              <a:t>sock.BeginAccept</a:t>
            </a:r>
            <a:r>
              <a:rPr lang="en-US" dirty="0" smtClean="0"/>
              <a:t>(new </a:t>
            </a:r>
            <a:r>
              <a:rPr lang="en-US" dirty="0" err="1" smtClean="0"/>
              <a:t>AsyncCallback</a:t>
            </a:r>
            <a:r>
              <a:rPr lang="en-US" dirty="0" smtClean="0"/>
              <a:t>(</a:t>
            </a:r>
            <a:r>
              <a:rPr lang="en-US" dirty="0" err="1" smtClean="0"/>
              <a:t>CallAccept</a:t>
            </a:r>
            <a:r>
              <a:rPr lang="en-US" dirty="0" smtClean="0"/>
              <a:t>), sock);</a:t>
            </a:r>
          </a:p>
          <a:p>
            <a:r>
              <a:rPr lang="en-US" dirty="0" smtClean="0"/>
              <a:t>Socket </a:t>
            </a:r>
            <a:r>
              <a:rPr lang="en-US" dirty="0" err="1" smtClean="0"/>
              <a:t>EndAccept</a:t>
            </a:r>
            <a:r>
              <a:rPr lang="en-US" dirty="0" smtClean="0"/>
              <a:t>(</a:t>
            </a:r>
            <a:r>
              <a:rPr lang="en-US" dirty="0" err="1" smtClean="0"/>
              <a:t>IAsyncResult</a:t>
            </a:r>
            <a:r>
              <a:rPr lang="en-US" dirty="0" smtClean="0"/>
              <a:t> </a:t>
            </a:r>
            <a:r>
              <a:rPr lang="en-US" dirty="0" err="1" smtClean="0"/>
              <a:t>iar</a:t>
            </a:r>
            <a:r>
              <a:rPr lang="en-US" dirty="0" smtClean="0"/>
              <a:t>);</a:t>
            </a:r>
            <a:endParaRPr lang="en-US" dirty="0"/>
          </a:p>
        </p:txBody>
      </p:sp>
    </p:spTree>
    <p:extLst>
      <p:ext uri="{BB962C8B-B14F-4D97-AF65-F5344CB8AC3E}">
        <p14:creationId xmlns:p14="http://schemas.microsoft.com/office/powerpoint/2010/main" val="170345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and server program flow</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AsyncTcpSrvr</a:t>
            </a:r>
            <a:r>
              <a:rPr lang="en-US" dirty="0" smtClean="0"/>
              <a:t> processes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3657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673" y="2514600"/>
            <a:ext cx="35718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71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code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public class </a:t>
            </a:r>
            <a:r>
              <a:rPr lang="en-US" dirty="0" err="1"/>
              <a:t>ServerSocket</a:t>
            </a:r>
            <a:endParaRPr lang="en-US" dirty="0"/>
          </a:p>
          <a:p>
            <a:pPr marL="0" indent="0">
              <a:buNone/>
            </a:pPr>
            <a:r>
              <a:rPr lang="en-US" dirty="0"/>
              <a:t>    {</a:t>
            </a:r>
          </a:p>
          <a:p>
            <a:pPr marL="0" indent="0">
              <a:buNone/>
            </a:pPr>
            <a:r>
              <a:rPr lang="en-US" dirty="0"/>
              <a:t>        private Socket </a:t>
            </a:r>
            <a:r>
              <a:rPr lang="en-US" dirty="0" err="1"/>
              <a:t>socket</a:t>
            </a:r>
            <a:r>
              <a:rPr lang="en-US" dirty="0"/>
              <a:t>;</a:t>
            </a:r>
          </a:p>
          <a:p>
            <a:pPr marL="0" indent="0">
              <a:buNone/>
            </a:pPr>
            <a:r>
              <a:rPr lang="nb-NO" dirty="0"/>
              <a:t>        private byte[] buffer = new byte[1024];</a:t>
            </a:r>
          </a:p>
          <a:p>
            <a:pPr marL="0" indent="0">
              <a:buNone/>
            </a:pPr>
            <a:r>
              <a:rPr lang="en-US" dirty="0"/>
              <a:t>        public </a:t>
            </a:r>
            <a:r>
              <a:rPr lang="en-US" dirty="0" err="1"/>
              <a:t>ServerSocket</a:t>
            </a:r>
            <a:r>
              <a:rPr lang="en-US" dirty="0"/>
              <a:t>()</a:t>
            </a:r>
          </a:p>
          <a:p>
            <a:pPr marL="0" indent="0">
              <a:buNone/>
            </a:pPr>
            <a:r>
              <a:rPr lang="en-US" dirty="0"/>
              <a:t>        {</a:t>
            </a:r>
          </a:p>
          <a:p>
            <a:pPr marL="0" indent="0">
              <a:buNone/>
            </a:pPr>
            <a:endParaRPr lang="en-US" dirty="0"/>
          </a:p>
          <a:p>
            <a:pPr marL="0" indent="0">
              <a:buNone/>
            </a:pPr>
            <a:r>
              <a:rPr lang="en-US" dirty="0"/>
              <a:t>            socket = new Socket(</a:t>
            </a:r>
            <a:r>
              <a:rPr lang="en-US" dirty="0" err="1"/>
              <a:t>AddressFamily.InterNetwork</a:t>
            </a:r>
            <a:r>
              <a:rPr lang="en-US" dirty="0"/>
              <a:t>, </a:t>
            </a:r>
            <a:r>
              <a:rPr lang="en-US" dirty="0" err="1"/>
              <a:t>SocketType.Stream</a:t>
            </a:r>
            <a:r>
              <a:rPr lang="en-US" dirty="0"/>
              <a:t>, </a:t>
            </a:r>
            <a:r>
              <a:rPr lang="en-US" dirty="0" err="1"/>
              <a:t>ProtocolType.Tcp</a:t>
            </a:r>
            <a:r>
              <a:rPr lang="en-US" dirty="0"/>
              <a:t>);</a:t>
            </a:r>
          </a:p>
          <a:p>
            <a:pPr marL="0" indent="0">
              <a:buNone/>
            </a:pPr>
            <a:endParaRPr lang="en-US" dirty="0"/>
          </a:p>
          <a:p>
            <a:pPr marL="0" indent="0">
              <a:buNone/>
            </a:pPr>
            <a:r>
              <a:rPr lang="en-US" dirty="0"/>
              <a:t>        }</a:t>
            </a:r>
          </a:p>
          <a:p>
            <a:pPr marL="0" indent="0">
              <a:buNone/>
            </a:pPr>
            <a:endParaRPr lang="en-US" dirty="0"/>
          </a:p>
          <a:p>
            <a:pPr marL="0" indent="0">
              <a:buNone/>
            </a:pPr>
            <a:r>
              <a:rPr lang="en-US" dirty="0"/>
              <a:t>        public void Bind(</a:t>
            </a:r>
            <a:r>
              <a:rPr lang="en-US" dirty="0" err="1"/>
              <a:t>int</a:t>
            </a:r>
            <a:r>
              <a:rPr lang="en-US" dirty="0"/>
              <a:t> port)</a:t>
            </a:r>
          </a:p>
          <a:p>
            <a:pPr marL="0" indent="0">
              <a:buNone/>
            </a:pPr>
            <a:r>
              <a:rPr lang="en-US" dirty="0"/>
              <a:t>        {</a:t>
            </a:r>
          </a:p>
          <a:p>
            <a:pPr marL="0" indent="0">
              <a:buNone/>
            </a:pPr>
            <a:endParaRPr lang="en-US" dirty="0"/>
          </a:p>
          <a:p>
            <a:pPr marL="0" indent="0">
              <a:buNone/>
            </a:pPr>
            <a:r>
              <a:rPr lang="en-US" dirty="0"/>
              <a:t>            </a:t>
            </a:r>
            <a:r>
              <a:rPr lang="en-US" dirty="0" err="1"/>
              <a:t>socket.Bind</a:t>
            </a:r>
            <a:r>
              <a:rPr lang="en-US" dirty="0"/>
              <a:t>(new </a:t>
            </a:r>
            <a:r>
              <a:rPr lang="en-US" dirty="0" err="1"/>
              <a:t>IPEndPoint</a:t>
            </a:r>
            <a:r>
              <a:rPr lang="en-US" dirty="0"/>
              <a:t>(</a:t>
            </a:r>
            <a:r>
              <a:rPr lang="en-US" dirty="0" err="1"/>
              <a:t>IPAddress.Any</a:t>
            </a:r>
            <a:r>
              <a:rPr lang="en-US" dirty="0"/>
              <a:t>, port));</a:t>
            </a:r>
          </a:p>
          <a:p>
            <a:pPr marL="0" indent="0">
              <a:buNone/>
            </a:pPr>
            <a:r>
              <a:rPr lang="en-US" dirty="0"/>
              <a:t>        }</a:t>
            </a:r>
          </a:p>
          <a:p>
            <a:pPr marL="0" indent="0">
              <a:buNone/>
            </a:pPr>
            <a:endParaRPr lang="en-US" dirty="0"/>
          </a:p>
          <a:p>
            <a:pPr marL="0" indent="0">
              <a:buNone/>
            </a:pPr>
            <a:r>
              <a:rPr lang="en-US" dirty="0"/>
              <a:t>        public void Listen(</a:t>
            </a:r>
            <a:r>
              <a:rPr lang="en-US" dirty="0" err="1"/>
              <a:t>int</a:t>
            </a:r>
            <a:r>
              <a:rPr lang="en-US" dirty="0"/>
              <a:t> backlog)</a:t>
            </a:r>
          </a:p>
          <a:p>
            <a:pPr marL="0" indent="0">
              <a:buNone/>
            </a:pPr>
            <a:r>
              <a:rPr lang="en-US" dirty="0"/>
              <a:t>        {</a:t>
            </a:r>
          </a:p>
          <a:p>
            <a:pPr marL="0" indent="0">
              <a:buNone/>
            </a:pPr>
            <a:endParaRPr lang="en-US" dirty="0"/>
          </a:p>
          <a:p>
            <a:pPr marL="0" indent="0">
              <a:buNone/>
            </a:pPr>
            <a:r>
              <a:rPr lang="en-US" dirty="0"/>
              <a:t>            </a:t>
            </a:r>
            <a:r>
              <a:rPr lang="en-US" dirty="0" err="1"/>
              <a:t>socket.Listen</a:t>
            </a:r>
            <a:r>
              <a:rPr lang="en-US" dirty="0"/>
              <a:t>(500);</a:t>
            </a:r>
          </a:p>
          <a:p>
            <a:pPr marL="0" indent="0">
              <a:buNone/>
            </a:pPr>
            <a:r>
              <a:rPr lang="en-US" dirty="0"/>
              <a:t>        }</a:t>
            </a:r>
          </a:p>
        </p:txBody>
      </p:sp>
    </p:spTree>
    <p:extLst>
      <p:ext uri="{BB962C8B-B14F-4D97-AF65-F5344CB8AC3E}">
        <p14:creationId xmlns:p14="http://schemas.microsoft.com/office/powerpoint/2010/main" val="275643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code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public void Accept()</a:t>
            </a:r>
          </a:p>
          <a:p>
            <a:pPr marL="0" indent="0">
              <a:buNone/>
            </a:pPr>
            <a:r>
              <a:rPr lang="en-US" dirty="0"/>
              <a:t>        {</a:t>
            </a:r>
          </a:p>
          <a:p>
            <a:pPr marL="0" indent="0">
              <a:buNone/>
            </a:pPr>
            <a:endParaRPr lang="en-US" dirty="0"/>
          </a:p>
          <a:p>
            <a:pPr marL="0" indent="0">
              <a:buNone/>
            </a:pPr>
            <a:r>
              <a:rPr lang="en-US" dirty="0"/>
              <a:t>            </a:t>
            </a:r>
            <a:r>
              <a:rPr lang="en-US" dirty="0" err="1"/>
              <a:t>socket.BeginAccept</a:t>
            </a:r>
            <a:r>
              <a:rPr lang="en-US" dirty="0"/>
              <a:t>(</a:t>
            </a:r>
            <a:r>
              <a:rPr lang="en-US" dirty="0" err="1"/>
              <a:t>AcceptedCallback</a:t>
            </a:r>
            <a:r>
              <a:rPr lang="en-US" dirty="0"/>
              <a:t>, null);</a:t>
            </a:r>
          </a:p>
          <a:p>
            <a:pPr marL="0" indent="0">
              <a:buNone/>
            </a:pPr>
            <a:r>
              <a:rPr lang="en-US" dirty="0"/>
              <a:t>        }</a:t>
            </a:r>
          </a:p>
          <a:p>
            <a:pPr marL="0" indent="0">
              <a:buNone/>
            </a:pPr>
            <a:endParaRPr lang="en-US" dirty="0"/>
          </a:p>
          <a:p>
            <a:pPr marL="0" indent="0">
              <a:buNone/>
            </a:pPr>
            <a:r>
              <a:rPr lang="en-US" dirty="0"/>
              <a:t>        private void </a:t>
            </a:r>
            <a:r>
              <a:rPr lang="en-US" dirty="0" err="1"/>
              <a:t>AcceptedCallback</a:t>
            </a:r>
            <a:r>
              <a:rPr lang="en-US" dirty="0"/>
              <a:t>(</a:t>
            </a:r>
            <a:r>
              <a:rPr lang="en-US" dirty="0" err="1"/>
              <a:t>IAsyncResult</a:t>
            </a:r>
            <a:r>
              <a:rPr lang="en-US" dirty="0"/>
              <a:t> result)</a:t>
            </a:r>
          </a:p>
          <a:p>
            <a:pPr marL="0" indent="0">
              <a:buNone/>
            </a:pPr>
            <a:r>
              <a:rPr lang="en-US" dirty="0"/>
              <a:t>        {</a:t>
            </a:r>
          </a:p>
          <a:p>
            <a:pPr marL="0" indent="0">
              <a:buNone/>
            </a:pPr>
            <a:endParaRPr lang="en-US" dirty="0"/>
          </a:p>
          <a:p>
            <a:pPr marL="0" indent="0">
              <a:buNone/>
            </a:pPr>
            <a:endParaRPr lang="en-US" dirty="0"/>
          </a:p>
          <a:p>
            <a:pPr marL="0" indent="0">
              <a:buNone/>
            </a:pPr>
            <a:r>
              <a:rPr lang="en-US" dirty="0"/>
              <a:t>            Socket </a:t>
            </a:r>
            <a:r>
              <a:rPr lang="en-US" dirty="0" err="1"/>
              <a:t>clientsocket</a:t>
            </a:r>
            <a:r>
              <a:rPr lang="en-US" dirty="0"/>
              <a:t> = </a:t>
            </a:r>
            <a:r>
              <a:rPr lang="en-US" dirty="0" err="1"/>
              <a:t>socket.EndAccept</a:t>
            </a:r>
            <a:r>
              <a:rPr lang="en-US" dirty="0"/>
              <a:t>(result);</a:t>
            </a:r>
          </a:p>
          <a:p>
            <a:pPr marL="0" indent="0">
              <a:buNone/>
            </a:pPr>
            <a:endParaRPr lang="en-US" dirty="0"/>
          </a:p>
          <a:p>
            <a:pPr marL="0" indent="0">
              <a:buNone/>
            </a:pPr>
            <a:r>
              <a:rPr lang="en-US" dirty="0"/>
              <a:t>            buffer = new byte[1024];</a:t>
            </a:r>
          </a:p>
          <a:p>
            <a:pPr marL="0" indent="0">
              <a:buNone/>
            </a:pPr>
            <a:r>
              <a:rPr lang="en-US" dirty="0"/>
              <a:t>            </a:t>
            </a:r>
            <a:r>
              <a:rPr lang="en-US" dirty="0" err="1"/>
              <a:t>clientsocket.BeginReceive</a:t>
            </a:r>
            <a:r>
              <a:rPr lang="en-US" dirty="0"/>
              <a:t>(buffer, 0, </a:t>
            </a:r>
            <a:r>
              <a:rPr lang="en-US" dirty="0" err="1"/>
              <a:t>buffer.Length</a:t>
            </a:r>
            <a:r>
              <a:rPr lang="en-US" dirty="0"/>
              <a:t>, </a:t>
            </a:r>
            <a:r>
              <a:rPr lang="en-US" dirty="0" err="1"/>
              <a:t>SocketFlags.None</a:t>
            </a:r>
            <a:r>
              <a:rPr lang="en-US" dirty="0"/>
              <a:t>, </a:t>
            </a:r>
            <a:r>
              <a:rPr lang="en-US" dirty="0" err="1"/>
              <a:t>ReceivedCallback</a:t>
            </a:r>
            <a:r>
              <a:rPr lang="en-US" dirty="0"/>
              <a:t>, </a:t>
            </a:r>
            <a:r>
              <a:rPr lang="en-US" dirty="0" err="1"/>
              <a:t>clientsocket</a:t>
            </a:r>
            <a:r>
              <a:rPr lang="en-US" dirty="0"/>
              <a:t>);</a:t>
            </a:r>
          </a:p>
          <a:p>
            <a:pPr marL="0" indent="0">
              <a:buNone/>
            </a:pPr>
            <a:r>
              <a:rPr lang="en-US" dirty="0"/>
              <a:t>            Accept</a:t>
            </a:r>
            <a:r>
              <a:rPr lang="en-US" dirty="0" smtClean="0"/>
              <a:t>();}</a:t>
            </a:r>
            <a:endParaRPr lang="en-US" dirty="0"/>
          </a:p>
        </p:txBody>
      </p:sp>
    </p:spTree>
    <p:extLst>
      <p:ext uri="{BB962C8B-B14F-4D97-AF65-F5344CB8AC3E}">
        <p14:creationId xmlns:p14="http://schemas.microsoft.com/office/powerpoint/2010/main" val="96382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code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private void </a:t>
            </a:r>
            <a:r>
              <a:rPr lang="en-US" dirty="0" err="1"/>
              <a:t>ReceivedCallback</a:t>
            </a:r>
            <a:r>
              <a:rPr lang="en-US" dirty="0"/>
              <a:t>(</a:t>
            </a:r>
            <a:r>
              <a:rPr lang="en-US" dirty="0" err="1"/>
              <a:t>IAsyncResult</a:t>
            </a:r>
            <a:r>
              <a:rPr lang="en-US" dirty="0"/>
              <a:t> result)</a:t>
            </a:r>
          </a:p>
          <a:p>
            <a:pPr marL="0" indent="0">
              <a:buNone/>
            </a:pPr>
            <a:r>
              <a:rPr lang="en-US" dirty="0"/>
              <a:t>        {</a:t>
            </a:r>
          </a:p>
          <a:p>
            <a:pPr marL="0" indent="0">
              <a:buNone/>
            </a:pPr>
            <a:endParaRPr lang="en-US" dirty="0"/>
          </a:p>
          <a:p>
            <a:pPr marL="0" indent="0">
              <a:buNone/>
            </a:pPr>
            <a:endParaRPr lang="en-US" dirty="0"/>
          </a:p>
          <a:p>
            <a:pPr marL="0" indent="0">
              <a:buNone/>
            </a:pPr>
            <a:r>
              <a:rPr lang="en-US" dirty="0"/>
              <a:t>            Socket </a:t>
            </a:r>
            <a:r>
              <a:rPr lang="en-US" dirty="0" err="1"/>
              <a:t>clientsocket</a:t>
            </a:r>
            <a:r>
              <a:rPr lang="en-US" dirty="0"/>
              <a:t> = </a:t>
            </a:r>
            <a:r>
              <a:rPr lang="en-US" dirty="0" err="1"/>
              <a:t>result.AsyncState</a:t>
            </a:r>
            <a:r>
              <a:rPr lang="en-US" dirty="0"/>
              <a:t> as Socket;</a:t>
            </a:r>
          </a:p>
          <a:p>
            <a:pPr marL="0" indent="0">
              <a:buNone/>
            </a:pPr>
            <a:r>
              <a:rPr lang="en-US" dirty="0"/>
              <a:t>            </a:t>
            </a:r>
            <a:r>
              <a:rPr lang="en-US" dirty="0" err="1"/>
              <a:t>int</a:t>
            </a:r>
            <a:r>
              <a:rPr lang="en-US" dirty="0"/>
              <a:t> </a:t>
            </a:r>
            <a:r>
              <a:rPr lang="en-US" dirty="0" err="1"/>
              <a:t>bufferSize</a:t>
            </a:r>
            <a:r>
              <a:rPr lang="en-US" dirty="0"/>
              <a:t> = </a:t>
            </a:r>
            <a:r>
              <a:rPr lang="en-US" dirty="0" err="1"/>
              <a:t>clientsocket.EndReceive</a:t>
            </a:r>
            <a:r>
              <a:rPr lang="en-US" dirty="0"/>
              <a:t>(result);</a:t>
            </a:r>
          </a:p>
          <a:p>
            <a:pPr marL="0" indent="0">
              <a:buNone/>
            </a:pPr>
            <a:r>
              <a:rPr lang="en-US" dirty="0"/>
              <a:t>            byte[] packet = new byte[</a:t>
            </a:r>
            <a:r>
              <a:rPr lang="en-US" dirty="0" err="1"/>
              <a:t>bufferSize</a:t>
            </a:r>
            <a:r>
              <a:rPr lang="en-US" dirty="0"/>
              <a:t>];</a:t>
            </a:r>
          </a:p>
          <a:p>
            <a:pPr marL="0" indent="0">
              <a:buNone/>
            </a:pPr>
            <a:r>
              <a:rPr lang="en-US" dirty="0"/>
              <a:t>            </a:t>
            </a:r>
            <a:r>
              <a:rPr lang="en-US" dirty="0" err="1"/>
              <a:t>Array.Copy</a:t>
            </a:r>
            <a:r>
              <a:rPr lang="en-US" dirty="0"/>
              <a:t>(buffer, packet, </a:t>
            </a:r>
            <a:r>
              <a:rPr lang="en-US" dirty="0" err="1"/>
              <a:t>packet.Length</a:t>
            </a:r>
            <a:r>
              <a:rPr lang="en-US" dirty="0"/>
              <a:t>);</a:t>
            </a:r>
          </a:p>
          <a:p>
            <a:pPr marL="0" indent="0">
              <a:buNone/>
            </a:pPr>
            <a:r>
              <a:rPr lang="en-US" dirty="0"/>
              <a:t>            buffer = new byte[1024];</a:t>
            </a:r>
          </a:p>
          <a:p>
            <a:pPr marL="0" indent="0">
              <a:buNone/>
            </a:pPr>
            <a:r>
              <a:rPr lang="en-US" dirty="0"/>
              <a:t>            </a:t>
            </a:r>
            <a:r>
              <a:rPr lang="en-US" dirty="0" err="1"/>
              <a:t>clientsocket.BeginReceive</a:t>
            </a:r>
            <a:r>
              <a:rPr lang="en-US" dirty="0"/>
              <a:t>(buffer, 0, </a:t>
            </a:r>
            <a:r>
              <a:rPr lang="en-US" dirty="0" err="1"/>
              <a:t>buffer.Length</a:t>
            </a:r>
            <a:r>
              <a:rPr lang="en-US" dirty="0"/>
              <a:t>, </a:t>
            </a:r>
            <a:r>
              <a:rPr lang="en-US" dirty="0" err="1"/>
              <a:t>SocketFlags.None</a:t>
            </a:r>
            <a:r>
              <a:rPr lang="en-US" dirty="0"/>
              <a:t>, </a:t>
            </a:r>
            <a:r>
              <a:rPr lang="en-US" dirty="0" err="1"/>
              <a:t>ReceivedCallback</a:t>
            </a:r>
            <a:r>
              <a:rPr lang="en-US" dirty="0"/>
              <a:t>, </a:t>
            </a:r>
            <a:r>
              <a:rPr lang="en-US" dirty="0" err="1"/>
              <a:t>clientsocket</a:t>
            </a:r>
            <a:r>
              <a:rPr lang="en-US" dirty="0"/>
              <a:t>);</a:t>
            </a:r>
          </a:p>
          <a:p>
            <a:pPr marL="0" indent="0">
              <a:buNone/>
            </a:pPr>
            <a:r>
              <a:rPr lang="en-US" dirty="0"/>
              <a:t>        }</a:t>
            </a:r>
          </a:p>
        </p:txBody>
      </p:sp>
    </p:spTree>
    <p:extLst>
      <p:ext uri="{BB962C8B-B14F-4D97-AF65-F5344CB8AC3E}">
        <p14:creationId xmlns:p14="http://schemas.microsoft.com/office/powerpoint/2010/main" val="2035262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Program.cs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public static </a:t>
            </a:r>
            <a:r>
              <a:rPr lang="en-US" dirty="0" err="1"/>
              <a:t>ServerSocket</a:t>
            </a:r>
            <a:r>
              <a:rPr lang="en-US" dirty="0"/>
              <a:t> </a:t>
            </a:r>
            <a:r>
              <a:rPr lang="en-US" dirty="0" err="1"/>
              <a:t>serversocket</a:t>
            </a:r>
            <a:r>
              <a:rPr lang="en-US" dirty="0"/>
              <a:t> = new </a:t>
            </a:r>
            <a:r>
              <a:rPr lang="en-US" dirty="0" err="1"/>
              <a:t>ServerSocket</a:t>
            </a:r>
            <a:r>
              <a:rPr lang="en-US" dirty="0"/>
              <a:t>();  </a:t>
            </a:r>
          </a:p>
          <a:p>
            <a:pPr marL="0" indent="0">
              <a:buNone/>
            </a:pPr>
            <a:r>
              <a:rPr lang="en-US" dirty="0"/>
              <a:t>            </a:t>
            </a:r>
          </a:p>
          <a:p>
            <a:pPr marL="0" indent="0">
              <a:buNone/>
            </a:pPr>
            <a:r>
              <a:rPr lang="en-US" dirty="0"/>
              <a:t>            </a:t>
            </a:r>
          </a:p>
          <a:p>
            <a:pPr marL="0" indent="0">
              <a:buNone/>
            </a:pPr>
            <a:r>
              <a:rPr lang="en-US" dirty="0"/>
              <a:t>            static void Main(string[] </a:t>
            </a:r>
            <a:r>
              <a:rPr lang="en-US" dirty="0" err="1"/>
              <a:t>args</a:t>
            </a:r>
            <a:r>
              <a:rPr lang="en-US" dirty="0"/>
              <a:t>)</a:t>
            </a:r>
          </a:p>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dirty="0" err="1"/>
              <a:t>serversocket.Bind</a:t>
            </a:r>
            <a:r>
              <a:rPr lang="en-US" dirty="0"/>
              <a:t>(6556);</a:t>
            </a:r>
          </a:p>
          <a:p>
            <a:pPr marL="0" indent="0">
              <a:buNone/>
            </a:pPr>
            <a:r>
              <a:rPr lang="en-US" dirty="0"/>
              <a:t>            </a:t>
            </a:r>
            <a:r>
              <a:rPr lang="en-US" dirty="0" err="1"/>
              <a:t>serversocket.Listen</a:t>
            </a:r>
            <a:r>
              <a:rPr lang="en-US" dirty="0"/>
              <a:t>(500);</a:t>
            </a:r>
          </a:p>
          <a:p>
            <a:pPr marL="0" indent="0">
              <a:buNone/>
            </a:pPr>
            <a:r>
              <a:rPr lang="en-US" dirty="0"/>
              <a:t>            </a:t>
            </a:r>
            <a:r>
              <a:rPr lang="en-US" dirty="0" err="1"/>
              <a:t>serversocket.Accept</a:t>
            </a:r>
            <a:r>
              <a:rPr lang="en-US" dirty="0"/>
              <a:t>();</a:t>
            </a:r>
          </a:p>
          <a:p>
            <a:pPr marL="0" indent="0">
              <a:buNone/>
            </a:pPr>
            <a:endParaRPr lang="en-US" dirty="0"/>
          </a:p>
          <a:p>
            <a:pPr marL="0" indent="0">
              <a:buNone/>
            </a:pPr>
            <a:endParaRPr lang="en-US" dirty="0"/>
          </a:p>
          <a:p>
            <a:pPr marL="0" indent="0">
              <a:buNone/>
            </a:pPr>
            <a:r>
              <a:rPr lang="en-US" dirty="0"/>
              <a:t>            while (true)</a:t>
            </a:r>
          </a:p>
          <a:p>
            <a:pPr marL="0" indent="0">
              <a:buNone/>
            </a:pPr>
            <a:endParaRPr lang="en-US" dirty="0"/>
          </a:p>
          <a:p>
            <a:pPr marL="0" indent="0">
              <a:buNone/>
            </a:pPr>
            <a:endParaRPr lang="en-US" dirty="0"/>
          </a:p>
          <a:p>
            <a:pPr marL="0" indent="0">
              <a:buNone/>
            </a:pPr>
            <a:r>
              <a:rPr lang="en-US" dirty="0"/>
              <a:t>                </a:t>
            </a:r>
            <a:r>
              <a:rPr lang="en-US" dirty="0" err="1"/>
              <a:t>Console.ReadLine</a:t>
            </a:r>
            <a:r>
              <a:rPr lang="en-US" dirty="0"/>
              <a: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7806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Code</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 public  class </a:t>
            </a:r>
            <a:r>
              <a:rPr lang="en-US" sz="1800" dirty="0" err="1" smtClean="0"/>
              <a:t>Clientsocket</a:t>
            </a:r>
            <a:r>
              <a:rPr lang="en-US" sz="1800" dirty="0" smtClean="0"/>
              <a:t>{</a:t>
            </a:r>
            <a:endParaRPr lang="en-US" sz="1800" dirty="0"/>
          </a:p>
          <a:p>
            <a:pPr marL="0" indent="0">
              <a:buNone/>
            </a:pPr>
            <a:r>
              <a:rPr lang="en-US" sz="1800" dirty="0"/>
              <a:t>        private Socket </a:t>
            </a:r>
            <a:r>
              <a:rPr lang="en-US" sz="1800" dirty="0" err="1"/>
              <a:t>ss</a:t>
            </a:r>
            <a:r>
              <a:rPr lang="en-US" sz="1800" dirty="0"/>
              <a:t>;</a:t>
            </a:r>
          </a:p>
          <a:p>
            <a:pPr marL="0" indent="0">
              <a:buNone/>
            </a:pPr>
            <a:r>
              <a:rPr lang="en-US" sz="1800" dirty="0"/>
              <a:t>        private byte[] buffer</a:t>
            </a:r>
            <a:r>
              <a:rPr lang="en-US" sz="1800" dirty="0" smtClean="0"/>
              <a:t>;</a:t>
            </a:r>
            <a:endParaRPr lang="en-US" sz="1800" dirty="0"/>
          </a:p>
          <a:p>
            <a:pPr marL="0" indent="0">
              <a:buNone/>
            </a:pPr>
            <a:r>
              <a:rPr lang="en-US" sz="1800" dirty="0"/>
              <a:t>        public </a:t>
            </a:r>
            <a:r>
              <a:rPr lang="en-US" sz="1800" dirty="0" err="1"/>
              <a:t>Clientsocket</a:t>
            </a:r>
            <a:r>
              <a:rPr lang="en-US" sz="1800" dirty="0"/>
              <a:t>()</a:t>
            </a:r>
          </a:p>
          <a:p>
            <a:pPr marL="0" indent="0">
              <a:buNone/>
            </a:pPr>
            <a:r>
              <a:rPr lang="en-US" sz="1800" dirty="0"/>
              <a:t>        </a:t>
            </a:r>
            <a:r>
              <a:rPr lang="en-US" sz="1800" dirty="0" smtClean="0"/>
              <a:t>{  </a:t>
            </a:r>
            <a:r>
              <a:rPr lang="en-US" sz="1800" dirty="0" err="1"/>
              <a:t>ss</a:t>
            </a:r>
            <a:r>
              <a:rPr lang="en-US" sz="1800" dirty="0"/>
              <a:t> = new Socket(</a:t>
            </a:r>
            <a:r>
              <a:rPr lang="en-US" sz="1800" dirty="0" err="1"/>
              <a:t>AddressFamily.InterNetwork</a:t>
            </a:r>
            <a:r>
              <a:rPr lang="en-US" sz="1800" dirty="0"/>
              <a:t>, </a:t>
            </a:r>
            <a:r>
              <a:rPr lang="en-US" sz="1800" dirty="0" err="1"/>
              <a:t>SocketType.Stream</a:t>
            </a:r>
            <a:r>
              <a:rPr lang="en-US" sz="1800" dirty="0"/>
              <a:t>, </a:t>
            </a:r>
            <a:r>
              <a:rPr lang="en-US" sz="1800" dirty="0" err="1"/>
              <a:t>ProtocolType.Tcp</a:t>
            </a:r>
            <a:r>
              <a:rPr lang="en-US" sz="1800" dirty="0" smtClean="0"/>
              <a:t>);}</a:t>
            </a:r>
            <a:endParaRPr lang="en-US" sz="1800" dirty="0"/>
          </a:p>
          <a:p>
            <a:pPr marL="0" indent="0">
              <a:buNone/>
            </a:pPr>
            <a:r>
              <a:rPr lang="en-US" sz="1800" dirty="0"/>
              <a:t>        public void connect(string </a:t>
            </a:r>
            <a:r>
              <a:rPr lang="en-US" sz="1800" dirty="0" err="1"/>
              <a:t>ipaddress</a:t>
            </a:r>
            <a:r>
              <a:rPr lang="en-US" sz="1800" dirty="0"/>
              <a:t>, </a:t>
            </a:r>
            <a:r>
              <a:rPr lang="en-US" sz="1800" dirty="0" err="1"/>
              <a:t>int</a:t>
            </a:r>
            <a:r>
              <a:rPr lang="en-US" sz="1800" dirty="0"/>
              <a:t> port)</a:t>
            </a:r>
          </a:p>
          <a:p>
            <a:pPr marL="0" indent="0">
              <a:buNone/>
            </a:pPr>
            <a:r>
              <a:rPr lang="en-US" sz="1800" dirty="0"/>
              <a:t>        {</a:t>
            </a:r>
            <a:r>
              <a:rPr lang="en-US" sz="1800" dirty="0" smtClean="0"/>
              <a:t> </a:t>
            </a:r>
            <a:r>
              <a:rPr lang="en-US" sz="1800" dirty="0" err="1"/>
              <a:t>ss.BeginConnect</a:t>
            </a:r>
            <a:r>
              <a:rPr lang="en-US" sz="1800" dirty="0"/>
              <a:t>(new </a:t>
            </a:r>
            <a:r>
              <a:rPr lang="en-US" sz="1800" dirty="0" err="1"/>
              <a:t>IPEndPoint</a:t>
            </a:r>
            <a:r>
              <a:rPr lang="en-US" sz="1800" dirty="0"/>
              <a:t>(</a:t>
            </a:r>
            <a:r>
              <a:rPr lang="en-US" sz="1800" dirty="0" err="1"/>
              <a:t>IPAddress.Parse</a:t>
            </a:r>
            <a:r>
              <a:rPr lang="en-US" sz="1800" dirty="0"/>
              <a:t>(</a:t>
            </a:r>
            <a:r>
              <a:rPr lang="en-US" sz="1800" dirty="0" err="1"/>
              <a:t>ipaddress</a:t>
            </a:r>
            <a:r>
              <a:rPr lang="en-US" sz="1800" dirty="0"/>
              <a:t>), port), </a:t>
            </a:r>
            <a:r>
              <a:rPr lang="en-US" sz="1800" dirty="0" err="1"/>
              <a:t>connectcallback</a:t>
            </a:r>
            <a:r>
              <a:rPr lang="en-US" sz="1800" dirty="0"/>
              <a:t>, null</a:t>
            </a:r>
            <a:r>
              <a:rPr lang="en-US" sz="1800" dirty="0" smtClean="0"/>
              <a:t>);}</a:t>
            </a:r>
            <a:endParaRPr lang="en-US" sz="1800" dirty="0"/>
          </a:p>
          <a:p>
            <a:pPr marL="0" indent="0">
              <a:buNone/>
            </a:pPr>
            <a:r>
              <a:rPr lang="en-US" sz="1800" dirty="0"/>
              <a:t>        private void </a:t>
            </a:r>
            <a:r>
              <a:rPr lang="en-US" sz="1800" dirty="0" err="1"/>
              <a:t>connectcallback</a:t>
            </a:r>
            <a:r>
              <a:rPr lang="en-US" sz="1800" dirty="0"/>
              <a:t>(</a:t>
            </a:r>
            <a:r>
              <a:rPr lang="en-US" sz="1800" dirty="0" err="1"/>
              <a:t>IAsyncResult</a:t>
            </a:r>
            <a:r>
              <a:rPr lang="en-US" sz="1800" dirty="0"/>
              <a:t> result)</a:t>
            </a:r>
          </a:p>
          <a:p>
            <a:pPr marL="0" indent="0">
              <a:buNone/>
            </a:pPr>
            <a:r>
              <a:rPr lang="en-US" sz="1800" dirty="0"/>
              <a:t>        </a:t>
            </a:r>
            <a:r>
              <a:rPr lang="en-US" sz="1800" dirty="0" smtClean="0"/>
              <a:t>{</a:t>
            </a:r>
            <a:r>
              <a:rPr lang="en-US" sz="1800" dirty="0" err="1" smtClean="0"/>
              <a:t>Console.WriteLine</a:t>
            </a:r>
            <a:r>
              <a:rPr lang="en-US" sz="1800" dirty="0"/>
              <a:t>(("connected to the server " ));</a:t>
            </a:r>
          </a:p>
          <a:p>
            <a:pPr marL="0" indent="0">
              <a:buNone/>
            </a:pPr>
            <a:r>
              <a:rPr lang="en-US" sz="1800" dirty="0"/>
              <a:t>            buffer = new byte[1024];</a:t>
            </a:r>
          </a:p>
          <a:p>
            <a:pPr marL="0" indent="0">
              <a:buNone/>
            </a:pPr>
            <a:r>
              <a:rPr lang="en-US" sz="1800" dirty="0"/>
              <a:t>            </a:t>
            </a:r>
            <a:r>
              <a:rPr lang="en-US" sz="1800" dirty="0" err="1"/>
              <a:t>ss.BeginReceive</a:t>
            </a:r>
            <a:r>
              <a:rPr lang="en-US" sz="1800" dirty="0"/>
              <a:t>(buffer, 0, </a:t>
            </a:r>
            <a:r>
              <a:rPr lang="en-US" sz="1800" dirty="0" err="1"/>
              <a:t>buffer.Length</a:t>
            </a:r>
            <a:r>
              <a:rPr lang="en-US" sz="1800" dirty="0"/>
              <a:t>, </a:t>
            </a:r>
            <a:r>
              <a:rPr lang="en-US" sz="1800" dirty="0" err="1"/>
              <a:t>SocketFlags.None</a:t>
            </a:r>
            <a:r>
              <a:rPr lang="en-US" sz="1800" dirty="0"/>
              <a:t>, </a:t>
            </a:r>
            <a:r>
              <a:rPr lang="en-US" sz="1800" dirty="0" err="1"/>
              <a:t>ReceivedCallBack</a:t>
            </a:r>
            <a:r>
              <a:rPr lang="en-US" sz="1800" dirty="0"/>
              <a:t>, null</a:t>
            </a:r>
            <a:r>
              <a:rPr lang="en-US" sz="1800" dirty="0" smtClean="0"/>
              <a:t>);}</a:t>
            </a:r>
            <a:endParaRPr lang="en-US" sz="1800" dirty="0"/>
          </a:p>
          <a:p>
            <a:pPr marL="0" indent="0">
              <a:buNone/>
            </a:pPr>
            <a:r>
              <a:rPr lang="en-US" sz="1800" dirty="0"/>
              <a:t>        </a:t>
            </a:r>
            <a:endParaRPr lang="en-US" sz="1600" dirty="0"/>
          </a:p>
        </p:txBody>
      </p:sp>
    </p:spTree>
    <p:extLst>
      <p:ext uri="{BB962C8B-B14F-4D97-AF65-F5344CB8AC3E}">
        <p14:creationId xmlns:p14="http://schemas.microsoft.com/office/powerpoint/2010/main" val="3698867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private void </a:t>
            </a:r>
            <a:r>
              <a:rPr lang="en-US" dirty="0" err="1"/>
              <a:t>ReceivedCallBack</a:t>
            </a:r>
            <a:r>
              <a:rPr lang="en-US" dirty="0"/>
              <a:t>(</a:t>
            </a:r>
            <a:r>
              <a:rPr lang="en-US" dirty="0" err="1"/>
              <a:t>IAsyncResult</a:t>
            </a:r>
            <a:r>
              <a:rPr lang="en-US" dirty="0"/>
              <a:t> result)</a:t>
            </a:r>
          </a:p>
          <a:p>
            <a:pPr marL="0" indent="0">
              <a:buNone/>
            </a:pPr>
            <a:r>
              <a:rPr lang="en-US" dirty="0"/>
              <a:t>        {</a:t>
            </a:r>
          </a:p>
          <a:p>
            <a:pPr marL="0" indent="0">
              <a:buNone/>
            </a:pPr>
            <a:r>
              <a:rPr lang="en-US" dirty="0"/>
              <a:t>            </a:t>
            </a:r>
            <a:r>
              <a:rPr lang="en-US" dirty="0" err="1"/>
              <a:t>int</a:t>
            </a:r>
            <a:r>
              <a:rPr lang="en-US" dirty="0"/>
              <a:t> </a:t>
            </a:r>
            <a:r>
              <a:rPr lang="en-US" dirty="0" err="1"/>
              <a:t>buflength</a:t>
            </a:r>
            <a:r>
              <a:rPr lang="en-US" dirty="0"/>
              <a:t> = </a:t>
            </a:r>
            <a:r>
              <a:rPr lang="en-US" dirty="0" err="1"/>
              <a:t>ss.EndReceive</a:t>
            </a:r>
            <a:r>
              <a:rPr lang="en-US" dirty="0"/>
              <a:t>(result);</a:t>
            </a:r>
          </a:p>
          <a:p>
            <a:pPr marL="0" indent="0">
              <a:buNone/>
            </a:pPr>
            <a:r>
              <a:rPr lang="en-US" dirty="0"/>
              <a:t>            byte[] packet = new byte[</a:t>
            </a:r>
            <a:r>
              <a:rPr lang="en-US" dirty="0" err="1"/>
              <a:t>buflength</a:t>
            </a:r>
            <a:r>
              <a:rPr lang="en-US" dirty="0"/>
              <a:t>];</a:t>
            </a:r>
          </a:p>
          <a:p>
            <a:pPr marL="0" indent="0">
              <a:buNone/>
            </a:pPr>
            <a:r>
              <a:rPr lang="en-US" dirty="0"/>
              <a:t>            </a:t>
            </a:r>
            <a:r>
              <a:rPr lang="en-US" dirty="0" err="1"/>
              <a:t>Array.Copy</a:t>
            </a:r>
            <a:r>
              <a:rPr lang="en-US" dirty="0"/>
              <a:t>(buffer, packet, </a:t>
            </a:r>
            <a:r>
              <a:rPr lang="en-US" dirty="0" err="1"/>
              <a:t>packet.Length</a:t>
            </a:r>
            <a:r>
              <a:rPr lang="en-US" dirty="0"/>
              <a:t>);</a:t>
            </a:r>
          </a:p>
          <a:p>
            <a:pPr marL="0" indent="0">
              <a:buNone/>
            </a:pPr>
            <a:r>
              <a:rPr lang="en-US" dirty="0"/>
              <a:t>            buffer = new byte[1024];</a:t>
            </a:r>
          </a:p>
          <a:p>
            <a:pPr marL="0" indent="0">
              <a:buNone/>
            </a:pPr>
            <a:r>
              <a:rPr lang="en-US" dirty="0"/>
              <a:t>            </a:t>
            </a:r>
            <a:r>
              <a:rPr lang="en-US" dirty="0" err="1"/>
              <a:t>ss.BeginReceive</a:t>
            </a:r>
            <a:r>
              <a:rPr lang="en-US" dirty="0"/>
              <a:t>(buffer, 0, </a:t>
            </a:r>
            <a:r>
              <a:rPr lang="en-US" dirty="0" err="1"/>
              <a:t>buffer.Length</a:t>
            </a:r>
            <a:r>
              <a:rPr lang="en-US" dirty="0"/>
              <a:t>, </a:t>
            </a:r>
            <a:r>
              <a:rPr lang="en-US" dirty="0" err="1"/>
              <a:t>SocketFlags.None</a:t>
            </a:r>
            <a:r>
              <a:rPr lang="en-US" dirty="0"/>
              <a:t>, </a:t>
            </a:r>
            <a:r>
              <a:rPr lang="en-US" dirty="0" err="1"/>
              <a:t>ReceivedCallBack</a:t>
            </a:r>
            <a:r>
              <a:rPr lang="en-US" dirty="0"/>
              <a:t>, null);</a:t>
            </a:r>
          </a:p>
          <a:p>
            <a:pPr marL="0" indent="0">
              <a:buNone/>
            </a:pPr>
            <a:r>
              <a:rPr lang="en-US" dirty="0"/>
              <a:t>        }</a:t>
            </a:r>
          </a:p>
        </p:txBody>
      </p:sp>
    </p:spTree>
    <p:extLst>
      <p:ext uri="{BB962C8B-B14F-4D97-AF65-F5344CB8AC3E}">
        <p14:creationId xmlns:p14="http://schemas.microsoft.com/office/powerpoint/2010/main" val="4223042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Program.cs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class Program</a:t>
            </a:r>
          </a:p>
          <a:p>
            <a:pPr marL="0" indent="0">
              <a:buNone/>
            </a:pPr>
            <a:r>
              <a:rPr lang="en-US" dirty="0"/>
              <a:t>    {</a:t>
            </a:r>
          </a:p>
          <a:p>
            <a:pPr marL="0" indent="0">
              <a:buNone/>
            </a:pPr>
            <a:endParaRPr lang="en-US" dirty="0"/>
          </a:p>
          <a:p>
            <a:pPr marL="0" indent="0">
              <a:buNone/>
            </a:pPr>
            <a:r>
              <a:rPr lang="en-US" dirty="0"/>
              <a:t>        private static </a:t>
            </a:r>
            <a:r>
              <a:rPr lang="en-US" dirty="0" err="1"/>
              <a:t>Clientsocket</a:t>
            </a:r>
            <a:r>
              <a:rPr lang="en-US" dirty="0"/>
              <a:t> client = new </a:t>
            </a:r>
            <a:r>
              <a:rPr lang="en-US" dirty="0" err="1"/>
              <a:t>Clientsocket</a:t>
            </a:r>
            <a:r>
              <a:rPr lang="en-US" dirty="0"/>
              <a:t>();</a:t>
            </a:r>
          </a:p>
          <a:p>
            <a:pPr marL="0" indent="0">
              <a:buNone/>
            </a:pPr>
            <a:r>
              <a:rPr lang="en-US" dirty="0"/>
              <a:t>        static void Main(string[] </a:t>
            </a:r>
            <a:r>
              <a:rPr lang="en-US" dirty="0" err="1"/>
              <a:t>args</a:t>
            </a:r>
            <a:r>
              <a:rPr lang="en-US" dirty="0"/>
              <a:t>)</a:t>
            </a:r>
          </a:p>
          <a:p>
            <a:pPr marL="0" indent="0">
              <a:buNone/>
            </a:pPr>
            <a:r>
              <a:rPr lang="en-US" dirty="0"/>
              <a:t>        {</a:t>
            </a:r>
          </a:p>
          <a:p>
            <a:pPr marL="0" indent="0">
              <a:buNone/>
            </a:pPr>
            <a:endParaRPr lang="en-US" dirty="0"/>
          </a:p>
          <a:p>
            <a:pPr marL="0" indent="0">
              <a:buNone/>
            </a:pPr>
            <a:r>
              <a:rPr lang="en-US" dirty="0"/>
              <a:t>            </a:t>
            </a:r>
            <a:r>
              <a:rPr lang="en-US" dirty="0" err="1"/>
              <a:t>client.connect</a:t>
            </a:r>
            <a:r>
              <a:rPr lang="en-US" dirty="0"/>
              <a:t>("127.0.0.1", 6556);</a:t>
            </a:r>
          </a:p>
          <a:p>
            <a:pPr marL="0" indent="0">
              <a:buNone/>
            </a:pPr>
            <a:r>
              <a:rPr lang="en-US" dirty="0"/>
              <a:t>            while (true)</a:t>
            </a:r>
          </a:p>
          <a:p>
            <a:pPr marL="0" indent="0">
              <a:buNone/>
            </a:pPr>
            <a:r>
              <a:rPr lang="en-US" dirty="0"/>
              <a:t>                </a:t>
            </a:r>
            <a:r>
              <a:rPr lang="en-US" dirty="0" err="1"/>
              <a:t>Console.ReadLine</a:t>
            </a:r>
            <a:r>
              <a:rPr lang="en-US" dirty="0"/>
              <a: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90167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Ch</a:t>
            </a:r>
            <a:r>
              <a:rPr lang="en-US" dirty="0" smtClean="0"/>
              <a:t> # 8 and 9 : Asynchronous Socket (complete) &amp; Threads</a:t>
            </a:r>
          </a:p>
          <a:p>
            <a:r>
              <a:rPr lang="en-US" dirty="0" smtClean="0"/>
              <a:t>Assignment and project  discussion</a:t>
            </a:r>
          </a:p>
          <a:p>
            <a:r>
              <a:rPr lang="en-US" dirty="0" err="1" smtClean="0"/>
              <a:t>Mut</a:t>
            </a:r>
            <a:r>
              <a:rPr lang="en-US" dirty="0" smtClean="0"/>
              <a:t>-Ex (CR,RC, and deadlock)</a:t>
            </a:r>
          </a:p>
          <a:p>
            <a:r>
              <a:rPr lang="en-US" dirty="0" smtClean="0"/>
              <a:t>Scheduling </a:t>
            </a:r>
            <a:r>
              <a:rPr lang="en-US" dirty="0" err="1" smtClean="0"/>
              <a:t>Algo</a:t>
            </a:r>
            <a:r>
              <a:rPr lang="en-US" dirty="0"/>
              <a:t> </a:t>
            </a:r>
            <a:r>
              <a:rPr lang="en-US" dirty="0" smtClean="0"/>
              <a:t>( </a:t>
            </a:r>
            <a:r>
              <a:rPr lang="en-US" dirty="0" err="1" smtClean="0"/>
              <a:t>Roundrobin</a:t>
            </a:r>
            <a:r>
              <a:rPr lang="en-US" dirty="0" smtClean="0"/>
              <a:t>, FCFS, shortest Job). </a:t>
            </a:r>
          </a:p>
          <a:p>
            <a:pPr marL="0" indent="0">
              <a:buNone/>
            </a:pPr>
            <a:r>
              <a:rPr lang="en-US" dirty="0" smtClean="0"/>
              <a:t>Task Manager</a:t>
            </a:r>
          </a:p>
          <a:p>
            <a:pPr marL="0" indent="0">
              <a:buNone/>
            </a:pPr>
            <a:r>
              <a:rPr lang="en-US" dirty="0" smtClean="0"/>
              <a:t>Process Lifecycle</a:t>
            </a:r>
          </a:p>
          <a:p>
            <a:r>
              <a:rPr lang="en-US" dirty="0" smtClean="0"/>
              <a:t>Using </a:t>
            </a:r>
            <a:r>
              <a:rPr lang="en-US" dirty="0" err="1" smtClean="0"/>
              <a:t>System.Diagnostics</a:t>
            </a:r>
            <a:r>
              <a:rPr lang="en-US" dirty="0" smtClean="0"/>
              <a:t>;</a:t>
            </a:r>
          </a:p>
          <a:p>
            <a:r>
              <a:rPr lang="en-US" dirty="0" smtClean="0"/>
              <a:t>Using </a:t>
            </a:r>
            <a:r>
              <a:rPr lang="en-US" dirty="0" err="1" smtClean="0"/>
              <a:t>System.Threading</a:t>
            </a:r>
            <a:r>
              <a:rPr lang="en-US" dirty="0" smtClean="0"/>
              <a:t>;</a:t>
            </a:r>
          </a:p>
          <a:p>
            <a:r>
              <a:rPr lang="en-US" dirty="0" err="1" smtClean="0"/>
              <a:t>Ch</a:t>
            </a:r>
            <a:r>
              <a:rPr lang="en-US" dirty="0" smtClean="0"/>
              <a:t> 9 slides and book summary </a:t>
            </a:r>
          </a:p>
          <a:p>
            <a:pPr marL="0" indent="0">
              <a:buNone/>
            </a:pPr>
            <a:endParaRPr lang="en-US" dirty="0" smtClean="0"/>
          </a:p>
          <a:p>
            <a:endParaRPr lang="en-US" dirty="0"/>
          </a:p>
        </p:txBody>
      </p:sp>
    </p:spTree>
    <p:extLst>
      <p:ext uri="{BB962C8B-B14F-4D97-AF65-F5344CB8AC3E}">
        <p14:creationId xmlns:p14="http://schemas.microsoft.com/office/powerpoint/2010/main" val="352438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Poll() Method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p>
          <a:p>
            <a:pPr marL="0" indent="0">
              <a:buNone/>
            </a:pPr>
            <a:endParaRPr lang="en-US" dirty="0"/>
          </a:p>
          <a:p>
            <a:pPr marL="0" indent="0">
              <a:buNone/>
            </a:pPr>
            <a:r>
              <a:rPr lang="en-US" dirty="0" smtClean="0"/>
              <a:t>when you re attempting to perform a blocking network function such as a Receive() command, you need to have the capability of checking the socket before committing to the command. </a:t>
            </a:r>
          </a:p>
          <a:p>
            <a:pPr marL="0" indent="0">
              <a:buNone/>
            </a:pPr>
            <a:r>
              <a:rPr lang="en-US" dirty="0" smtClean="0"/>
              <a:t>The Socket method Poll() gives you just that. It checks a Socket object to see whether a network method call would block or be successfully completed. </a:t>
            </a:r>
          </a:p>
          <a:p>
            <a:pPr marL="0" indent="0">
              <a:buNone/>
            </a:pPr>
            <a:endParaRPr lang="en-US" dirty="0" smtClean="0"/>
          </a:p>
          <a:p>
            <a:pPr marL="0" indent="0">
              <a:buNone/>
            </a:pPr>
            <a:r>
              <a:rPr lang="en-US" dirty="0" smtClean="0"/>
              <a:t>If the poll indicates that the method would execute without blocking, you re home free. </a:t>
            </a:r>
          </a:p>
          <a:p>
            <a:pPr marL="0" indent="0">
              <a:buNone/>
            </a:pPr>
            <a:r>
              <a:rPr lang="en-US" dirty="0" smtClean="0"/>
              <a:t>Otherwise, you can perform some other functions and check again at a later time. </a:t>
            </a:r>
          </a:p>
          <a:p>
            <a:pPr marL="0" indent="0">
              <a:buNone/>
            </a:pPr>
            <a:r>
              <a:rPr lang="en-US" dirty="0" smtClean="0"/>
              <a:t>The format of the Poll() method is simple:</a:t>
            </a:r>
          </a:p>
          <a:p>
            <a:pPr marL="0" indent="0">
              <a:buNone/>
            </a:pPr>
            <a:endParaRPr lang="en-US" dirty="0" smtClean="0"/>
          </a:p>
          <a:p>
            <a:pPr marL="0" indent="0">
              <a:buNone/>
            </a:pPr>
            <a:r>
              <a:rPr lang="en-US" dirty="0" smtClean="0"/>
              <a:t>         </a:t>
            </a:r>
            <a:r>
              <a:rPr lang="en-US" i="1" dirty="0" err="1" smtClean="0"/>
              <a:t>bool</a:t>
            </a:r>
            <a:r>
              <a:rPr lang="en-US" i="1" dirty="0" smtClean="0"/>
              <a:t> Poll(</a:t>
            </a:r>
            <a:r>
              <a:rPr lang="en-US" i="1" dirty="0" err="1" smtClean="0"/>
              <a:t>int</a:t>
            </a:r>
            <a:r>
              <a:rPr lang="en-US" i="1" dirty="0" smtClean="0"/>
              <a:t> microseconds, </a:t>
            </a:r>
            <a:r>
              <a:rPr lang="en-US" i="1" dirty="0" err="1" smtClean="0"/>
              <a:t>SelectMode</a:t>
            </a:r>
            <a:r>
              <a:rPr lang="en-US" i="1" dirty="0" smtClean="0"/>
              <a:t> mode); </a:t>
            </a:r>
          </a:p>
        </p:txBody>
      </p:sp>
    </p:spTree>
    <p:extLst>
      <p:ext uri="{BB962C8B-B14F-4D97-AF65-F5344CB8AC3E}">
        <p14:creationId xmlns:p14="http://schemas.microsoft.com/office/powerpoint/2010/main" val="77586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It returns a simple </a:t>
            </a:r>
            <a:r>
              <a:rPr lang="en-US" dirty="0" err="1" smtClean="0"/>
              <a:t>boolean</a:t>
            </a:r>
            <a:r>
              <a:rPr lang="en-US" dirty="0" smtClean="0"/>
              <a:t> value: true if the action would complete, </a:t>
            </a:r>
          </a:p>
          <a:p>
            <a:pPr marL="0" indent="0">
              <a:buNone/>
            </a:pPr>
            <a:r>
              <a:rPr lang="en-US" dirty="0" smtClean="0"/>
              <a:t>or false if the action would block. </a:t>
            </a:r>
          </a:p>
          <a:p>
            <a:pPr marL="0" indent="0">
              <a:buNone/>
            </a:pPr>
            <a:r>
              <a:rPr lang="en-US" dirty="0" smtClean="0"/>
              <a:t>The </a:t>
            </a:r>
            <a:r>
              <a:rPr lang="en-US" dirty="0" err="1" smtClean="0"/>
              <a:t>int</a:t>
            </a:r>
            <a:r>
              <a:rPr lang="en-US" dirty="0" smtClean="0"/>
              <a:t> parameter allows you to set the amount of time (in microseconds) the Poll() method will wait and watch the socket for the indicated events. </a:t>
            </a:r>
          </a:p>
          <a:p>
            <a:pPr marL="0" indent="0">
              <a:buNone/>
            </a:pPr>
            <a:endParaRPr lang="en-US" dirty="0" smtClean="0"/>
          </a:p>
          <a:p>
            <a:pPr marL="0" indent="0">
              <a:buNone/>
            </a:pPr>
            <a:r>
              <a:rPr lang="en-US" dirty="0" smtClean="0"/>
              <a:t>Use the </a:t>
            </a:r>
            <a:r>
              <a:rPr lang="en-US" dirty="0" err="1" smtClean="0"/>
              <a:t>SelectMode</a:t>
            </a:r>
            <a:r>
              <a:rPr lang="en-US" dirty="0" smtClean="0"/>
              <a:t> parameter to specify what type of action to watch for. The </a:t>
            </a:r>
            <a:r>
              <a:rPr lang="en-US" dirty="0" err="1" smtClean="0"/>
              <a:t>SelectMode</a:t>
            </a:r>
            <a:r>
              <a:rPr lang="en-US" dirty="0" smtClean="0"/>
              <a:t> class enumerates three possible events (select read, select write, select error) for the Poll() method to monitor: </a:t>
            </a:r>
          </a:p>
          <a:p>
            <a:endParaRPr lang="en-US" dirty="0"/>
          </a:p>
        </p:txBody>
      </p:sp>
    </p:spTree>
    <p:extLst>
      <p:ext uri="{BB962C8B-B14F-4D97-AF65-F5344CB8AC3E}">
        <p14:creationId xmlns:p14="http://schemas.microsoft.com/office/powerpoint/2010/main" val="198705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a:t>
            </a:r>
            <a:r>
              <a:rPr lang="en-US" dirty="0" smtClean="0"/>
              <a:t> #9</a:t>
            </a:r>
            <a:endParaRPr lang="en-US" dirty="0"/>
          </a:p>
        </p:txBody>
      </p:sp>
      <p:sp>
        <p:nvSpPr>
          <p:cNvPr id="3" name="Subtitle 2"/>
          <p:cNvSpPr>
            <a:spLocks noGrp="1"/>
          </p:cNvSpPr>
          <p:nvPr>
            <p:ph type="subTitle" idx="1"/>
          </p:nvPr>
        </p:nvSpPr>
        <p:spPr/>
        <p:txBody>
          <a:bodyPr/>
          <a:lstStyle/>
          <a:p>
            <a:r>
              <a:rPr lang="en-US" dirty="0" smtClean="0"/>
              <a:t>Threads</a:t>
            </a:r>
            <a:endParaRPr lang="en-US" dirty="0"/>
          </a:p>
        </p:txBody>
      </p:sp>
    </p:spTree>
    <p:extLst>
      <p:ext uri="{BB962C8B-B14F-4D97-AF65-F5344CB8AC3E}">
        <p14:creationId xmlns:p14="http://schemas.microsoft.com/office/powerpoint/2010/main" val="385875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Parameterized thread and thread start</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398477"/>
            <a:ext cx="8458199" cy="5002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3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priority</a:t>
            </a:r>
            <a:endParaRPr lang="en-US" dirty="0"/>
          </a:p>
        </p:txBody>
      </p:sp>
      <p:sp>
        <p:nvSpPr>
          <p:cNvPr id="3" name="Content Placeholder 2"/>
          <p:cNvSpPr>
            <a:spLocks noGrp="1"/>
          </p:cNvSpPr>
          <p:nvPr>
            <p:ph idx="1"/>
          </p:nvPr>
        </p:nvSpPr>
        <p:spPr/>
        <p:txBody>
          <a:bodyPr/>
          <a:lstStyle/>
          <a:p>
            <a:r>
              <a:rPr lang="en-US" dirty="0" smtClean="0"/>
              <a:t>Allotment of CPU time for individual processes is determined by the process priority. </a:t>
            </a:r>
          </a:p>
          <a:p>
            <a:r>
              <a:rPr lang="en-US" dirty="0" smtClean="0"/>
              <a:t>The Windows system uses two categories of process priorities:</a:t>
            </a:r>
          </a:p>
          <a:p>
            <a:r>
              <a:rPr lang="en-US" dirty="0" smtClean="0"/>
              <a:t> • A priority class that defines a base priority for the process </a:t>
            </a:r>
          </a:p>
          <a:p>
            <a:r>
              <a:rPr lang="en-US" dirty="0" smtClean="0"/>
              <a:t>• A specific priority level within the priority class to fine-tune the process priority</a:t>
            </a:r>
            <a:endParaRPr lang="en-US" dirty="0"/>
          </a:p>
        </p:txBody>
      </p:sp>
    </p:spTree>
    <p:extLst>
      <p:ext uri="{BB962C8B-B14F-4D97-AF65-F5344CB8AC3E}">
        <p14:creationId xmlns:p14="http://schemas.microsoft.com/office/powerpoint/2010/main" val="142831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0771"/>
            <a:ext cx="8458200" cy="599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14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 of All processes</a:t>
            </a:r>
            <a:endParaRPr lang="en-US" dirty="0"/>
          </a:p>
        </p:txBody>
      </p:sp>
      <p:sp>
        <p:nvSpPr>
          <p:cNvPr id="3" name="Content Placeholder 2"/>
          <p:cNvSpPr>
            <a:spLocks noGrp="1"/>
          </p:cNvSpPr>
          <p:nvPr>
            <p:ph idx="1"/>
          </p:nvPr>
        </p:nvSpPr>
        <p:spPr/>
        <p:txBody>
          <a:bodyPr/>
          <a:lstStyle/>
          <a:p>
            <a:r>
              <a:rPr lang="en-US" dirty="0" err="1" smtClean="0"/>
              <a:t>Getcurrentmethod</a:t>
            </a:r>
            <a:r>
              <a:rPr lang="en-US" dirty="0" smtClean="0"/>
              <a:t> and </a:t>
            </a:r>
            <a:r>
              <a:rPr lang="en-US" dirty="0" err="1" smtClean="0"/>
              <a:t>getproccesses</a:t>
            </a:r>
            <a:endParaRPr lang="en-US" dirty="0" smtClean="0"/>
          </a:p>
          <a:p>
            <a:endParaRPr lang="en-US" dirty="0"/>
          </a:p>
          <a:p>
            <a:pPr marL="0" indent="0">
              <a:buNone/>
            </a:pPr>
            <a:r>
              <a:rPr lang="en-US" dirty="0" smtClean="0"/>
              <a:t>For single current process and all</a:t>
            </a:r>
            <a:endParaRPr lang="en-US" dirty="0"/>
          </a:p>
        </p:txBody>
      </p:sp>
    </p:spTree>
    <p:extLst>
      <p:ext uri="{BB962C8B-B14F-4D97-AF65-F5344CB8AC3E}">
        <p14:creationId xmlns:p14="http://schemas.microsoft.com/office/powerpoint/2010/main" val="382708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a:t>
            </a:r>
            <a:r>
              <a:rPr lang="en-US" dirty="0" err="1"/>
              <a:t>V</a:t>
            </a:r>
            <a:r>
              <a:rPr lang="en-US" dirty="0" err="1" smtClean="0"/>
              <a:t>s</a:t>
            </a:r>
            <a:r>
              <a:rPr lang="en-US" dirty="0" smtClean="0"/>
              <a:t> GPU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1163593"/>
              </p:ext>
            </p:extLst>
          </p:nvPr>
        </p:nvGraphicFramePr>
        <p:xfrm>
          <a:off x="457200" y="1292114"/>
          <a:ext cx="8305800" cy="4873924"/>
        </p:xfrm>
        <a:graphic>
          <a:graphicData uri="http://schemas.openxmlformats.org/drawingml/2006/table">
            <a:tbl>
              <a:tblPr/>
              <a:tblGrid>
                <a:gridCol w="4152900"/>
                <a:gridCol w="4152900"/>
              </a:tblGrid>
              <a:tr h="375933">
                <a:tc>
                  <a:txBody>
                    <a:bodyPr/>
                    <a:lstStyle/>
                    <a:p>
                      <a:pPr algn="l" fontAlgn="base"/>
                      <a:r>
                        <a:rPr lang="en-US" sz="2400" b="0" dirty="0">
                          <a:effectLst/>
                        </a:rPr>
                        <a:t>CPU stands for Central Processing Unit.</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effectLst/>
                        </a:rPr>
                        <a:t>While GPU stands for Graphics Processing Unit.</a:t>
                      </a:r>
                    </a:p>
                  </a:txBody>
                  <a:tcPr marL="77386" marR="77386" marT="38693" marB="38693" anchor="ctr">
                    <a:lnL>
                      <a:noFill/>
                    </a:lnL>
                    <a:lnR w="12700" cmpd="sng">
                      <a:noFill/>
                      <a:prstDash val="solid"/>
                    </a:lnR>
                    <a:lnB w="9525" cap="flat" cmpd="sng" algn="ctr">
                      <a:solidFill>
                        <a:srgbClr val="EDEDED"/>
                      </a:solidFill>
                      <a:prstDash val="solid"/>
                      <a:round/>
                      <a:headEnd type="none" w="med" len="med"/>
                      <a:tailEnd type="none" w="med" len="med"/>
                    </a:lnB>
                  </a:tcPr>
                </a:tc>
              </a:tr>
              <a:tr h="444457">
                <a:tc>
                  <a:txBody>
                    <a:bodyPr/>
                    <a:lstStyle/>
                    <a:p>
                      <a:pPr algn="l" fontAlgn="base"/>
                      <a:r>
                        <a:rPr lang="en-US" sz="2400" b="0" dirty="0">
                          <a:effectLst/>
                        </a:rPr>
                        <a:t>CPU consumes or needs more memory than GPU.</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effectLst/>
                        </a:rPr>
                        <a:t>While it consumes or requires less memory than CPU.</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75933">
                <a:tc>
                  <a:txBody>
                    <a:bodyPr/>
                    <a:lstStyle/>
                    <a:p>
                      <a:pPr algn="l" fontAlgn="base"/>
                      <a:r>
                        <a:rPr lang="en-US" sz="2400" b="0" dirty="0">
                          <a:effectLst/>
                        </a:rPr>
                        <a:t>The speed of CPU is less than GPU’s speed.</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effectLst/>
                        </a:rPr>
                        <a:t>While GPU is faster than CPU’s speed.</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75933">
                <a:tc>
                  <a:txBody>
                    <a:bodyPr/>
                    <a:lstStyle/>
                    <a:p>
                      <a:pPr algn="l" fontAlgn="base"/>
                      <a:r>
                        <a:rPr lang="en-US" sz="2400" b="0" dirty="0">
                          <a:effectLst/>
                        </a:rPr>
                        <a:t>CPU contain minute powerful cores.</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effectLst/>
                        </a:rPr>
                        <a:t>While it contain more weak cores.</a:t>
                      </a: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228604">
                <a:tc>
                  <a:txBody>
                    <a:bodyPr/>
                    <a:lstStyle/>
                    <a:p>
                      <a:pPr algn="l" fontAlgn="base"/>
                      <a:r>
                        <a:rPr lang="en-US" sz="2400" b="0" dirty="0">
                          <a:effectLst/>
                        </a:rPr>
                        <a:t>CPU is suitable for serial instruction processing</a:t>
                      </a:r>
                      <a:r>
                        <a:rPr lang="en-US" sz="2400" b="0" dirty="0" smtClean="0">
                          <a:effectLst/>
                        </a:rPr>
                        <a:t>. </a:t>
                      </a:r>
                      <a:endParaRPr lang="en-US" sz="2400" b="0" dirty="0">
                        <a:effectLst/>
                      </a:endParaRPr>
                    </a:p>
                  </a:txBody>
                  <a:tcPr marL="77386" marR="77386" marT="38693" marB="38693"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b="0" dirty="0" smtClean="0">
                          <a:effectLst/>
                        </a:rPr>
                        <a:t>While GPU is not suitable for serial instruction processing.</a:t>
                      </a:r>
                    </a:p>
                    <a:p>
                      <a:pPr algn="l" fontAlgn="base"/>
                      <a:endParaRPr lang="en-US" sz="24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75933">
                <a:tc>
                  <a:txBody>
                    <a:bodyPr/>
                    <a:lstStyle/>
                    <a:p>
                      <a:pPr algn="l" fontAlgn="base"/>
                      <a:endParaRPr lang="en-US" sz="1000" b="0" dirty="0">
                        <a:effectLst/>
                      </a:endParaRPr>
                    </a:p>
                  </a:txBody>
                  <a:tcPr marL="77386" marR="77386" marT="38693" marB="38693"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endParaRPr lang="en-US"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263638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305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83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How to find process info using c#</a:t>
            </a:r>
          </a:p>
          <a:p>
            <a:r>
              <a:rPr lang="en-US" dirty="0" smtClean="0"/>
              <a:t>Difference in parameterized thread and thread start</a:t>
            </a:r>
          </a:p>
          <a:p>
            <a:r>
              <a:rPr lang="en-US" dirty="0" smtClean="0"/>
              <a:t>Difference in </a:t>
            </a:r>
            <a:r>
              <a:rPr lang="en-US" dirty="0" err="1" smtClean="0"/>
              <a:t>Getcurrent</a:t>
            </a:r>
            <a:r>
              <a:rPr lang="en-US" dirty="0" smtClean="0"/>
              <a:t> Method and get processes(9.1-9.4)</a:t>
            </a:r>
          </a:p>
          <a:p>
            <a:r>
              <a:rPr lang="en-US" dirty="0" smtClean="0"/>
              <a:t>Thread and multi threading (9.5-9.7)</a:t>
            </a:r>
            <a:endParaRPr lang="en-US" dirty="0"/>
          </a:p>
        </p:txBody>
      </p:sp>
    </p:spTree>
    <p:extLst>
      <p:ext uri="{BB962C8B-B14F-4D97-AF65-F5344CB8AC3E}">
        <p14:creationId xmlns:p14="http://schemas.microsoft.com/office/powerpoint/2010/main" val="414364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socket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An asynchronous client socket does not suspend the application while waiting for network operations to complete. Instead, it uses the standard .NET Framework asynchronous programming model to process the network connection on one thread while the application continues to run on the original thread. Asynchronous sockets are appropriate for applications that make heavy use of the network or that cannot wait for network operations to complete before continuing</a:t>
            </a:r>
          </a:p>
        </p:txBody>
      </p:sp>
    </p:spTree>
    <p:extLst>
      <p:ext uri="{BB962C8B-B14F-4D97-AF65-F5344CB8AC3E}">
        <p14:creationId xmlns:p14="http://schemas.microsoft.com/office/powerpoint/2010/main" val="65126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Processes are made up of one or more threads. A thread is defined as a single flow of operation within a program. When a program executes on the CPU, it traverses the program statements in a single thread until the thread is complete. A multithreaded application distributes functions among multiple program flows, allowing two or more paths of execution to occur. Each path of execution is a separate thread</a:t>
            </a:r>
            <a:endParaRPr lang="en-US" dirty="0"/>
          </a:p>
        </p:txBody>
      </p:sp>
    </p:spTree>
    <p:extLst>
      <p:ext uri="{BB962C8B-B14F-4D97-AF65-F5344CB8AC3E}">
        <p14:creationId xmlns:p14="http://schemas.microsoft.com/office/powerpoint/2010/main" val="383140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avoid Blocking</a:t>
            </a:r>
            <a:endParaRPr lang="en-US" dirty="0"/>
          </a:p>
        </p:txBody>
      </p:sp>
      <p:sp>
        <p:nvSpPr>
          <p:cNvPr id="3" name="Content Placeholder 2"/>
          <p:cNvSpPr>
            <a:spLocks noGrp="1"/>
          </p:cNvSpPr>
          <p:nvPr>
            <p:ph idx="1"/>
          </p:nvPr>
        </p:nvSpPr>
        <p:spPr/>
        <p:txBody>
          <a:bodyPr/>
          <a:lstStyle/>
          <a:p>
            <a:r>
              <a:rPr lang="en-US" dirty="0" smtClean="0"/>
              <a:t>Using .NET asynchronous sockets </a:t>
            </a:r>
          </a:p>
          <a:p>
            <a:endParaRPr lang="en-US" dirty="0"/>
          </a:p>
          <a:p>
            <a:pPr marL="0" indent="0">
              <a:buNone/>
            </a:pPr>
            <a:endParaRPr lang="en-US" dirty="0" smtClean="0"/>
          </a:p>
          <a:p>
            <a:r>
              <a:rPr lang="en-US" dirty="0" smtClean="0"/>
              <a:t> Using traditional non-blocking socket methods (Using Threads)</a:t>
            </a:r>
            <a:endParaRPr lang="en-US" dirty="0"/>
          </a:p>
        </p:txBody>
      </p:sp>
    </p:spTree>
    <p:extLst>
      <p:ext uri="{BB962C8B-B14F-4D97-AF65-F5344CB8AC3E}">
        <p14:creationId xmlns:p14="http://schemas.microsoft.com/office/powerpoint/2010/main" val="17591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Asynchronous  Socket</a:t>
            </a:r>
            <a:endParaRPr lang="en-US" dirty="0"/>
          </a:p>
        </p:txBody>
      </p:sp>
      <p:sp>
        <p:nvSpPr>
          <p:cNvPr id="3" name="Content Placeholder 2"/>
          <p:cNvSpPr>
            <a:spLocks noGrp="1"/>
          </p:cNvSpPr>
          <p:nvPr>
            <p:ph idx="1"/>
          </p:nvPr>
        </p:nvSpPr>
        <p:spPr/>
        <p:txBody>
          <a:bodyPr/>
          <a:lstStyle/>
          <a:p>
            <a:pPr marL="0" indent="0">
              <a:buNone/>
            </a:pPr>
            <a:r>
              <a:rPr lang="en-US" dirty="0" smtClean="0"/>
              <a:t>When server uses sync socket, it is waiting data from client , its main thread is blocked.</a:t>
            </a:r>
          </a:p>
          <a:p>
            <a:pPr marL="0" indent="0">
              <a:buNone/>
            </a:pPr>
            <a:r>
              <a:rPr lang="en-US" dirty="0" smtClean="0"/>
              <a:t>In asynchronous  ,u can do other stuff while waiting for the client to send data to you, u can have multiple clients</a:t>
            </a:r>
          </a:p>
          <a:p>
            <a:pPr marL="0" indent="0">
              <a:buNone/>
            </a:pPr>
            <a:endParaRPr lang="en-US" dirty="0"/>
          </a:p>
        </p:txBody>
      </p:sp>
    </p:spTree>
    <p:extLst>
      <p:ext uri="{BB962C8B-B14F-4D97-AF65-F5344CB8AC3E}">
        <p14:creationId xmlns:p14="http://schemas.microsoft.com/office/powerpoint/2010/main" val="11100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AsyncCallback</a:t>
            </a:r>
            <a:r>
              <a:rPr lang="en-US" dirty="0" smtClean="0"/>
              <a:t>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.NET </a:t>
            </a:r>
            <a:r>
              <a:rPr lang="en-US" dirty="0" err="1" smtClean="0"/>
              <a:t>AsyncCallback</a:t>
            </a:r>
            <a:r>
              <a:rPr lang="en-US" dirty="0" smtClean="0"/>
              <a:t> class allows methods to start an asynchronous function and supply a delegate method to call when the asynchronous function completes. This process is different from standard event programming in that the event is not generated from a Windows object, but rather from another method in the program. This method itself registers an </a:t>
            </a:r>
            <a:r>
              <a:rPr lang="en-US" dirty="0" err="1" smtClean="0"/>
              <a:t>AsyncCallback</a:t>
            </a:r>
            <a:r>
              <a:rPr lang="en-US" dirty="0" smtClean="0"/>
              <a:t> delegate to call when the method completes its function. As soon as this occurs and the method indicates its completion to the Windows OS, an event is triggered to transfer the program control to the method defined in the registered </a:t>
            </a:r>
            <a:r>
              <a:rPr lang="en-US" dirty="0" err="1" smtClean="0"/>
              <a:t>AsyncCallback</a:t>
            </a:r>
            <a:r>
              <a:rPr lang="en-US" dirty="0" smtClean="0"/>
              <a:t> delegate. </a:t>
            </a:r>
            <a:endParaRPr lang="en-US" dirty="0"/>
          </a:p>
        </p:txBody>
      </p:sp>
    </p:spTree>
    <p:extLst>
      <p:ext uri="{BB962C8B-B14F-4D97-AF65-F5344CB8AC3E}">
        <p14:creationId xmlns:p14="http://schemas.microsoft.com/office/powerpoint/2010/main" val="344193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callback VS Callback</a:t>
            </a:r>
            <a:endParaRPr lang="en-US" dirty="0"/>
          </a:p>
        </p:txBody>
      </p:sp>
      <p:sp>
        <p:nvSpPr>
          <p:cNvPr id="3" name="Content Placeholder 2"/>
          <p:cNvSpPr>
            <a:spLocks noGrp="1"/>
          </p:cNvSpPr>
          <p:nvPr>
            <p:ph idx="1"/>
          </p:nvPr>
        </p:nvSpPr>
        <p:spPr/>
        <p:txBody>
          <a:bodyPr>
            <a:normAutofit/>
          </a:bodyPr>
          <a:lstStyle/>
          <a:p>
            <a:pPr fontAlgn="base"/>
            <a:r>
              <a:rPr lang="en-US" dirty="0"/>
              <a:t>A callback is a function that will be called when a process is done executing a specific task.</a:t>
            </a:r>
          </a:p>
          <a:p>
            <a:pPr fontAlgn="base"/>
            <a:r>
              <a:rPr lang="en-US" dirty="0"/>
              <a:t>The usage of a callback is usually in asynchronous logic.</a:t>
            </a:r>
          </a:p>
          <a:p>
            <a:pPr fontAlgn="base"/>
            <a:r>
              <a:rPr lang="en-US" dirty="0"/>
              <a:t>To create a callback in C#, you need to store a function address inside a variable. </a:t>
            </a:r>
          </a:p>
        </p:txBody>
      </p:sp>
    </p:spTree>
    <p:extLst>
      <p:ext uri="{BB962C8B-B14F-4D97-AF65-F5344CB8AC3E}">
        <p14:creationId xmlns:p14="http://schemas.microsoft.com/office/powerpoint/2010/main" val="3578271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1335</Words>
  <Application>Microsoft Office PowerPoint</Application>
  <PresentationFormat>On-screen Show (4:3)</PresentationFormat>
  <Paragraphs>190</Paragraphs>
  <Slides>28</Slides>
  <Notes>1</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Ch 8 and 9</vt:lpstr>
      <vt:lpstr>Agenda</vt:lpstr>
      <vt:lpstr>Questions</vt:lpstr>
      <vt:lpstr>Asynchronous socket</vt:lpstr>
      <vt:lpstr>Threads</vt:lpstr>
      <vt:lpstr>How to avoid Blocking</vt:lpstr>
      <vt:lpstr>Need of Asynchronous  Socket</vt:lpstr>
      <vt:lpstr>AsyncCallback class</vt:lpstr>
      <vt:lpstr>Async callback VS Callback</vt:lpstr>
      <vt:lpstr>Asynchronous methods</vt:lpstr>
      <vt:lpstr>Establishing the Connection</vt:lpstr>
      <vt:lpstr>Client and server program flow</vt:lpstr>
      <vt:lpstr>Server code</vt:lpstr>
      <vt:lpstr>Server code</vt:lpstr>
      <vt:lpstr>Server code</vt:lpstr>
      <vt:lpstr>Program.cs</vt:lpstr>
      <vt:lpstr>Client Code</vt:lpstr>
      <vt:lpstr>PowerPoint Presentation</vt:lpstr>
      <vt:lpstr>Program.cs</vt:lpstr>
      <vt:lpstr>The Poll() Method</vt:lpstr>
      <vt:lpstr>PowerPoint Presentation</vt:lpstr>
      <vt:lpstr>Ch #9</vt:lpstr>
      <vt:lpstr>Parameterized thread and thread start</vt:lpstr>
      <vt:lpstr>process priority</vt:lpstr>
      <vt:lpstr>PowerPoint Presentation</vt:lpstr>
      <vt:lpstr>Info of All processes</vt:lpstr>
      <vt:lpstr>CPU Vs GPU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8 and 9</dc:title>
  <dc:creator>Misbah</dc:creator>
  <cp:lastModifiedBy>Misbah</cp:lastModifiedBy>
  <cp:revision>30</cp:revision>
  <dcterms:created xsi:type="dcterms:W3CDTF">2019-11-13T04:26:39Z</dcterms:created>
  <dcterms:modified xsi:type="dcterms:W3CDTF">2019-11-27T06:59:14Z</dcterms:modified>
</cp:coreProperties>
</file>