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59" r:id="rId6"/>
    <p:sldId id="260" r:id="rId7"/>
    <p:sldId id="261"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902"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237762-EDC8-4032-A72D-3B5A67A1DB7A}"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126ED-BD7D-49DE-8F0A-AF17FAEF0AD2}" type="slidenum">
              <a:rPr lang="en-US" smtClean="0"/>
              <a:t>‹#›</a:t>
            </a:fld>
            <a:endParaRPr lang="en-US"/>
          </a:p>
        </p:txBody>
      </p:sp>
    </p:spTree>
    <p:extLst>
      <p:ext uri="{BB962C8B-B14F-4D97-AF65-F5344CB8AC3E}">
        <p14:creationId xmlns:p14="http://schemas.microsoft.com/office/powerpoint/2010/main" val="351829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237762-EDC8-4032-A72D-3B5A67A1DB7A}"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126ED-BD7D-49DE-8F0A-AF17FAEF0AD2}" type="slidenum">
              <a:rPr lang="en-US" smtClean="0"/>
              <a:t>‹#›</a:t>
            </a:fld>
            <a:endParaRPr lang="en-US"/>
          </a:p>
        </p:txBody>
      </p:sp>
    </p:spTree>
    <p:extLst>
      <p:ext uri="{BB962C8B-B14F-4D97-AF65-F5344CB8AC3E}">
        <p14:creationId xmlns:p14="http://schemas.microsoft.com/office/powerpoint/2010/main" val="3608362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237762-EDC8-4032-A72D-3B5A67A1DB7A}"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126ED-BD7D-49DE-8F0A-AF17FAEF0AD2}" type="slidenum">
              <a:rPr lang="en-US" smtClean="0"/>
              <a:t>‹#›</a:t>
            </a:fld>
            <a:endParaRPr lang="en-US"/>
          </a:p>
        </p:txBody>
      </p:sp>
    </p:spTree>
    <p:extLst>
      <p:ext uri="{BB962C8B-B14F-4D97-AF65-F5344CB8AC3E}">
        <p14:creationId xmlns:p14="http://schemas.microsoft.com/office/powerpoint/2010/main" val="912483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237762-EDC8-4032-A72D-3B5A67A1DB7A}"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126ED-BD7D-49DE-8F0A-AF17FAEF0AD2}" type="slidenum">
              <a:rPr lang="en-US" smtClean="0"/>
              <a:t>‹#›</a:t>
            </a:fld>
            <a:endParaRPr lang="en-US"/>
          </a:p>
        </p:txBody>
      </p:sp>
    </p:spTree>
    <p:extLst>
      <p:ext uri="{BB962C8B-B14F-4D97-AF65-F5344CB8AC3E}">
        <p14:creationId xmlns:p14="http://schemas.microsoft.com/office/powerpoint/2010/main" val="1533221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237762-EDC8-4032-A72D-3B5A67A1DB7A}" type="datetimeFigureOut">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1126ED-BD7D-49DE-8F0A-AF17FAEF0AD2}" type="slidenum">
              <a:rPr lang="en-US" smtClean="0"/>
              <a:t>‹#›</a:t>
            </a:fld>
            <a:endParaRPr lang="en-US"/>
          </a:p>
        </p:txBody>
      </p:sp>
    </p:spTree>
    <p:extLst>
      <p:ext uri="{BB962C8B-B14F-4D97-AF65-F5344CB8AC3E}">
        <p14:creationId xmlns:p14="http://schemas.microsoft.com/office/powerpoint/2010/main" val="2676527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237762-EDC8-4032-A72D-3B5A67A1DB7A}"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126ED-BD7D-49DE-8F0A-AF17FAEF0AD2}" type="slidenum">
              <a:rPr lang="en-US" smtClean="0"/>
              <a:t>‹#›</a:t>
            </a:fld>
            <a:endParaRPr lang="en-US"/>
          </a:p>
        </p:txBody>
      </p:sp>
    </p:spTree>
    <p:extLst>
      <p:ext uri="{BB962C8B-B14F-4D97-AF65-F5344CB8AC3E}">
        <p14:creationId xmlns:p14="http://schemas.microsoft.com/office/powerpoint/2010/main" val="2781475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237762-EDC8-4032-A72D-3B5A67A1DB7A}" type="datetimeFigureOut">
              <a:rPr lang="en-US" smtClean="0"/>
              <a:t>11/28/2016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1126ED-BD7D-49DE-8F0A-AF17FAEF0AD2}" type="slidenum">
              <a:rPr lang="en-US" smtClean="0"/>
              <a:t>‹#›</a:t>
            </a:fld>
            <a:endParaRPr lang="en-US"/>
          </a:p>
        </p:txBody>
      </p:sp>
    </p:spTree>
    <p:extLst>
      <p:ext uri="{BB962C8B-B14F-4D97-AF65-F5344CB8AC3E}">
        <p14:creationId xmlns:p14="http://schemas.microsoft.com/office/powerpoint/2010/main" val="1523211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237762-EDC8-4032-A72D-3B5A67A1DB7A}" type="datetimeFigureOut">
              <a:rPr lang="en-US" smtClean="0"/>
              <a:t>11/28/2016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1126ED-BD7D-49DE-8F0A-AF17FAEF0AD2}" type="slidenum">
              <a:rPr lang="en-US" smtClean="0"/>
              <a:t>‹#›</a:t>
            </a:fld>
            <a:endParaRPr lang="en-US"/>
          </a:p>
        </p:txBody>
      </p:sp>
    </p:spTree>
    <p:extLst>
      <p:ext uri="{BB962C8B-B14F-4D97-AF65-F5344CB8AC3E}">
        <p14:creationId xmlns:p14="http://schemas.microsoft.com/office/powerpoint/2010/main" val="1978330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237762-EDC8-4032-A72D-3B5A67A1DB7A}" type="datetimeFigureOut">
              <a:rPr lang="en-US" smtClean="0"/>
              <a:t>11/28/2016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1126ED-BD7D-49DE-8F0A-AF17FAEF0AD2}" type="slidenum">
              <a:rPr lang="en-US" smtClean="0"/>
              <a:t>‹#›</a:t>
            </a:fld>
            <a:endParaRPr lang="en-US"/>
          </a:p>
        </p:txBody>
      </p:sp>
    </p:spTree>
    <p:extLst>
      <p:ext uri="{BB962C8B-B14F-4D97-AF65-F5344CB8AC3E}">
        <p14:creationId xmlns:p14="http://schemas.microsoft.com/office/powerpoint/2010/main" val="4252273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237762-EDC8-4032-A72D-3B5A67A1DB7A}"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126ED-BD7D-49DE-8F0A-AF17FAEF0AD2}" type="slidenum">
              <a:rPr lang="en-US" smtClean="0"/>
              <a:t>‹#›</a:t>
            </a:fld>
            <a:endParaRPr lang="en-US"/>
          </a:p>
        </p:txBody>
      </p:sp>
    </p:spTree>
    <p:extLst>
      <p:ext uri="{BB962C8B-B14F-4D97-AF65-F5344CB8AC3E}">
        <p14:creationId xmlns:p14="http://schemas.microsoft.com/office/powerpoint/2010/main" val="787236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237762-EDC8-4032-A72D-3B5A67A1DB7A}" type="datetimeFigureOut">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1126ED-BD7D-49DE-8F0A-AF17FAEF0AD2}" type="slidenum">
              <a:rPr lang="en-US" smtClean="0"/>
              <a:t>‹#›</a:t>
            </a:fld>
            <a:endParaRPr lang="en-US"/>
          </a:p>
        </p:txBody>
      </p:sp>
    </p:spTree>
    <p:extLst>
      <p:ext uri="{BB962C8B-B14F-4D97-AF65-F5344CB8AC3E}">
        <p14:creationId xmlns:p14="http://schemas.microsoft.com/office/powerpoint/2010/main" val="160787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237762-EDC8-4032-A72D-3B5A67A1DB7A}" type="datetimeFigureOut">
              <a:rPr lang="en-US" smtClean="0"/>
              <a:t>11/28/2016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1126ED-BD7D-49DE-8F0A-AF17FAEF0AD2}" type="slidenum">
              <a:rPr lang="en-US" smtClean="0"/>
              <a:t>‹#›</a:t>
            </a:fld>
            <a:endParaRPr lang="en-US"/>
          </a:p>
        </p:txBody>
      </p:sp>
    </p:spTree>
    <p:extLst>
      <p:ext uri="{BB962C8B-B14F-4D97-AF65-F5344CB8AC3E}">
        <p14:creationId xmlns:p14="http://schemas.microsoft.com/office/powerpoint/2010/main" val="348905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Fuel (Battery) Range Monitoring and Gas (Charging) Station Referral</a:t>
            </a:r>
            <a:endParaRPr lang="en-US" dirty="0"/>
          </a:p>
        </p:txBody>
      </p:sp>
      <p:sp>
        <p:nvSpPr>
          <p:cNvPr id="3" name="Subtitle 2"/>
          <p:cNvSpPr>
            <a:spLocks noGrp="1"/>
          </p:cNvSpPr>
          <p:nvPr>
            <p:ph type="subTitle" idx="1"/>
          </p:nvPr>
        </p:nvSpPr>
        <p:spPr/>
        <p:txBody>
          <a:bodyPr/>
          <a:lstStyle/>
          <a:p>
            <a:r>
              <a:rPr lang="en-US" dirty="0" smtClean="0"/>
              <a:t>Dan Linnen</a:t>
            </a:r>
            <a:endParaRPr lang="en-US" dirty="0"/>
          </a:p>
        </p:txBody>
      </p:sp>
    </p:spTree>
    <p:extLst>
      <p:ext uri="{BB962C8B-B14F-4D97-AF65-F5344CB8AC3E}">
        <p14:creationId xmlns:p14="http://schemas.microsoft.com/office/powerpoint/2010/main" val="1615716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Disclaimer</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The project is for a class and falls under the restrictions of what a t2.micro is capable of, which limits it to one virtual Xeon core, 1 GB of memory and limited file storage.</a:t>
            </a:r>
          </a:p>
          <a:p>
            <a:pPr lvl="1"/>
            <a:r>
              <a:rPr lang="en-US" dirty="0" smtClean="0"/>
              <a:t>This does not allow for the overhead required to maintain a gas/charging station database.</a:t>
            </a:r>
          </a:p>
          <a:p>
            <a:pPr lvl="1"/>
            <a:r>
              <a:rPr lang="en-US" dirty="0" smtClean="0"/>
              <a:t>This does not allow for a street map database.</a:t>
            </a:r>
          </a:p>
          <a:p>
            <a:pPr lvl="1"/>
            <a:r>
              <a:rPr lang="en-US" dirty="0" smtClean="0"/>
              <a:t>Recommending specific stations is out of the scope of this class project based on the previous 2 limitations.</a:t>
            </a:r>
          </a:p>
          <a:p>
            <a:r>
              <a:rPr lang="en-US" dirty="0" smtClean="0"/>
              <a:t>This project is targeted for use of Spark Streaming to demonstrate a competency using such a system.</a:t>
            </a:r>
          </a:p>
          <a:p>
            <a:pPr lvl="1"/>
            <a:r>
              <a:rPr lang="en-US" dirty="0" smtClean="0"/>
              <a:t>Spark Streaming limits the user to a small time window and thus a limited number of samples.</a:t>
            </a:r>
          </a:p>
          <a:p>
            <a:pPr lvl="1"/>
            <a:r>
              <a:rPr lang="en-US" dirty="0" smtClean="0"/>
              <a:t>It will not allow for long term data analysis and thus limits the scope of this project to analyzing and using data in a limited window and volume.</a:t>
            </a:r>
          </a:p>
          <a:p>
            <a:pPr lvl="1"/>
            <a:r>
              <a:rPr lang="en-US" dirty="0" smtClean="0"/>
              <a:t>These limitations push toward filtering/sorting algorithms as they work well on small sets of data.</a:t>
            </a:r>
          </a:p>
          <a:p>
            <a:endParaRPr lang="en-US" dirty="0"/>
          </a:p>
        </p:txBody>
      </p:sp>
      <p:pic>
        <p:nvPicPr>
          <p:cNvPr id="6147" name="Picture 3" descr="C:\Users\33242\AppData\Local\Microsoft\Windows\Temporary Internet Files\Content.IE5\BJW2RWMB\Viglen_blade_servers[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5562600"/>
            <a:ext cx="4267200" cy="1071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01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Summary</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Modern cars often indicate the distance that can be traveled based on the available gasoline in the tank.  Many such cars are now connected to the internet or connect to devices that connect to the internet.</a:t>
            </a:r>
          </a:p>
          <a:p>
            <a:r>
              <a:rPr lang="en-US" dirty="0" smtClean="0"/>
              <a:t>The cars or the devices could be capable of running software/apps that could monitor the cars position (GPS), fuel level and fuel distance, which could be sent to the cloud.</a:t>
            </a:r>
          </a:p>
          <a:p>
            <a:r>
              <a:rPr lang="en-US" dirty="0" smtClean="0"/>
              <a:t>Once in the cloud, this data could be used to recommend fuel/charging stations that are in range of the car based on the remaining fuel when the car is low on fuel.</a:t>
            </a:r>
          </a:p>
          <a:p>
            <a:r>
              <a:rPr lang="en-US" dirty="0" smtClean="0"/>
              <a:t>For this project, Spark Streaming was used to analyze the data for a given threshold (binary low fuel) to signal that calculation is required.  When calculation is required, the fuel range of the car would be compared to the distance between the car and fuel stations to make a recommendation.  (This comparison/recommendation is outside of the scope of this project.)</a:t>
            </a:r>
          </a:p>
          <a:p>
            <a:r>
              <a:rPr lang="en-US" dirty="0" smtClean="0"/>
              <a:t>Some potential </a:t>
            </a:r>
            <a:r>
              <a:rPr lang="en-US" dirty="0" smtClean="0"/>
              <a:t>m</a:t>
            </a:r>
            <a:r>
              <a:rPr lang="en-US" dirty="0" smtClean="0"/>
              <a:t>arkets could include:</a:t>
            </a:r>
            <a:r>
              <a:rPr lang="en-US" dirty="0" smtClean="0"/>
              <a:t>  This sort of application could be valuable to fuel companies looking to direct more customers to their stations, to roadside assistance companies that are looking to increase their offerings and reduce their number of fuel-related service trips and to all-in-on charging and car providers that might want to increase their features offered to the customer.</a:t>
            </a:r>
            <a:endParaRPr lang="en-US" dirty="0" smtClean="0"/>
          </a:p>
        </p:txBody>
      </p:sp>
    </p:spTree>
    <p:extLst>
      <p:ext uri="{BB962C8B-B14F-4D97-AF65-F5344CB8AC3E}">
        <p14:creationId xmlns:p14="http://schemas.microsoft.com/office/powerpoint/2010/main" val="2794266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Sorted/Filtered Data</a:t>
            </a:r>
            <a:endParaRPr lang="en-US" dirty="0"/>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07"/>
          <a:stretch/>
        </p:blipFill>
        <p:spPr bwMode="auto">
          <a:xfrm>
            <a:off x="457200" y="1676400"/>
            <a:ext cx="5000625" cy="478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ounded Rectangle 3"/>
          <p:cNvSpPr/>
          <p:nvPr/>
        </p:nvSpPr>
        <p:spPr>
          <a:xfrm>
            <a:off x="3352800" y="1676400"/>
            <a:ext cx="533400" cy="2209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096000" y="2057400"/>
            <a:ext cx="2144370" cy="369332"/>
          </a:xfrm>
          <a:prstGeom prst="rect">
            <a:avLst/>
          </a:prstGeom>
          <a:noFill/>
          <a:ln w="38100">
            <a:solidFill>
              <a:srgbClr val="FF0000"/>
            </a:solidFill>
          </a:ln>
        </p:spPr>
        <p:txBody>
          <a:bodyPr wrap="none" rtlCol="0">
            <a:spAutoFit/>
          </a:bodyPr>
          <a:lstStyle/>
          <a:p>
            <a:r>
              <a:rPr lang="en-US" dirty="0" smtClean="0"/>
              <a:t>Good Data to act on!</a:t>
            </a:r>
            <a:endParaRPr lang="en-US" dirty="0"/>
          </a:p>
        </p:txBody>
      </p:sp>
      <p:cxnSp>
        <p:nvCxnSpPr>
          <p:cNvPr id="7" name="Straight Arrow Connector 6"/>
          <p:cNvCxnSpPr>
            <a:stCxn id="5" idx="1"/>
            <a:endCxn id="4" idx="3"/>
          </p:cNvCxnSpPr>
          <p:nvPr/>
        </p:nvCxnSpPr>
        <p:spPr>
          <a:xfrm flipH="1">
            <a:off x="3886200" y="2242066"/>
            <a:ext cx="2209800" cy="539234"/>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867400" y="2781300"/>
            <a:ext cx="3048000" cy="1754326"/>
          </a:xfrm>
          <a:prstGeom prst="rect">
            <a:avLst/>
          </a:prstGeom>
          <a:noFill/>
        </p:spPr>
        <p:txBody>
          <a:bodyPr wrap="square" rtlCol="0">
            <a:spAutoFit/>
          </a:bodyPr>
          <a:lstStyle/>
          <a:p>
            <a:r>
              <a:rPr lang="en-US" dirty="0" smtClean="0"/>
              <a:t>(Although fuel/batter range is good to act on, these cars have decided that they are “low” on fuel, and so the user is likely considering their low fuel/batter range.)</a:t>
            </a:r>
            <a:endParaRPr lang="en-US" dirty="0"/>
          </a:p>
        </p:txBody>
      </p:sp>
      <p:pic>
        <p:nvPicPr>
          <p:cNvPr id="13" name="Picture 3" descr="C:\Users\33242\AppData\Local\Microsoft\Windows\Temporary Internet Files\Content.IE5\5CL33R0J\Empty-Fuel-Tank[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535626"/>
            <a:ext cx="22098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99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to Take</a:t>
            </a:r>
            <a:endParaRPr lang="en-US" dirty="0"/>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507"/>
          <a:stretch/>
        </p:blipFill>
        <p:spPr bwMode="auto">
          <a:xfrm>
            <a:off x="457200" y="1676400"/>
            <a:ext cx="5000625" cy="478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a:xfrm>
            <a:off x="3733800" y="1752600"/>
            <a:ext cx="533400" cy="2209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6470377" y="1289234"/>
            <a:ext cx="2242089" cy="369332"/>
          </a:xfrm>
          <a:prstGeom prst="rect">
            <a:avLst/>
          </a:prstGeom>
          <a:noFill/>
          <a:ln w="38100">
            <a:solidFill>
              <a:srgbClr val="FF0000"/>
            </a:solidFill>
          </a:ln>
        </p:spPr>
        <p:txBody>
          <a:bodyPr wrap="none" rtlCol="0">
            <a:spAutoFit/>
          </a:bodyPr>
          <a:lstStyle/>
          <a:p>
            <a:r>
              <a:rPr lang="en-US" dirty="0" smtClean="0"/>
              <a:t>Consider the location.</a:t>
            </a:r>
            <a:endParaRPr lang="en-US" dirty="0"/>
          </a:p>
        </p:txBody>
      </p:sp>
      <p:cxnSp>
        <p:nvCxnSpPr>
          <p:cNvPr id="7" name="Straight Arrow Connector 6"/>
          <p:cNvCxnSpPr>
            <a:stCxn id="6" idx="1"/>
            <a:endCxn id="8" idx="3"/>
          </p:cNvCxnSpPr>
          <p:nvPr/>
        </p:nvCxnSpPr>
        <p:spPr>
          <a:xfrm flipH="1">
            <a:off x="3505200" y="1473900"/>
            <a:ext cx="2965177" cy="1296051"/>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1219200" y="1665051"/>
            <a:ext cx="2286000" cy="2209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470377" y="1937259"/>
            <a:ext cx="2019848" cy="369332"/>
          </a:xfrm>
          <a:prstGeom prst="rect">
            <a:avLst/>
          </a:prstGeom>
          <a:noFill/>
          <a:ln w="38100">
            <a:solidFill>
              <a:srgbClr val="FF0000"/>
            </a:solidFill>
          </a:ln>
        </p:spPr>
        <p:txBody>
          <a:bodyPr wrap="none" rtlCol="0">
            <a:spAutoFit/>
          </a:bodyPr>
          <a:lstStyle/>
          <a:p>
            <a:r>
              <a:rPr lang="en-US" dirty="0" smtClean="0"/>
              <a:t>Consider the range.</a:t>
            </a:r>
            <a:endParaRPr lang="en-US" dirty="0"/>
          </a:p>
        </p:txBody>
      </p:sp>
      <p:cxnSp>
        <p:nvCxnSpPr>
          <p:cNvPr id="13" name="Straight Arrow Connector 12"/>
          <p:cNvCxnSpPr>
            <a:stCxn id="12" idx="1"/>
            <a:endCxn id="5" idx="3"/>
          </p:cNvCxnSpPr>
          <p:nvPr/>
        </p:nvCxnSpPr>
        <p:spPr>
          <a:xfrm flipH="1">
            <a:off x="4267200" y="2121925"/>
            <a:ext cx="2203177" cy="73557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2050" name="Picture 2" descr="C:\Program Files (x86)\Microsoft Office\MEDIA\CAGCAT10\j0212957.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32785" y="5350456"/>
            <a:ext cx="682330" cy="428416"/>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33242\AppData\Local\Microsoft\Windows\Temporary Internet Files\Content.IE5\BJW2RWMB\gas-pump[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05432" y="4718671"/>
            <a:ext cx="430979" cy="497830"/>
          </a:xfrm>
          <a:prstGeom prst="rect">
            <a:avLst/>
          </a:prstGeom>
          <a:noFill/>
          <a:extLst>
            <a:ext uri="{909E8E84-426E-40DD-AFC4-6F175D3DCCD1}">
              <a14:hiddenFill xmlns:a14="http://schemas.microsoft.com/office/drawing/2010/main">
                <a:solidFill>
                  <a:srgbClr val="FFFFFF"/>
                </a:solidFill>
              </a14:hiddenFill>
            </a:ext>
          </a:extLst>
        </p:spPr>
      </p:pic>
      <p:sp>
        <p:nvSpPr>
          <p:cNvPr id="22" name="Freeform 21"/>
          <p:cNvSpPr/>
          <p:nvPr/>
        </p:nvSpPr>
        <p:spPr>
          <a:xfrm>
            <a:off x="7455191" y="5091883"/>
            <a:ext cx="1035034" cy="496770"/>
          </a:xfrm>
          <a:custGeom>
            <a:avLst/>
            <a:gdLst>
              <a:gd name="connsiteX0" fmla="*/ 0 w 719847"/>
              <a:gd name="connsiteY0" fmla="*/ 496770 h 496770"/>
              <a:gd name="connsiteX1" fmla="*/ 145915 w 719847"/>
              <a:gd name="connsiteY1" fmla="*/ 78481 h 496770"/>
              <a:gd name="connsiteX2" fmla="*/ 457200 w 719847"/>
              <a:gd name="connsiteY2" fmla="*/ 350855 h 496770"/>
              <a:gd name="connsiteX3" fmla="*/ 671209 w 719847"/>
              <a:gd name="connsiteY3" fmla="*/ 78481 h 496770"/>
              <a:gd name="connsiteX4" fmla="*/ 719847 w 719847"/>
              <a:gd name="connsiteY4" fmla="*/ 10387 h 496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847" h="496770">
                <a:moveTo>
                  <a:pt x="0" y="496770"/>
                </a:moveTo>
                <a:cubicBezTo>
                  <a:pt x="34857" y="299785"/>
                  <a:pt x="69715" y="102800"/>
                  <a:pt x="145915" y="78481"/>
                </a:cubicBezTo>
                <a:cubicBezTo>
                  <a:pt x="222115" y="54162"/>
                  <a:pt x="369651" y="350855"/>
                  <a:pt x="457200" y="350855"/>
                </a:cubicBezTo>
                <a:cubicBezTo>
                  <a:pt x="544749" y="350855"/>
                  <a:pt x="627435" y="135226"/>
                  <a:pt x="671209" y="78481"/>
                </a:cubicBezTo>
                <a:cubicBezTo>
                  <a:pt x="714983" y="21736"/>
                  <a:pt x="642026" y="-20417"/>
                  <a:pt x="719847" y="10387"/>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599344" y="2857500"/>
            <a:ext cx="3392256" cy="1477328"/>
          </a:xfrm>
          <a:prstGeom prst="rect">
            <a:avLst/>
          </a:prstGeom>
          <a:noFill/>
        </p:spPr>
        <p:txBody>
          <a:bodyPr wrap="square" rtlCol="0">
            <a:spAutoFit/>
          </a:bodyPr>
          <a:lstStyle/>
          <a:p>
            <a:r>
              <a:rPr lang="en-US" dirty="0" smtClean="0"/>
              <a:t>By  considering  these factors and finding a fueling station in range, a recommendation as to where the driver might be advised to go is a good plan.</a:t>
            </a:r>
            <a:endParaRPr lang="en-US" dirty="0"/>
          </a:p>
        </p:txBody>
      </p:sp>
      <p:sp>
        <p:nvSpPr>
          <p:cNvPr id="19" name="Oval 18"/>
          <p:cNvSpPr/>
          <p:nvPr/>
        </p:nvSpPr>
        <p:spPr>
          <a:xfrm>
            <a:off x="6096000" y="4191000"/>
            <a:ext cx="2755901" cy="26035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51214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Specifics of the Action</a:t>
            </a:r>
            <a:endParaRPr lang="en-US" dirty="0"/>
          </a:p>
        </p:txBody>
      </p:sp>
      <p:sp>
        <p:nvSpPr>
          <p:cNvPr id="3" name="Content Placeholder 2"/>
          <p:cNvSpPr>
            <a:spLocks noGrp="1"/>
          </p:cNvSpPr>
          <p:nvPr>
            <p:ph idx="1"/>
          </p:nvPr>
        </p:nvSpPr>
        <p:spPr>
          <a:xfrm>
            <a:off x="457200" y="1600200"/>
            <a:ext cx="6096000" cy="4525963"/>
          </a:xfrm>
        </p:spPr>
        <p:txBody>
          <a:bodyPr>
            <a:normAutofit fontScale="92500" lnSpcReduction="10000"/>
          </a:bodyPr>
          <a:lstStyle/>
          <a:p>
            <a:r>
              <a:rPr lang="en-US" dirty="0" smtClean="0"/>
              <a:t>A database of gas stations could be searched to determine ones within range.</a:t>
            </a:r>
          </a:p>
          <a:p>
            <a:pPr lvl="1"/>
            <a:r>
              <a:rPr lang="en-US" dirty="0" smtClean="0"/>
              <a:t>Biased Approach:</a:t>
            </a:r>
          </a:p>
          <a:p>
            <a:pPr lvl="2"/>
            <a:r>
              <a:rPr lang="en-US" dirty="0" smtClean="0"/>
              <a:t>Gas stations that support/sponsor the app/service could be highlighted first.</a:t>
            </a:r>
          </a:p>
          <a:p>
            <a:pPr lvl="2"/>
            <a:endParaRPr lang="en-US" dirty="0" smtClean="0"/>
          </a:p>
          <a:p>
            <a:pPr lvl="1"/>
            <a:r>
              <a:rPr lang="en-US" dirty="0" smtClean="0"/>
              <a:t>Non-Biased Approach:</a:t>
            </a:r>
          </a:p>
          <a:p>
            <a:pPr lvl="2"/>
            <a:r>
              <a:rPr lang="en-US" dirty="0" smtClean="0"/>
              <a:t>All </a:t>
            </a:r>
            <a:r>
              <a:rPr lang="en-US" dirty="0"/>
              <a:t>nearby stations could be recommended with an emphasis on factors like price and user reviews highlighted</a:t>
            </a:r>
            <a:r>
              <a:rPr lang="en-US" dirty="0" smtClean="0"/>
              <a:t>. (Roadside assistance model.)</a:t>
            </a:r>
            <a:endParaRPr lang="en-US" dirty="0"/>
          </a:p>
          <a:p>
            <a:endParaRPr lang="en-US" dirty="0"/>
          </a:p>
        </p:txBody>
      </p:sp>
      <p:pic>
        <p:nvPicPr>
          <p:cNvPr id="4098" name="Picture 2" descr="C:\Program Files (x86)\Microsoft Office\MEDIA\CAGCAT10\j0278882.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36486" y="4495800"/>
            <a:ext cx="1968522" cy="1966535"/>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C:\Users\33242\AppData\Local\Microsoft\Windows\Temporary Internet Files\Content.IE5\BJW2RWMB\Gasolina[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95208" y="2590800"/>
            <a:ext cx="2209800" cy="1607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3154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to do if there is no station in range?</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It is very possible that there could be a situation where no fuel station is in range, is operating and capable of supplying the necessary fuel grade/type.</a:t>
            </a:r>
          </a:p>
          <a:p>
            <a:pPr lvl="1"/>
            <a:r>
              <a:rPr lang="en-US" dirty="0" smtClean="0"/>
              <a:t>In such a scenario it may be appropriate to inform the user of the circumstance prior to fully draining the batteries or the tank, as neither is likely very good for the vehicle or the user.</a:t>
            </a:r>
          </a:p>
          <a:p>
            <a:pPr lvl="2"/>
            <a:r>
              <a:rPr lang="en-US" dirty="0" smtClean="0"/>
              <a:t>Informing the user can let them know that help is on the way in the case of a road side assistance application.  (</a:t>
            </a:r>
            <a:r>
              <a:rPr lang="en-US" dirty="0"/>
              <a:t>If the environment outside is bad then it may be best for the user to conserve energy </a:t>
            </a:r>
            <a:r>
              <a:rPr lang="en-US" dirty="0" smtClean="0"/>
              <a:t>by not driving and to </a:t>
            </a:r>
            <a:r>
              <a:rPr lang="en-US" dirty="0"/>
              <a:t>wait for </a:t>
            </a:r>
            <a:r>
              <a:rPr lang="en-US" dirty="0" smtClean="0"/>
              <a:t>assistance.)</a:t>
            </a:r>
          </a:p>
          <a:p>
            <a:pPr lvl="2"/>
            <a:r>
              <a:rPr lang="en-US" dirty="0" smtClean="0"/>
              <a:t>Informing the user can change behavior, such as driving with air conditioning or speeding.</a:t>
            </a:r>
          </a:p>
          <a:p>
            <a:pPr lvl="1"/>
            <a:r>
              <a:rPr lang="en-US" dirty="0" smtClean="0"/>
              <a:t>Consider dispatching help in the form of roadside assistance or placing an automated call to a local emergency dispatcher.</a:t>
            </a:r>
          </a:p>
          <a:p>
            <a:endParaRPr lang="en-US" dirty="0"/>
          </a:p>
        </p:txBody>
      </p:sp>
      <p:pic>
        <p:nvPicPr>
          <p:cNvPr id="3074" name="Picture 2" descr="C:\Users\33242\AppData\Local\Microsoft\Windows\Temporary Internet Files\Content.IE5\C2Z820E5\phone-icon-10484-medium[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5541522"/>
            <a:ext cx="1240277" cy="1240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260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Bigger Data (and Longer Time)</a:t>
            </a:r>
            <a:endParaRPr lang="en-US" dirty="0"/>
          </a:p>
        </p:txBody>
      </p:sp>
      <p:sp>
        <p:nvSpPr>
          <p:cNvPr id="3" name="Content Placeholder 2"/>
          <p:cNvSpPr>
            <a:spLocks noGrp="1"/>
          </p:cNvSpPr>
          <p:nvPr>
            <p:ph idx="1"/>
          </p:nvPr>
        </p:nvSpPr>
        <p:spPr/>
        <p:txBody>
          <a:bodyPr/>
          <a:lstStyle/>
          <a:p>
            <a:r>
              <a:rPr lang="en-US" dirty="0" smtClean="0"/>
              <a:t>It is quite conceivable that as this data builds up over time it could be archived and periodically analyzed to find ideal locations for new fuel/charging stations based on demand. (Many other things could be done with such data, but this one could be very profitable.)</a:t>
            </a:r>
          </a:p>
        </p:txBody>
      </p:sp>
      <p:pic>
        <p:nvPicPr>
          <p:cNvPr id="5122" name="Picture 2" descr="C:\Users\33242\AppData\Local\Microsoft\Windows\Temporary Internet Files\Content.IE5\5CL33R0J\location-icon[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7600" y="4724400"/>
            <a:ext cx="2193111" cy="2023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3787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779</Words>
  <Application>Microsoft Office PowerPoint</Application>
  <PresentationFormat>On-screen Show (4:3)</PresentationFormat>
  <Paragraphs>39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Fuel (Battery) Range Monitoring and Gas (Charging) Station Referral</vt:lpstr>
      <vt:lpstr>Disclaimer</vt:lpstr>
      <vt:lpstr>Project Summary</vt:lpstr>
      <vt:lpstr>Sorted/Filtered Data</vt:lpstr>
      <vt:lpstr>Action to Take</vt:lpstr>
      <vt:lpstr>Specifics of the Action</vt:lpstr>
      <vt:lpstr>What to do if there is no station in range?</vt:lpstr>
      <vt:lpstr>Bigger Data (and Longer Time)</vt:lpstr>
    </vt:vector>
  </TitlesOfParts>
  <Company>SanDisk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(Battery) Range Monitoring and Gas (Charging) Station Referral</dc:title>
  <dc:creator>Dan Linnen</dc:creator>
  <cp:lastModifiedBy>Dan Linnen</cp:lastModifiedBy>
  <cp:revision>7</cp:revision>
  <dcterms:created xsi:type="dcterms:W3CDTF">2016-11-23T00:00:55Z</dcterms:created>
  <dcterms:modified xsi:type="dcterms:W3CDTF">2016-11-29T04:55:30Z</dcterms:modified>
</cp:coreProperties>
</file>