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5"/>
  </p:notesMasterIdLst>
  <p:sldIdLst>
    <p:sldId id="256" r:id="rId4"/>
    <p:sldId id="257" r:id="rId5"/>
    <p:sldId id="259" r:id="rId6"/>
    <p:sldId id="261" r:id="rId7"/>
    <p:sldId id="266" r:id="rId8"/>
    <p:sldId id="268" r:id="rId9"/>
    <p:sldId id="271" r:id="rId10"/>
    <p:sldId id="270" r:id="rId11"/>
    <p:sldId id="272" r:id="rId12"/>
    <p:sldId id="269" r:id="rId13"/>
    <p:sldId id="273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89" autoAdjust="0"/>
    <p:restoredTop sz="96366" autoAdjust="0"/>
  </p:normalViewPr>
  <p:slideViewPr>
    <p:cSldViewPr>
      <p:cViewPr varScale="1">
        <p:scale>
          <a:sx n="140" d="100"/>
          <a:sy n="140" d="100"/>
        </p:scale>
        <p:origin x="72" y="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2023-05-20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4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95536" y="1362472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UI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설계서</a:t>
            </a: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8532440" y="4948014"/>
            <a:ext cx="611560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7436" y="1635646"/>
            <a:ext cx="8463036" cy="43204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ko-KR" altLang="en-US" sz="1800" dirty="0"/>
              <a:t>제목 </a:t>
            </a:r>
            <a:r>
              <a:rPr lang="en-US" altLang="ko-KR" sz="1800" dirty="0"/>
              <a:t>: </a:t>
            </a:r>
            <a:r>
              <a:rPr lang="ko-KR" altLang="en-US" sz="1800" dirty="0"/>
              <a:t>대중교통 </a:t>
            </a:r>
            <a:r>
              <a:rPr lang="en-US" altLang="ko-KR" sz="1800" dirty="0"/>
              <a:t>API</a:t>
            </a:r>
            <a:r>
              <a:rPr lang="ko-KR" altLang="en-US" sz="1800" dirty="0"/>
              <a:t>를 활용한 시각장애인 버스 앱</a:t>
            </a:r>
            <a:r>
              <a:rPr lang="en-US" altLang="ko-KR" sz="1800" dirty="0"/>
              <a:t> </a:t>
            </a:r>
            <a:b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</a:rPr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2023.05.20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에너자이조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장유진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003" y="4155926"/>
            <a:ext cx="16562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멘토 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 X</a:t>
            </a:r>
          </a:p>
          <a:p>
            <a:pPr>
              <a:lnSpc>
                <a:spcPct val="150000"/>
              </a:lnSpc>
            </a:pPr>
            <a:r>
              <a:rPr lang="ko-KR" altLang="en-US" sz="1000" baseline="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멘티</a:t>
            </a:r>
            <a:r>
              <a:rPr lang="ko-KR" altLang="en-US" sz="10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장유진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(202210496)</a:t>
            </a:r>
          </a:p>
          <a:p>
            <a:pPr>
              <a:lnSpc>
                <a:spcPct val="150000"/>
              </a:lnSpc>
            </a:pP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       </a:t>
            </a:r>
            <a:r>
              <a:rPr lang="ko-KR" altLang="en-US" sz="1000" baseline="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김희연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(202210463)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    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정인선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(202210501)</a:t>
            </a:r>
            <a:endParaRPr lang="en-US" altLang="ko-KR" sz="1000" baseline="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5232D222-9FA0-6485-E0F1-B1A7768D2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98" y="843558"/>
            <a:ext cx="1730129" cy="3502117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500" dirty="0"/>
              <a:t>&lt;</a:t>
            </a:r>
            <a:r>
              <a:rPr lang="ko-KR" altLang="en-US" sz="1500" dirty="0"/>
              <a:t>하차 벨 화면</a:t>
            </a:r>
            <a:r>
              <a:rPr lang="en-US" altLang="ko-KR" sz="1500" dirty="0"/>
              <a:t>&gt;</a:t>
            </a:r>
          </a:p>
          <a:p>
            <a:r>
              <a:rPr lang="ko-KR" altLang="en-US" sz="1100" dirty="0"/>
              <a:t>승차 확인 버튼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승차 확인 정보가 시스템에 저장됨</a:t>
            </a:r>
            <a:endParaRPr lang="en-US" altLang="ko-KR" sz="1100" dirty="0"/>
          </a:p>
          <a:p>
            <a:r>
              <a:rPr lang="ko-KR" altLang="en-US" sz="1100" dirty="0"/>
              <a:t>하차 벨 버튼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해당 버스기사에게 하차 의사 전달</a:t>
            </a:r>
            <a:endParaRPr lang="en-US" altLang="ko-KR" sz="1100" dirty="0"/>
          </a:p>
          <a:p>
            <a:r>
              <a:rPr lang="ko-KR" altLang="en-US" sz="1100" dirty="0"/>
              <a:t>취소 버튼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하차 의사 취소 가능</a:t>
            </a:r>
            <a:endParaRPr lang="en-US" altLang="ko-KR" sz="1100" dirty="0"/>
          </a:p>
          <a:p>
            <a:r>
              <a:rPr lang="ko-KR" altLang="en-US" sz="1100" dirty="0"/>
              <a:t>메뉴 아이콘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시각장애인 전용 메인 화면으로 이동</a:t>
            </a:r>
            <a:endParaRPr lang="en-US" altLang="ko-KR" sz="1100" dirty="0"/>
          </a:p>
          <a:p>
            <a:r>
              <a:rPr lang="en-US" altLang="ko-KR" sz="1100" dirty="0"/>
              <a:t>4</a:t>
            </a:r>
            <a:r>
              <a:rPr lang="ko-KR" altLang="en-US" sz="1100" dirty="0"/>
              <a:t>번 버튼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환경설정 화면으로 이동</a:t>
            </a:r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endParaRPr lang="en-US" altLang="ko-KR" sz="1100" dirty="0"/>
          </a:p>
          <a:p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E94A965A-099D-8848-A4A2-B466A68E32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하차 벨 화면 메뉴 구성</a:t>
            </a:r>
          </a:p>
        </p:txBody>
      </p:sp>
      <p:pic>
        <p:nvPicPr>
          <p:cNvPr id="9" name="그림 8" descr="텍스트, 스크린샷, 폰트, 휴대 전화이(가) 표시된 사진&#10;&#10;자동 생성된 설명">
            <a:extLst>
              <a:ext uri="{FF2B5EF4-FFF2-40B4-BE49-F238E27FC236}">
                <a16:creationId xmlns:a16="http://schemas.microsoft.com/office/drawing/2014/main" id="{2C3A5CD9-3D43-B1B8-64BB-D61E9D896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15566"/>
            <a:ext cx="1656540" cy="337468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1A8CAB1-C679-65D9-9549-F3420FB5EF54}"/>
              </a:ext>
            </a:extLst>
          </p:cNvPr>
          <p:cNvSpPr/>
          <p:nvPr/>
        </p:nvSpPr>
        <p:spPr>
          <a:xfrm>
            <a:off x="1522193" y="2302743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1603A9-FDF3-6178-8360-7A8F8F4A2527}"/>
              </a:ext>
            </a:extLst>
          </p:cNvPr>
          <p:cNvSpPr/>
          <p:nvPr/>
        </p:nvSpPr>
        <p:spPr>
          <a:xfrm>
            <a:off x="4103948" y="1779662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1AFF978-F353-1916-4B30-D94D32177790}"/>
              </a:ext>
            </a:extLst>
          </p:cNvPr>
          <p:cNvSpPr/>
          <p:nvPr/>
        </p:nvSpPr>
        <p:spPr>
          <a:xfrm>
            <a:off x="3705657" y="981350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ADF04AA-3495-1404-B420-D2840196E13B}"/>
              </a:ext>
            </a:extLst>
          </p:cNvPr>
          <p:cNvSpPr/>
          <p:nvPr/>
        </p:nvSpPr>
        <p:spPr>
          <a:xfrm>
            <a:off x="5364088" y="981350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E6022FC-14C5-2FF1-8908-85B2FDC13BFA}"/>
              </a:ext>
            </a:extLst>
          </p:cNvPr>
          <p:cNvSpPr/>
          <p:nvPr/>
        </p:nvSpPr>
        <p:spPr>
          <a:xfrm>
            <a:off x="4189883" y="3048098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817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8D0B267-C3DF-13F3-5FBD-D5FF02E4D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47" y="771550"/>
            <a:ext cx="1874682" cy="377984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500" dirty="0"/>
              <a:t>&lt;</a:t>
            </a:r>
            <a:r>
              <a:rPr lang="ko-KR" altLang="en-US" sz="1500" dirty="0"/>
              <a:t>환경 설정 화면</a:t>
            </a:r>
            <a:r>
              <a:rPr lang="en-US" altLang="ko-KR" sz="1500" dirty="0"/>
              <a:t>&gt;</a:t>
            </a:r>
          </a:p>
          <a:p>
            <a:endParaRPr lang="en-US" altLang="ko-KR" dirty="0"/>
          </a:p>
          <a:p>
            <a:r>
              <a:rPr lang="ko-KR" altLang="en-US" sz="1100" dirty="0"/>
              <a:t>메뉴 아이콘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시각장애인 전용 메인 화면으로 이동</a:t>
            </a:r>
            <a:endParaRPr lang="en-US" altLang="ko-KR" sz="1100" dirty="0"/>
          </a:p>
          <a:p>
            <a:r>
              <a:rPr lang="ko-KR" altLang="en-US" sz="1100" dirty="0"/>
              <a:t>사용자 정보 버튼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사용자 정보 확인</a:t>
            </a:r>
            <a:r>
              <a:rPr lang="en-US" altLang="ko-KR" sz="1100" dirty="0"/>
              <a:t> </a:t>
            </a:r>
            <a:r>
              <a:rPr lang="ko-KR" altLang="en-US" sz="1100" dirty="0"/>
              <a:t>및 변경 가능</a:t>
            </a:r>
            <a:endParaRPr lang="en-US" altLang="ko-KR" sz="1100" dirty="0"/>
          </a:p>
          <a:p>
            <a:r>
              <a:rPr lang="ko-KR" altLang="en-US" sz="1100" dirty="0"/>
              <a:t>언어 버튼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원하는 언어로 설정 가능</a:t>
            </a:r>
            <a:endParaRPr lang="en-US" altLang="ko-KR" sz="1100" dirty="0"/>
          </a:p>
          <a:p>
            <a:r>
              <a:rPr lang="ko-KR" altLang="en-US" sz="1100" dirty="0"/>
              <a:t>음성 및 진동 설정 버튼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음성과 진동 선택 및 소리의 크기와 진동 세기 설정 가능</a:t>
            </a:r>
            <a:endParaRPr lang="en-US" altLang="ko-KR" sz="1100" dirty="0"/>
          </a:p>
          <a:p>
            <a:r>
              <a:rPr lang="ko-KR" altLang="en-US" sz="1100" dirty="0"/>
              <a:t>공지사항 버튼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앱 내 공지사항 정보 확인</a:t>
            </a:r>
            <a:endParaRPr lang="en-US" altLang="ko-KR" sz="1100" dirty="0"/>
          </a:p>
          <a:p>
            <a:r>
              <a:rPr lang="ko-KR" altLang="en-US" sz="1100" dirty="0"/>
              <a:t>문의하기 버튼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앱 관련 문의사항 작성 가능</a:t>
            </a:r>
            <a:endParaRPr lang="en-US" altLang="ko-KR" sz="1100" dirty="0"/>
          </a:p>
          <a:p>
            <a:r>
              <a:rPr lang="ko-KR" altLang="en-US" sz="1100" dirty="0"/>
              <a:t>이용방법 소개 버튼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앱의 이용방법을 음성으로 안내</a:t>
            </a:r>
            <a:endParaRPr lang="en-US" altLang="ko-KR" sz="11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E94A965A-099D-8848-A4A2-B466A68E32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환경설정 화면 메뉴 구성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6342D-BBC1-48F6-B5AB-6CDEE25CD2DD}"/>
              </a:ext>
            </a:extLst>
          </p:cNvPr>
          <p:cNvSpPr/>
          <p:nvPr/>
        </p:nvSpPr>
        <p:spPr>
          <a:xfrm>
            <a:off x="2326927" y="904491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757069-5CB4-CE41-D657-80BB1B416B6F}"/>
              </a:ext>
            </a:extLst>
          </p:cNvPr>
          <p:cNvSpPr/>
          <p:nvPr/>
        </p:nvSpPr>
        <p:spPr>
          <a:xfrm>
            <a:off x="4019857" y="987574"/>
            <a:ext cx="168182" cy="24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E55D0D1-6F64-A650-ECD9-79E936D34A68}"/>
              </a:ext>
            </a:extLst>
          </p:cNvPr>
          <p:cNvSpPr/>
          <p:nvPr/>
        </p:nvSpPr>
        <p:spPr>
          <a:xfrm>
            <a:off x="3398803" y="1491630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10D5F1F-E0EE-C581-AEA6-0D9BC473C9D9}"/>
              </a:ext>
            </a:extLst>
          </p:cNvPr>
          <p:cNvSpPr/>
          <p:nvPr/>
        </p:nvSpPr>
        <p:spPr>
          <a:xfrm>
            <a:off x="3398803" y="2182441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1D4E1E0-F367-E7D1-2A4A-50D66272FEC7}"/>
              </a:ext>
            </a:extLst>
          </p:cNvPr>
          <p:cNvSpPr/>
          <p:nvPr/>
        </p:nvSpPr>
        <p:spPr>
          <a:xfrm>
            <a:off x="3706176" y="2540920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148E91-2655-CA70-6DBF-0FEAFC1AA806}"/>
              </a:ext>
            </a:extLst>
          </p:cNvPr>
          <p:cNvSpPr/>
          <p:nvPr/>
        </p:nvSpPr>
        <p:spPr>
          <a:xfrm>
            <a:off x="3706176" y="3257878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69887C2-4552-FE33-2B68-6AD1CD386853}"/>
              </a:ext>
            </a:extLst>
          </p:cNvPr>
          <p:cNvSpPr/>
          <p:nvPr/>
        </p:nvSpPr>
        <p:spPr>
          <a:xfrm>
            <a:off x="3706176" y="3613235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28CE6D-EB8D-22E2-20A7-8DCF7F95E12B}"/>
              </a:ext>
            </a:extLst>
          </p:cNvPr>
          <p:cNvSpPr/>
          <p:nvPr/>
        </p:nvSpPr>
        <p:spPr>
          <a:xfrm>
            <a:off x="3710393" y="3965535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59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73579"/>
              </p:ext>
            </p:extLst>
          </p:nvPr>
        </p:nvGraphicFramePr>
        <p:xfrm>
          <a:off x="217612" y="622201"/>
          <a:ext cx="8631436" cy="356915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2023.05.15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초안 작성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Information architecture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김희연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2023.05.15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 개발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와이어프레임 기법 사용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정인선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7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2023.05.15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 작성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정인선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Information Architecture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8A42DB0-67D0-2189-6AF4-0E567179A9BC}"/>
              </a:ext>
            </a:extLst>
          </p:cNvPr>
          <p:cNvCxnSpPr>
            <a:cxnSpLocks/>
          </p:cNvCxnSpPr>
          <p:nvPr/>
        </p:nvCxnSpPr>
        <p:spPr>
          <a:xfrm>
            <a:off x="7159673" y="3206760"/>
            <a:ext cx="13136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FAD468A-5295-4BF3-7EC5-FD211A16FACF}"/>
              </a:ext>
            </a:extLst>
          </p:cNvPr>
          <p:cNvCxnSpPr>
            <a:cxnSpLocks/>
          </p:cNvCxnSpPr>
          <p:nvPr/>
        </p:nvCxnSpPr>
        <p:spPr>
          <a:xfrm>
            <a:off x="3965461" y="2227326"/>
            <a:ext cx="9586" cy="166981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1B7233D-228E-A1B5-46B4-FBEB0CE6CFA6}"/>
              </a:ext>
            </a:extLst>
          </p:cNvPr>
          <p:cNvCxnSpPr/>
          <p:nvPr/>
        </p:nvCxnSpPr>
        <p:spPr>
          <a:xfrm>
            <a:off x="1179278" y="2278253"/>
            <a:ext cx="8346" cy="15157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2">
            <a:extLst>
              <a:ext uri="{FF2B5EF4-FFF2-40B4-BE49-F238E27FC236}">
                <a16:creationId xmlns:a16="http://schemas.microsoft.com/office/drawing/2014/main" id="{CB803C55-2009-B196-E715-5FECD97F05A5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159673" y="2270335"/>
            <a:ext cx="0" cy="22456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FBC50CB-A15F-8B0A-FFD6-F42B5772FBAA}"/>
              </a:ext>
            </a:extLst>
          </p:cNvPr>
          <p:cNvCxnSpPr/>
          <p:nvPr/>
        </p:nvCxnSpPr>
        <p:spPr>
          <a:xfrm>
            <a:off x="2616660" y="2943012"/>
            <a:ext cx="1168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1">
            <a:extLst>
              <a:ext uri="{FF2B5EF4-FFF2-40B4-BE49-F238E27FC236}">
                <a16:creationId xmlns:a16="http://schemas.microsoft.com/office/drawing/2014/main" id="{534AE071-7A24-884D-6DEA-888741922E5A}"/>
              </a:ext>
            </a:extLst>
          </p:cNvPr>
          <p:cNvSpPr/>
          <p:nvPr/>
        </p:nvSpPr>
        <p:spPr>
          <a:xfrm>
            <a:off x="2969746" y="771550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20">
            <a:extLst>
              <a:ext uri="{FF2B5EF4-FFF2-40B4-BE49-F238E27FC236}">
                <a16:creationId xmlns:a16="http://schemas.microsoft.com/office/drawing/2014/main" id="{654B202B-F91F-91AB-DB0F-FC2935C143B6}"/>
              </a:ext>
            </a:extLst>
          </p:cNvPr>
          <p:cNvSpPr/>
          <p:nvPr/>
        </p:nvSpPr>
        <p:spPr bwMode="auto">
          <a:xfrm>
            <a:off x="6505867" y="91556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회원가입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21">
            <a:extLst>
              <a:ext uri="{FF2B5EF4-FFF2-40B4-BE49-F238E27FC236}">
                <a16:creationId xmlns:a16="http://schemas.microsoft.com/office/drawing/2014/main" id="{A20ADBBA-8EAE-D8FA-0888-5C6E79F1FA42}"/>
              </a:ext>
            </a:extLst>
          </p:cNvPr>
          <p:cNvSpPr/>
          <p:nvPr/>
        </p:nvSpPr>
        <p:spPr>
          <a:xfrm>
            <a:off x="593482" y="1995686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메인 화면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모서리가 둥근 직사각형 79">
            <a:extLst>
              <a:ext uri="{FF2B5EF4-FFF2-40B4-BE49-F238E27FC236}">
                <a16:creationId xmlns:a16="http://schemas.microsoft.com/office/drawing/2014/main" id="{F2F12CCF-6977-9C86-F0B8-380D4247E6E5}"/>
              </a:ext>
            </a:extLst>
          </p:cNvPr>
          <p:cNvSpPr/>
          <p:nvPr/>
        </p:nvSpPr>
        <p:spPr bwMode="auto">
          <a:xfrm>
            <a:off x="6505867" y="120131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>
                <a:latin typeface="+mn-ea"/>
              </a:rPr>
              <a:t>ID/PW</a:t>
            </a:r>
            <a:r>
              <a:rPr lang="ko-KR" altLang="en-US" sz="900" dirty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" name="꺾인 연결선 137">
            <a:extLst>
              <a:ext uri="{FF2B5EF4-FFF2-40B4-BE49-F238E27FC236}">
                <a16:creationId xmlns:a16="http://schemas.microsoft.com/office/drawing/2014/main" id="{029C0E9B-FD33-0DF3-E0D9-55DA9C3223C7}"/>
              </a:ext>
            </a:extLst>
          </p:cNvPr>
          <p:cNvCxnSpPr>
            <a:stCxn id="11" idx="2"/>
          </p:cNvCxnSpPr>
          <p:nvPr/>
        </p:nvCxnSpPr>
        <p:spPr>
          <a:xfrm rot="5400000">
            <a:off x="2650383" y="1048961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C1F9D6C-E1E3-79FB-30AC-2C69835DD06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575497" y="2270335"/>
            <a:ext cx="20566" cy="22456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46">
            <a:extLst>
              <a:ext uri="{FF2B5EF4-FFF2-40B4-BE49-F238E27FC236}">
                <a16:creationId xmlns:a16="http://schemas.microsoft.com/office/drawing/2014/main" id="{4F19DFDA-5C06-241C-188D-8C54103F8033}"/>
              </a:ext>
            </a:extLst>
          </p:cNvPr>
          <p:cNvSpPr/>
          <p:nvPr/>
        </p:nvSpPr>
        <p:spPr>
          <a:xfrm>
            <a:off x="4985970" y="1997161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환경설정</a:t>
            </a:r>
          </a:p>
        </p:txBody>
      </p:sp>
      <p:sp>
        <p:nvSpPr>
          <p:cNvPr id="20" name="모서리가 둥근 직사각형 147">
            <a:extLst>
              <a:ext uri="{FF2B5EF4-FFF2-40B4-BE49-F238E27FC236}">
                <a16:creationId xmlns:a16="http://schemas.microsoft.com/office/drawing/2014/main" id="{9DE719D7-5581-0AD0-0A81-61AF8A0F2C0A}"/>
              </a:ext>
            </a:extLst>
          </p:cNvPr>
          <p:cNvSpPr/>
          <p:nvPr/>
        </p:nvSpPr>
        <p:spPr bwMode="auto">
          <a:xfrm>
            <a:off x="5126005" y="2463513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공지사항</a:t>
            </a:r>
          </a:p>
        </p:txBody>
      </p:sp>
      <p:sp>
        <p:nvSpPr>
          <p:cNvPr id="23" name="모서리가 둥근 직사각형 148">
            <a:extLst>
              <a:ext uri="{FF2B5EF4-FFF2-40B4-BE49-F238E27FC236}">
                <a16:creationId xmlns:a16="http://schemas.microsoft.com/office/drawing/2014/main" id="{180607AD-0E66-849D-34DB-C38266B3B373}"/>
              </a:ext>
            </a:extLst>
          </p:cNvPr>
          <p:cNvSpPr/>
          <p:nvPr/>
        </p:nvSpPr>
        <p:spPr bwMode="auto">
          <a:xfrm>
            <a:off x="5126005" y="348140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>
                <a:latin typeface="+mn-ea"/>
              </a:rPr>
              <a:t>Q&amp;A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636083-C05D-D1EE-D25A-AF655BAF1E74}"/>
              </a:ext>
            </a:extLst>
          </p:cNvPr>
          <p:cNvCxnSpPr/>
          <p:nvPr/>
        </p:nvCxnSpPr>
        <p:spPr>
          <a:xfrm>
            <a:off x="2616234" y="2280082"/>
            <a:ext cx="8346" cy="15157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155">
            <a:extLst>
              <a:ext uri="{FF2B5EF4-FFF2-40B4-BE49-F238E27FC236}">
                <a16:creationId xmlns:a16="http://schemas.microsoft.com/office/drawing/2014/main" id="{9246D6FA-E5A2-83D5-31A7-44EBC6B61BE8}"/>
              </a:ext>
            </a:extLst>
          </p:cNvPr>
          <p:cNvSpPr/>
          <p:nvPr/>
        </p:nvSpPr>
        <p:spPr>
          <a:xfrm>
            <a:off x="3381523" y="1995686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경로 안내</a:t>
            </a:r>
          </a:p>
        </p:txBody>
      </p:sp>
      <p:sp>
        <p:nvSpPr>
          <p:cNvPr id="26" name="모서리가 둥근 직사각형 157">
            <a:extLst>
              <a:ext uri="{FF2B5EF4-FFF2-40B4-BE49-F238E27FC236}">
                <a16:creationId xmlns:a16="http://schemas.microsoft.com/office/drawing/2014/main" id="{E179BCE2-25D6-5625-FAA2-3E34C95565C8}"/>
              </a:ext>
            </a:extLst>
          </p:cNvPr>
          <p:cNvSpPr/>
          <p:nvPr/>
        </p:nvSpPr>
        <p:spPr bwMode="auto">
          <a:xfrm>
            <a:off x="2042543" y="3167462"/>
            <a:ext cx="1148233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음성 서비스 시스템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꺾인 연결선 177">
            <a:extLst>
              <a:ext uri="{FF2B5EF4-FFF2-40B4-BE49-F238E27FC236}">
                <a16:creationId xmlns:a16="http://schemas.microsoft.com/office/drawing/2014/main" id="{4D36D778-CB14-CF39-893E-6D7C41EFCEC5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 rot="16200000" flipH="1">
            <a:off x="4125809" y="547473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183">
            <a:extLst>
              <a:ext uri="{FF2B5EF4-FFF2-40B4-BE49-F238E27FC236}">
                <a16:creationId xmlns:a16="http://schemas.microsoft.com/office/drawing/2014/main" id="{F2A2B553-1964-E371-729C-6B7BFFB77CBB}"/>
              </a:ext>
            </a:extLst>
          </p:cNvPr>
          <p:cNvSpPr/>
          <p:nvPr/>
        </p:nvSpPr>
        <p:spPr bwMode="auto">
          <a:xfrm>
            <a:off x="5709084" y="376852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1:1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문의</a:t>
            </a:r>
          </a:p>
        </p:txBody>
      </p:sp>
      <p:sp>
        <p:nvSpPr>
          <p:cNvPr id="29" name="모서리가 둥근 직사각형 213">
            <a:extLst>
              <a:ext uri="{FF2B5EF4-FFF2-40B4-BE49-F238E27FC236}">
                <a16:creationId xmlns:a16="http://schemas.microsoft.com/office/drawing/2014/main" id="{06577F0E-3E07-286B-C425-8C687FF94DA7}"/>
              </a:ext>
            </a:extLst>
          </p:cNvPr>
          <p:cNvSpPr/>
          <p:nvPr/>
        </p:nvSpPr>
        <p:spPr>
          <a:xfrm>
            <a:off x="4553922" y="1052774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0" name="꺾인 연결선 266">
            <a:extLst>
              <a:ext uri="{FF2B5EF4-FFF2-40B4-BE49-F238E27FC236}">
                <a16:creationId xmlns:a16="http://schemas.microsoft.com/office/drawing/2014/main" id="{803B3542-F2E5-71D7-5D26-CBBE71F4E93D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 rot="16200000" flipH="1">
            <a:off x="4917897" y="-244615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270">
            <a:extLst>
              <a:ext uri="{FF2B5EF4-FFF2-40B4-BE49-F238E27FC236}">
                <a16:creationId xmlns:a16="http://schemas.microsoft.com/office/drawing/2014/main" id="{4D5B4C2D-D00D-6B09-8034-E8536BC4D826}"/>
              </a:ext>
            </a:extLst>
          </p:cNvPr>
          <p:cNvSpPr/>
          <p:nvPr/>
        </p:nvSpPr>
        <p:spPr>
          <a:xfrm>
            <a:off x="6570146" y="1997161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하차 벨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모서리가 둥근 직사각형 273">
            <a:extLst>
              <a:ext uri="{FF2B5EF4-FFF2-40B4-BE49-F238E27FC236}">
                <a16:creationId xmlns:a16="http://schemas.microsoft.com/office/drawing/2014/main" id="{A75ABFA1-F697-86D8-16A6-87E6DEC4FB73}"/>
              </a:ext>
            </a:extLst>
          </p:cNvPr>
          <p:cNvSpPr/>
          <p:nvPr/>
        </p:nvSpPr>
        <p:spPr bwMode="auto">
          <a:xfrm>
            <a:off x="6752494" y="347527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하차 신청 내역</a:t>
            </a:r>
          </a:p>
        </p:txBody>
      </p:sp>
      <p:sp>
        <p:nvSpPr>
          <p:cNvPr id="33" name="모서리가 둥근 직사각형 57">
            <a:extLst>
              <a:ext uri="{FF2B5EF4-FFF2-40B4-BE49-F238E27FC236}">
                <a16:creationId xmlns:a16="http://schemas.microsoft.com/office/drawing/2014/main" id="{D8BCFC66-A51B-D6EF-6480-2321005CDFC2}"/>
              </a:ext>
            </a:extLst>
          </p:cNvPr>
          <p:cNvSpPr/>
          <p:nvPr/>
        </p:nvSpPr>
        <p:spPr bwMode="auto">
          <a:xfrm>
            <a:off x="2730087" y="2841423"/>
            <a:ext cx="1021727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버스 정보 시스템</a:t>
            </a:r>
          </a:p>
        </p:txBody>
      </p:sp>
      <p:sp>
        <p:nvSpPr>
          <p:cNvPr id="34" name="모서리가 둥근 직사각형 20">
            <a:extLst>
              <a:ext uri="{FF2B5EF4-FFF2-40B4-BE49-F238E27FC236}">
                <a16:creationId xmlns:a16="http://schemas.microsoft.com/office/drawing/2014/main" id="{9D35F166-0CB0-F6F6-C444-FD7713042AB1}"/>
              </a:ext>
            </a:extLst>
          </p:cNvPr>
          <p:cNvSpPr/>
          <p:nvPr/>
        </p:nvSpPr>
        <p:spPr bwMode="auto">
          <a:xfrm>
            <a:off x="7668344" y="915566"/>
            <a:ext cx="915674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800" dirty="0">
                <a:latin typeface="+mn-ea"/>
              </a:rPr>
              <a:t>인증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시각장애인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모서리가 둥근 직사각형 273">
            <a:extLst>
              <a:ext uri="{FF2B5EF4-FFF2-40B4-BE49-F238E27FC236}">
                <a16:creationId xmlns:a16="http://schemas.microsoft.com/office/drawing/2014/main" id="{169608C1-525A-3FAD-469C-B42A49E6D83B}"/>
              </a:ext>
            </a:extLst>
          </p:cNvPr>
          <p:cNvSpPr/>
          <p:nvPr/>
        </p:nvSpPr>
        <p:spPr bwMode="auto">
          <a:xfrm>
            <a:off x="6752669" y="244111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하차 신청</a:t>
            </a:r>
          </a:p>
        </p:txBody>
      </p:sp>
      <p:sp>
        <p:nvSpPr>
          <p:cNvPr id="36" name="모서리가 둥근 직사각형 65">
            <a:extLst>
              <a:ext uri="{FF2B5EF4-FFF2-40B4-BE49-F238E27FC236}">
                <a16:creationId xmlns:a16="http://schemas.microsoft.com/office/drawing/2014/main" id="{9035500E-0259-E761-7E7B-3DF726785A04}"/>
              </a:ext>
            </a:extLst>
          </p:cNvPr>
          <p:cNvSpPr/>
          <p:nvPr/>
        </p:nvSpPr>
        <p:spPr bwMode="auto">
          <a:xfrm>
            <a:off x="5126005" y="2794701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언어</a:t>
            </a:r>
          </a:p>
        </p:txBody>
      </p:sp>
      <p:sp>
        <p:nvSpPr>
          <p:cNvPr id="37" name="모서리가 둥근 직사각형 20">
            <a:extLst>
              <a:ext uri="{FF2B5EF4-FFF2-40B4-BE49-F238E27FC236}">
                <a16:creationId xmlns:a16="http://schemas.microsoft.com/office/drawing/2014/main" id="{673B6BB4-40C5-96A1-2FF2-28DD3B19D265}"/>
              </a:ext>
            </a:extLst>
          </p:cNvPr>
          <p:cNvSpPr/>
          <p:nvPr/>
        </p:nvSpPr>
        <p:spPr bwMode="auto">
          <a:xfrm>
            <a:off x="7668343" y="591531"/>
            <a:ext cx="915674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800" dirty="0">
                <a:latin typeface="+mn-ea"/>
              </a:rPr>
              <a:t>인증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버스 기사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52C2672-4FAE-4F77-FF73-B6E197C0F47A}"/>
              </a:ext>
            </a:extLst>
          </p:cNvPr>
          <p:cNvCxnSpPr>
            <a:cxnSpLocks/>
          </p:cNvCxnSpPr>
          <p:nvPr/>
        </p:nvCxnSpPr>
        <p:spPr>
          <a:xfrm flipV="1">
            <a:off x="7380312" y="763313"/>
            <a:ext cx="246801" cy="1552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모서리가 둥근 직사각형 81">
            <a:extLst>
              <a:ext uri="{FF2B5EF4-FFF2-40B4-BE49-F238E27FC236}">
                <a16:creationId xmlns:a16="http://schemas.microsoft.com/office/drawing/2014/main" id="{8F7037D0-C9E3-9D93-B043-EF6E086084CE}"/>
              </a:ext>
            </a:extLst>
          </p:cNvPr>
          <p:cNvSpPr/>
          <p:nvPr/>
        </p:nvSpPr>
        <p:spPr>
          <a:xfrm>
            <a:off x="2041224" y="1995686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도착 정보</a:t>
            </a:r>
          </a:p>
        </p:txBody>
      </p:sp>
      <p:sp>
        <p:nvSpPr>
          <p:cNvPr id="40" name="모서리가 둥근 직사각형 87">
            <a:extLst>
              <a:ext uri="{FF2B5EF4-FFF2-40B4-BE49-F238E27FC236}">
                <a16:creationId xmlns:a16="http://schemas.microsoft.com/office/drawing/2014/main" id="{9277BD39-A83A-EA7A-565B-FBB0B03D23E0}"/>
              </a:ext>
            </a:extLst>
          </p:cNvPr>
          <p:cNvSpPr/>
          <p:nvPr/>
        </p:nvSpPr>
        <p:spPr bwMode="auto">
          <a:xfrm>
            <a:off x="2031848" y="2453969"/>
            <a:ext cx="1156583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버스 및 정류장 등록</a:t>
            </a:r>
          </a:p>
        </p:txBody>
      </p:sp>
      <p:sp>
        <p:nvSpPr>
          <p:cNvPr id="41" name="모서리가 둥근 직사각형 90">
            <a:extLst>
              <a:ext uri="{FF2B5EF4-FFF2-40B4-BE49-F238E27FC236}">
                <a16:creationId xmlns:a16="http://schemas.microsoft.com/office/drawing/2014/main" id="{482F8658-1BDC-DF02-F0BA-BB71F14346E6}"/>
              </a:ext>
            </a:extLst>
          </p:cNvPr>
          <p:cNvSpPr/>
          <p:nvPr/>
        </p:nvSpPr>
        <p:spPr bwMode="auto">
          <a:xfrm>
            <a:off x="5116764" y="3127384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이용방법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소개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D9F3ECE-954B-6617-0C09-D8F110335E30}"/>
              </a:ext>
            </a:extLst>
          </p:cNvPr>
          <p:cNvCxnSpPr/>
          <p:nvPr/>
        </p:nvCxnSpPr>
        <p:spPr>
          <a:xfrm>
            <a:off x="1190559" y="3580409"/>
            <a:ext cx="1168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527F14-7675-D5E2-769C-3E7EA96ECA9F}"/>
              </a:ext>
            </a:extLst>
          </p:cNvPr>
          <p:cNvCxnSpPr/>
          <p:nvPr/>
        </p:nvCxnSpPr>
        <p:spPr>
          <a:xfrm>
            <a:off x="1177402" y="2943890"/>
            <a:ext cx="1168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157">
            <a:extLst>
              <a:ext uri="{FF2B5EF4-FFF2-40B4-BE49-F238E27FC236}">
                <a16:creationId xmlns:a16="http://schemas.microsoft.com/office/drawing/2014/main" id="{904F758D-FB75-9156-BF2B-90AF80E76BD7}"/>
              </a:ext>
            </a:extLst>
          </p:cNvPr>
          <p:cNvSpPr/>
          <p:nvPr/>
        </p:nvSpPr>
        <p:spPr bwMode="auto">
          <a:xfrm>
            <a:off x="726076" y="3774133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하차 벨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모서리가 둥근 직사각형 57">
            <a:extLst>
              <a:ext uri="{FF2B5EF4-FFF2-40B4-BE49-F238E27FC236}">
                <a16:creationId xmlns:a16="http://schemas.microsoft.com/office/drawing/2014/main" id="{98900057-C3B7-D175-7EDD-0CA511AC50FA}"/>
              </a:ext>
            </a:extLst>
          </p:cNvPr>
          <p:cNvSpPr/>
          <p:nvPr/>
        </p:nvSpPr>
        <p:spPr bwMode="auto">
          <a:xfrm>
            <a:off x="1290829" y="2842301"/>
            <a:ext cx="1269431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사용자 위치 정보 제공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모서리가 둥근 직사각형 57">
            <a:extLst>
              <a:ext uri="{FF2B5EF4-FFF2-40B4-BE49-F238E27FC236}">
                <a16:creationId xmlns:a16="http://schemas.microsoft.com/office/drawing/2014/main" id="{9A4A891B-A678-CFA6-5D29-E2F9F316B777}"/>
              </a:ext>
            </a:extLst>
          </p:cNvPr>
          <p:cNvSpPr/>
          <p:nvPr/>
        </p:nvSpPr>
        <p:spPr bwMode="auto">
          <a:xfrm>
            <a:off x="1298332" y="3467980"/>
            <a:ext cx="1134836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버스 도착 정보 제공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87">
            <a:extLst>
              <a:ext uri="{FF2B5EF4-FFF2-40B4-BE49-F238E27FC236}">
                <a16:creationId xmlns:a16="http://schemas.microsoft.com/office/drawing/2014/main" id="{6A5AB24E-CA2B-55F5-802F-A6570AEA9137}"/>
              </a:ext>
            </a:extLst>
          </p:cNvPr>
          <p:cNvSpPr/>
          <p:nvPr/>
        </p:nvSpPr>
        <p:spPr bwMode="auto">
          <a:xfrm>
            <a:off x="746745" y="246373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경로 안내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모서리가 둥근 직사각형 157">
            <a:extLst>
              <a:ext uri="{FF2B5EF4-FFF2-40B4-BE49-F238E27FC236}">
                <a16:creationId xmlns:a16="http://schemas.microsoft.com/office/drawing/2014/main" id="{BFD90049-F277-4B9A-D849-ACE86D363867}"/>
              </a:ext>
            </a:extLst>
          </p:cNvPr>
          <p:cNvSpPr/>
          <p:nvPr/>
        </p:nvSpPr>
        <p:spPr bwMode="auto">
          <a:xfrm>
            <a:off x="743180" y="316036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도착 정보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20DC3EA-F954-5200-DFB3-6B300A3331CE}"/>
              </a:ext>
            </a:extLst>
          </p:cNvPr>
          <p:cNvCxnSpPr/>
          <p:nvPr/>
        </p:nvCxnSpPr>
        <p:spPr>
          <a:xfrm>
            <a:off x="7159673" y="2890479"/>
            <a:ext cx="1168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모서리가 둥근 직사각형 60">
            <a:extLst>
              <a:ext uri="{FF2B5EF4-FFF2-40B4-BE49-F238E27FC236}">
                <a16:creationId xmlns:a16="http://schemas.microsoft.com/office/drawing/2014/main" id="{90385206-DDC6-DF7E-EA84-7DD6359D10FE}"/>
              </a:ext>
            </a:extLst>
          </p:cNvPr>
          <p:cNvSpPr/>
          <p:nvPr/>
        </p:nvSpPr>
        <p:spPr bwMode="auto">
          <a:xfrm>
            <a:off x="7264445" y="2803944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하차 신청 취소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1FF916E-EDE6-F026-85D6-B19833E3807A}"/>
              </a:ext>
            </a:extLst>
          </p:cNvPr>
          <p:cNvCxnSpPr>
            <a:cxnSpLocks/>
          </p:cNvCxnSpPr>
          <p:nvPr/>
        </p:nvCxnSpPr>
        <p:spPr>
          <a:xfrm>
            <a:off x="7159673" y="4511499"/>
            <a:ext cx="13136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0B4F791-AC63-538C-A74D-D53298EF6CA5}"/>
              </a:ext>
            </a:extLst>
          </p:cNvPr>
          <p:cNvCxnSpPr>
            <a:cxnSpLocks/>
          </p:cNvCxnSpPr>
          <p:nvPr/>
        </p:nvCxnSpPr>
        <p:spPr>
          <a:xfrm>
            <a:off x="7159673" y="4232084"/>
            <a:ext cx="12711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모서리가 둥근 직사각형 157">
            <a:extLst>
              <a:ext uri="{FF2B5EF4-FFF2-40B4-BE49-F238E27FC236}">
                <a16:creationId xmlns:a16="http://schemas.microsoft.com/office/drawing/2014/main" id="{02161994-C904-CC8C-D127-E712DE0608FE}"/>
              </a:ext>
            </a:extLst>
          </p:cNvPr>
          <p:cNvSpPr/>
          <p:nvPr/>
        </p:nvSpPr>
        <p:spPr bwMode="auto">
          <a:xfrm>
            <a:off x="6751469" y="3815184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하차 의사 전달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모서리가 둥근 직사각형 60">
            <a:extLst>
              <a:ext uri="{FF2B5EF4-FFF2-40B4-BE49-F238E27FC236}">
                <a16:creationId xmlns:a16="http://schemas.microsoft.com/office/drawing/2014/main" id="{AC47F117-C621-7817-2096-5A58BC61126A}"/>
              </a:ext>
            </a:extLst>
          </p:cNvPr>
          <p:cNvSpPr/>
          <p:nvPr/>
        </p:nvSpPr>
        <p:spPr bwMode="auto">
          <a:xfrm>
            <a:off x="7264444" y="411689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하차 알림</a:t>
            </a:r>
          </a:p>
        </p:txBody>
      </p:sp>
      <p:sp>
        <p:nvSpPr>
          <p:cNvPr id="57" name="모서리가 둥근 직사각형 57">
            <a:extLst>
              <a:ext uri="{FF2B5EF4-FFF2-40B4-BE49-F238E27FC236}">
                <a16:creationId xmlns:a16="http://schemas.microsoft.com/office/drawing/2014/main" id="{F73AB043-3012-BDA7-11E4-CAE5AB308F45}"/>
              </a:ext>
            </a:extLst>
          </p:cNvPr>
          <p:cNvSpPr/>
          <p:nvPr/>
        </p:nvSpPr>
        <p:spPr bwMode="auto">
          <a:xfrm>
            <a:off x="7264444" y="4407954"/>
            <a:ext cx="921201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탑승 여부 파악</a:t>
            </a:r>
          </a:p>
        </p:txBody>
      </p:sp>
      <p:sp>
        <p:nvSpPr>
          <p:cNvPr id="59" name="모서리가 둥근 직사각형 157">
            <a:extLst>
              <a:ext uri="{FF2B5EF4-FFF2-40B4-BE49-F238E27FC236}">
                <a16:creationId xmlns:a16="http://schemas.microsoft.com/office/drawing/2014/main" id="{11CDD8DE-FB3A-3471-424C-DE5296F9BC50}"/>
              </a:ext>
            </a:extLst>
          </p:cNvPr>
          <p:cNvSpPr/>
          <p:nvPr/>
        </p:nvSpPr>
        <p:spPr bwMode="auto">
          <a:xfrm>
            <a:off x="2162943" y="3764880"/>
            <a:ext cx="94719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즐겨찾기</a:t>
            </a:r>
          </a:p>
        </p:txBody>
      </p:sp>
      <p:sp>
        <p:nvSpPr>
          <p:cNvPr id="61" name="모서리가 둥근 직사각형 148">
            <a:extLst>
              <a:ext uri="{FF2B5EF4-FFF2-40B4-BE49-F238E27FC236}">
                <a16:creationId xmlns:a16="http://schemas.microsoft.com/office/drawing/2014/main" id="{5429B801-201C-23B1-69D8-D3F9B72B7BD9}"/>
              </a:ext>
            </a:extLst>
          </p:cNvPr>
          <p:cNvSpPr/>
          <p:nvPr/>
        </p:nvSpPr>
        <p:spPr bwMode="auto">
          <a:xfrm>
            <a:off x="5073233" y="4052706"/>
            <a:ext cx="1021218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음성 및 진동 설정</a:t>
            </a:r>
          </a:p>
        </p:txBody>
      </p:sp>
      <p:sp>
        <p:nvSpPr>
          <p:cNvPr id="62" name="모서리가 둥근 직사각형 148">
            <a:extLst>
              <a:ext uri="{FF2B5EF4-FFF2-40B4-BE49-F238E27FC236}">
                <a16:creationId xmlns:a16="http://schemas.microsoft.com/office/drawing/2014/main" id="{CA5D0314-E1CB-AE59-7715-81C283DB6320}"/>
              </a:ext>
            </a:extLst>
          </p:cNvPr>
          <p:cNvSpPr/>
          <p:nvPr/>
        </p:nvSpPr>
        <p:spPr bwMode="auto">
          <a:xfrm>
            <a:off x="5143449" y="4368938"/>
            <a:ext cx="94698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사용자 정보</a:t>
            </a:r>
          </a:p>
        </p:txBody>
      </p:sp>
      <p:sp>
        <p:nvSpPr>
          <p:cNvPr id="66" name="모서리가 둥근 직사각형 147">
            <a:extLst>
              <a:ext uri="{FF2B5EF4-FFF2-40B4-BE49-F238E27FC236}">
                <a16:creationId xmlns:a16="http://schemas.microsoft.com/office/drawing/2014/main" id="{B4833E9A-40AD-9DD2-A3C1-4CF274803B67}"/>
              </a:ext>
            </a:extLst>
          </p:cNvPr>
          <p:cNvSpPr/>
          <p:nvPr/>
        </p:nvSpPr>
        <p:spPr bwMode="auto">
          <a:xfrm>
            <a:off x="3507623" y="244712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경로 탐색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FB5E21B-1952-5BF7-EB56-F812C6F10389}"/>
              </a:ext>
            </a:extLst>
          </p:cNvPr>
          <p:cNvCxnSpPr>
            <a:cxnSpLocks/>
          </p:cNvCxnSpPr>
          <p:nvPr/>
        </p:nvCxnSpPr>
        <p:spPr>
          <a:xfrm>
            <a:off x="3972690" y="2955014"/>
            <a:ext cx="1168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모서리가 둥근 직사각형 60">
            <a:extLst>
              <a:ext uri="{FF2B5EF4-FFF2-40B4-BE49-F238E27FC236}">
                <a16:creationId xmlns:a16="http://schemas.microsoft.com/office/drawing/2014/main" id="{976407DF-59FE-B767-9857-EA15AA8D3666}"/>
              </a:ext>
            </a:extLst>
          </p:cNvPr>
          <p:cNvSpPr/>
          <p:nvPr/>
        </p:nvSpPr>
        <p:spPr bwMode="auto">
          <a:xfrm>
            <a:off x="4093760" y="283521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출발지 검색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BF100D0-6437-DE12-D81E-7F1CFEF70923}"/>
              </a:ext>
            </a:extLst>
          </p:cNvPr>
          <p:cNvCxnSpPr>
            <a:cxnSpLocks/>
          </p:cNvCxnSpPr>
          <p:nvPr/>
        </p:nvCxnSpPr>
        <p:spPr>
          <a:xfrm>
            <a:off x="5592187" y="3882803"/>
            <a:ext cx="1168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EAB3272-CB83-00A3-F187-5C0D85643695}"/>
              </a:ext>
            </a:extLst>
          </p:cNvPr>
          <p:cNvCxnSpPr>
            <a:cxnSpLocks/>
          </p:cNvCxnSpPr>
          <p:nvPr/>
        </p:nvCxnSpPr>
        <p:spPr>
          <a:xfrm>
            <a:off x="3966998" y="3252802"/>
            <a:ext cx="1168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모서리가 둥근 직사각형 60">
            <a:extLst>
              <a:ext uri="{FF2B5EF4-FFF2-40B4-BE49-F238E27FC236}">
                <a16:creationId xmlns:a16="http://schemas.microsoft.com/office/drawing/2014/main" id="{FEC0355B-967D-8945-1D18-3F3B5AA0D01D}"/>
              </a:ext>
            </a:extLst>
          </p:cNvPr>
          <p:cNvSpPr/>
          <p:nvPr/>
        </p:nvSpPr>
        <p:spPr bwMode="auto">
          <a:xfrm>
            <a:off x="4088068" y="3133003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도착지 검색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모서리가 둥근 직사각형 147">
            <a:extLst>
              <a:ext uri="{FF2B5EF4-FFF2-40B4-BE49-F238E27FC236}">
                <a16:creationId xmlns:a16="http://schemas.microsoft.com/office/drawing/2014/main" id="{1C029D9D-0FBD-1244-5F16-7B1303FC1552}"/>
              </a:ext>
            </a:extLst>
          </p:cNvPr>
          <p:cNvSpPr/>
          <p:nvPr/>
        </p:nvSpPr>
        <p:spPr bwMode="auto">
          <a:xfrm>
            <a:off x="3501803" y="348140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최적 경로 안내</a:t>
            </a:r>
          </a:p>
        </p:txBody>
      </p:sp>
      <p:sp>
        <p:nvSpPr>
          <p:cNvPr id="88" name="모서리가 둥근 직사각형 147">
            <a:extLst>
              <a:ext uri="{FF2B5EF4-FFF2-40B4-BE49-F238E27FC236}">
                <a16:creationId xmlns:a16="http://schemas.microsoft.com/office/drawing/2014/main" id="{1DC76319-F282-77B9-E3B0-B5FCAE5CC629}"/>
              </a:ext>
            </a:extLst>
          </p:cNvPr>
          <p:cNvSpPr/>
          <p:nvPr/>
        </p:nvSpPr>
        <p:spPr bwMode="auto">
          <a:xfrm>
            <a:off x="3331936" y="3774133"/>
            <a:ext cx="1286222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경로 음성 안내 시스템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모서리가 둥근 직사각형 57">
            <a:extLst>
              <a:ext uri="{FF2B5EF4-FFF2-40B4-BE49-F238E27FC236}">
                <a16:creationId xmlns:a16="http://schemas.microsoft.com/office/drawing/2014/main" id="{604800FB-FC5E-3559-214B-8927B05C9F59}"/>
              </a:ext>
            </a:extLst>
          </p:cNvPr>
          <p:cNvSpPr/>
          <p:nvPr/>
        </p:nvSpPr>
        <p:spPr bwMode="auto">
          <a:xfrm>
            <a:off x="7264444" y="309874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하차 신청 승인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0" name="꺾인 연결선 54">
            <a:extLst>
              <a:ext uri="{FF2B5EF4-FFF2-40B4-BE49-F238E27FC236}">
                <a16:creationId xmlns:a16="http://schemas.microsoft.com/office/drawing/2014/main" id="{7B3099F6-269E-DA5B-D742-EFDAD29B51B6}"/>
              </a:ext>
            </a:extLst>
          </p:cNvPr>
          <p:cNvCxnSpPr/>
          <p:nvPr/>
        </p:nvCxnSpPr>
        <p:spPr>
          <a:xfrm flipV="1">
            <a:off x="5732976" y="1023578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74">
            <a:extLst>
              <a:ext uri="{FF2B5EF4-FFF2-40B4-BE49-F238E27FC236}">
                <a16:creationId xmlns:a16="http://schemas.microsoft.com/office/drawing/2014/main" id="{6FB406FE-EF25-0A97-E42A-CC8A20F9070C}"/>
              </a:ext>
            </a:extLst>
          </p:cNvPr>
          <p:cNvCxnSpPr/>
          <p:nvPr/>
        </p:nvCxnSpPr>
        <p:spPr>
          <a:xfrm>
            <a:off x="5732976" y="1189361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DCF8CB7-E35D-000A-0CAE-B62295212519}"/>
              </a:ext>
            </a:extLst>
          </p:cNvPr>
          <p:cNvCxnSpPr>
            <a:cxnSpLocks/>
          </p:cNvCxnSpPr>
          <p:nvPr/>
        </p:nvCxnSpPr>
        <p:spPr>
          <a:xfrm>
            <a:off x="7421542" y="1023578"/>
            <a:ext cx="24680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꺾인 연결선 235">
            <a:extLst>
              <a:ext uri="{FF2B5EF4-FFF2-40B4-BE49-F238E27FC236}">
                <a16:creationId xmlns:a16="http://schemas.microsoft.com/office/drawing/2014/main" id="{DDFFA044-21F5-76C7-BC70-311E1A280E2F}"/>
              </a:ext>
            </a:extLst>
          </p:cNvPr>
          <p:cNvCxnSpPr/>
          <p:nvPr/>
        </p:nvCxnSpPr>
        <p:spPr>
          <a:xfrm rot="16200000" flipH="1">
            <a:off x="4018921" y="654360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Main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3B6107D7-EF36-4135-874A-C59F4E9A7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스케치 구성</a:t>
            </a:r>
            <a:r>
              <a:rPr lang="en-US" altLang="ko-KR" dirty="0"/>
              <a:t>(</a:t>
            </a:r>
            <a:r>
              <a:rPr lang="ko-KR" altLang="en-US" dirty="0"/>
              <a:t>와이어프레임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500" dirty="0"/>
              <a:t>&lt;</a:t>
            </a:r>
            <a:r>
              <a:rPr lang="ko-KR" altLang="en-US" sz="1500" dirty="0"/>
              <a:t>홈 화면</a:t>
            </a:r>
            <a:r>
              <a:rPr lang="en-US" altLang="ko-KR" sz="1500" dirty="0"/>
              <a:t>&gt;</a:t>
            </a:r>
          </a:p>
          <a:p>
            <a:endParaRPr lang="en-US" altLang="ko-KR" sz="1100" dirty="0"/>
          </a:p>
          <a:p>
            <a:r>
              <a:rPr lang="ko-KR" altLang="en-US" sz="1100" dirty="0"/>
              <a:t>시각장애인 용 버튼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시각장애인 전용 메인 화면으로 이동</a:t>
            </a:r>
            <a:endParaRPr lang="en-US" altLang="ko-KR" sz="1100" dirty="0"/>
          </a:p>
          <a:p>
            <a:r>
              <a:rPr lang="ko-KR" altLang="en-US" sz="1100" dirty="0"/>
              <a:t>버스기사 용 버튼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버스기사 전용 화면으로 이동</a:t>
            </a:r>
            <a:endParaRPr lang="en-US" altLang="ko-KR" sz="1100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E94A965A-099D-8848-A4A2-B466A68E32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홈 화면 메뉴 구성</a:t>
            </a:r>
          </a:p>
        </p:txBody>
      </p:sp>
      <p:pic>
        <p:nvPicPr>
          <p:cNvPr id="7" name="Object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893720"/>
            <a:ext cx="1728192" cy="3644089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2771800" y="2016128"/>
            <a:ext cx="308101" cy="332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785931" y="2693919"/>
            <a:ext cx="308101" cy="332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71800" y="1109744"/>
            <a:ext cx="168182" cy="24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31940" y="1109744"/>
            <a:ext cx="168182" cy="24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4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300" dirty="0"/>
              <a:t>&lt;</a:t>
            </a:r>
            <a:r>
              <a:rPr lang="ko-KR" altLang="en-US" sz="1300" dirty="0"/>
              <a:t>시각장애인 전용</a:t>
            </a:r>
            <a:r>
              <a:rPr lang="en-US" altLang="ko-KR" sz="1300" dirty="0"/>
              <a:t> </a:t>
            </a:r>
            <a:r>
              <a:rPr lang="ko-KR" altLang="en-US" sz="1300" dirty="0"/>
              <a:t>메인 화면</a:t>
            </a:r>
            <a:r>
              <a:rPr lang="en-US" altLang="ko-KR" sz="1300" dirty="0"/>
              <a:t>&gt;</a:t>
            </a:r>
          </a:p>
          <a:p>
            <a:pPr marL="0" indent="0">
              <a:buNone/>
            </a:pPr>
            <a:endParaRPr lang="en-US" altLang="ko-KR" sz="1100" dirty="0"/>
          </a:p>
          <a:p>
            <a:r>
              <a:rPr lang="ko-KR" altLang="en-US" sz="1100" dirty="0"/>
              <a:t>경로 안내 버튼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경로 안내 화면으로 이동</a:t>
            </a:r>
            <a:endParaRPr lang="en-US" altLang="ko-KR" sz="1100" dirty="0"/>
          </a:p>
          <a:p>
            <a:r>
              <a:rPr lang="ko-KR" altLang="en-US" sz="1100" dirty="0"/>
              <a:t>도착 정보 버튼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도착 정보 화면으로 이동</a:t>
            </a:r>
            <a:endParaRPr lang="en-US" altLang="ko-KR" sz="1100" dirty="0"/>
          </a:p>
          <a:p>
            <a:r>
              <a:rPr lang="ko-KR" altLang="en-US" sz="1100" dirty="0"/>
              <a:t>하차 벨 버튼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하차 벨 화면으로 이동</a:t>
            </a:r>
            <a:endParaRPr lang="en-US" altLang="ko-KR" sz="1100" dirty="0"/>
          </a:p>
          <a:p>
            <a:r>
              <a:rPr lang="en-US" altLang="ko-KR" sz="1100" dirty="0"/>
              <a:t>4</a:t>
            </a:r>
            <a:r>
              <a:rPr lang="ko-KR" altLang="en-US" sz="1100" dirty="0"/>
              <a:t>번 아이콘을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환경 설정 화면으로 이동</a:t>
            </a:r>
            <a:endParaRPr lang="ko-KR" altLang="en-US" sz="12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E94A965A-099D-8848-A4A2-B466A68E32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메인 화면 메뉴 구성</a:t>
            </a:r>
          </a:p>
        </p:txBody>
      </p:sp>
      <p:grpSp>
        <p:nvGrpSpPr>
          <p:cNvPr id="6" name="그룹 1004"/>
          <p:cNvGrpSpPr/>
          <p:nvPr/>
        </p:nvGrpSpPr>
        <p:grpSpPr>
          <a:xfrm>
            <a:off x="2483768" y="915566"/>
            <a:ext cx="1800200" cy="3600400"/>
            <a:chOff x="6746021" y="2366439"/>
            <a:chExt cx="1514106" cy="3120470"/>
          </a:xfrm>
        </p:grpSpPr>
        <p:pic>
          <p:nvPicPr>
            <p:cNvPr id="8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021" y="2366439"/>
              <a:ext cx="1514106" cy="3120470"/>
            </a:xfrm>
            <a:prstGeom prst="rect">
              <a:avLst/>
            </a:prstGeom>
          </p:spPr>
        </p:pic>
      </p:grpSp>
      <p:sp>
        <p:nvSpPr>
          <p:cNvPr id="9" name="타원 8"/>
          <p:cNvSpPr/>
          <p:nvPr/>
        </p:nvSpPr>
        <p:spPr>
          <a:xfrm>
            <a:off x="2613850" y="1588984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13850" y="2331785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615683" y="3123874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613850" y="1124450"/>
            <a:ext cx="171228" cy="249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43908" y="1124450"/>
            <a:ext cx="171228" cy="249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672681" y="1041366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61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전자제품, 스크린샷, 휴대 전화이(가) 표시된 사진&#10;&#10;자동 생성된 설명">
            <a:extLst>
              <a:ext uri="{FF2B5EF4-FFF2-40B4-BE49-F238E27FC236}">
                <a16:creationId xmlns:a16="http://schemas.microsoft.com/office/drawing/2014/main" id="{6BCBDF4A-A34F-42BE-6CA8-C979B333F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23" y="685636"/>
            <a:ext cx="1851820" cy="3772227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500" dirty="0"/>
              <a:t>&lt;</a:t>
            </a:r>
            <a:r>
              <a:rPr lang="ko-KR" altLang="en-US" sz="1500" dirty="0"/>
              <a:t>도착 정보 화면</a:t>
            </a:r>
            <a:r>
              <a:rPr lang="en-US" altLang="ko-KR" sz="1500" dirty="0"/>
              <a:t>&gt;</a:t>
            </a:r>
          </a:p>
          <a:p>
            <a:endParaRPr lang="en-US" altLang="ko-KR" dirty="0"/>
          </a:p>
          <a:p>
            <a:r>
              <a:rPr lang="ko-KR" altLang="en-US" sz="1100" dirty="0"/>
              <a:t>메뉴 아이콘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시각장애인 전용 메인 화면으로 이동</a:t>
            </a:r>
            <a:endParaRPr lang="en-US" altLang="ko-KR" sz="1100" dirty="0"/>
          </a:p>
          <a:p>
            <a:r>
              <a:rPr lang="ko-KR" altLang="en-US" sz="1100" dirty="0"/>
              <a:t>마이크 아이콘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이용할 버스 및 현재 정류장을 등록하기 위한 음성 인식 시스템 작동</a:t>
            </a:r>
            <a:endParaRPr lang="en-US" altLang="ko-KR" sz="1100" dirty="0"/>
          </a:p>
          <a:p>
            <a:r>
              <a:rPr lang="ko-KR" altLang="en-US" sz="1100" dirty="0"/>
              <a:t>사운드 아이콘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해당 버스의 번호와 위치를 음성으로 안내</a:t>
            </a:r>
            <a:endParaRPr lang="en-US" altLang="ko-KR" sz="1100" dirty="0"/>
          </a:p>
          <a:p>
            <a:r>
              <a:rPr lang="ko-KR" altLang="en-US" sz="1100" dirty="0"/>
              <a:t>별 버튼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직전에 음성으로 입력한 버스 정보가 즐겨 찾기에 등록됨</a:t>
            </a:r>
            <a:endParaRPr lang="en-US" altLang="ko-KR" sz="1100" dirty="0"/>
          </a:p>
          <a:p>
            <a:r>
              <a:rPr lang="en-US" altLang="ko-KR" sz="1100" dirty="0"/>
              <a:t>5</a:t>
            </a:r>
            <a:r>
              <a:rPr lang="ko-KR" altLang="en-US" sz="1100" dirty="0"/>
              <a:t>번 버튼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환경설정 화면으로 이동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E94A965A-099D-8848-A4A2-B466A68E32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도착 정보 화면 메뉴 구성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D530B83-F5EB-B6EB-4209-0B5DB54347CD}"/>
              </a:ext>
            </a:extLst>
          </p:cNvPr>
          <p:cNvSpPr/>
          <p:nvPr/>
        </p:nvSpPr>
        <p:spPr>
          <a:xfrm>
            <a:off x="2339752" y="799258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0A30AC3-D702-FAD6-0140-8CA3E7E3CDE3}"/>
              </a:ext>
            </a:extLst>
          </p:cNvPr>
          <p:cNvSpPr/>
          <p:nvPr/>
        </p:nvSpPr>
        <p:spPr>
          <a:xfrm>
            <a:off x="3563888" y="1491630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8F6FFE-BF8A-2D21-2928-EE5A1542802F}"/>
              </a:ext>
            </a:extLst>
          </p:cNvPr>
          <p:cNvSpPr/>
          <p:nvPr/>
        </p:nvSpPr>
        <p:spPr>
          <a:xfrm>
            <a:off x="4177862" y="2211710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57A9071-D2FD-91AB-C65B-1BC71E350930}"/>
              </a:ext>
            </a:extLst>
          </p:cNvPr>
          <p:cNvSpPr/>
          <p:nvPr/>
        </p:nvSpPr>
        <p:spPr>
          <a:xfrm>
            <a:off x="4125033" y="799258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6BDA8B9-9737-CEA2-492A-E877D0C671B5}"/>
              </a:ext>
            </a:extLst>
          </p:cNvPr>
          <p:cNvSpPr/>
          <p:nvPr/>
        </p:nvSpPr>
        <p:spPr>
          <a:xfrm>
            <a:off x="2339752" y="1879378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77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텍스트, 스크린샷, 모바일 기기, 휴대 전화이(가) 표시된 사진&#10;&#10;자동 생성된 설명">
            <a:extLst>
              <a:ext uri="{FF2B5EF4-FFF2-40B4-BE49-F238E27FC236}">
                <a16:creationId xmlns:a16="http://schemas.microsoft.com/office/drawing/2014/main" id="{26D63633-C716-458B-EAB4-984504068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41" y="837272"/>
            <a:ext cx="1813717" cy="3749365"/>
          </a:xfrm>
          <a:prstGeom prst="rect">
            <a:avLst/>
          </a:prstGeom>
        </p:spPr>
      </p:pic>
      <p:pic>
        <p:nvPicPr>
          <p:cNvPr id="14" name="그림 13" descr="텍스트, 스크린샷, 휴대 전화, 폰트이(가) 표시된 사진&#10;&#10;자동 생성된 설명">
            <a:extLst>
              <a:ext uri="{FF2B5EF4-FFF2-40B4-BE49-F238E27FC236}">
                <a16:creationId xmlns:a16="http://schemas.microsoft.com/office/drawing/2014/main" id="{1C11F4A3-8F50-BCF6-9E06-DB847D079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37272"/>
            <a:ext cx="1828958" cy="374936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500" dirty="0"/>
              <a:t>&lt;</a:t>
            </a:r>
            <a:r>
              <a:rPr lang="ko-KR" altLang="en-US" sz="1500" dirty="0"/>
              <a:t>경로 안내 화면</a:t>
            </a:r>
            <a:r>
              <a:rPr lang="en-US" altLang="ko-KR" sz="1500" dirty="0"/>
              <a:t>&gt;</a:t>
            </a:r>
          </a:p>
          <a:p>
            <a:r>
              <a:rPr lang="ko-KR" altLang="en-US" sz="1100" dirty="0"/>
              <a:t>마이크 버튼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출발지와 도착지를 음성으로 입력</a:t>
            </a:r>
            <a:endParaRPr lang="en-US" altLang="ko-KR" sz="1100" dirty="0"/>
          </a:p>
          <a:p>
            <a:r>
              <a:rPr lang="ko-KR" altLang="en-US" sz="1100" dirty="0"/>
              <a:t>조회 버튼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해당 장소로 가는 최적의 경로 정보 나옴</a:t>
            </a:r>
            <a:endParaRPr lang="en-US" altLang="ko-KR" sz="1100" dirty="0"/>
          </a:p>
          <a:p>
            <a:r>
              <a:rPr lang="ko-KR" altLang="en-US" sz="1100" dirty="0"/>
              <a:t>음성 아이콘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경로 음성 안내 시스템 작동</a:t>
            </a:r>
            <a:endParaRPr lang="en-US" altLang="ko-KR" sz="1100" dirty="0"/>
          </a:p>
          <a:p>
            <a:r>
              <a:rPr lang="en-US" altLang="ko-KR" sz="1100" dirty="0"/>
              <a:t>4</a:t>
            </a:r>
            <a:r>
              <a:rPr lang="ko-KR" altLang="en-US" sz="1100" dirty="0"/>
              <a:t>번 버튼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환경설정 화면으로 이동</a:t>
            </a:r>
            <a:endParaRPr lang="en-US" altLang="ko-KR" sz="1100" dirty="0"/>
          </a:p>
          <a:p>
            <a:r>
              <a:rPr lang="ko-KR" altLang="en-US" sz="1100" dirty="0"/>
              <a:t>메뉴 아이콘 클릭 시</a:t>
            </a:r>
            <a:r>
              <a:rPr lang="en-US" altLang="ko-KR" sz="1100" dirty="0"/>
              <a:t>, </a:t>
            </a:r>
            <a:r>
              <a:rPr lang="ko-KR" altLang="en-US" sz="1100" dirty="0"/>
              <a:t>시각장애인 전용 메인 화면으로 이동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E94A965A-099D-8848-A4A2-B466A68E32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경로 안내 화면 메뉴 구성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5F258D2-43B2-9C6C-24E2-C76D847DB60A}"/>
              </a:ext>
            </a:extLst>
          </p:cNvPr>
          <p:cNvSpPr/>
          <p:nvPr/>
        </p:nvSpPr>
        <p:spPr>
          <a:xfrm>
            <a:off x="2332824" y="1995686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40029BD-0AD9-FB6C-CD08-C2F089ACC127}"/>
              </a:ext>
            </a:extLst>
          </p:cNvPr>
          <p:cNvSpPr/>
          <p:nvPr/>
        </p:nvSpPr>
        <p:spPr>
          <a:xfrm>
            <a:off x="1475656" y="3535562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45A4C86-1406-CAF5-4A72-6BFB550500B3}"/>
              </a:ext>
            </a:extLst>
          </p:cNvPr>
          <p:cNvSpPr/>
          <p:nvPr/>
        </p:nvSpPr>
        <p:spPr>
          <a:xfrm>
            <a:off x="4753575" y="1203598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477485C-A2CA-FF8D-62B4-81AD540967D2}"/>
              </a:ext>
            </a:extLst>
          </p:cNvPr>
          <p:cNvSpPr/>
          <p:nvPr/>
        </p:nvSpPr>
        <p:spPr>
          <a:xfrm>
            <a:off x="5322017" y="915566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6C98F39-8AD7-41FB-001F-7108D365AFD0}"/>
              </a:ext>
            </a:extLst>
          </p:cNvPr>
          <p:cNvSpPr/>
          <p:nvPr/>
        </p:nvSpPr>
        <p:spPr>
          <a:xfrm>
            <a:off x="3508303" y="911439"/>
            <a:ext cx="313681" cy="33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606872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572</Words>
  <Application>Microsoft Office PowerPoint</Application>
  <PresentationFormat>화면 슬라이드 쇼(16:9)</PresentationFormat>
  <Paragraphs>155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한양신명조</vt:lpstr>
      <vt:lpstr>Arial</vt:lpstr>
      <vt:lpstr>표지</vt:lpstr>
      <vt:lpstr>간지등</vt:lpstr>
      <vt:lpstr>1_디자인 사용자 지정</vt:lpstr>
      <vt:lpstr>제목 : 대중교통 API를 활용한 시각장애인 버스 앱  </vt:lpstr>
      <vt:lpstr>Document History</vt:lpstr>
      <vt:lpstr>1. Information Architecture</vt:lpstr>
      <vt:lpstr>Information Architecture</vt:lpstr>
      <vt:lpstr>2. Main</vt:lpstr>
      <vt:lpstr>홈 화면 메뉴 구성</vt:lpstr>
      <vt:lpstr>메인 화면 메뉴 구성</vt:lpstr>
      <vt:lpstr>도착 정보 화면 메뉴 구성</vt:lpstr>
      <vt:lpstr>경로 안내 화면 메뉴 구성</vt:lpstr>
      <vt:lpstr>하차 벨 화면 메뉴 구성</vt:lpstr>
      <vt:lpstr>환경설정 화면 메뉴 구성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김 희연</cp:lastModifiedBy>
  <cp:revision>178</cp:revision>
  <dcterms:created xsi:type="dcterms:W3CDTF">2006-10-05T04:04:58Z</dcterms:created>
  <dcterms:modified xsi:type="dcterms:W3CDTF">2023-05-20T04:35:55Z</dcterms:modified>
</cp:coreProperties>
</file>