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27"/>
  </p:notesMasterIdLst>
  <p:handoutMasterIdLst>
    <p:handoutMasterId r:id="rId28"/>
  </p:handoutMasterIdLst>
  <p:sldIdLst>
    <p:sldId id="256" r:id="rId2"/>
    <p:sldId id="257" r:id="rId3"/>
    <p:sldId id="259" r:id="rId4"/>
    <p:sldId id="286" r:id="rId5"/>
    <p:sldId id="297" r:id="rId6"/>
    <p:sldId id="298" r:id="rId7"/>
    <p:sldId id="260" r:id="rId8"/>
    <p:sldId id="293" r:id="rId9"/>
    <p:sldId id="267" r:id="rId10"/>
    <p:sldId id="318" r:id="rId11"/>
    <p:sldId id="304" r:id="rId12"/>
    <p:sldId id="294" r:id="rId13"/>
    <p:sldId id="319" r:id="rId14"/>
    <p:sldId id="307" r:id="rId15"/>
    <p:sldId id="299" r:id="rId16"/>
    <p:sldId id="313" r:id="rId17"/>
    <p:sldId id="309" r:id="rId18"/>
    <p:sldId id="311" r:id="rId19"/>
    <p:sldId id="312" r:id="rId20"/>
    <p:sldId id="280" r:id="rId21"/>
    <p:sldId id="322" r:id="rId22"/>
    <p:sldId id="326" r:id="rId23"/>
    <p:sldId id="323" r:id="rId24"/>
    <p:sldId id="324" r:id="rId25"/>
    <p:sldId id="325" r:id="rId26"/>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006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3" autoAdjust="0"/>
    <p:restoredTop sz="88156" autoAdjust="0"/>
  </p:normalViewPr>
  <p:slideViewPr>
    <p:cSldViewPr>
      <p:cViewPr>
        <p:scale>
          <a:sx n="200" d="100"/>
          <a:sy n="200" d="100"/>
        </p:scale>
        <p:origin x="-2875" y="-29"/>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ich\Documents\WORK\2010hatchery\TAFS\Presentation\Hatchery%20Sample.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rich\Documents\WORK\2010hatchery\TAFS\Presentation\Hatchery%20Sampl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ich\Documents\WORK\2012%20PBT\BPA%20presentation%202016\tables%20and%20figur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25"/>
          <c:cat>
            <c:strRef>
              <c:f>Sheet1!$A$1:$A$8</c:f>
              <c:strCache>
                <c:ptCount val="8"/>
                <c:pt idx="0">
                  <c:v>VM only</c:v>
                </c:pt>
                <c:pt idx="1">
                  <c:v>Little White Salmon 2005</c:v>
                </c:pt>
                <c:pt idx="2">
                  <c:v>Priest Rapids 2005</c:v>
                </c:pt>
                <c:pt idx="3">
                  <c:v>Priest Rapids 2007</c:v>
                </c:pt>
                <c:pt idx="4">
                  <c:v>Ringold Springs 2006</c:v>
                </c:pt>
                <c:pt idx="5">
                  <c:v>Ringold Springs 2007</c:v>
                </c:pt>
                <c:pt idx="6">
                  <c:v>Lyons Ferry 2006</c:v>
                </c:pt>
                <c:pt idx="7">
                  <c:v>Umatilla 2007</c:v>
                </c:pt>
              </c:strCache>
            </c:strRef>
          </c:cat>
          <c:val>
            <c:numRef>
              <c:f>Sheet1!$B$1:$B$8</c:f>
              <c:numCache>
                <c:formatCode>General</c:formatCode>
                <c:ptCount val="8"/>
                <c:pt idx="0">
                  <c:v>285</c:v>
                </c:pt>
                <c:pt idx="1">
                  <c:v>1</c:v>
                </c:pt>
                <c:pt idx="2">
                  <c:v>3</c:v>
                </c:pt>
                <c:pt idx="3">
                  <c:v>7</c:v>
                </c:pt>
                <c:pt idx="4">
                  <c:v>2</c:v>
                </c:pt>
                <c:pt idx="5">
                  <c:v>7</c:v>
                </c:pt>
                <c:pt idx="6">
                  <c:v>1</c:v>
                </c:pt>
                <c:pt idx="7">
                  <c:v>2</c:v>
                </c:pt>
              </c:numCache>
            </c:numRef>
          </c:val>
          <c:extLst>
            <c:ext xmlns:c16="http://schemas.microsoft.com/office/drawing/2014/chart" uri="{C3380CC4-5D6E-409C-BE32-E72D297353CC}">
              <c16:uniqueId val="{00000000-07C2-4595-8B96-909A3B26CB8D}"/>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5950670048455482"/>
          <c:y val="0.22964351792091561"/>
          <c:w val="0.39371504643650312"/>
          <c:h val="0.75396303945613363"/>
        </c:manualLayout>
      </c:layout>
      <c:overlay val="0"/>
      <c:txPr>
        <a:bodyPr/>
        <a:lstStyle/>
        <a:p>
          <a:pPr>
            <a:defRPr sz="18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256513074754538E-2"/>
          <c:y val="5.9339177343223207E-2"/>
          <c:w val="0.53819444444444453"/>
          <c:h val="0.94066082265677686"/>
        </c:manualLayout>
      </c:layout>
      <c:pieChart>
        <c:varyColors val="1"/>
        <c:dLbls>
          <c:showLegendKey val="0"/>
          <c:showVal val="0"/>
          <c:showCatName val="0"/>
          <c:showSerName val="0"/>
          <c:showPercent val="0"/>
          <c:showBubbleSize val="0"/>
          <c:showLeaderLines val="0"/>
        </c:dLbls>
        <c:firstSliceAng val="0"/>
      </c:pieChart>
    </c:plotArea>
    <c:legend>
      <c:legendPos val="r"/>
      <c:layout>
        <c:manualLayout>
          <c:xMode val="edge"/>
          <c:yMode val="edge"/>
          <c:x val="0.61163191406629736"/>
          <c:y val="0.12993156030816438"/>
          <c:w val="0.37910882667444357"/>
          <c:h val="0.77520072634211357"/>
        </c:manualLayout>
      </c:layout>
      <c:overlay val="0"/>
      <c:spPr>
        <a:ln w="57150"/>
      </c:spPr>
      <c:txPr>
        <a:bodyPr/>
        <a:lstStyle/>
        <a:p>
          <a:pPr>
            <a:defRPr sz="1600" baseline="0"/>
          </a:pPr>
          <a:endParaRPr lang="en-US"/>
        </a:p>
      </c:txPr>
    </c:legend>
    <c:plotVisOnly val="1"/>
    <c:dispBlanksAs val="zero"/>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'Sensitivity 2'!$W$1</c:f>
              <c:strCache>
                <c:ptCount val="1"/>
                <c:pt idx="0">
                  <c:v>CV</c:v>
                </c:pt>
              </c:strCache>
            </c:strRef>
          </c:tx>
          <c:spPr>
            <a:ln>
              <a:noFill/>
            </a:ln>
          </c:spPr>
          <c:marker>
            <c:symbol val="circle"/>
            <c:size val="4"/>
            <c:spPr>
              <a:solidFill>
                <a:schemeClr val="tx1"/>
              </a:solidFill>
              <a:ln>
                <a:solidFill>
                  <a:schemeClr val="tx1"/>
                </a:solidFill>
              </a:ln>
            </c:spPr>
          </c:marker>
          <c:xVal>
            <c:numRef>
              <c:f>'Sensitivity 2'!$V$2:$V$362</c:f>
              <c:numCache>
                <c:formatCode>General</c:formatCode>
                <c:ptCount val="361"/>
                <c:pt idx="0">
                  <c:v>5.5413189999999997</c:v>
                </c:pt>
                <c:pt idx="1">
                  <c:v>8.3119789999999991</c:v>
                </c:pt>
                <c:pt idx="2">
                  <c:v>11.082639</c:v>
                </c:pt>
                <c:pt idx="3">
                  <c:v>13.853299</c:v>
                </c:pt>
                <c:pt idx="4">
                  <c:v>16.623957999999998</c:v>
                </c:pt>
                <c:pt idx="5">
                  <c:v>19.394618000000001</c:v>
                </c:pt>
                <c:pt idx="6">
                  <c:v>22.165278000000001</c:v>
                </c:pt>
                <c:pt idx="7">
                  <c:v>24.935938</c:v>
                </c:pt>
                <c:pt idx="8">
                  <c:v>27.706596999999999</c:v>
                </c:pt>
                <c:pt idx="9">
                  <c:v>30.477257000000002</c:v>
                </c:pt>
                <c:pt idx="10">
                  <c:v>33.247917000000001</c:v>
                </c:pt>
                <c:pt idx="11">
                  <c:v>36.018577000000001</c:v>
                </c:pt>
                <c:pt idx="12">
                  <c:v>38.789236000000002</c:v>
                </c:pt>
                <c:pt idx="13">
                  <c:v>41.559896000000002</c:v>
                </c:pt>
                <c:pt idx="14">
                  <c:v>44.330556000000001</c:v>
                </c:pt>
                <c:pt idx="15">
                  <c:v>47.101216000000001</c:v>
                </c:pt>
                <c:pt idx="16">
                  <c:v>49.871875000000003</c:v>
                </c:pt>
                <c:pt idx="17">
                  <c:v>52.642535000000002</c:v>
                </c:pt>
                <c:pt idx="18">
                  <c:v>55.413195000000002</c:v>
                </c:pt>
                <c:pt idx="19">
                  <c:v>8.3119789999999991</c:v>
                </c:pt>
                <c:pt idx="20">
                  <c:v>12.467969</c:v>
                </c:pt>
                <c:pt idx="21">
                  <c:v>16.623957999999998</c:v>
                </c:pt>
                <c:pt idx="22">
                  <c:v>20.779948000000001</c:v>
                </c:pt>
                <c:pt idx="23">
                  <c:v>24.935938</c:v>
                </c:pt>
                <c:pt idx="24">
                  <c:v>29.091926999999998</c:v>
                </c:pt>
                <c:pt idx="25">
                  <c:v>33.247917000000001</c:v>
                </c:pt>
                <c:pt idx="26">
                  <c:v>37.403906999999997</c:v>
                </c:pt>
                <c:pt idx="27">
                  <c:v>41.559896000000002</c:v>
                </c:pt>
                <c:pt idx="28">
                  <c:v>45.715885999999998</c:v>
                </c:pt>
                <c:pt idx="29">
                  <c:v>49.871875000000003</c:v>
                </c:pt>
                <c:pt idx="30">
                  <c:v>54.027864999999998</c:v>
                </c:pt>
                <c:pt idx="31">
                  <c:v>58.183855000000001</c:v>
                </c:pt>
                <c:pt idx="32">
                  <c:v>62.339843999999999</c:v>
                </c:pt>
                <c:pt idx="33">
                  <c:v>66.495834000000002</c:v>
                </c:pt>
                <c:pt idx="34">
                  <c:v>70.651822999999993</c:v>
                </c:pt>
                <c:pt idx="35">
                  <c:v>74.807812999999996</c:v>
                </c:pt>
                <c:pt idx="36">
                  <c:v>78.963802999999999</c:v>
                </c:pt>
                <c:pt idx="37">
                  <c:v>83.119792000000004</c:v>
                </c:pt>
                <c:pt idx="38">
                  <c:v>11.082639</c:v>
                </c:pt>
                <c:pt idx="39">
                  <c:v>16.623957999999998</c:v>
                </c:pt>
                <c:pt idx="40">
                  <c:v>22.165278000000001</c:v>
                </c:pt>
                <c:pt idx="41">
                  <c:v>27.706596999999999</c:v>
                </c:pt>
                <c:pt idx="42">
                  <c:v>33.247917000000001</c:v>
                </c:pt>
                <c:pt idx="43">
                  <c:v>38.789236000000002</c:v>
                </c:pt>
                <c:pt idx="44">
                  <c:v>44.330556000000001</c:v>
                </c:pt>
                <c:pt idx="45">
                  <c:v>49.871875000000003</c:v>
                </c:pt>
                <c:pt idx="46">
                  <c:v>55.413195000000002</c:v>
                </c:pt>
                <c:pt idx="47">
                  <c:v>60.954514000000003</c:v>
                </c:pt>
                <c:pt idx="48">
                  <c:v>66.495834000000002</c:v>
                </c:pt>
                <c:pt idx="49">
                  <c:v>72.037153000000004</c:v>
                </c:pt>
                <c:pt idx="50">
                  <c:v>77.578473000000002</c:v>
                </c:pt>
                <c:pt idx="51">
                  <c:v>83.119792000000004</c:v>
                </c:pt>
                <c:pt idx="52">
                  <c:v>88.661112000000003</c:v>
                </c:pt>
                <c:pt idx="53">
                  <c:v>94.202431000000004</c:v>
                </c:pt>
                <c:pt idx="54">
                  <c:v>99.743751000000003</c:v>
                </c:pt>
                <c:pt idx="55">
                  <c:v>105.28507</c:v>
                </c:pt>
                <c:pt idx="56">
                  <c:v>110.82639</c:v>
                </c:pt>
                <c:pt idx="57">
                  <c:v>13.853299</c:v>
                </c:pt>
                <c:pt idx="58">
                  <c:v>20.779948000000001</c:v>
                </c:pt>
                <c:pt idx="59">
                  <c:v>27.706596999999999</c:v>
                </c:pt>
                <c:pt idx="60">
                  <c:v>34.633246999999997</c:v>
                </c:pt>
                <c:pt idx="61">
                  <c:v>41.559896000000002</c:v>
                </c:pt>
                <c:pt idx="62">
                  <c:v>48.486545999999997</c:v>
                </c:pt>
                <c:pt idx="63">
                  <c:v>55.413195000000002</c:v>
                </c:pt>
                <c:pt idx="64">
                  <c:v>62.339843999999999</c:v>
                </c:pt>
                <c:pt idx="65">
                  <c:v>69.266493999999994</c:v>
                </c:pt>
                <c:pt idx="66">
                  <c:v>76.193143000000006</c:v>
                </c:pt>
                <c:pt idx="67">
                  <c:v>83.119792000000004</c:v>
                </c:pt>
                <c:pt idx="68">
                  <c:v>90.046441999999999</c:v>
                </c:pt>
                <c:pt idx="69">
                  <c:v>96.973090999999997</c:v>
                </c:pt>
                <c:pt idx="70">
                  <c:v>103.89973999999999</c:v>
                </c:pt>
                <c:pt idx="71">
                  <c:v>110.82639</c:v>
                </c:pt>
                <c:pt idx="72">
                  <c:v>117.753039</c:v>
                </c:pt>
                <c:pt idx="73">
                  <c:v>124.679688</c:v>
                </c:pt>
                <c:pt idx="74">
                  <c:v>131.60633799999999</c:v>
                </c:pt>
                <c:pt idx="75">
                  <c:v>138.53298699999999</c:v>
                </c:pt>
                <c:pt idx="76">
                  <c:v>16.623957999999998</c:v>
                </c:pt>
                <c:pt idx="77">
                  <c:v>24.935938</c:v>
                </c:pt>
                <c:pt idx="78">
                  <c:v>33.247917000000001</c:v>
                </c:pt>
                <c:pt idx="79">
                  <c:v>41.559896000000002</c:v>
                </c:pt>
                <c:pt idx="80">
                  <c:v>49.871875000000003</c:v>
                </c:pt>
                <c:pt idx="81">
                  <c:v>58.183855000000001</c:v>
                </c:pt>
                <c:pt idx="82">
                  <c:v>66.495834000000002</c:v>
                </c:pt>
                <c:pt idx="83">
                  <c:v>74.807812999999996</c:v>
                </c:pt>
                <c:pt idx="84">
                  <c:v>83.119792000000004</c:v>
                </c:pt>
                <c:pt idx="85">
                  <c:v>91.431771999999995</c:v>
                </c:pt>
                <c:pt idx="86">
                  <c:v>99.743751000000003</c:v>
                </c:pt>
                <c:pt idx="87">
                  <c:v>108.05573</c:v>
                </c:pt>
                <c:pt idx="88">
                  <c:v>116.367709</c:v>
                </c:pt>
                <c:pt idx="89">
                  <c:v>124.679688</c:v>
                </c:pt>
                <c:pt idx="90">
                  <c:v>132.991668</c:v>
                </c:pt>
                <c:pt idx="91">
                  <c:v>141.30364700000001</c:v>
                </c:pt>
                <c:pt idx="92">
                  <c:v>149.61562599999999</c:v>
                </c:pt>
                <c:pt idx="93">
                  <c:v>157.927605</c:v>
                </c:pt>
                <c:pt idx="94">
                  <c:v>166.23958500000001</c:v>
                </c:pt>
                <c:pt idx="95">
                  <c:v>19.394618000000001</c:v>
                </c:pt>
                <c:pt idx="96">
                  <c:v>29.091926999999998</c:v>
                </c:pt>
                <c:pt idx="97">
                  <c:v>38.789236000000002</c:v>
                </c:pt>
                <c:pt idx="98">
                  <c:v>48.486545999999997</c:v>
                </c:pt>
                <c:pt idx="99">
                  <c:v>58.183855000000001</c:v>
                </c:pt>
                <c:pt idx="100">
                  <c:v>67.881163999999998</c:v>
                </c:pt>
                <c:pt idx="101">
                  <c:v>77.578473000000002</c:v>
                </c:pt>
                <c:pt idx="102">
                  <c:v>87.275782000000007</c:v>
                </c:pt>
                <c:pt idx="103">
                  <c:v>96.973090999999997</c:v>
                </c:pt>
                <c:pt idx="104">
                  <c:v>106.6704</c:v>
                </c:pt>
                <c:pt idx="105">
                  <c:v>116.367709</c:v>
                </c:pt>
                <c:pt idx="106">
                  <c:v>126.06501799999999</c:v>
                </c:pt>
                <c:pt idx="107">
                  <c:v>135.762327</c:v>
                </c:pt>
                <c:pt idx="108">
                  <c:v>145.45963699999999</c:v>
                </c:pt>
                <c:pt idx="109">
                  <c:v>155.156946</c:v>
                </c:pt>
                <c:pt idx="110">
                  <c:v>164.85425499999999</c:v>
                </c:pt>
                <c:pt idx="111">
                  <c:v>174.55156400000001</c:v>
                </c:pt>
                <c:pt idx="112">
                  <c:v>184.248873</c:v>
                </c:pt>
                <c:pt idx="113">
                  <c:v>193.94618199999999</c:v>
                </c:pt>
                <c:pt idx="114">
                  <c:v>22.165278000000001</c:v>
                </c:pt>
                <c:pt idx="115">
                  <c:v>33.247917000000001</c:v>
                </c:pt>
                <c:pt idx="116">
                  <c:v>44.330556000000001</c:v>
                </c:pt>
                <c:pt idx="117">
                  <c:v>55.413195000000002</c:v>
                </c:pt>
                <c:pt idx="118">
                  <c:v>66.495834000000002</c:v>
                </c:pt>
                <c:pt idx="119">
                  <c:v>77.578473000000002</c:v>
                </c:pt>
                <c:pt idx="120">
                  <c:v>88.661112000000003</c:v>
                </c:pt>
                <c:pt idx="121">
                  <c:v>99.743751000000003</c:v>
                </c:pt>
                <c:pt idx="122">
                  <c:v>110.82639</c:v>
                </c:pt>
                <c:pt idx="123">
                  <c:v>121.909029</c:v>
                </c:pt>
                <c:pt idx="124">
                  <c:v>132.991668</c:v>
                </c:pt>
                <c:pt idx="125">
                  <c:v>144.074307</c:v>
                </c:pt>
                <c:pt idx="126">
                  <c:v>155.156946</c:v>
                </c:pt>
                <c:pt idx="127">
                  <c:v>166.23958500000001</c:v>
                </c:pt>
                <c:pt idx="128">
                  <c:v>177.32222400000001</c:v>
                </c:pt>
                <c:pt idx="129">
                  <c:v>188.40486300000001</c:v>
                </c:pt>
                <c:pt idx="130">
                  <c:v>199.48750200000001</c:v>
                </c:pt>
                <c:pt idx="131">
                  <c:v>210.57014000000001</c:v>
                </c:pt>
                <c:pt idx="132">
                  <c:v>221.65277900000001</c:v>
                </c:pt>
                <c:pt idx="133">
                  <c:v>24.935938</c:v>
                </c:pt>
                <c:pt idx="134">
                  <c:v>37.403906999999997</c:v>
                </c:pt>
                <c:pt idx="135">
                  <c:v>49.871875000000003</c:v>
                </c:pt>
                <c:pt idx="136">
                  <c:v>62.339843999999999</c:v>
                </c:pt>
                <c:pt idx="137">
                  <c:v>74.807812999999996</c:v>
                </c:pt>
                <c:pt idx="138">
                  <c:v>87.275782000000007</c:v>
                </c:pt>
                <c:pt idx="139">
                  <c:v>99.743751000000003</c:v>
                </c:pt>
                <c:pt idx="140">
                  <c:v>112.21172</c:v>
                </c:pt>
                <c:pt idx="141">
                  <c:v>124.679688</c:v>
                </c:pt>
                <c:pt idx="142">
                  <c:v>137.14765700000001</c:v>
                </c:pt>
                <c:pt idx="143">
                  <c:v>149.61562599999999</c:v>
                </c:pt>
                <c:pt idx="144">
                  <c:v>162.083595</c:v>
                </c:pt>
                <c:pt idx="145">
                  <c:v>174.55156400000001</c:v>
                </c:pt>
                <c:pt idx="146">
                  <c:v>187.019533</c:v>
                </c:pt>
                <c:pt idx="147">
                  <c:v>199.48750200000001</c:v>
                </c:pt>
                <c:pt idx="148">
                  <c:v>211.95546999999999</c:v>
                </c:pt>
                <c:pt idx="149">
                  <c:v>224.423439</c:v>
                </c:pt>
                <c:pt idx="150">
                  <c:v>236.89140800000001</c:v>
                </c:pt>
                <c:pt idx="151">
                  <c:v>249.35937699999999</c:v>
                </c:pt>
                <c:pt idx="152">
                  <c:v>27.706596999999999</c:v>
                </c:pt>
                <c:pt idx="153">
                  <c:v>41.559896000000002</c:v>
                </c:pt>
                <c:pt idx="154">
                  <c:v>55.413195000000002</c:v>
                </c:pt>
                <c:pt idx="155">
                  <c:v>69.266493999999994</c:v>
                </c:pt>
                <c:pt idx="156">
                  <c:v>83.119792000000004</c:v>
                </c:pt>
                <c:pt idx="157">
                  <c:v>96.973090999999997</c:v>
                </c:pt>
                <c:pt idx="158">
                  <c:v>110.82639</c:v>
                </c:pt>
                <c:pt idx="159">
                  <c:v>124.679688</c:v>
                </c:pt>
                <c:pt idx="160">
                  <c:v>138.53298699999999</c:v>
                </c:pt>
                <c:pt idx="161">
                  <c:v>152.38628600000001</c:v>
                </c:pt>
                <c:pt idx="162">
                  <c:v>166.23958500000001</c:v>
                </c:pt>
                <c:pt idx="163">
                  <c:v>180.092883</c:v>
                </c:pt>
                <c:pt idx="164">
                  <c:v>193.94618199999999</c:v>
                </c:pt>
                <c:pt idx="165">
                  <c:v>207.79948099999999</c:v>
                </c:pt>
                <c:pt idx="166">
                  <c:v>221.65277900000001</c:v>
                </c:pt>
                <c:pt idx="167">
                  <c:v>235.506078</c:v>
                </c:pt>
                <c:pt idx="168">
                  <c:v>249.35937699999999</c:v>
                </c:pt>
                <c:pt idx="169">
                  <c:v>263.21267599999999</c:v>
                </c:pt>
                <c:pt idx="170">
                  <c:v>277.06597399999998</c:v>
                </c:pt>
                <c:pt idx="171">
                  <c:v>30.477257000000002</c:v>
                </c:pt>
                <c:pt idx="172">
                  <c:v>45.715885999999998</c:v>
                </c:pt>
                <c:pt idx="173">
                  <c:v>60.954514000000003</c:v>
                </c:pt>
                <c:pt idx="174">
                  <c:v>76.193143000000006</c:v>
                </c:pt>
                <c:pt idx="175">
                  <c:v>91.431771999999995</c:v>
                </c:pt>
                <c:pt idx="176">
                  <c:v>106.6704</c:v>
                </c:pt>
                <c:pt idx="177">
                  <c:v>121.909029</c:v>
                </c:pt>
                <c:pt idx="178">
                  <c:v>137.14765700000001</c:v>
                </c:pt>
                <c:pt idx="179">
                  <c:v>152.38628600000001</c:v>
                </c:pt>
                <c:pt idx="180">
                  <c:v>167.62491399999999</c:v>
                </c:pt>
                <c:pt idx="181">
                  <c:v>182.86354299999999</c:v>
                </c:pt>
                <c:pt idx="182">
                  <c:v>198.102172</c:v>
                </c:pt>
                <c:pt idx="183">
                  <c:v>213.3408</c:v>
                </c:pt>
                <c:pt idx="184">
                  <c:v>228.579429</c:v>
                </c:pt>
                <c:pt idx="185">
                  <c:v>243.81805700000001</c:v>
                </c:pt>
                <c:pt idx="186">
                  <c:v>259.05668600000001</c:v>
                </c:pt>
                <c:pt idx="187">
                  <c:v>274.29531500000002</c:v>
                </c:pt>
                <c:pt idx="188">
                  <c:v>289.53394300000002</c:v>
                </c:pt>
                <c:pt idx="189">
                  <c:v>304.77257200000003</c:v>
                </c:pt>
                <c:pt idx="190">
                  <c:v>33.247917000000001</c:v>
                </c:pt>
                <c:pt idx="191">
                  <c:v>49.871875000000003</c:v>
                </c:pt>
                <c:pt idx="192">
                  <c:v>66.495834000000002</c:v>
                </c:pt>
                <c:pt idx="193">
                  <c:v>83.119792000000004</c:v>
                </c:pt>
                <c:pt idx="194">
                  <c:v>99.743751000000003</c:v>
                </c:pt>
                <c:pt idx="195">
                  <c:v>116.367709</c:v>
                </c:pt>
                <c:pt idx="196">
                  <c:v>132.991668</c:v>
                </c:pt>
                <c:pt idx="197">
                  <c:v>149.61562599999999</c:v>
                </c:pt>
                <c:pt idx="198">
                  <c:v>166.23958500000001</c:v>
                </c:pt>
                <c:pt idx="199">
                  <c:v>182.86354299999999</c:v>
                </c:pt>
                <c:pt idx="200">
                  <c:v>199.48750200000001</c:v>
                </c:pt>
                <c:pt idx="201">
                  <c:v>216.11145999999999</c:v>
                </c:pt>
                <c:pt idx="202">
                  <c:v>232.73541800000001</c:v>
                </c:pt>
                <c:pt idx="203">
                  <c:v>249.35937699999999</c:v>
                </c:pt>
                <c:pt idx="204">
                  <c:v>265.98333500000001</c:v>
                </c:pt>
                <c:pt idx="205">
                  <c:v>282.60729400000002</c:v>
                </c:pt>
                <c:pt idx="206">
                  <c:v>299.23125199999998</c:v>
                </c:pt>
                <c:pt idx="207">
                  <c:v>315.855211</c:v>
                </c:pt>
                <c:pt idx="208">
                  <c:v>332.47916900000001</c:v>
                </c:pt>
                <c:pt idx="209">
                  <c:v>36.018577000000001</c:v>
                </c:pt>
                <c:pt idx="210">
                  <c:v>54.027864999999998</c:v>
                </c:pt>
                <c:pt idx="211">
                  <c:v>72.037153000000004</c:v>
                </c:pt>
                <c:pt idx="212">
                  <c:v>90.046441999999999</c:v>
                </c:pt>
                <c:pt idx="213">
                  <c:v>108.05573</c:v>
                </c:pt>
                <c:pt idx="214">
                  <c:v>126.06501799999999</c:v>
                </c:pt>
                <c:pt idx="215">
                  <c:v>144.074307</c:v>
                </c:pt>
                <c:pt idx="216">
                  <c:v>162.083595</c:v>
                </c:pt>
                <c:pt idx="217">
                  <c:v>180.092883</c:v>
                </c:pt>
                <c:pt idx="218">
                  <c:v>198.102172</c:v>
                </c:pt>
                <c:pt idx="219">
                  <c:v>216.11145999999999</c:v>
                </c:pt>
                <c:pt idx="220">
                  <c:v>234.12074799999999</c:v>
                </c:pt>
                <c:pt idx="221">
                  <c:v>252.13003699999999</c:v>
                </c:pt>
                <c:pt idx="222">
                  <c:v>270.13932499999999</c:v>
                </c:pt>
                <c:pt idx="223">
                  <c:v>288.14861300000001</c:v>
                </c:pt>
                <c:pt idx="224">
                  <c:v>306.15790199999998</c:v>
                </c:pt>
                <c:pt idx="225">
                  <c:v>324.16719000000001</c:v>
                </c:pt>
                <c:pt idx="226">
                  <c:v>342.17647799999997</c:v>
                </c:pt>
                <c:pt idx="227">
                  <c:v>360.185767</c:v>
                </c:pt>
                <c:pt idx="228">
                  <c:v>38.789236000000002</c:v>
                </c:pt>
                <c:pt idx="229">
                  <c:v>58.183855000000001</c:v>
                </c:pt>
                <c:pt idx="230">
                  <c:v>77.578473000000002</c:v>
                </c:pt>
                <c:pt idx="231">
                  <c:v>96.973090999999997</c:v>
                </c:pt>
                <c:pt idx="232">
                  <c:v>116.367709</c:v>
                </c:pt>
                <c:pt idx="233">
                  <c:v>135.762327</c:v>
                </c:pt>
                <c:pt idx="234">
                  <c:v>155.156946</c:v>
                </c:pt>
                <c:pt idx="235">
                  <c:v>174.55156400000001</c:v>
                </c:pt>
                <c:pt idx="236">
                  <c:v>193.94618199999999</c:v>
                </c:pt>
                <c:pt idx="237">
                  <c:v>213.3408</c:v>
                </c:pt>
                <c:pt idx="238">
                  <c:v>232.73541800000001</c:v>
                </c:pt>
                <c:pt idx="239">
                  <c:v>252.13003699999999</c:v>
                </c:pt>
                <c:pt idx="240">
                  <c:v>271.524655</c:v>
                </c:pt>
                <c:pt idx="241">
                  <c:v>290.91927299999998</c:v>
                </c:pt>
                <c:pt idx="242">
                  <c:v>310.31389100000001</c:v>
                </c:pt>
                <c:pt idx="243">
                  <c:v>329.70850899999999</c:v>
                </c:pt>
                <c:pt idx="244">
                  <c:v>349.10312800000003</c:v>
                </c:pt>
                <c:pt idx="245">
                  <c:v>368.49774600000001</c:v>
                </c:pt>
                <c:pt idx="246">
                  <c:v>387.89236399999999</c:v>
                </c:pt>
                <c:pt idx="247">
                  <c:v>41.559896000000002</c:v>
                </c:pt>
                <c:pt idx="248">
                  <c:v>62.339843999999999</c:v>
                </c:pt>
                <c:pt idx="249">
                  <c:v>83.119792000000004</c:v>
                </c:pt>
                <c:pt idx="250">
                  <c:v>103.89973999999999</c:v>
                </c:pt>
                <c:pt idx="251">
                  <c:v>124.679688</c:v>
                </c:pt>
                <c:pt idx="252">
                  <c:v>145.45963699999999</c:v>
                </c:pt>
                <c:pt idx="253">
                  <c:v>166.23958500000001</c:v>
                </c:pt>
                <c:pt idx="254">
                  <c:v>187.019533</c:v>
                </c:pt>
                <c:pt idx="255">
                  <c:v>207.79948099999999</c:v>
                </c:pt>
                <c:pt idx="256">
                  <c:v>228.579429</c:v>
                </c:pt>
                <c:pt idx="257">
                  <c:v>249.35937699999999</c:v>
                </c:pt>
                <c:pt idx="258">
                  <c:v>270.13932499999999</c:v>
                </c:pt>
                <c:pt idx="259">
                  <c:v>290.91927299999998</c:v>
                </c:pt>
                <c:pt idx="260">
                  <c:v>311.69922100000002</c:v>
                </c:pt>
                <c:pt idx="261">
                  <c:v>332.47916900000001</c:v>
                </c:pt>
                <c:pt idx="262">
                  <c:v>353.259117</c:v>
                </c:pt>
                <c:pt idx="263">
                  <c:v>374.03906499999999</c:v>
                </c:pt>
                <c:pt idx="264">
                  <c:v>394.81901299999998</c:v>
                </c:pt>
                <c:pt idx="265">
                  <c:v>415.59896099999997</c:v>
                </c:pt>
                <c:pt idx="266">
                  <c:v>44.330556000000001</c:v>
                </c:pt>
                <c:pt idx="267">
                  <c:v>66.495834000000002</c:v>
                </c:pt>
                <c:pt idx="268">
                  <c:v>88.661112000000003</c:v>
                </c:pt>
                <c:pt idx="269">
                  <c:v>110.82639</c:v>
                </c:pt>
                <c:pt idx="270">
                  <c:v>132.991668</c:v>
                </c:pt>
                <c:pt idx="271">
                  <c:v>155.156946</c:v>
                </c:pt>
                <c:pt idx="272">
                  <c:v>177.32222400000001</c:v>
                </c:pt>
                <c:pt idx="273">
                  <c:v>199.48750200000001</c:v>
                </c:pt>
                <c:pt idx="274">
                  <c:v>221.65277900000001</c:v>
                </c:pt>
                <c:pt idx="275">
                  <c:v>243.81805700000001</c:v>
                </c:pt>
                <c:pt idx="276">
                  <c:v>265.98333500000001</c:v>
                </c:pt>
                <c:pt idx="277">
                  <c:v>288.14861300000001</c:v>
                </c:pt>
                <c:pt idx="278">
                  <c:v>310.31389100000001</c:v>
                </c:pt>
                <c:pt idx="279">
                  <c:v>332.47916900000001</c:v>
                </c:pt>
                <c:pt idx="280">
                  <c:v>354.64444700000001</c:v>
                </c:pt>
                <c:pt idx="281">
                  <c:v>376.80972500000001</c:v>
                </c:pt>
                <c:pt idx="282">
                  <c:v>398.97500300000002</c:v>
                </c:pt>
                <c:pt idx="283">
                  <c:v>421.14028100000002</c:v>
                </c:pt>
                <c:pt idx="284">
                  <c:v>443.30555900000002</c:v>
                </c:pt>
                <c:pt idx="285">
                  <c:v>47.101216000000001</c:v>
                </c:pt>
                <c:pt idx="286">
                  <c:v>70.651822999999993</c:v>
                </c:pt>
                <c:pt idx="287">
                  <c:v>94.202431000000004</c:v>
                </c:pt>
                <c:pt idx="288">
                  <c:v>117.753039</c:v>
                </c:pt>
                <c:pt idx="289">
                  <c:v>141.30364700000001</c:v>
                </c:pt>
                <c:pt idx="290">
                  <c:v>164.85425499999999</c:v>
                </c:pt>
                <c:pt idx="291">
                  <c:v>188.40486300000001</c:v>
                </c:pt>
                <c:pt idx="292">
                  <c:v>211.95546999999999</c:v>
                </c:pt>
                <c:pt idx="293">
                  <c:v>235.506078</c:v>
                </c:pt>
                <c:pt idx="294">
                  <c:v>259.05668600000001</c:v>
                </c:pt>
                <c:pt idx="295">
                  <c:v>282.60729400000002</c:v>
                </c:pt>
                <c:pt idx="296">
                  <c:v>306.15790199999998</c:v>
                </c:pt>
                <c:pt idx="297">
                  <c:v>329.70850899999999</c:v>
                </c:pt>
                <c:pt idx="298">
                  <c:v>353.259117</c:v>
                </c:pt>
                <c:pt idx="299">
                  <c:v>376.80972500000001</c:v>
                </c:pt>
                <c:pt idx="300">
                  <c:v>400.36033300000003</c:v>
                </c:pt>
                <c:pt idx="301">
                  <c:v>423.91094099999998</c:v>
                </c:pt>
                <c:pt idx="302">
                  <c:v>447.46154899999999</c:v>
                </c:pt>
                <c:pt idx="303">
                  <c:v>471.012156</c:v>
                </c:pt>
                <c:pt idx="304">
                  <c:v>49.871875000000003</c:v>
                </c:pt>
                <c:pt idx="305">
                  <c:v>74.807812999999996</c:v>
                </c:pt>
                <c:pt idx="306">
                  <c:v>99.743751000000003</c:v>
                </c:pt>
                <c:pt idx="307">
                  <c:v>124.679688</c:v>
                </c:pt>
                <c:pt idx="308">
                  <c:v>149.61562599999999</c:v>
                </c:pt>
                <c:pt idx="309">
                  <c:v>174.55156400000001</c:v>
                </c:pt>
                <c:pt idx="310">
                  <c:v>199.48750200000001</c:v>
                </c:pt>
                <c:pt idx="311">
                  <c:v>224.423439</c:v>
                </c:pt>
                <c:pt idx="312">
                  <c:v>249.35937699999999</c:v>
                </c:pt>
                <c:pt idx="313">
                  <c:v>274.29531500000002</c:v>
                </c:pt>
                <c:pt idx="314">
                  <c:v>299.23125199999998</c:v>
                </c:pt>
                <c:pt idx="315">
                  <c:v>324.16719000000001</c:v>
                </c:pt>
                <c:pt idx="316">
                  <c:v>349.10312800000003</c:v>
                </c:pt>
                <c:pt idx="317">
                  <c:v>374.03906499999999</c:v>
                </c:pt>
                <c:pt idx="318">
                  <c:v>398.97500300000002</c:v>
                </c:pt>
                <c:pt idx="319">
                  <c:v>423.91094099999998</c:v>
                </c:pt>
                <c:pt idx="320">
                  <c:v>448.846878</c:v>
                </c:pt>
                <c:pt idx="321">
                  <c:v>473.78281600000003</c:v>
                </c:pt>
                <c:pt idx="322">
                  <c:v>498.71875399999999</c:v>
                </c:pt>
                <c:pt idx="323">
                  <c:v>52.642535000000002</c:v>
                </c:pt>
                <c:pt idx="324">
                  <c:v>78.963802999999999</c:v>
                </c:pt>
                <c:pt idx="325">
                  <c:v>105.28507</c:v>
                </c:pt>
                <c:pt idx="326">
                  <c:v>131.60633799999999</c:v>
                </c:pt>
                <c:pt idx="327">
                  <c:v>157.927605</c:v>
                </c:pt>
                <c:pt idx="328">
                  <c:v>184.248873</c:v>
                </c:pt>
                <c:pt idx="329">
                  <c:v>210.57014000000001</c:v>
                </c:pt>
                <c:pt idx="330">
                  <c:v>236.89140800000001</c:v>
                </c:pt>
                <c:pt idx="331">
                  <c:v>263.21267599999999</c:v>
                </c:pt>
                <c:pt idx="332">
                  <c:v>289.53394300000002</c:v>
                </c:pt>
                <c:pt idx="333">
                  <c:v>315.855211</c:v>
                </c:pt>
                <c:pt idx="334">
                  <c:v>342.17647799999997</c:v>
                </c:pt>
                <c:pt idx="335">
                  <c:v>368.49774600000001</c:v>
                </c:pt>
                <c:pt idx="336">
                  <c:v>394.81901299999998</c:v>
                </c:pt>
                <c:pt idx="337">
                  <c:v>421.14028100000002</c:v>
                </c:pt>
                <c:pt idx="338">
                  <c:v>447.46154899999999</c:v>
                </c:pt>
                <c:pt idx="339">
                  <c:v>473.78281600000003</c:v>
                </c:pt>
                <c:pt idx="340">
                  <c:v>500.104084</c:v>
                </c:pt>
                <c:pt idx="341">
                  <c:v>526.42535099999998</c:v>
                </c:pt>
                <c:pt idx="342">
                  <c:v>55.413195000000002</c:v>
                </c:pt>
                <c:pt idx="343">
                  <c:v>83.119792000000004</c:v>
                </c:pt>
                <c:pt idx="344">
                  <c:v>110.82639</c:v>
                </c:pt>
                <c:pt idx="345">
                  <c:v>138.53298699999999</c:v>
                </c:pt>
                <c:pt idx="346">
                  <c:v>166.23958500000001</c:v>
                </c:pt>
                <c:pt idx="347">
                  <c:v>193.94618199999999</c:v>
                </c:pt>
                <c:pt idx="348">
                  <c:v>221.65277900000001</c:v>
                </c:pt>
                <c:pt idx="349">
                  <c:v>249.35937699999999</c:v>
                </c:pt>
                <c:pt idx="350">
                  <c:v>277.06597399999998</c:v>
                </c:pt>
                <c:pt idx="351">
                  <c:v>304.77257200000003</c:v>
                </c:pt>
                <c:pt idx="352">
                  <c:v>332.47916900000001</c:v>
                </c:pt>
                <c:pt idx="353">
                  <c:v>360.185767</c:v>
                </c:pt>
                <c:pt idx="354">
                  <c:v>387.89236399999999</c:v>
                </c:pt>
                <c:pt idx="355">
                  <c:v>415.59896099999997</c:v>
                </c:pt>
                <c:pt idx="356">
                  <c:v>443.30555900000002</c:v>
                </c:pt>
                <c:pt idx="357">
                  <c:v>471.012156</c:v>
                </c:pt>
                <c:pt idx="358">
                  <c:v>498.71875399999999</c:v>
                </c:pt>
                <c:pt idx="359">
                  <c:v>526.42535099999998</c:v>
                </c:pt>
                <c:pt idx="360">
                  <c:v>554.13194899999996</c:v>
                </c:pt>
              </c:numCache>
            </c:numRef>
          </c:xVal>
          <c:yVal>
            <c:numRef>
              <c:f>'Sensitivity 2'!$W$2:$W$362</c:f>
              <c:numCache>
                <c:formatCode>General</c:formatCode>
                <c:ptCount val="361"/>
                <c:pt idx="0">
                  <c:v>0.25219847000000001</c:v>
                </c:pt>
                <c:pt idx="1">
                  <c:v>0.20694319999999999</c:v>
                </c:pt>
                <c:pt idx="2">
                  <c:v>0.18012122999999999</c:v>
                </c:pt>
                <c:pt idx="3">
                  <c:v>0.16192818</c:v>
                </c:pt>
                <c:pt idx="4">
                  <c:v>0.14858484</c:v>
                </c:pt>
                <c:pt idx="5">
                  <c:v>0.13828488999999999</c:v>
                </c:pt>
                <c:pt idx="6">
                  <c:v>0.13004210999999999</c:v>
                </c:pt>
                <c:pt idx="7">
                  <c:v>0.12326663</c:v>
                </c:pt>
                <c:pt idx="8">
                  <c:v>0.11758117999999999</c:v>
                </c:pt>
                <c:pt idx="9">
                  <c:v>0.11273186</c:v>
                </c:pt>
                <c:pt idx="10">
                  <c:v>0.10854071</c:v>
                </c:pt>
                <c:pt idx="11">
                  <c:v>0.10487884</c:v>
                </c:pt>
                <c:pt idx="12">
                  <c:v>0.10165032</c:v>
                </c:pt>
                <c:pt idx="13">
                  <c:v>9.8782110000000006E-2</c:v>
                </c:pt>
                <c:pt idx="14">
                  <c:v>9.6217510000000006E-2</c:v>
                </c:pt>
                <c:pt idx="15">
                  <c:v>9.3911739999999994E-2</c:v>
                </c:pt>
                <c:pt idx="16">
                  <c:v>9.1828950000000006E-2</c:v>
                </c:pt>
                <c:pt idx="17">
                  <c:v>8.9940019999999996E-2</c:v>
                </c:pt>
                <c:pt idx="18">
                  <c:v>8.8221079999999993E-2</c:v>
                </c:pt>
                <c:pt idx="19">
                  <c:v>0.20676126</c:v>
                </c:pt>
                <c:pt idx="20">
                  <c:v>0.17006035</c:v>
                </c:pt>
                <c:pt idx="21">
                  <c:v>0.14836594</c:v>
                </c:pt>
                <c:pt idx="22">
                  <c:v>0.13369072000000001</c:v>
                </c:pt>
                <c:pt idx="23">
                  <c:v>0.12295745</c:v>
                </c:pt>
                <c:pt idx="24">
                  <c:v>0.11469603</c:v>
                </c:pt>
                <c:pt idx="25">
                  <c:v>0.10810423</c:v>
                </c:pt>
                <c:pt idx="26">
                  <c:v>0.10270242</c:v>
                </c:pt>
                <c:pt idx="27">
                  <c:v>9.8184019999999997E-2</c:v>
                </c:pt>
                <c:pt idx="28">
                  <c:v>9.4342780000000001E-2</c:v>
                </c:pt>
                <c:pt idx="29">
                  <c:v>9.1034190000000001E-2</c:v>
                </c:pt>
                <c:pt idx="30">
                  <c:v>8.8153670000000003E-2</c:v>
                </c:pt>
                <c:pt idx="31">
                  <c:v>8.5623389999999994E-2</c:v>
                </c:pt>
                <c:pt idx="32">
                  <c:v>8.3384130000000001E-2</c:v>
                </c:pt>
                <c:pt idx="33">
                  <c:v>8.1389929999999999E-2</c:v>
                </c:pt>
                <c:pt idx="34">
                  <c:v>7.9604519999999998E-2</c:v>
                </c:pt>
                <c:pt idx="35">
                  <c:v>7.799884E-2</c:v>
                </c:pt>
                <c:pt idx="36">
                  <c:v>7.6549329999999999E-2</c:v>
                </c:pt>
                <c:pt idx="37">
                  <c:v>7.5236670000000005E-2</c:v>
                </c:pt>
                <c:pt idx="38">
                  <c:v>0.17978179</c:v>
                </c:pt>
                <c:pt idx="39">
                  <c:v>0.14820812999999999</c:v>
                </c:pt>
                <c:pt idx="40">
                  <c:v>0.12959106000000001</c:v>
                </c:pt>
                <c:pt idx="41">
                  <c:v>0.11702902</c:v>
                </c:pt>
                <c:pt idx="42">
                  <c:v>0.10786447</c:v>
                </c:pt>
                <c:pt idx="43">
                  <c:v>0.10082847</c:v>
                </c:pt>
                <c:pt idx="44">
                  <c:v>9.5228919999999995E-2</c:v>
                </c:pt>
                <c:pt idx="45">
                  <c:v>9.0652239999999995E-2</c:v>
                </c:pt>
                <c:pt idx="46">
                  <c:v>8.68342E-2</c:v>
                </c:pt>
                <c:pt idx="47">
                  <c:v>8.3597119999999997E-2</c:v>
                </c:pt>
                <c:pt idx="48">
                  <c:v>8.0816589999999994E-2</c:v>
                </c:pt>
                <c:pt idx="49">
                  <c:v>7.8402589999999994E-2</c:v>
                </c:pt>
                <c:pt idx="50">
                  <c:v>7.6288190000000006E-2</c:v>
                </c:pt>
                <c:pt idx="51">
                  <c:v>7.4422450000000001E-2</c:v>
                </c:pt>
                <c:pt idx="52">
                  <c:v>7.276589E-2</c:v>
                </c:pt>
                <c:pt idx="53">
                  <c:v>7.1287329999999996E-2</c:v>
                </c:pt>
                <c:pt idx="54">
                  <c:v>6.9961839999999997E-2</c:v>
                </c:pt>
                <c:pt idx="55">
                  <c:v>6.8769170000000004E-2</c:v>
                </c:pt>
                <c:pt idx="56">
                  <c:v>6.7692740000000001E-2</c:v>
                </c:pt>
                <c:pt idx="57">
                  <c:v>0.16143985</c:v>
                </c:pt>
                <c:pt idx="58">
                  <c:v>0.13338227999999999</c:v>
                </c:pt>
                <c:pt idx="59">
                  <c:v>0.11687725</c:v>
                </c:pt>
                <c:pt idx="60">
                  <c:v>0.10576600999999999</c:v>
                </c:pt>
                <c:pt idx="61">
                  <c:v>9.7678319999999999E-2</c:v>
                </c:pt>
                <c:pt idx="62">
                  <c:v>9.1483040000000002E-2</c:v>
                </c:pt>
                <c:pt idx="63">
                  <c:v>8.6563559999999998E-2</c:v>
                </c:pt>
                <c:pt idx="64">
                  <c:v>8.2551600000000003E-2</c:v>
                </c:pt>
                <c:pt idx="65">
                  <c:v>7.9212000000000005E-2</c:v>
                </c:pt>
                <c:pt idx="66">
                  <c:v>7.6386739999999995E-2</c:v>
                </c:pt>
                <c:pt idx="67">
                  <c:v>7.3965199999999995E-2</c:v>
                </c:pt>
                <c:pt idx="68">
                  <c:v>7.1867399999999998E-2</c:v>
                </c:pt>
                <c:pt idx="69">
                  <c:v>7.0033899999999996E-2</c:v>
                </c:pt>
                <c:pt idx="70">
                  <c:v>6.8419489999999999E-2</c:v>
                </c:pt>
                <c:pt idx="71">
                  <c:v>6.6989129999999994E-2</c:v>
                </c:pt>
                <c:pt idx="72">
                  <c:v>6.5715170000000003E-2</c:v>
                </c:pt>
                <c:pt idx="73">
                  <c:v>6.4575519999999997E-2</c:v>
                </c:pt>
                <c:pt idx="74">
                  <c:v>6.3552239999999996E-2</c:v>
                </c:pt>
                <c:pt idx="75">
                  <c:v>6.2630630000000007E-2</c:v>
                </c:pt>
                <c:pt idx="76">
                  <c:v>0.14794994</c:v>
                </c:pt>
                <c:pt idx="77">
                  <c:v>0.12249918</c:v>
                </c:pt>
                <c:pt idx="78">
                  <c:v>0.10756064</c:v>
                </c:pt>
                <c:pt idx="79">
                  <c:v>9.7525260000000003E-2</c:v>
                </c:pt>
                <c:pt idx="80">
                  <c:v>9.0235579999999996E-2</c:v>
                </c:pt>
                <c:pt idx="81">
                  <c:v>8.4662600000000005E-2</c:v>
                </c:pt>
                <c:pt idx="82">
                  <c:v>8.024568E-2</c:v>
                </c:pt>
                <c:pt idx="83">
                  <c:v>7.6650200000000002E-2</c:v>
                </c:pt>
                <c:pt idx="84">
                  <c:v>7.366259E-2</c:v>
                </c:pt>
                <c:pt idx="85">
                  <c:v>7.1139430000000003E-2</c:v>
                </c:pt>
                <c:pt idx="86">
                  <c:v>6.8980390000000003E-2</c:v>
                </c:pt>
                <c:pt idx="87">
                  <c:v>6.7112950000000005E-2</c:v>
                </c:pt>
                <c:pt idx="88">
                  <c:v>6.5483260000000001E-2</c:v>
                </c:pt>
                <c:pt idx="89">
                  <c:v>6.4050380000000004E-2</c:v>
                </c:pt>
                <c:pt idx="90">
                  <c:v>6.2782610000000003E-2</c:v>
                </c:pt>
                <c:pt idx="91">
                  <c:v>6.1654929999999997E-2</c:v>
                </c:pt>
                <c:pt idx="92">
                  <c:v>6.0647369999999999E-2</c:v>
                </c:pt>
                <c:pt idx="93">
                  <c:v>5.9743709999999998E-2</c:v>
                </c:pt>
                <c:pt idx="94">
                  <c:v>5.8930690000000001E-2</c:v>
                </c:pt>
                <c:pt idx="95">
                  <c:v>0.13750271</c:v>
                </c:pt>
                <c:pt idx="96">
                  <c:v>0.11408583999999999</c:v>
                </c:pt>
                <c:pt idx="97">
                  <c:v>0.10036955</c:v>
                </c:pt>
                <c:pt idx="98">
                  <c:v>9.1173119999999996E-2</c:v>
                </c:pt>
                <c:pt idx="99">
                  <c:v>8.4505029999999995E-2</c:v>
                </c:pt>
                <c:pt idx="100">
                  <c:v>7.9415959999999994E-2</c:v>
                </c:pt>
                <c:pt idx="101">
                  <c:v>7.5389059999999994E-2</c:v>
                </c:pt>
                <c:pt idx="102">
                  <c:v>7.2115960000000007E-2</c:v>
                </c:pt>
                <c:pt idx="103">
                  <c:v>6.9400030000000001E-2</c:v>
                </c:pt>
                <c:pt idx="104">
                  <c:v>6.7109269999999999E-2</c:v>
                </c:pt>
                <c:pt idx="105">
                  <c:v>6.5151410000000007E-2</c:v>
                </c:pt>
                <c:pt idx="106">
                  <c:v>6.3459810000000005E-2</c:v>
                </c:pt>
                <c:pt idx="107">
                  <c:v>6.1984989999999997E-2</c:v>
                </c:pt>
                <c:pt idx="108">
                  <c:v>6.0689390000000003E-2</c:v>
                </c:pt>
                <c:pt idx="109">
                  <c:v>5.9543899999999997E-2</c:v>
                </c:pt>
                <c:pt idx="110">
                  <c:v>5.852562E-2</c:v>
                </c:pt>
                <c:pt idx="111">
                  <c:v>5.7616210000000001E-2</c:v>
                </c:pt>
                <c:pt idx="112">
                  <c:v>5.6800839999999998E-2</c:v>
                </c:pt>
                <c:pt idx="113">
                  <c:v>5.6067359999999997E-2</c:v>
                </c:pt>
                <c:pt idx="114">
                  <c:v>0.12911028999999999</c:v>
                </c:pt>
                <c:pt idx="115">
                  <c:v>0.10733853</c:v>
                </c:pt>
                <c:pt idx="116">
                  <c:v>9.461058E-2</c:v>
                </c:pt>
                <c:pt idx="117">
                  <c:v>8.6091909999999994E-2</c:v>
                </c:pt>
                <c:pt idx="118">
                  <c:v>7.9925209999999997E-2</c:v>
                </c:pt>
                <c:pt idx="119">
                  <c:v>7.5225719999999996E-2</c:v>
                </c:pt>
                <c:pt idx="120">
                  <c:v>7.1512019999999996E-2</c:v>
                </c:pt>
                <c:pt idx="121">
                  <c:v>6.8497080000000002E-2</c:v>
                </c:pt>
                <c:pt idx="122">
                  <c:v>6.5998000000000001E-2</c:v>
                </c:pt>
                <c:pt idx="123">
                  <c:v>6.3892060000000001E-2</c:v>
                </c:pt>
                <c:pt idx="124">
                  <c:v>6.2093549999999997E-2</c:v>
                </c:pt>
                <c:pt idx="125">
                  <c:v>6.0540620000000003E-2</c:v>
                </c:pt>
                <c:pt idx="126">
                  <c:v>5.9187360000000001E-2</c:v>
                </c:pt>
                <c:pt idx="127">
                  <c:v>5.7998939999999999E-2</c:v>
                </c:pt>
                <c:pt idx="128">
                  <c:v>5.6948400000000003E-2</c:v>
                </c:pt>
                <c:pt idx="129">
                  <c:v>5.601453E-2</c:v>
                </c:pt>
                <c:pt idx="130">
                  <c:v>5.5180359999999998E-2</c:v>
                </c:pt>
                <c:pt idx="131">
                  <c:v>5.4432179999999997E-2</c:v>
                </c:pt>
                <c:pt idx="132">
                  <c:v>5.3758760000000003E-2</c:v>
                </c:pt>
                <c:pt idx="133">
                  <c:v>0.12218174</c:v>
                </c:pt>
                <c:pt idx="134">
                  <c:v>0.10177681</c:v>
                </c:pt>
                <c:pt idx="135">
                  <c:v>8.9869519999999994E-2</c:v>
                </c:pt>
                <c:pt idx="136">
                  <c:v>8.1912910000000005E-2</c:v>
                </c:pt>
                <c:pt idx="137">
                  <c:v>7.6161270000000003E-2</c:v>
                </c:pt>
                <c:pt idx="138">
                  <c:v>7.1783540000000007E-2</c:v>
                </c:pt>
                <c:pt idx="139">
                  <c:v>6.8327799999999994E-2</c:v>
                </c:pt>
                <c:pt idx="140">
                  <c:v>6.5524840000000001E-2</c:v>
                </c:pt>
                <c:pt idx="141">
                  <c:v>6.3203170000000003E-2</c:v>
                </c:pt>
                <c:pt idx="142">
                  <c:v>6.1247870000000003E-2</c:v>
                </c:pt>
                <c:pt idx="143">
                  <c:v>5.9578699999999998E-2</c:v>
                </c:pt>
                <c:pt idx="144">
                  <c:v>5.8137790000000002E-2</c:v>
                </c:pt>
                <c:pt idx="145">
                  <c:v>5.6882240000000001E-2</c:v>
                </c:pt>
                <c:pt idx="146">
                  <c:v>5.5779509999999997E-2</c:v>
                </c:pt>
                <c:pt idx="147">
                  <c:v>5.4804440000000003E-2</c:v>
                </c:pt>
                <c:pt idx="148">
                  <c:v>5.3937230000000003E-2</c:v>
                </c:pt>
                <c:pt idx="149">
                  <c:v>5.316208E-2</c:v>
                </c:pt>
                <c:pt idx="150">
                  <c:v>5.2466199999999998E-2</c:v>
                </c:pt>
                <c:pt idx="151">
                  <c:v>5.1839129999999997E-2</c:v>
                </c:pt>
                <c:pt idx="152">
                  <c:v>0.11633916</c:v>
                </c:pt>
                <c:pt idx="153">
                  <c:v>9.7093589999999994E-2</c:v>
                </c:pt>
                <c:pt idx="154">
                  <c:v>8.5881810000000003E-2</c:v>
                </c:pt>
                <c:pt idx="155">
                  <c:v>7.8400830000000005E-2</c:v>
                </c:pt>
                <c:pt idx="156">
                  <c:v>7.2999700000000001E-2</c:v>
                </c:pt>
                <c:pt idx="157">
                  <c:v>6.8892990000000001E-2</c:v>
                </c:pt>
                <c:pt idx="158">
                  <c:v>6.5653900000000001E-2</c:v>
                </c:pt>
                <c:pt idx="159">
                  <c:v>6.3028360000000005E-2</c:v>
                </c:pt>
                <c:pt idx="160">
                  <c:v>6.0854650000000003E-2</c:v>
                </c:pt>
                <c:pt idx="161">
                  <c:v>5.9024470000000002E-2</c:v>
                </c:pt>
                <c:pt idx="162">
                  <c:v>5.7462239999999998E-2</c:v>
                </c:pt>
                <c:pt idx="163">
                  <c:v>5.611352E-2</c:v>
                </c:pt>
                <c:pt idx="164">
                  <c:v>5.4937970000000003E-2</c:v>
                </c:pt>
                <c:pt idx="165">
                  <c:v>5.3905010000000003E-2</c:v>
                </c:pt>
                <c:pt idx="166">
                  <c:v>5.2991009999999998E-2</c:v>
                </c:pt>
                <c:pt idx="167">
                  <c:v>5.2177389999999997E-2</c:v>
                </c:pt>
                <c:pt idx="168">
                  <c:v>5.1449330000000001E-2</c:v>
                </c:pt>
                <c:pt idx="169">
                  <c:v>5.0794859999999997E-2</c:v>
                </c:pt>
                <c:pt idx="170">
                  <c:v>5.0204180000000001E-2</c:v>
                </c:pt>
                <c:pt idx="171">
                  <c:v>0.11132817</c:v>
                </c:pt>
                <c:pt idx="172">
                  <c:v>9.3082310000000001E-2</c:v>
                </c:pt>
                <c:pt idx="173">
                  <c:v>8.2469630000000002E-2</c:v>
                </c:pt>
                <c:pt idx="174">
                  <c:v>7.5397629999999993E-2</c:v>
                </c:pt>
                <c:pt idx="175">
                  <c:v>7.0297200000000004E-2</c:v>
                </c:pt>
                <c:pt idx="176">
                  <c:v>6.642236E-2</c:v>
                </c:pt>
                <c:pt idx="177">
                  <c:v>6.3368049999999995E-2</c:v>
                </c:pt>
                <c:pt idx="178">
                  <c:v>6.0893299999999997E-2</c:v>
                </c:pt>
                <c:pt idx="179">
                  <c:v>5.8844859999999999E-2</c:v>
                </c:pt>
                <c:pt idx="180">
                  <c:v>5.7120150000000001E-2</c:v>
                </c:pt>
                <c:pt idx="181">
                  <c:v>5.5647679999999998E-2</c:v>
                </c:pt>
                <c:pt idx="182">
                  <c:v>5.4375960000000001E-2</c:v>
                </c:pt>
                <c:pt idx="183">
                  <c:v>5.3266859999999999E-2</c:v>
                </c:pt>
                <c:pt idx="184">
                  <c:v>5.2291520000000001E-2</c:v>
                </c:pt>
                <c:pt idx="185">
                  <c:v>5.1427649999999998E-2</c:v>
                </c:pt>
                <c:pt idx="186">
                  <c:v>5.0657729999999998E-2</c:v>
                </c:pt>
                <c:pt idx="187">
                  <c:v>4.9967780000000003E-2</c:v>
                </c:pt>
                <c:pt idx="188">
                  <c:v>4.9346550000000003E-2</c:v>
                </c:pt>
                <c:pt idx="189">
                  <c:v>4.8784790000000001E-2</c:v>
                </c:pt>
                <c:pt idx="190">
                  <c:v>0.10697044999999999</c:v>
                </c:pt>
                <c:pt idx="191">
                  <c:v>8.9598269999999994E-2</c:v>
                </c:pt>
                <c:pt idx="192">
                  <c:v>7.9508499999999996E-2</c:v>
                </c:pt>
                <c:pt idx="193">
                  <c:v>7.2792770000000007E-2</c:v>
                </c:pt>
                <c:pt idx="194">
                  <c:v>6.7953650000000004E-2</c:v>
                </c:pt>
                <c:pt idx="195">
                  <c:v>6.4279719999999999E-2</c:v>
                </c:pt>
                <c:pt idx="196">
                  <c:v>6.1384979999999999E-2</c:v>
                </c:pt>
                <c:pt idx="197">
                  <c:v>5.9039979999999999E-2</c:v>
                </c:pt>
                <c:pt idx="198">
                  <c:v>5.7098889999999999E-2</c:v>
                </c:pt>
                <c:pt idx="199">
                  <c:v>5.5464199999999998E-2</c:v>
                </c:pt>
                <c:pt idx="200">
                  <c:v>5.4067980000000002E-2</c:v>
                </c:pt>
                <c:pt idx="201">
                  <c:v>5.2861329999999998E-2</c:v>
                </c:pt>
                <c:pt idx="202">
                  <c:v>5.1808100000000003E-2</c:v>
                </c:pt>
                <c:pt idx="203">
                  <c:v>5.0880920000000003E-2</c:v>
                </c:pt>
                <c:pt idx="204">
                  <c:v>5.005867E-2</c:v>
                </c:pt>
                <c:pt idx="205">
                  <c:v>4.9324769999999997E-2</c:v>
                </c:pt>
                <c:pt idx="206">
                  <c:v>4.8666010000000003E-2</c:v>
                </c:pt>
                <c:pt idx="207">
                  <c:v>4.807173E-2</c:v>
                </c:pt>
                <c:pt idx="208">
                  <c:v>4.7533220000000001E-2</c:v>
                </c:pt>
                <c:pt idx="209">
                  <c:v>0.10313683</c:v>
                </c:pt>
                <c:pt idx="210">
                  <c:v>8.6536740000000001E-2</c:v>
                </c:pt>
                <c:pt idx="211">
                  <c:v>7.6908379999999998E-2</c:v>
                </c:pt>
                <c:pt idx="212">
                  <c:v>7.0506379999999994E-2</c:v>
                </c:pt>
                <c:pt idx="213">
                  <c:v>6.5896730000000001E-2</c:v>
                </c:pt>
                <c:pt idx="214">
                  <c:v>6.2398710000000003E-2</c:v>
                </c:pt>
                <c:pt idx="215">
                  <c:v>5.9643219999999997E-2</c:v>
                </c:pt>
                <c:pt idx="216">
                  <c:v>5.7411009999999998E-2</c:v>
                </c:pt>
                <c:pt idx="217">
                  <c:v>5.5562880000000002E-2</c:v>
                </c:pt>
                <c:pt idx="218">
                  <c:v>5.4005789999999998E-2</c:v>
                </c:pt>
                <c:pt idx="219">
                  <c:v>5.2674980000000003E-2</c:v>
                </c:pt>
                <c:pt idx="220">
                  <c:v>5.1523880000000001E-2</c:v>
                </c:pt>
                <c:pt idx="221">
                  <c:v>5.0518069999999998E-2</c:v>
                </c:pt>
                <c:pt idx="222">
                  <c:v>4.963153E-2</c:v>
                </c:pt>
                <c:pt idx="223">
                  <c:v>4.8844180000000001E-2</c:v>
                </c:pt>
                <c:pt idx="224">
                  <c:v>4.8140269999999999E-2</c:v>
                </c:pt>
                <c:pt idx="225">
                  <c:v>4.7507250000000001E-2</c:v>
                </c:pt>
                <c:pt idx="226">
                  <c:v>4.6935030000000003E-2</c:v>
                </c:pt>
                <c:pt idx="227">
                  <c:v>4.6415329999999998E-2</c:v>
                </c:pt>
                <c:pt idx="228">
                  <c:v>9.9731159999999999E-2</c:v>
                </c:pt>
                <c:pt idx="229">
                  <c:v>8.3819790000000005E-2</c:v>
                </c:pt>
                <c:pt idx="230">
                  <c:v>7.4602360000000006E-2</c:v>
                </c:pt>
                <c:pt idx="231">
                  <c:v>6.8479109999999996E-2</c:v>
                </c:pt>
                <c:pt idx="232">
                  <c:v>6.4072809999999994E-2</c:v>
                </c:pt>
                <c:pt idx="233">
                  <c:v>6.073017E-2</c:v>
                </c:pt>
                <c:pt idx="234">
                  <c:v>5.8097240000000001E-2</c:v>
                </c:pt>
                <c:pt idx="235">
                  <c:v>5.5963949999999998E-2</c:v>
                </c:pt>
                <c:pt idx="236">
                  <c:v>5.419699E-2</c:v>
                </c:pt>
                <c:pt idx="237">
                  <c:v>5.2707360000000002E-2</c:v>
                </c:pt>
                <c:pt idx="238">
                  <c:v>5.1433149999999997E-2</c:v>
                </c:pt>
                <c:pt idx="239">
                  <c:v>5.0329859999999997E-2</c:v>
                </c:pt>
                <c:pt idx="240">
                  <c:v>4.9364650000000003E-2</c:v>
                </c:pt>
                <c:pt idx="241">
                  <c:v>4.8512680000000002E-2</c:v>
                </c:pt>
                <c:pt idx="242">
                  <c:v>4.7754820000000003E-2</c:v>
                </c:pt>
                <c:pt idx="243">
                  <c:v>4.7076060000000003E-2</c:v>
                </c:pt>
                <c:pt idx="244">
                  <c:v>4.6464459999999999E-2</c:v>
                </c:pt>
                <c:pt idx="245">
                  <c:v>4.5910399999999997E-2</c:v>
                </c:pt>
                <c:pt idx="246">
                  <c:v>4.540603E-2</c:v>
                </c:pt>
                <c:pt idx="247">
                  <c:v>9.6680180000000004E-2</c:v>
                </c:pt>
                <c:pt idx="248">
                  <c:v>8.138811E-2</c:v>
                </c:pt>
                <c:pt idx="249">
                  <c:v>7.2539530000000005E-2</c:v>
                </c:pt>
                <c:pt idx="250">
                  <c:v>6.6665879999999997E-2</c:v>
                </c:pt>
                <c:pt idx="251">
                  <c:v>6.2441150000000001E-2</c:v>
                </c:pt>
                <c:pt idx="252">
                  <c:v>5.9236789999999998E-2</c:v>
                </c:pt>
                <c:pt idx="253">
                  <c:v>5.671255E-2</c:v>
                </c:pt>
                <c:pt idx="254">
                  <c:v>5.4666619999999999E-2</c:v>
                </c:pt>
                <c:pt idx="255">
                  <c:v>5.2971079999999997E-2</c:v>
                </c:pt>
                <c:pt idx="256">
                  <c:v>5.1540519999999999E-2</c:v>
                </c:pt>
                <c:pt idx="257">
                  <c:v>5.031563E-2</c:v>
                </c:pt>
                <c:pt idx="258">
                  <c:v>4.92538E-2</c:v>
                </c:pt>
                <c:pt idx="259">
                  <c:v>4.832359E-2</c:v>
                </c:pt>
                <c:pt idx="260">
                  <c:v>4.750124E-2</c:v>
                </c:pt>
                <c:pt idx="261">
                  <c:v>4.6768469999999999E-2</c:v>
                </c:pt>
                <c:pt idx="262">
                  <c:v>4.6110940000000003E-2</c:v>
                </c:pt>
                <c:pt idx="263">
                  <c:v>4.5517269999999999E-2</c:v>
                </c:pt>
                <c:pt idx="264">
                  <c:v>4.4978270000000001E-2</c:v>
                </c:pt>
                <c:pt idx="265">
                  <c:v>4.4486449999999997E-2</c:v>
                </c:pt>
                <c:pt idx="266">
                  <c:v>9.392702E-2</c:v>
                </c:pt>
                <c:pt idx="267">
                  <c:v>7.9195660000000001E-2</c:v>
                </c:pt>
                <c:pt idx="268">
                  <c:v>7.0680400000000004E-2</c:v>
                </c:pt>
                <c:pt idx="269">
                  <c:v>6.5031749999999999E-2</c:v>
                </c:pt>
                <c:pt idx="270">
                  <c:v>6.097019E-2</c:v>
                </c:pt>
                <c:pt idx="271">
                  <c:v>5.7889709999999997E-2</c:v>
                </c:pt>
                <c:pt idx="272">
                  <c:v>5.546247E-2</c:v>
                </c:pt>
                <c:pt idx="273">
                  <c:v>5.3494220000000002E-2</c:v>
                </c:pt>
                <c:pt idx="274">
                  <c:v>5.1861879999999999E-2</c:v>
                </c:pt>
                <c:pt idx="275">
                  <c:v>5.0483390000000003E-2</c:v>
                </c:pt>
                <c:pt idx="276">
                  <c:v>4.930176E-2</c:v>
                </c:pt>
                <c:pt idx="277">
                  <c:v>4.8276090000000001E-2</c:v>
                </c:pt>
                <c:pt idx="278">
                  <c:v>4.7376229999999998E-2</c:v>
                </c:pt>
                <c:pt idx="279">
                  <c:v>4.6579410000000002E-2</c:v>
                </c:pt>
                <c:pt idx="280">
                  <c:v>4.5868109999999997E-2</c:v>
                </c:pt>
                <c:pt idx="281">
                  <c:v>4.5228619999999997E-2</c:v>
                </c:pt>
                <c:pt idx="282">
                  <c:v>4.465003E-2</c:v>
                </c:pt>
                <c:pt idx="283">
                  <c:v>4.4123559999999999E-2</c:v>
                </c:pt>
                <c:pt idx="284">
                  <c:v>4.3642060000000003E-2</c:v>
                </c:pt>
                <c:pt idx="285">
                  <c:v>9.1426709999999994E-2</c:v>
                </c:pt>
                <c:pt idx="286">
                  <c:v>7.7206109999999994E-2</c:v>
                </c:pt>
                <c:pt idx="287">
                  <c:v>6.8993840000000001E-2</c:v>
                </c:pt>
                <c:pt idx="288">
                  <c:v>6.3549190000000005E-2</c:v>
                </c:pt>
                <c:pt idx="289">
                  <c:v>5.963512E-2</c:v>
                </c:pt>
                <c:pt idx="290">
                  <c:v>5.6666210000000002E-2</c:v>
                </c:pt>
                <c:pt idx="291">
                  <c:v>5.4326039999999999E-2</c:v>
                </c:pt>
                <c:pt idx="292">
                  <c:v>5.2427229999999998E-2</c:v>
                </c:pt>
                <c:pt idx="293">
                  <c:v>5.0851159999999999E-2</c:v>
                </c:pt>
                <c:pt idx="294">
                  <c:v>4.9518810000000003E-2</c:v>
                </c:pt>
                <c:pt idx="295">
                  <c:v>4.8375309999999998E-2</c:v>
                </c:pt>
                <c:pt idx="296">
                  <c:v>4.7381359999999997E-2</c:v>
                </c:pt>
                <c:pt idx="297">
                  <c:v>4.6507970000000003E-2</c:v>
                </c:pt>
                <c:pt idx="298">
                  <c:v>4.5733259999999998E-2</c:v>
                </c:pt>
                <c:pt idx="299">
                  <c:v>4.5040440000000001E-2</c:v>
                </c:pt>
                <c:pt idx="300">
                  <c:v>4.4416329999999997E-2</c:v>
                </c:pt>
                <c:pt idx="301">
                  <c:v>4.3850479999999997E-2</c:v>
                </c:pt>
                <c:pt idx="302">
                  <c:v>4.3334490000000003E-2</c:v>
                </c:pt>
                <c:pt idx="303">
                  <c:v>4.2861499999999997E-2</c:v>
                </c:pt>
                <c:pt idx="304">
                  <c:v>8.9143210000000001E-2</c:v>
                </c:pt>
                <c:pt idx="305">
                  <c:v>7.5390310000000002E-2</c:v>
                </c:pt>
                <c:pt idx="306">
                  <c:v>6.7454910000000007E-2</c:v>
                </c:pt>
                <c:pt idx="307">
                  <c:v>6.2196149999999999E-2</c:v>
                </c:pt>
                <c:pt idx="308">
                  <c:v>5.841607E-2</c:v>
                </c:pt>
                <c:pt idx="309">
                  <c:v>5.5548189999999997E-2</c:v>
                </c:pt>
                <c:pt idx="310">
                  <c:v>5.328654E-2</c:v>
                </c:pt>
                <c:pt idx="311">
                  <c:v>5.145011E-2</c:v>
                </c:pt>
                <c:pt idx="312">
                  <c:v>4.9924379999999997E-2</c:v>
                </c:pt>
                <c:pt idx="313">
                  <c:v>4.8633099999999999E-2</c:v>
                </c:pt>
                <c:pt idx="314">
                  <c:v>4.75234E-2</c:v>
                </c:pt>
                <c:pt idx="315">
                  <c:v>4.6557399999999999E-2</c:v>
                </c:pt>
                <c:pt idx="316">
                  <c:v>4.5707190000000002E-2</c:v>
                </c:pt>
                <c:pt idx="317">
                  <c:v>4.4951739999999997E-2</c:v>
                </c:pt>
                <c:pt idx="318">
                  <c:v>4.4274870000000001E-2</c:v>
                </c:pt>
                <c:pt idx="319">
                  <c:v>4.3663939999999998E-2</c:v>
                </c:pt>
                <c:pt idx="320">
                  <c:v>4.3108899999999999E-2</c:v>
                </c:pt>
                <c:pt idx="321">
                  <c:v>4.2601689999999998E-2</c:v>
                </c:pt>
                <c:pt idx="322">
                  <c:v>4.2135739999999998E-2</c:v>
                </c:pt>
                <c:pt idx="323">
                  <c:v>8.7047239999999998E-2</c:v>
                </c:pt>
                <c:pt idx="324">
                  <c:v>7.3724639999999994E-2</c:v>
                </c:pt>
                <c:pt idx="325">
                  <c:v>6.6043389999999993E-2</c:v>
                </c:pt>
                <c:pt idx="326">
                  <c:v>6.0954790000000002E-2</c:v>
                </c:pt>
                <c:pt idx="327">
                  <c:v>5.7296979999999997E-2</c:v>
                </c:pt>
                <c:pt idx="328">
                  <c:v>5.4520949999999999E-2</c:v>
                </c:pt>
                <c:pt idx="329">
                  <c:v>5.2330450000000001E-2</c:v>
                </c:pt>
                <c:pt idx="330">
                  <c:v>5.0550299999999999E-2</c:v>
                </c:pt>
                <c:pt idx="331">
                  <c:v>4.9069790000000002E-2</c:v>
                </c:pt>
                <c:pt idx="332">
                  <c:v>4.7815240000000002E-2</c:v>
                </c:pt>
                <c:pt idx="333">
                  <c:v>4.6735609999999997E-2</c:v>
                </c:pt>
                <c:pt idx="334">
                  <c:v>4.5794349999999998E-2</c:v>
                </c:pt>
                <c:pt idx="335">
                  <c:v>4.4964539999999997E-2</c:v>
                </c:pt>
                <c:pt idx="336">
                  <c:v>4.422591E-2</c:v>
                </c:pt>
                <c:pt idx="337">
                  <c:v>4.3562879999999998E-2</c:v>
                </c:pt>
                <c:pt idx="338">
                  <c:v>4.296328E-2</c:v>
                </c:pt>
                <c:pt idx="339">
                  <c:v>4.2417450000000002E-2</c:v>
                </c:pt>
                <c:pt idx="340">
                  <c:v>4.1917620000000003E-2</c:v>
                </c:pt>
                <c:pt idx="341">
                  <c:v>4.1457479999999998E-2</c:v>
                </c:pt>
                <c:pt idx="342">
                  <c:v>8.5114750000000003E-2</c:v>
                </c:pt>
                <c:pt idx="343">
                  <c:v>7.2189690000000001E-2</c:v>
                </c:pt>
                <c:pt idx="344">
                  <c:v>6.4742679999999997E-2</c:v>
                </c:pt>
                <c:pt idx="345">
                  <c:v>5.9810479999999999E-2</c:v>
                </c:pt>
                <c:pt idx="346">
                  <c:v>5.6264670000000003E-2</c:v>
                </c:pt>
                <c:pt idx="347">
                  <c:v>5.3572509999999997E-2</c:v>
                </c:pt>
                <c:pt idx="348">
                  <c:v>5.1446699999999998E-2</c:v>
                </c:pt>
                <c:pt idx="349">
                  <c:v>4.9717530000000003E-2</c:v>
                </c:pt>
                <c:pt idx="350">
                  <c:v>4.8277809999999997E-2</c:v>
                </c:pt>
                <c:pt idx="351">
                  <c:v>4.7056239999999999E-2</c:v>
                </c:pt>
                <c:pt idx="352">
                  <c:v>4.6003479999999999E-2</c:v>
                </c:pt>
                <c:pt idx="353">
                  <c:v>4.5084190000000003E-2</c:v>
                </c:pt>
                <c:pt idx="354">
                  <c:v>4.4272390000000002E-2</c:v>
                </c:pt>
                <c:pt idx="355">
                  <c:v>4.354852E-2</c:v>
                </c:pt>
                <c:pt idx="356">
                  <c:v>4.2897539999999998E-2</c:v>
                </c:pt>
                <c:pt idx="357">
                  <c:v>4.2307709999999998E-2</c:v>
                </c:pt>
                <c:pt idx="358">
                  <c:v>4.176974E-2</c:v>
                </c:pt>
                <c:pt idx="359">
                  <c:v>4.1276119999999999E-2</c:v>
                </c:pt>
                <c:pt idx="360">
                  <c:v>4.0820780000000001E-2</c:v>
                </c:pt>
              </c:numCache>
            </c:numRef>
          </c:yVal>
          <c:smooth val="1"/>
          <c:extLst>
            <c:ext xmlns:c16="http://schemas.microsoft.com/office/drawing/2014/chart" uri="{C3380CC4-5D6E-409C-BE32-E72D297353CC}">
              <c16:uniqueId val="{00000000-827B-4503-A17E-961421937CC4}"/>
            </c:ext>
          </c:extLst>
        </c:ser>
        <c:dLbls>
          <c:showLegendKey val="0"/>
          <c:showVal val="0"/>
          <c:showCatName val="0"/>
          <c:showSerName val="0"/>
          <c:showPercent val="0"/>
          <c:showBubbleSize val="0"/>
        </c:dLbls>
        <c:axId val="48122880"/>
        <c:axId val="48125440"/>
      </c:scatterChart>
      <c:valAx>
        <c:axId val="48122880"/>
        <c:scaling>
          <c:orientation val="minMax"/>
        </c:scaling>
        <c:delete val="0"/>
        <c:axPos val="b"/>
        <c:title>
          <c:tx>
            <c:rich>
              <a:bodyPr/>
              <a:lstStyle/>
              <a:p>
                <a:pPr>
                  <a:defRPr sz="1800"/>
                </a:pPr>
                <a:r>
                  <a:rPr lang="en-US" sz="1800" b="0"/>
                  <a:t>Expected</a:t>
                </a:r>
                <a:r>
                  <a:rPr lang="en-US" sz="1800" b="0" baseline="0"/>
                  <a:t> tag recoveries</a:t>
                </a:r>
                <a:endParaRPr lang="en-US" sz="1800" b="0"/>
              </a:p>
            </c:rich>
          </c:tx>
          <c:overlay val="0"/>
        </c:title>
        <c:numFmt formatCode="General" sourceLinked="1"/>
        <c:majorTickMark val="out"/>
        <c:minorTickMark val="none"/>
        <c:tickLblPos val="nextTo"/>
        <c:spPr>
          <a:ln w="12700"/>
        </c:spPr>
        <c:txPr>
          <a:bodyPr/>
          <a:lstStyle/>
          <a:p>
            <a:pPr>
              <a:defRPr sz="1200"/>
            </a:pPr>
            <a:endParaRPr lang="en-US"/>
          </a:p>
        </c:txPr>
        <c:crossAx val="48125440"/>
        <c:crosses val="autoZero"/>
        <c:crossBetween val="midCat"/>
      </c:valAx>
      <c:valAx>
        <c:axId val="48125440"/>
        <c:scaling>
          <c:orientation val="minMax"/>
        </c:scaling>
        <c:delete val="0"/>
        <c:axPos val="l"/>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800" b="0"/>
                  <a:t>CV of </a:t>
                </a:r>
                <a:r>
                  <a:rPr lang="en-US" sz="1800" b="0" i="1" baseline="0">
                    <a:effectLst/>
                  </a:rPr>
                  <a:t>p </a:t>
                </a:r>
                <a:r>
                  <a:rPr lang="en-US" sz="1800" b="0" i="0" baseline="0">
                    <a:effectLst/>
                  </a:rPr>
                  <a:t>from MLE approach</a:t>
                </a:r>
                <a:endParaRPr lang="en-US" sz="1800" i="0">
                  <a:effectLst/>
                </a:endParaRPr>
              </a:p>
            </c:rich>
          </c:tx>
          <c:overlay val="0"/>
        </c:title>
        <c:numFmt formatCode="#,##0.00" sourceLinked="0"/>
        <c:majorTickMark val="out"/>
        <c:minorTickMark val="none"/>
        <c:tickLblPos val="nextTo"/>
        <c:txPr>
          <a:bodyPr/>
          <a:lstStyle/>
          <a:p>
            <a:pPr>
              <a:defRPr sz="1200"/>
            </a:pPr>
            <a:endParaRPr lang="en-US"/>
          </a:p>
        </c:txPr>
        <c:crossAx val="48122880"/>
        <c:crosses val="autoZero"/>
        <c:crossBetween val="midCat"/>
      </c:valAx>
      <c:spPr>
        <a:ln w="12700">
          <a:solidFill>
            <a:schemeClr val="tx1"/>
          </a:solidFill>
        </a:ln>
      </c:spPr>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792696529047614"/>
          <c:y val="4.3790205195895229E-2"/>
          <c:w val="0.84949824399912099"/>
          <c:h val="0.86918437601763898"/>
        </c:manualLayout>
      </c:layout>
      <c:barChart>
        <c:barDir val="col"/>
        <c:grouping val="stacked"/>
        <c:varyColors val="0"/>
        <c:ser>
          <c:idx val="0"/>
          <c:order val="0"/>
          <c:tx>
            <c:strRef>
              <c:f>Sheet1!$A$2</c:f>
              <c:strCache>
                <c:ptCount val="1"/>
                <c:pt idx="0">
                  <c:v>Tagged</c:v>
                </c:pt>
              </c:strCache>
            </c:strRef>
          </c:tx>
          <c:invertIfNegative val="0"/>
          <c:cat>
            <c:strRef>
              <c:f>Sheet1!$B$1:$E$1</c:f>
              <c:strCache>
                <c:ptCount val="4"/>
                <c:pt idx="0">
                  <c:v>PBT (2012)</c:v>
                </c:pt>
                <c:pt idx="1">
                  <c:v>CWT (2012)</c:v>
                </c:pt>
                <c:pt idx="2">
                  <c:v>PBT (2013)</c:v>
                </c:pt>
                <c:pt idx="3">
                  <c:v>CWT (2013)</c:v>
                </c:pt>
              </c:strCache>
            </c:strRef>
          </c:cat>
          <c:val>
            <c:numRef>
              <c:f>Sheet1!$B$2:$E$2</c:f>
              <c:numCache>
                <c:formatCode>General</c:formatCode>
                <c:ptCount val="4"/>
                <c:pt idx="0">
                  <c:v>45</c:v>
                </c:pt>
                <c:pt idx="1">
                  <c:v>13</c:v>
                </c:pt>
                <c:pt idx="2">
                  <c:v>43</c:v>
                </c:pt>
                <c:pt idx="3">
                  <c:v>7</c:v>
                </c:pt>
              </c:numCache>
            </c:numRef>
          </c:val>
          <c:extLst>
            <c:ext xmlns:c16="http://schemas.microsoft.com/office/drawing/2014/chart" uri="{C3380CC4-5D6E-409C-BE32-E72D297353CC}">
              <c16:uniqueId val="{00000000-146A-43F1-B679-2CAF6597162C}"/>
            </c:ext>
          </c:extLst>
        </c:ser>
        <c:ser>
          <c:idx val="1"/>
          <c:order val="1"/>
          <c:tx>
            <c:strRef>
              <c:f>Sheet1!$A$3</c:f>
              <c:strCache>
                <c:ptCount val="1"/>
                <c:pt idx="0">
                  <c:v>Untagged</c:v>
                </c:pt>
              </c:strCache>
            </c:strRef>
          </c:tx>
          <c:invertIfNegative val="0"/>
          <c:cat>
            <c:strRef>
              <c:f>Sheet1!$B$1:$E$1</c:f>
              <c:strCache>
                <c:ptCount val="4"/>
                <c:pt idx="0">
                  <c:v>PBT (2012)</c:v>
                </c:pt>
                <c:pt idx="1">
                  <c:v>CWT (2012)</c:v>
                </c:pt>
                <c:pt idx="2">
                  <c:v>PBT (2013)</c:v>
                </c:pt>
                <c:pt idx="3">
                  <c:v>CWT (2013)</c:v>
                </c:pt>
              </c:strCache>
            </c:strRef>
          </c:cat>
          <c:val>
            <c:numRef>
              <c:f>Sheet1!$B$3:$E$3</c:f>
              <c:numCache>
                <c:formatCode>General</c:formatCode>
                <c:ptCount val="4"/>
                <c:pt idx="0">
                  <c:v>144</c:v>
                </c:pt>
                <c:pt idx="1">
                  <c:v>205</c:v>
                </c:pt>
                <c:pt idx="2">
                  <c:v>70</c:v>
                </c:pt>
                <c:pt idx="3">
                  <c:v>146</c:v>
                </c:pt>
              </c:numCache>
            </c:numRef>
          </c:val>
          <c:extLst>
            <c:ext xmlns:c16="http://schemas.microsoft.com/office/drawing/2014/chart" uri="{C3380CC4-5D6E-409C-BE32-E72D297353CC}">
              <c16:uniqueId val="{00000001-146A-43F1-B679-2CAF6597162C}"/>
            </c:ext>
          </c:extLst>
        </c:ser>
        <c:ser>
          <c:idx val="2"/>
          <c:order val="2"/>
          <c:tx>
            <c:strRef>
              <c:f>Sheet1!$A$4</c:f>
              <c:strCache>
                <c:ptCount val="1"/>
                <c:pt idx="0">
                  <c:v>Undetermined</c:v>
                </c:pt>
              </c:strCache>
            </c:strRef>
          </c:tx>
          <c:invertIfNegative val="0"/>
          <c:cat>
            <c:strRef>
              <c:f>Sheet1!$B$1:$E$1</c:f>
              <c:strCache>
                <c:ptCount val="4"/>
                <c:pt idx="0">
                  <c:v>PBT (2012)</c:v>
                </c:pt>
                <c:pt idx="1">
                  <c:v>CWT (2012)</c:v>
                </c:pt>
                <c:pt idx="2">
                  <c:v>PBT (2013)</c:v>
                </c:pt>
                <c:pt idx="3">
                  <c:v>CWT (2013)</c:v>
                </c:pt>
              </c:strCache>
            </c:strRef>
          </c:cat>
          <c:val>
            <c:numRef>
              <c:f>Sheet1!$B$4:$E$4</c:f>
              <c:numCache>
                <c:formatCode>General</c:formatCode>
                <c:ptCount val="4"/>
                <c:pt idx="0">
                  <c:v>29</c:v>
                </c:pt>
                <c:pt idx="1">
                  <c:v>0</c:v>
                </c:pt>
                <c:pt idx="2">
                  <c:v>40</c:v>
                </c:pt>
                <c:pt idx="3">
                  <c:v>0</c:v>
                </c:pt>
              </c:numCache>
            </c:numRef>
          </c:val>
          <c:extLst>
            <c:ext xmlns:c16="http://schemas.microsoft.com/office/drawing/2014/chart" uri="{C3380CC4-5D6E-409C-BE32-E72D297353CC}">
              <c16:uniqueId val="{00000002-146A-43F1-B679-2CAF6597162C}"/>
            </c:ext>
          </c:extLst>
        </c:ser>
        <c:dLbls>
          <c:showLegendKey val="0"/>
          <c:showVal val="0"/>
          <c:showCatName val="0"/>
          <c:showSerName val="0"/>
          <c:showPercent val="0"/>
          <c:showBubbleSize val="0"/>
        </c:dLbls>
        <c:gapWidth val="150"/>
        <c:overlap val="100"/>
        <c:axId val="107424768"/>
        <c:axId val="107430656"/>
      </c:barChart>
      <c:catAx>
        <c:axId val="107424768"/>
        <c:scaling>
          <c:orientation val="minMax"/>
        </c:scaling>
        <c:delete val="0"/>
        <c:axPos val="b"/>
        <c:numFmt formatCode="General" sourceLinked="0"/>
        <c:majorTickMark val="out"/>
        <c:minorTickMark val="none"/>
        <c:tickLblPos val="nextTo"/>
        <c:txPr>
          <a:bodyPr/>
          <a:lstStyle/>
          <a:p>
            <a:pPr>
              <a:defRPr sz="1400"/>
            </a:pPr>
            <a:endParaRPr lang="en-US"/>
          </a:p>
        </c:txPr>
        <c:crossAx val="107430656"/>
        <c:crosses val="autoZero"/>
        <c:auto val="1"/>
        <c:lblAlgn val="ctr"/>
        <c:lblOffset val="100"/>
        <c:noMultiLvlLbl val="0"/>
      </c:catAx>
      <c:valAx>
        <c:axId val="107430656"/>
        <c:scaling>
          <c:orientation val="minMax"/>
        </c:scaling>
        <c:delete val="0"/>
        <c:axPos val="l"/>
        <c:majorGridlines/>
        <c:title>
          <c:tx>
            <c:rich>
              <a:bodyPr rot="-5400000" vert="horz"/>
              <a:lstStyle/>
              <a:p>
                <a:pPr>
                  <a:defRPr sz="2000"/>
                </a:pPr>
                <a:r>
                  <a:rPr lang="en-US" sz="2000"/>
                  <a:t>Number of carcasses</a:t>
                </a:r>
              </a:p>
            </c:rich>
          </c:tx>
          <c:overlay val="0"/>
        </c:title>
        <c:numFmt formatCode="General" sourceLinked="1"/>
        <c:majorTickMark val="out"/>
        <c:minorTickMark val="none"/>
        <c:tickLblPos val="nextTo"/>
        <c:txPr>
          <a:bodyPr/>
          <a:lstStyle/>
          <a:p>
            <a:pPr>
              <a:defRPr sz="1400"/>
            </a:pPr>
            <a:endParaRPr lang="en-US"/>
          </a:p>
        </c:txPr>
        <c:crossAx val="107424768"/>
        <c:crosses val="autoZero"/>
        <c:crossBetween val="between"/>
      </c:valAx>
      <c:spPr>
        <a:ln>
          <a:solidFill>
            <a:schemeClr val="tx1"/>
          </a:solidFill>
        </a:ln>
      </c:spPr>
    </c:plotArea>
    <c:legend>
      <c:legendPos val="r"/>
      <c:layout>
        <c:manualLayout>
          <c:xMode val="edge"/>
          <c:yMode val="edge"/>
          <c:x val="0.52402562840525335"/>
          <c:y val="4.3618243371752442E-2"/>
          <c:w val="0.45806188918328339"/>
          <c:h val="0.19628668450351186"/>
        </c:manualLayout>
      </c:layout>
      <c:overlay val="0"/>
      <c:txPr>
        <a:bodyPr/>
        <a:lstStyle/>
        <a:p>
          <a:pPr>
            <a:defRPr sz="200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Chinook Salmon Broodstock</a:t>
            </a:r>
            <a:r>
              <a:rPr lang="en-US" baseline="0"/>
              <a:t> Genotyping in Snake River Basin</a:t>
            </a:r>
            <a:endParaRPr lang="en-US"/>
          </a:p>
        </c:rich>
      </c:tx>
      <c:overlay val="0"/>
    </c:title>
    <c:autoTitleDeleted val="0"/>
    <c:plotArea>
      <c:layout/>
      <c:barChart>
        <c:barDir val="col"/>
        <c:grouping val="clustered"/>
        <c:varyColors val="0"/>
        <c:ser>
          <c:idx val="0"/>
          <c:order val="0"/>
          <c:tx>
            <c:strRef>
              <c:f>Sheet4!$D$1</c:f>
              <c:strCache>
                <c:ptCount val="1"/>
                <c:pt idx="0">
                  <c:v>Tagging Fraction</c:v>
                </c:pt>
              </c:strCache>
            </c:strRef>
          </c:tx>
          <c:invertIfNegative val="0"/>
          <c:cat>
            <c:strRef>
              <c:f>Sheet4!$C$2:$C$76</c:f>
              <c:strCache>
                <c:ptCount val="75"/>
                <c:pt idx="0">
                  <c:v>Catherine Crk.SY2008</c:v>
                </c:pt>
                <c:pt idx="1">
                  <c:v>Catherine Crk.SY2009</c:v>
                </c:pt>
                <c:pt idx="2">
                  <c:v>Catherine Crk.SY2010</c:v>
                </c:pt>
                <c:pt idx="3">
                  <c:v>Catherine Crk.SY2011</c:v>
                </c:pt>
                <c:pt idx="4">
                  <c:v>Catherine Crk.SY2012</c:v>
                </c:pt>
                <c:pt idx="5">
                  <c:v>ClearwaterSY2008</c:v>
                </c:pt>
                <c:pt idx="6">
                  <c:v>ClearwaterSY2009</c:v>
                </c:pt>
                <c:pt idx="7">
                  <c:v>ClearwaterSY2010</c:v>
                </c:pt>
                <c:pt idx="8">
                  <c:v>ClearwaterSY2011</c:v>
                </c:pt>
                <c:pt idx="9">
                  <c:v>ClearwaterSY2012</c:v>
                </c:pt>
                <c:pt idx="10">
                  <c:v>DworshakSY2008</c:v>
                </c:pt>
                <c:pt idx="11">
                  <c:v>DworshakSY2009</c:v>
                </c:pt>
                <c:pt idx="12">
                  <c:v>DworshakSY2010</c:v>
                </c:pt>
                <c:pt idx="13">
                  <c:v>DworshakSY2011</c:v>
                </c:pt>
                <c:pt idx="14">
                  <c:v>DworshakSY2012</c:v>
                </c:pt>
                <c:pt idx="15">
                  <c:v>Grande RondeSY2008</c:v>
                </c:pt>
                <c:pt idx="16">
                  <c:v>Grande RondeSY2009</c:v>
                </c:pt>
                <c:pt idx="17">
                  <c:v>Grande RondeSY2010</c:v>
                </c:pt>
                <c:pt idx="18">
                  <c:v>Grande RondeSY2011</c:v>
                </c:pt>
                <c:pt idx="19">
                  <c:v>Grande Ronde SY2012</c:v>
                </c:pt>
                <c:pt idx="20">
                  <c:v>ImnahaSY2008</c:v>
                </c:pt>
                <c:pt idx="21">
                  <c:v>ImnahaSY2009</c:v>
                </c:pt>
                <c:pt idx="22">
                  <c:v>ImnahaSY2010</c:v>
                </c:pt>
                <c:pt idx="23">
                  <c:v>ImnahaSY2011</c:v>
                </c:pt>
                <c:pt idx="24">
                  <c:v>ImnahaSY2012</c:v>
                </c:pt>
                <c:pt idx="25">
                  <c:v>Johnson CrkSY2008</c:v>
                </c:pt>
                <c:pt idx="26">
                  <c:v>Johnson CrkSY2009</c:v>
                </c:pt>
                <c:pt idx="27">
                  <c:v>Johnson CrkSY2010</c:v>
                </c:pt>
                <c:pt idx="28">
                  <c:v>Johnson CrkSY2011</c:v>
                </c:pt>
                <c:pt idx="29">
                  <c:v>Johnson CrkSY2012</c:v>
                </c:pt>
                <c:pt idx="30">
                  <c:v>LookingglassSY2008</c:v>
                </c:pt>
                <c:pt idx="31">
                  <c:v>LookingglassSY2009</c:v>
                </c:pt>
                <c:pt idx="32">
                  <c:v>LookingglassSY2010</c:v>
                </c:pt>
                <c:pt idx="33">
                  <c:v>LookingglassSY2011</c:v>
                </c:pt>
                <c:pt idx="34">
                  <c:v>LookingglassSY2012</c:v>
                </c:pt>
                <c:pt idx="35">
                  <c:v>Lostine SY2012</c:v>
                </c:pt>
                <c:pt idx="36">
                  <c:v>Lostine SY2008</c:v>
                </c:pt>
                <c:pt idx="37">
                  <c:v>Lostine SY2009</c:v>
                </c:pt>
                <c:pt idx="38">
                  <c:v>Lostine SY2010</c:v>
                </c:pt>
                <c:pt idx="39">
                  <c:v>Lostine SY2011</c:v>
                </c:pt>
                <c:pt idx="40">
                  <c:v>McCallSY2008</c:v>
                </c:pt>
                <c:pt idx="41">
                  <c:v>McCallSY2009</c:v>
                </c:pt>
                <c:pt idx="42">
                  <c:v>McCallSY2010</c:v>
                </c:pt>
                <c:pt idx="43">
                  <c:v>McCallSY2011</c:v>
                </c:pt>
                <c:pt idx="44">
                  <c:v>McCallSY2012</c:v>
                </c:pt>
                <c:pt idx="45">
                  <c:v>NPTHSY2008</c:v>
                </c:pt>
                <c:pt idx="46">
                  <c:v>NPTHSY2009</c:v>
                </c:pt>
                <c:pt idx="47">
                  <c:v>NPTHSY2010</c:v>
                </c:pt>
                <c:pt idx="48">
                  <c:v>NPTHSY2011</c:v>
                </c:pt>
                <c:pt idx="49">
                  <c:v>NPTHSY2012</c:v>
                </c:pt>
                <c:pt idx="50">
                  <c:v>PahsimeroiSY2008</c:v>
                </c:pt>
                <c:pt idx="51">
                  <c:v>PahsimeroiSY2009</c:v>
                </c:pt>
                <c:pt idx="52">
                  <c:v>PahsimeroiSY2010</c:v>
                </c:pt>
                <c:pt idx="53">
                  <c:v>PahsimeroiSY2011</c:v>
                </c:pt>
                <c:pt idx="54">
                  <c:v>PahsimeroiSY2012</c:v>
                </c:pt>
                <c:pt idx="55">
                  <c:v>PowellSY2008</c:v>
                </c:pt>
                <c:pt idx="56">
                  <c:v>PowellSY2009</c:v>
                </c:pt>
                <c:pt idx="57">
                  <c:v>PowellSY2010</c:v>
                </c:pt>
                <c:pt idx="58">
                  <c:v>PowellSY2011</c:v>
                </c:pt>
                <c:pt idx="59">
                  <c:v>PowellSY2012</c:v>
                </c:pt>
                <c:pt idx="60">
                  <c:v>Rapid RiverSY2008</c:v>
                </c:pt>
                <c:pt idx="61">
                  <c:v>Rapid RiverSY2009</c:v>
                </c:pt>
                <c:pt idx="62">
                  <c:v>Rapid RiverSY2010</c:v>
                </c:pt>
                <c:pt idx="63">
                  <c:v>Rapid RiverSY2011</c:v>
                </c:pt>
                <c:pt idx="64">
                  <c:v>Rapid RiverSY2012</c:v>
                </c:pt>
                <c:pt idx="65">
                  <c:v>SawtoothSY2008</c:v>
                </c:pt>
                <c:pt idx="66">
                  <c:v>SawtoothSY2009</c:v>
                </c:pt>
                <c:pt idx="67">
                  <c:v>SawtoothSY2010</c:v>
                </c:pt>
                <c:pt idx="68">
                  <c:v>SawtoothSY2011</c:v>
                </c:pt>
                <c:pt idx="69">
                  <c:v>SawtoothSY2012</c:v>
                </c:pt>
                <c:pt idx="70">
                  <c:v>TuccannonSY2008</c:v>
                </c:pt>
                <c:pt idx="71">
                  <c:v>TuccannonSY2009</c:v>
                </c:pt>
                <c:pt idx="72">
                  <c:v>TuccannonSY2010</c:v>
                </c:pt>
                <c:pt idx="73">
                  <c:v>TuccannonSY2011</c:v>
                </c:pt>
                <c:pt idx="74">
                  <c:v>TuccannonSY2012</c:v>
                </c:pt>
              </c:strCache>
            </c:strRef>
          </c:cat>
          <c:val>
            <c:numRef>
              <c:f>Sheet4!$D$2:$D$76</c:f>
              <c:numCache>
                <c:formatCode>0.0000</c:formatCode>
                <c:ptCount val="75"/>
                <c:pt idx="0">
                  <c:v>1</c:v>
                </c:pt>
                <c:pt idx="1">
                  <c:v>0.95350000000000001</c:v>
                </c:pt>
                <c:pt idx="2">
                  <c:v>0.89290000000000003</c:v>
                </c:pt>
                <c:pt idx="3">
                  <c:v>0.91669999999999996</c:v>
                </c:pt>
                <c:pt idx="4">
                  <c:v>0.90476190476190477</c:v>
                </c:pt>
                <c:pt idx="5">
                  <c:v>0.96589999999999998</c:v>
                </c:pt>
                <c:pt idx="6">
                  <c:v>0.86329999999999996</c:v>
                </c:pt>
                <c:pt idx="7">
                  <c:v>0.99480000000000002</c:v>
                </c:pt>
                <c:pt idx="8">
                  <c:v>0.95609397430061971</c:v>
                </c:pt>
                <c:pt idx="9">
                  <c:v>0.95927601809954743</c:v>
                </c:pt>
                <c:pt idx="10">
                  <c:v>0.9748</c:v>
                </c:pt>
                <c:pt idx="11">
                  <c:v>0.98870000000000002</c:v>
                </c:pt>
                <c:pt idx="12">
                  <c:v>0.98480000000000001</c:v>
                </c:pt>
                <c:pt idx="13">
                  <c:v>0.99005678152019616</c:v>
                </c:pt>
                <c:pt idx="14">
                  <c:v>0.99612403100775193</c:v>
                </c:pt>
                <c:pt idx="15">
                  <c:v>1</c:v>
                </c:pt>
                <c:pt idx="16">
                  <c:v>0.94850000000000001</c:v>
                </c:pt>
                <c:pt idx="17">
                  <c:v>0.98629999999999995</c:v>
                </c:pt>
                <c:pt idx="18">
                  <c:v>1</c:v>
                </c:pt>
                <c:pt idx="19">
                  <c:v>1</c:v>
                </c:pt>
                <c:pt idx="20">
                  <c:v>0.99270000000000003</c:v>
                </c:pt>
                <c:pt idx="21">
                  <c:v>0.97440000000000004</c:v>
                </c:pt>
                <c:pt idx="22">
                  <c:v>0.97629999999999995</c:v>
                </c:pt>
                <c:pt idx="23">
                  <c:v>0.94420000000000004</c:v>
                </c:pt>
                <c:pt idx="24">
                  <c:v>0.98518518518518516</c:v>
                </c:pt>
                <c:pt idx="25">
                  <c:v>0.98019999999999996</c:v>
                </c:pt>
                <c:pt idx="26">
                  <c:v>1</c:v>
                </c:pt>
                <c:pt idx="27">
                  <c:v>0.94199999999999995</c:v>
                </c:pt>
                <c:pt idx="28">
                  <c:v>0.93899999999999995</c:v>
                </c:pt>
                <c:pt idx="29">
                  <c:v>0.93400000000000005</c:v>
                </c:pt>
                <c:pt idx="30">
                  <c:v>0.98629999999999995</c:v>
                </c:pt>
                <c:pt idx="31">
                  <c:v>0.92310000000000003</c:v>
                </c:pt>
                <c:pt idx="32">
                  <c:v>0.98750000000000004</c:v>
                </c:pt>
                <c:pt idx="33">
                  <c:v>0.97440000000000004</c:v>
                </c:pt>
                <c:pt idx="34">
                  <c:v>0.94207027540360877</c:v>
                </c:pt>
                <c:pt idx="35">
                  <c:v>1</c:v>
                </c:pt>
                <c:pt idx="36">
                  <c:v>0.94340000000000002</c:v>
                </c:pt>
                <c:pt idx="37">
                  <c:v>0.94499999999999995</c:v>
                </c:pt>
                <c:pt idx="38">
                  <c:v>0.94340000000000002</c:v>
                </c:pt>
                <c:pt idx="39">
                  <c:v>0.9153</c:v>
                </c:pt>
                <c:pt idx="40">
                  <c:v>0.97950000000000004</c:v>
                </c:pt>
                <c:pt idx="41">
                  <c:v>0.96040000000000003</c:v>
                </c:pt>
                <c:pt idx="42">
                  <c:v>0.99370000000000003</c:v>
                </c:pt>
                <c:pt idx="43">
                  <c:v>0.9932201826399778</c:v>
                </c:pt>
                <c:pt idx="44">
                  <c:v>1</c:v>
                </c:pt>
                <c:pt idx="45">
                  <c:v>0.98019999999999996</c:v>
                </c:pt>
                <c:pt idx="46">
                  <c:v>0.96340000000000003</c:v>
                </c:pt>
                <c:pt idx="47">
                  <c:v>0.9839</c:v>
                </c:pt>
                <c:pt idx="48">
                  <c:v>0.98882681564245811</c:v>
                </c:pt>
                <c:pt idx="49">
                  <c:v>0.95854922279792742</c:v>
                </c:pt>
                <c:pt idx="50">
                  <c:v>0.98340000000000005</c:v>
                </c:pt>
                <c:pt idx="51">
                  <c:v>0.97130000000000005</c:v>
                </c:pt>
                <c:pt idx="52">
                  <c:v>0.99170000000000003</c:v>
                </c:pt>
                <c:pt idx="53">
                  <c:v>0.97209999999999996</c:v>
                </c:pt>
                <c:pt idx="54">
                  <c:v>0.99523809523809526</c:v>
                </c:pt>
                <c:pt idx="55">
                  <c:v>0.98670000000000002</c:v>
                </c:pt>
                <c:pt idx="56">
                  <c:v>0.46989999999999998</c:v>
                </c:pt>
                <c:pt idx="57">
                  <c:v>0.97670000000000001</c:v>
                </c:pt>
                <c:pt idx="58">
                  <c:v>0.99019999999999997</c:v>
                </c:pt>
                <c:pt idx="59">
                  <c:v>0.98947368421052628</c:v>
                </c:pt>
                <c:pt idx="60">
                  <c:v>0.97709999999999997</c:v>
                </c:pt>
                <c:pt idx="61">
                  <c:v>0.90690000000000004</c:v>
                </c:pt>
                <c:pt idx="62">
                  <c:v>0.98980000000000001</c:v>
                </c:pt>
                <c:pt idx="63">
                  <c:v>0.98351151211868471</c:v>
                </c:pt>
                <c:pt idx="64">
                  <c:v>0.8565941101152369</c:v>
                </c:pt>
                <c:pt idx="65">
                  <c:v>0.9899</c:v>
                </c:pt>
                <c:pt idx="66">
                  <c:v>0.99590000000000001</c:v>
                </c:pt>
                <c:pt idx="67">
                  <c:v>0.99439999999999995</c:v>
                </c:pt>
                <c:pt idx="68">
                  <c:v>0.9659448571068866</c:v>
                </c:pt>
                <c:pt idx="69">
                  <c:v>1</c:v>
                </c:pt>
                <c:pt idx="70">
                  <c:v>0.87409999999999999</c:v>
                </c:pt>
                <c:pt idx="71">
                  <c:v>0.91200000000000003</c:v>
                </c:pt>
                <c:pt idx="72">
                  <c:v>0.96299999999999997</c:v>
                </c:pt>
                <c:pt idx="73">
                  <c:v>0.98750000000000004</c:v>
                </c:pt>
                <c:pt idx="74">
                  <c:v>0.95652173913043481</c:v>
                </c:pt>
              </c:numCache>
            </c:numRef>
          </c:val>
          <c:extLst>
            <c:ext xmlns:c16="http://schemas.microsoft.com/office/drawing/2014/chart" uri="{C3380CC4-5D6E-409C-BE32-E72D297353CC}">
              <c16:uniqueId val="{00000000-4CC2-4EEF-8FB9-A56101A2E6BB}"/>
            </c:ext>
          </c:extLst>
        </c:ser>
        <c:dLbls>
          <c:showLegendKey val="0"/>
          <c:showVal val="0"/>
          <c:showCatName val="0"/>
          <c:showSerName val="0"/>
          <c:showPercent val="0"/>
          <c:showBubbleSize val="0"/>
        </c:dLbls>
        <c:gapWidth val="150"/>
        <c:axId val="112392832"/>
        <c:axId val="112394624"/>
      </c:barChart>
      <c:catAx>
        <c:axId val="112392832"/>
        <c:scaling>
          <c:orientation val="minMax"/>
        </c:scaling>
        <c:delete val="0"/>
        <c:axPos val="b"/>
        <c:numFmt formatCode="General" sourceLinked="0"/>
        <c:majorTickMark val="out"/>
        <c:minorTickMark val="none"/>
        <c:tickLblPos val="nextTo"/>
        <c:txPr>
          <a:bodyPr/>
          <a:lstStyle/>
          <a:p>
            <a:pPr>
              <a:defRPr sz="1000"/>
            </a:pPr>
            <a:endParaRPr lang="en-US"/>
          </a:p>
        </c:txPr>
        <c:crossAx val="112394624"/>
        <c:crosses val="autoZero"/>
        <c:auto val="1"/>
        <c:lblAlgn val="ctr"/>
        <c:lblOffset val="100"/>
        <c:noMultiLvlLbl val="0"/>
      </c:catAx>
      <c:valAx>
        <c:axId val="112394624"/>
        <c:scaling>
          <c:orientation val="minMax"/>
          <c:max val="1"/>
        </c:scaling>
        <c:delete val="0"/>
        <c:axPos val="l"/>
        <c:majorGridlines/>
        <c:title>
          <c:tx>
            <c:rich>
              <a:bodyPr rot="-5400000" vert="horz"/>
              <a:lstStyle/>
              <a:p>
                <a:pPr>
                  <a:defRPr sz="1400"/>
                </a:pPr>
                <a:r>
                  <a:rPr lang="en-US" sz="1400"/>
                  <a:t>Tagging Fraction</a:t>
                </a:r>
              </a:p>
            </c:rich>
          </c:tx>
          <c:overlay val="0"/>
        </c:title>
        <c:numFmt formatCode="0.0" sourceLinked="0"/>
        <c:majorTickMark val="out"/>
        <c:minorTickMark val="none"/>
        <c:tickLblPos val="nextTo"/>
        <c:crossAx val="112392832"/>
        <c:crosses val="autoZero"/>
        <c:crossBetween val="between"/>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0.34259</cdr:x>
      <cdr:y>0.03237</cdr:y>
    </cdr:from>
    <cdr:to>
      <cdr:x>0.72222</cdr:x>
      <cdr:y>0.35604</cdr:y>
    </cdr:to>
    <cdr:sp macro="" textlink="">
      <cdr:nvSpPr>
        <cdr:cNvPr id="3" name="TextBox 2"/>
        <cdr:cNvSpPr txBox="1"/>
      </cdr:nvSpPr>
      <cdr:spPr>
        <a:xfrm xmlns:a="http://schemas.openxmlformats.org/drawingml/2006/main">
          <a:off x="2819379" y="152415"/>
          <a:ext cx="3124203" cy="15240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800" dirty="0"/>
            <a:t>23 </a:t>
          </a:r>
          <a:r>
            <a:rPr lang="en-US" sz="2800" dirty="0" err="1"/>
            <a:t>CWT</a:t>
          </a:r>
          <a:r>
            <a:rPr lang="en-US" sz="2800" dirty="0"/>
            <a:t> and </a:t>
          </a:r>
          <a:r>
            <a:rPr lang="en-US" sz="2800" dirty="0" err="1"/>
            <a:t>VM</a:t>
          </a:r>
          <a:endParaRPr lang="en-US" sz="2800" dirty="0"/>
        </a:p>
      </cdr:txBody>
    </cdr:sp>
  </cdr:relSizeAnchor>
  <cdr:relSizeAnchor xmlns:cdr="http://schemas.openxmlformats.org/drawingml/2006/chartDrawing">
    <cdr:from>
      <cdr:x>0.22222</cdr:x>
      <cdr:y>0.6797</cdr:y>
    </cdr:from>
    <cdr:to>
      <cdr:x>0.49074</cdr:x>
      <cdr:y>0.80917</cdr:y>
    </cdr:to>
    <cdr:sp macro="" textlink="">
      <cdr:nvSpPr>
        <cdr:cNvPr id="2" name="TextBox 1"/>
        <cdr:cNvSpPr txBox="1"/>
      </cdr:nvSpPr>
      <cdr:spPr>
        <a:xfrm xmlns:a="http://schemas.openxmlformats.org/drawingml/2006/main">
          <a:off x="1828782" y="3200384"/>
          <a:ext cx="2209812" cy="60961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800" dirty="0"/>
            <a:t>285 </a:t>
          </a:r>
          <a:r>
            <a:rPr lang="en-US" sz="2800" dirty="0" err="1"/>
            <a:t>VM</a:t>
          </a:r>
          <a:r>
            <a:rPr lang="en-US" sz="2800" dirty="0"/>
            <a:t> only</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35B9BE4-41EA-4050-859B-601E875716A2}" type="datetimeFigureOut">
              <a:rPr lang="en-US" smtClean="0"/>
              <a:t>11/30/2022</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0FED61E6-BCD0-4842-BB48-9D4EFC6517B8}" type="slidenum">
              <a:rPr lang="en-US" smtClean="0"/>
              <a:t>‹#›</a:t>
            </a:fld>
            <a:endParaRPr lang="en-US"/>
          </a:p>
        </p:txBody>
      </p:sp>
    </p:spTree>
    <p:extLst>
      <p:ext uri="{BB962C8B-B14F-4D97-AF65-F5344CB8AC3E}">
        <p14:creationId xmlns:p14="http://schemas.microsoft.com/office/powerpoint/2010/main" val="1532657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11BD9591-38C2-4158-984E-0ADA68963720}" type="datetimeFigureOut">
              <a:rPr lang="en-US" smtClean="0"/>
              <a:pPr/>
              <a:t>11/30/2022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2F3ABF0A-3DEB-4631-8775-878EEC93CFB9}" type="slidenum">
              <a:rPr lang="en-US" smtClean="0"/>
              <a:pPr/>
              <a:t>‹#›</a:t>
            </a:fld>
            <a:endParaRPr lang="en-US"/>
          </a:p>
        </p:txBody>
      </p:sp>
    </p:spTree>
    <p:extLst>
      <p:ext uri="{BB962C8B-B14F-4D97-AF65-F5344CB8AC3E}">
        <p14:creationId xmlns:p14="http://schemas.microsoft.com/office/powerpoint/2010/main" val="3193287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a:t>
            </a:fld>
            <a:endParaRPr lang="en-US"/>
          </a:p>
        </p:txBody>
      </p:sp>
    </p:spTree>
    <p:extLst>
      <p:ext uri="{BB962C8B-B14F-4D97-AF65-F5344CB8AC3E}">
        <p14:creationId xmlns:p14="http://schemas.microsoft.com/office/powerpoint/2010/main" val="3069012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r>
              <a:rPr lang="en-US" dirty="0">
                <a:latin typeface="Arial" pitchFamily="34" charset="0"/>
                <a:cs typeface="Arial" pitchFamily="34" charset="0"/>
              </a:rPr>
              <a:t>Genotype hatchery </a:t>
            </a:r>
            <a:r>
              <a:rPr lang="en-US" dirty="0" err="1">
                <a:latin typeface="Arial" pitchFamily="34" charset="0"/>
                <a:cs typeface="Arial" pitchFamily="34" charset="0"/>
              </a:rPr>
              <a:t>broodstock</a:t>
            </a:r>
            <a:r>
              <a:rPr lang="en-US" dirty="0">
                <a:latin typeface="Arial" pitchFamily="34" charset="0"/>
                <a:cs typeface="Arial" pitchFamily="34" charset="0"/>
              </a:rPr>
              <a:t> with SNPs and record genotypes in a data base of parents.</a:t>
            </a:r>
          </a:p>
          <a:p>
            <a:pPr>
              <a:buFont typeface="Wingdings" panose="05000000000000000000" pitchFamily="2" charset="2"/>
              <a:buChar char="§"/>
            </a:pPr>
            <a:r>
              <a:rPr lang="en-US" dirty="0">
                <a:latin typeface="Arial" pitchFamily="34" charset="0"/>
                <a:cs typeface="Arial" pitchFamily="34" charset="0"/>
              </a:rPr>
              <a:t>Sample carcasses on spawning grounds.</a:t>
            </a:r>
          </a:p>
          <a:p>
            <a:pPr>
              <a:buFont typeface="Wingdings" panose="05000000000000000000" pitchFamily="2" charset="2"/>
              <a:buChar char="§"/>
            </a:pPr>
            <a:r>
              <a:rPr lang="en-US" dirty="0">
                <a:latin typeface="Arial" pitchFamily="34" charset="0"/>
                <a:cs typeface="Arial" pitchFamily="34" charset="0"/>
              </a:rPr>
              <a:t>Determine if carcass genotype comes from parents in data base (is tagged) (Anderson 2010).</a:t>
            </a:r>
          </a:p>
          <a:p>
            <a:pPr>
              <a:buFont typeface="Wingdings" panose="05000000000000000000" pitchFamily="2" charset="2"/>
              <a:buChar char="§"/>
            </a:pPr>
            <a:r>
              <a:rPr lang="en-US" dirty="0">
                <a:latin typeface="Arial" pitchFamily="34" charset="0"/>
                <a:cs typeface="Arial" pitchFamily="34" charset="0"/>
              </a:rPr>
              <a:t>Use tag to determine release group.</a:t>
            </a:r>
          </a:p>
          <a:p>
            <a:pPr marL="137160" indent="0">
              <a:buNone/>
            </a:pPr>
            <a:endParaRPr lang="en-US" dirty="0">
              <a:latin typeface="Arial" pitchFamily="34" charset="0"/>
              <a:cs typeface="Arial" pitchFamily="34" charset="0"/>
            </a:endParaRPr>
          </a:p>
          <a:p>
            <a:pPr>
              <a:buFont typeface="Wingdings" panose="05000000000000000000" pitchFamily="2" charset="2"/>
              <a:buChar char="§"/>
            </a:pPr>
            <a:r>
              <a:rPr lang="en-US" sz="1050" dirty="0">
                <a:latin typeface="Arial" pitchFamily="34" charset="0"/>
                <a:cs typeface="Arial" pitchFamily="34" charset="0"/>
              </a:rPr>
              <a:t>Anderson, E.C. 2010. Computational algorithms and user-friendly software for parentage-based tagging of Pacific salmonids. SWFSC Final Report 10 March 2010. </a:t>
            </a:r>
          </a:p>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12</a:t>
            </a:fld>
            <a:endParaRPr lang="en-US"/>
          </a:p>
        </p:txBody>
      </p:sp>
    </p:spTree>
    <p:extLst>
      <p:ext uri="{BB962C8B-B14F-4D97-AF65-F5344CB8AC3E}">
        <p14:creationId xmlns:p14="http://schemas.microsoft.com/office/powerpoint/2010/main" val="1748236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PBT tag recoveries</a:t>
            </a:r>
            <a:r>
              <a:rPr lang="en-US" baseline="0" dirty="0"/>
              <a:t> are close to 50 while CWT recoveries are close to 10.</a:t>
            </a:r>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16</a:t>
            </a:fld>
            <a:endParaRPr lang="en-US"/>
          </a:p>
        </p:txBody>
      </p:sp>
    </p:spTree>
    <p:extLst>
      <p:ext uri="{BB962C8B-B14F-4D97-AF65-F5344CB8AC3E}">
        <p14:creationId xmlns:p14="http://schemas.microsoft.com/office/powerpoint/2010/main" val="2263933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PBT produces</a:t>
            </a:r>
            <a:r>
              <a:rPr lang="en-US" baseline="0" dirty="0"/>
              <a:t> more tag recoveries than CWT owing to the larger tagging fraction. It is still possible to infer the contribution of BY2007 by subtraction. This occurs because the VM fraction is constant allowing an estimate of the total p.</a:t>
            </a:r>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17</a:t>
            </a:fld>
            <a:endParaRPr lang="en-US"/>
          </a:p>
        </p:txBody>
      </p:sp>
    </p:spTree>
    <p:extLst>
      <p:ext uri="{BB962C8B-B14F-4D97-AF65-F5344CB8AC3E}">
        <p14:creationId xmlns:p14="http://schemas.microsoft.com/office/powerpoint/2010/main" val="414538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carcasses in sample are categorized. Note that some fish with undetermined</a:t>
            </a:r>
            <a:r>
              <a:rPr lang="en-US" baseline="0" dirty="0"/>
              <a:t> VM are discovered to be of hatchery-origin with PBT but not with CWT.</a:t>
            </a:r>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18</a:t>
            </a:fld>
            <a:endParaRPr lang="en-US"/>
          </a:p>
        </p:txBody>
      </p:sp>
    </p:spTree>
    <p:extLst>
      <p:ext uri="{BB962C8B-B14F-4D97-AF65-F5344CB8AC3E}">
        <p14:creationId xmlns:p14="http://schemas.microsoft.com/office/powerpoint/2010/main" val="221726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brood-year</a:t>
            </a:r>
            <a:r>
              <a:rPr lang="en-US" baseline="0" dirty="0"/>
              <a:t> specific </a:t>
            </a:r>
            <a:r>
              <a:rPr lang="en-US" baseline="0" dirty="0" err="1"/>
              <a:t>ps</a:t>
            </a:r>
            <a:r>
              <a:rPr lang="en-US" baseline="0" dirty="0"/>
              <a:t> tend to be more precise using PBT data than CWT data due to larger numbers of tag recoveries. We accounted for the effects of heterogeneity in family size using a bootstrapping technique (Appendix of paper).</a:t>
            </a:r>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19</a:t>
            </a:fld>
            <a:endParaRPr lang="en-US"/>
          </a:p>
        </p:txBody>
      </p:sp>
    </p:spTree>
    <p:extLst>
      <p:ext uri="{BB962C8B-B14F-4D97-AF65-F5344CB8AC3E}">
        <p14:creationId xmlns:p14="http://schemas.microsoft.com/office/powerpoint/2010/main" val="287373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85F023-1C16-4E66-B676-5420D3104B4B}"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85F023-1C16-4E66-B676-5420D3104B4B}"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Clear why p is important.</a:t>
            </a:r>
          </a:p>
        </p:txBody>
      </p:sp>
      <p:sp>
        <p:nvSpPr>
          <p:cNvPr id="4" name="Slide Number Placeholder 3"/>
          <p:cNvSpPr>
            <a:spLocks noGrp="1"/>
          </p:cNvSpPr>
          <p:nvPr>
            <p:ph type="sldNum" sz="quarter" idx="10"/>
          </p:nvPr>
        </p:nvSpPr>
        <p:spPr/>
        <p:txBody>
          <a:bodyPr/>
          <a:lstStyle/>
          <a:p>
            <a:fld id="{2F3ABF0A-3DEB-4631-8775-878EEC93CFB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r>
              <a:rPr lang="en-US" dirty="0"/>
              <a:t>As</a:t>
            </a:r>
            <a:r>
              <a:rPr lang="en-US" baseline="0" dirty="0"/>
              <a:t> the proportion of hatchery-origin fish on spawning grounds increases, productivity decreases. </a:t>
            </a:r>
            <a:r>
              <a:rPr lang="en-US" dirty="0" err="1">
                <a:latin typeface="Arial" pitchFamily="34" charset="0"/>
                <a:cs typeface="Arial" pitchFamily="34" charset="0"/>
              </a:rPr>
              <a:t>Chilcote</a:t>
            </a:r>
            <a:r>
              <a:rPr lang="en-US" dirty="0">
                <a:latin typeface="Arial" pitchFamily="34" charset="0"/>
                <a:cs typeface="Arial" pitchFamily="34" charset="0"/>
              </a:rPr>
              <a:t> et al. (2011) found that a naturally spawning population composed entirely of hatchery-origin </a:t>
            </a:r>
            <a:r>
              <a:rPr lang="en-US" dirty="0" err="1">
                <a:latin typeface="Arial" pitchFamily="34" charset="0"/>
                <a:cs typeface="Arial" pitchFamily="34" charset="0"/>
              </a:rPr>
              <a:t>spawners</a:t>
            </a:r>
            <a:r>
              <a:rPr lang="en-US" dirty="0">
                <a:latin typeface="Arial" pitchFamily="34" charset="0"/>
                <a:cs typeface="Arial" pitchFamily="34" charset="0"/>
              </a:rPr>
              <a:t> would have a reproductive performance that is </a:t>
            </a:r>
            <a:r>
              <a:rPr lang="en-US" u="sng" dirty="0">
                <a:latin typeface="Arial" pitchFamily="34" charset="0"/>
                <a:cs typeface="Arial" pitchFamily="34" charset="0"/>
              </a:rPr>
              <a:t>0.128 </a:t>
            </a:r>
            <a:r>
              <a:rPr lang="en-US" dirty="0">
                <a:latin typeface="Arial" pitchFamily="34" charset="0"/>
                <a:cs typeface="Arial" pitchFamily="34" charset="0"/>
              </a:rPr>
              <a:t>of that expected for a population composed entirely of wild-origin </a:t>
            </a:r>
            <a:r>
              <a:rPr lang="en-US" dirty="0" err="1">
                <a:latin typeface="Arial" pitchFamily="34" charset="0"/>
                <a:cs typeface="Arial" pitchFamily="34" charset="0"/>
              </a:rPr>
              <a:t>spawners</a:t>
            </a:r>
            <a:r>
              <a:rPr lang="en-US" dirty="0">
                <a:latin typeface="Arial" pitchFamily="34" charset="0"/>
                <a:cs typeface="Arial" pitchFamily="34" charset="0"/>
              </a:rPr>
              <a:t>.</a:t>
            </a:r>
          </a:p>
          <a:p>
            <a:pPr>
              <a:buFont typeface="Wingdings" panose="05000000000000000000" pitchFamily="2" charset="2"/>
              <a:buChar char="§"/>
            </a:pPr>
            <a:r>
              <a:rPr lang="en-US" dirty="0">
                <a:latin typeface="Arial" pitchFamily="34" charset="0"/>
                <a:cs typeface="Arial" pitchFamily="34" charset="0"/>
              </a:rPr>
              <a:t>The study was based on 93 salmon populations in Oregon, Washington, and Idaho, that were known to contain both wild- and hatchery-origin fish. Three species were represented: steelhead, </a:t>
            </a:r>
            <a:r>
              <a:rPr lang="en-US" dirty="0" err="1">
                <a:latin typeface="Arial" pitchFamily="34" charset="0"/>
                <a:cs typeface="Arial" pitchFamily="34" charset="0"/>
              </a:rPr>
              <a:t>coho</a:t>
            </a:r>
            <a:r>
              <a:rPr lang="en-US" dirty="0">
                <a:latin typeface="Arial" pitchFamily="34" charset="0"/>
                <a:cs typeface="Arial" pitchFamily="34" charset="0"/>
              </a:rPr>
              <a:t> and chinook.</a:t>
            </a:r>
          </a:p>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3</a:t>
            </a:fld>
            <a:endParaRPr lang="en-US"/>
          </a:p>
        </p:txBody>
      </p:sp>
    </p:spTree>
    <p:extLst>
      <p:ext uri="{BB962C8B-B14F-4D97-AF65-F5344CB8AC3E}">
        <p14:creationId xmlns:p14="http://schemas.microsoft.com/office/powerpoint/2010/main" val="333466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When life is simple,</a:t>
            </a:r>
            <a:r>
              <a:rPr lang="en-US" baseline="0" dirty="0"/>
              <a:t> each marked fish represents 4 hatchery fish. </a:t>
            </a:r>
            <a:r>
              <a:rPr lang="en-US" dirty="0">
                <a:latin typeface="Arial" pitchFamily="34" charset="0"/>
                <a:cs typeface="Arial" pitchFamily="34" charset="0"/>
              </a:rPr>
              <a:t>Visible implant elastomer tags (VIE) or Adipose fin clip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VM fractions of hatchery releases are </a:t>
            </a:r>
            <a:r>
              <a:rPr lang="en-US" sz="1200" u="sng" dirty="0"/>
              <a:t>not</a:t>
            </a:r>
            <a:r>
              <a:rPr lang="en-US" sz="1200" dirty="0"/>
              <a:t> constant.</a:t>
            </a:r>
          </a:p>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About</a:t>
            </a:r>
            <a:r>
              <a:rPr lang="en-US" baseline="0" dirty="0"/>
              <a:t> 10,000 carcasses surveyed.</a:t>
            </a:r>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Hanford</a:t>
            </a:r>
            <a:r>
              <a:rPr lang="en-US" baseline="0" dirty="0"/>
              <a:t> Reach Example varying subsample rate and tagging fraction.</a:t>
            </a:r>
          </a:p>
          <a:p>
            <a:endParaRPr lang="en-US" dirty="0"/>
          </a:p>
        </p:txBody>
      </p:sp>
      <p:sp>
        <p:nvSpPr>
          <p:cNvPr id="4" name="Slide Number Placeholder 3"/>
          <p:cNvSpPr>
            <a:spLocks noGrp="1"/>
          </p:cNvSpPr>
          <p:nvPr>
            <p:ph type="sldNum" sz="quarter" idx="10"/>
          </p:nvPr>
        </p:nvSpPr>
        <p:spPr/>
        <p:txBody>
          <a:bodyPr/>
          <a:lstStyle/>
          <a:p>
            <a:fld id="{2F3ABF0A-3DEB-4631-8775-878EEC93CFB9}" type="slidenum">
              <a:rPr lang="en-US" smtClean="0"/>
              <a:pPr/>
              <a:t>10</a:t>
            </a:fld>
            <a:endParaRPr lang="en-US"/>
          </a:p>
        </p:txBody>
      </p:sp>
    </p:spTree>
    <p:extLst>
      <p:ext uri="{BB962C8B-B14F-4D97-AF65-F5344CB8AC3E}">
        <p14:creationId xmlns:p14="http://schemas.microsoft.com/office/powerpoint/2010/main" val="300002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the driving variable determining</a:t>
            </a:r>
            <a:r>
              <a:rPr lang="en-US" baseline="0" dirty="0"/>
              <a:t> CV </a:t>
            </a:r>
            <a:r>
              <a:rPr lang="en-US" dirty="0"/>
              <a:t>is expected tag recoveries.</a:t>
            </a:r>
          </a:p>
        </p:txBody>
      </p:sp>
      <p:sp>
        <p:nvSpPr>
          <p:cNvPr id="4" name="Slide Number Placeholder 3"/>
          <p:cNvSpPr>
            <a:spLocks noGrp="1"/>
          </p:cNvSpPr>
          <p:nvPr>
            <p:ph type="sldNum" sz="quarter" idx="10"/>
          </p:nvPr>
        </p:nvSpPr>
        <p:spPr/>
        <p:txBody>
          <a:bodyPr/>
          <a:lstStyle/>
          <a:p>
            <a:fld id="{2F3ABF0A-3DEB-4631-8775-878EEC93CFB9}" type="slidenum">
              <a:rPr lang="en-US" smtClean="0"/>
              <a:pPr/>
              <a:t>11</a:t>
            </a:fld>
            <a:endParaRPr lang="en-US"/>
          </a:p>
        </p:txBody>
      </p:sp>
    </p:spTree>
    <p:extLst>
      <p:ext uri="{BB962C8B-B14F-4D97-AF65-F5344CB8AC3E}">
        <p14:creationId xmlns:p14="http://schemas.microsoft.com/office/powerpoint/2010/main" val="4251986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FE0994-EDAD-4F3F-8E22-1C298E28483E}" type="datetime1">
              <a:rPr lang="en-US" smtClean="0"/>
              <a:pPr/>
              <a:t>11/30/2022</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r>
              <a:rPr lang="en-US" dirty="0"/>
              <a:t>www.hinrichsenenvironmental.com</a:t>
            </a:r>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B6F15528-21DE-4FAA-801E-634DDDAF4B2B}" type="slidenum">
              <a:rPr lang="en-US" smtClean="0"/>
              <a:pPr/>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11FC1-EE52-4C1D-B32B-A7B81A6B7086}"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dirty="0"/>
              <a:t>www.hinrichsenenvironmental.com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B7DAA7-70C4-486E-8B93-9ABA23DE20E3}"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dirty="0"/>
              <a:t>www.hinrichsenenvironmental.com</a:t>
            </a:r>
          </a:p>
        </p:txBody>
      </p:sp>
      <p:sp>
        <p:nvSpPr>
          <p:cNvPr id="6" name="Slide Number Placeholder 5"/>
          <p:cNvSpPr>
            <a:spLocks noGrp="1"/>
          </p:cNvSpPr>
          <p:nvPr>
            <p:ph type="sldNum" sz="quarter" idx="12"/>
          </p:nvPr>
        </p:nvSpPr>
        <p:spPr>
          <a:xfrm>
            <a:off x="6096000" y="6356350"/>
            <a:ext cx="762000" cy="365125"/>
          </a:xfrm>
        </p:spPr>
        <p:txBody>
          <a:bodyPr/>
          <a:lstStyle/>
          <a:p>
            <a:fld id="{B6F15528-21DE-4FAA-801E-634DDDAF4B2B}" type="slidenum">
              <a:rPr lang="en-US" smtClean="0"/>
              <a:pPr/>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41AA5-0190-4EDD-8049-6D0493685438}"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dirty="0"/>
              <a:t>www.hinrichsenenvironmental.com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81558-C9E8-4416-910B-47AB65FACC44}" type="datetime1">
              <a:rPr lang="en-US" smtClean="0"/>
              <a:pPr/>
              <a:t>11/30/2022</a:t>
            </a:fld>
            <a:endParaRPr lang="en-US"/>
          </a:p>
        </p:txBody>
      </p:sp>
      <p:sp>
        <p:nvSpPr>
          <p:cNvPr id="5" name="Footer Placeholder 4"/>
          <p:cNvSpPr>
            <a:spLocks noGrp="1"/>
          </p:cNvSpPr>
          <p:nvPr>
            <p:ph type="ftr" sz="quarter" idx="11"/>
          </p:nvPr>
        </p:nvSpPr>
        <p:spPr>
          <a:xfrm>
            <a:off x="5791200" y="6356350"/>
            <a:ext cx="2895600" cy="365125"/>
          </a:xfrm>
        </p:spPr>
        <p:txBody>
          <a:bodyPr/>
          <a:lstStyle/>
          <a:p>
            <a:r>
              <a:rPr lang="en-US" dirty="0"/>
              <a:t>www.hinrichsenenvironmental.com</a:t>
            </a:r>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B6F15528-21DE-4FAA-801E-634DDDAF4B2B}" type="slidenum">
              <a:rPr lang="en-US" smtClean="0"/>
              <a:pPr/>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84E447-D5AB-4FE3-9863-3164EF0F66E1}" type="datetime1">
              <a:rPr lang="en-US" smtClean="0"/>
              <a:pPr/>
              <a:t>11/30/2022</a:t>
            </a:fld>
            <a:endParaRPr lang="en-US"/>
          </a:p>
        </p:txBody>
      </p:sp>
      <p:sp>
        <p:nvSpPr>
          <p:cNvPr id="6" name="Footer Placeholder 5"/>
          <p:cNvSpPr>
            <a:spLocks noGrp="1"/>
          </p:cNvSpPr>
          <p:nvPr>
            <p:ph type="ftr" sz="quarter" idx="11"/>
          </p:nvPr>
        </p:nvSpPr>
        <p:spPr/>
        <p:txBody>
          <a:bodyPr/>
          <a:lstStyle/>
          <a:p>
            <a:r>
              <a:rPr lang="en-US" dirty="0"/>
              <a:t>www.hinrichsenenvironmental.com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0F1A1C-75D2-43E2-A58B-E98350E20B2A}" type="datetime1">
              <a:rPr lang="en-US" smtClean="0"/>
              <a:pPr/>
              <a:t>11/30/2022</a:t>
            </a:fld>
            <a:endParaRPr lang="en-US"/>
          </a:p>
        </p:txBody>
      </p:sp>
      <p:sp>
        <p:nvSpPr>
          <p:cNvPr id="8" name="Footer Placeholder 7"/>
          <p:cNvSpPr>
            <a:spLocks noGrp="1"/>
          </p:cNvSpPr>
          <p:nvPr>
            <p:ph type="ftr" sz="quarter" idx="11"/>
          </p:nvPr>
        </p:nvSpPr>
        <p:spPr/>
        <p:txBody>
          <a:bodyPr/>
          <a:lstStyle/>
          <a:p>
            <a:r>
              <a:rPr lang="en-US" dirty="0"/>
              <a:t>www.hinrichsenenvironmental.com</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7C0ABF-4238-4E67-994A-DD1C9F191F8A}" type="datetime1">
              <a:rPr lang="en-US" smtClean="0"/>
              <a:pPr/>
              <a:t>11/30/2022</a:t>
            </a:fld>
            <a:endParaRPr lang="en-US"/>
          </a:p>
        </p:txBody>
      </p:sp>
      <p:sp>
        <p:nvSpPr>
          <p:cNvPr id="4" name="Footer Placeholder 3"/>
          <p:cNvSpPr>
            <a:spLocks noGrp="1"/>
          </p:cNvSpPr>
          <p:nvPr>
            <p:ph type="ftr" sz="quarter" idx="11"/>
          </p:nvPr>
        </p:nvSpPr>
        <p:spPr/>
        <p:txBody>
          <a:bodyPr/>
          <a:lstStyle/>
          <a:p>
            <a:r>
              <a:rPr lang="en-US" dirty="0"/>
              <a:t>www.hinrichsenenvironmental.com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1BE36-BCA7-487C-8836-329A66A4B404}" type="datetime1">
              <a:rPr lang="en-US" smtClean="0"/>
              <a:pPr/>
              <a:t>11/30/2022</a:t>
            </a:fld>
            <a:endParaRPr lang="en-US"/>
          </a:p>
        </p:txBody>
      </p:sp>
      <p:sp>
        <p:nvSpPr>
          <p:cNvPr id="3" name="Footer Placeholder 2"/>
          <p:cNvSpPr>
            <a:spLocks noGrp="1"/>
          </p:cNvSpPr>
          <p:nvPr>
            <p:ph type="ftr" sz="quarter" idx="11"/>
          </p:nvPr>
        </p:nvSpPr>
        <p:spPr/>
        <p:txBody>
          <a:bodyPr/>
          <a:lstStyle/>
          <a:p>
            <a:r>
              <a:rPr lang="en-US" dirty="0"/>
              <a:t>www.hinrichsenenvironmental.com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E43D11-71DB-4BE4-A4D2-3E0FF4E1BDAF}" type="datetime1">
              <a:rPr lang="en-US" smtClean="0"/>
              <a:pPr/>
              <a:t>11/30/2022</a:t>
            </a:fld>
            <a:endParaRPr lang="en-US"/>
          </a:p>
        </p:txBody>
      </p:sp>
      <p:sp>
        <p:nvSpPr>
          <p:cNvPr id="6" name="Footer Placeholder 5"/>
          <p:cNvSpPr>
            <a:spLocks noGrp="1"/>
          </p:cNvSpPr>
          <p:nvPr>
            <p:ph type="ftr" sz="quarter" idx="11"/>
          </p:nvPr>
        </p:nvSpPr>
        <p:spPr/>
        <p:txBody>
          <a:bodyPr/>
          <a:lstStyle/>
          <a:p>
            <a:r>
              <a:rPr lang="en-US" dirty="0"/>
              <a:t>www.hinrichsenenvironmental.com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2348F6AA-1F29-4777-9885-DB94BBD15246}" type="datetime1">
              <a:rPr lang="en-US" smtClean="0"/>
              <a:pPr/>
              <a:t>11/30/2022</a:t>
            </a:fld>
            <a:endParaRPr lang="en-US"/>
          </a:p>
        </p:txBody>
      </p:sp>
      <p:sp>
        <p:nvSpPr>
          <p:cNvPr id="6" name="Footer Placeholder 5"/>
          <p:cNvSpPr>
            <a:spLocks noGrp="1"/>
          </p:cNvSpPr>
          <p:nvPr>
            <p:ph type="ftr" sz="quarter" idx="11"/>
          </p:nvPr>
        </p:nvSpPr>
        <p:spPr/>
        <p:txBody>
          <a:bodyPr/>
          <a:lstStyle/>
          <a:p>
            <a:r>
              <a:rPr lang="en-US" dirty="0"/>
              <a:t>www.hinrichsenenvironmental.com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FB2178D-EBA0-4755-8285-7DE6C66622C8}" type="datetime1">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www.hinrichsenenvironmental.com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hf sldNum="0"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304800"/>
            <a:ext cx="8229600" cy="2895600"/>
          </a:xfrm>
        </p:spPr>
        <p:txBody>
          <a:bodyPr>
            <a:normAutofit/>
          </a:bodyPr>
          <a:lstStyle/>
          <a:p>
            <a:r>
              <a:rPr lang="en-US" sz="4000" b="1" i="1" dirty="0">
                <a:effectLst/>
              </a:rPr>
              <a:t>Maximum Likelihood Estimation of the Proportion of Hatchery-Origin Fish on Spawning Grounds Using Coded-Wire and Parentage-Based Tagging</a:t>
            </a:r>
            <a:endParaRPr lang="en-US" sz="4000" dirty="0">
              <a:effectLst/>
            </a:endParaRPr>
          </a:p>
        </p:txBody>
      </p:sp>
      <p:sp>
        <p:nvSpPr>
          <p:cNvPr id="3" name="Subtitle 2"/>
          <p:cNvSpPr>
            <a:spLocks noGrp="1"/>
          </p:cNvSpPr>
          <p:nvPr>
            <p:ph type="subTitle" idx="1"/>
          </p:nvPr>
        </p:nvSpPr>
        <p:spPr>
          <a:xfrm>
            <a:off x="1447800" y="3657600"/>
            <a:ext cx="6400800" cy="1828800"/>
          </a:xfrm>
        </p:spPr>
        <p:txBody>
          <a:bodyPr>
            <a:normAutofit/>
          </a:bodyPr>
          <a:lstStyle/>
          <a:p>
            <a:r>
              <a:rPr lang="en-US" dirty="0"/>
              <a:t>by</a:t>
            </a:r>
          </a:p>
          <a:p>
            <a:r>
              <a:rPr lang="en-US" dirty="0"/>
              <a:t>Richard </a:t>
            </a:r>
            <a:r>
              <a:rPr lang="en-US" dirty="0" err="1"/>
              <a:t>Hinrichsen</a:t>
            </a:r>
            <a:r>
              <a:rPr lang="en-US" dirty="0"/>
              <a:t>, Shawn </a:t>
            </a:r>
            <a:r>
              <a:rPr lang="en-US" dirty="0" err="1"/>
              <a:t>Narum</a:t>
            </a:r>
            <a:r>
              <a:rPr lang="en-US" dirty="0"/>
              <a:t>, Matt Campbell, Mike Ackerman, Craig Steele, Maureen Hess, Bill Young, Barbara Shields, Brian </a:t>
            </a:r>
            <a:r>
              <a:rPr lang="en-US" dirty="0" err="1"/>
              <a:t>Maschhoff</a:t>
            </a:r>
            <a:endParaRPr lang="en-US" dirty="0"/>
          </a:p>
        </p:txBody>
      </p:sp>
      <p:sp>
        <p:nvSpPr>
          <p:cNvPr id="5" name="Footer Placeholder 4"/>
          <p:cNvSpPr>
            <a:spLocks noGrp="1"/>
          </p:cNvSpPr>
          <p:nvPr>
            <p:ph type="ftr" sz="quarter" idx="11"/>
          </p:nvPr>
        </p:nvSpPr>
        <p:spPr>
          <a:xfrm>
            <a:off x="3429000" y="6400800"/>
            <a:ext cx="2286000" cy="365125"/>
          </a:xfrm>
        </p:spPr>
        <p:txBody>
          <a:bodyPr>
            <a:normAutofit fontScale="77500" lnSpcReduction="20000"/>
          </a:bodyPr>
          <a:lstStyle/>
          <a:p>
            <a:r>
              <a:rPr lang="en-US" sz="1400" dirty="0">
                <a:solidFill>
                  <a:schemeClr val="bg1"/>
                </a:solidFill>
              </a:rPr>
              <a:t>www.hinrichsenenvironmental.com</a:t>
            </a:r>
          </a:p>
        </p:txBody>
      </p:sp>
      <p:sp>
        <p:nvSpPr>
          <p:cNvPr id="4" name="TextBox 3"/>
          <p:cNvSpPr txBox="1"/>
          <p:nvPr/>
        </p:nvSpPr>
        <p:spPr>
          <a:xfrm>
            <a:off x="4063340" y="5931042"/>
            <a:ext cx="4852610" cy="369332"/>
          </a:xfrm>
          <a:prstGeom prst="rect">
            <a:avLst/>
          </a:prstGeom>
          <a:noFill/>
        </p:spPr>
        <p:txBody>
          <a:bodyPr wrap="none" rtlCol="0">
            <a:spAutoFit/>
          </a:bodyPr>
          <a:lstStyle/>
          <a:p>
            <a:r>
              <a:rPr lang="en-US" dirty="0"/>
              <a:t>Funded by: Bonneville Power Administration</a:t>
            </a:r>
          </a:p>
        </p:txBody>
      </p:sp>
    </p:spTree>
    <p:extLst>
      <p:ext uri="{BB962C8B-B14F-4D97-AF65-F5344CB8AC3E}">
        <p14:creationId xmlns:p14="http://schemas.microsoft.com/office/powerpoint/2010/main" val="77207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www.hinrichsenenvironmental.com</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604644" y="271779"/>
            <a:ext cx="6091555" cy="6129021"/>
          </a:xfrm>
          <a:prstGeom prst="rect">
            <a:avLst/>
          </a:prstGeom>
          <a:noFill/>
          <a:ln>
            <a:noFill/>
          </a:ln>
        </p:spPr>
      </p:pic>
      <p:sp>
        <p:nvSpPr>
          <p:cNvPr id="6" name="Text Box 42"/>
          <p:cNvSpPr txBox="1">
            <a:spLocks/>
          </p:cNvSpPr>
          <p:nvPr/>
        </p:nvSpPr>
        <p:spPr>
          <a:xfrm rot="16200000">
            <a:off x="-582615" y="3062292"/>
            <a:ext cx="4374515" cy="54799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ctr">
              <a:lnSpc>
                <a:spcPct val="200000"/>
              </a:lnSpc>
            </a:pPr>
            <a:r>
              <a:rPr lang="en-US" b="1" dirty="0">
                <a:effectLst/>
                <a:ea typeface="Times New Roman"/>
              </a:rPr>
              <a:t>Subsample rate</a:t>
            </a:r>
          </a:p>
        </p:txBody>
      </p:sp>
      <p:sp>
        <p:nvSpPr>
          <p:cNvPr id="7" name="Text Box 43"/>
          <p:cNvSpPr txBox="1">
            <a:spLocks/>
          </p:cNvSpPr>
          <p:nvPr/>
        </p:nvSpPr>
        <p:spPr>
          <a:xfrm>
            <a:off x="2106336" y="5715000"/>
            <a:ext cx="4899660" cy="782009"/>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indent="457200" algn="ctr">
              <a:lnSpc>
                <a:spcPct val="200000"/>
              </a:lnSpc>
            </a:pPr>
            <a:r>
              <a:rPr lang="en-US" b="1" dirty="0">
                <a:effectLst/>
                <a:ea typeface="Times New Roman"/>
              </a:rPr>
              <a:t>Tagging fraction</a:t>
            </a:r>
          </a:p>
        </p:txBody>
      </p:sp>
      <p:sp>
        <p:nvSpPr>
          <p:cNvPr id="8" name="TextBox 7"/>
          <p:cNvSpPr txBox="1"/>
          <p:nvPr/>
        </p:nvSpPr>
        <p:spPr>
          <a:xfrm>
            <a:off x="802321" y="317926"/>
            <a:ext cx="7696200" cy="400110"/>
          </a:xfrm>
          <a:prstGeom prst="rect">
            <a:avLst/>
          </a:prstGeom>
          <a:noFill/>
        </p:spPr>
        <p:txBody>
          <a:bodyPr wrap="square" rtlCol="0">
            <a:spAutoFit/>
          </a:bodyPr>
          <a:lstStyle/>
          <a:p>
            <a:r>
              <a:rPr lang="en-US" sz="2000" b="1" dirty="0"/>
              <a:t>Influence of subsample rate and tagging fraction on precision of </a:t>
            </a:r>
            <a:r>
              <a:rPr lang="en-US" sz="2000" b="1" i="1" dirty="0"/>
              <a:t>p </a:t>
            </a:r>
          </a:p>
        </p:txBody>
      </p:sp>
    </p:spTree>
    <p:extLst>
      <p:ext uri="{BB962C8B-B14F-4D97-AF65-F5344CB8AC3E}">
        <p14:creationId xmlns:p14="http://schemas.microsoft.com/office/powerpoint/2010/main" val="111033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CV Vs. Expected Tag Recoveries</a:t>
            </a:r>
          </a:p>
        </p:txBody>
      </p:sp>
      <p:sp>
        <p:nvSpPr>
          <p:cNvPr id="2" name="Footer Placeholder 1"/>
          <p:cNvSpPr>
            <a:spLocks noGrp="1"/>
          </p:cNvSpPr>
          <p:nvPr>
            <p:ph type="ftr" sz="quarter" idx="11"/>
          </p:nvPr>
        </p:nvSpPr>
        <p:spPr/>
        <p:txBody>
          <a:bodyPr/>
          <a:lstStyle/>
          <a:p>
            <a:r>
              <a:rPr lang="en-US" sz="1400" dirty="0">
                <a:solidFill>
                  <a:schemeClr val="tx1"/>
                </a:solidFill>
              </a:rPr>
              <a:t>www.hinrichsenenvironmental.com</a:t>
            </a:r>
          </a:p>
        </p:txBody>
      </p:sp>
      <p:graphicFrame>
        <p:nvGraphicFramePr>
          <p:cNvPr id="5" name="Chart 4"/>
          <p:cNvGraphicFramePr/>
          <p:nvPr>
            <p:extLst>
              <p:ext uri="{D42A27DB-BD31-4B8C-83A1-F6EECF244321}">
                <p14:modId xmlns:p14="http://schemas.microsoft.com/office/powerpoint/2010/main" val="2419815229"/>
              </p:ext>
            </p:extLst>
          </p:nvPr>
        </p:nvGraphicFramePr>
        <p:xfrm>
          <a:off x="2057400" y="1524000"/>
          <a:ext cx="5229225" cy="4876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4555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Parentage-Based Tagging</a:t>
            </a:r>
          </a:p>
        </p:txBody>
      </p:sp>
      <p:sp>
        <p:nvSpPr>
          <p:cNvPr id="3" name="Content Placeholder 2"/>
          <p:cNvSpPr>
            <a:spLocks noGrp="1"/>
          </p:cNvSpPr>
          <p:nvPr>
            <p:ph idx="1"/>
          </p:nvPr>
        </p:nvSpPr>
        <p:spPr>
          <a:xfrm>
            <a:off x="304800" y="1600200"/>
            <a:ext cx="8382000" cy="4709160"/>
          </a:xfrm>
        </p:spPr>
        <p:txBody>
          <a:bodyPr>
            <a:normAutofit/>
          </a:bodyPr>
          <a:lstStyle/>
          <a:p>
            <a:pPr>
              <a:buFont typeface="Wingdings" panose="05000000000000000000" pitchFamily="2" charset="2"/>
              <a:buChar char="§"/>
            </a:pPr>
            <a:r>
              <a:rPr lang="en-US" dirty="0">
                <a:latin typeface="Arial" pitchFamily="34" charset="0"/>
                <a:cs typeface="Arial" pitchFamily="34" charset="0"/>
              </a:rPr>
              <a:t>Parentage-based tagging (PBT)</a:t>
            </a:r>
          </a:p>
          <a:p>
            <a:pPr lvl="1"/>
            <a:r>
              <a:rPr lang="en-US" dirty="0">
                <a:latin typeface="Arial" pitchFamily="34" charset="0"/>
                <a:cs typeface="Arial" pitchFamily="34" charset="0"/>
              </a:rPr>
              <a:t>Genotyping can be used to determine parents and therefore, hatchery of origin and brood year.</a:t>
            </a:r>
          </a:p>
          <a:p>
            <a:pPr lvl="1">
              <a:buNone/>
            </a:pPr>
            <a:endParaRPr lang="en-US" dirty="0">
              <a:latin typeface="Arial" pitchFamily="34" charset="0"/>
              <a:cs typeface="Arial" pitchFamily="34" charset="0"/>
            </a:endParaRPr>
          </a:p>
          <a:p>
            <a:pPr>
              <a:buFont typeface="Wingdings" panose="05000000000000000000" pitchFamily="2" charset="2"/>
              <a:buChar char="§"/>
            </a:pPr>
            <a:r>
              <a:rPr lang="en-US" dirty="0">
                <a:latin typeface="Arial" pitchFamily="34" charset="0"/>
                <a:cs typeface="Arial" pitchFamily="34" charset="0"/>
              </a:rPr>
              <a:t>Increased tagging fractions may help solve problem of ambiguity in determining hatchery of origin.</a:t>
            </a:r>
          </a:p>
          <a:p>
            <a:pPr lvl="1"/>
            <a:endParaRPr lang="en-US" dirty="0">
              <a:latin typeface="Arial" pitchFamily="34" charset="0"/>
              <a:cs typeface="Arial" pitchFamily="34" charset="0"/>
            </a:endParaRPr>
          </a:p>
        </p:txBody>
      </p:sp>
      <p:sp>
        <p:nvSpPr>
          <p:cNvPr id="4" name="Footer Placeholder 3"/>
          <p:cNvSpPr>
            <a:spLocks noGrp="1"/>
          </p:cNvSpPr>
          <p:nvPr>
            <p:ph type="ftr" sz="quarter" idx="11"/>
          </p:nvPr>
        </p:nvSpPr>
        <p:spPr/>
        <p:txBody>
          <a:bodyPr>
            <a:normAutofit/>
          </a:bodyPr>
          <a:lstStyle/>
          <a:p>
            <a:r>
              <a:rPr lang="en-US" sz="1400" dirty="0">
                <a:solidFill>
                  <a:schemeClr val="tx1"/>
                </a:solidFill>
              </a:rPr>
              <a:t>www.hinrichsenenvironmental.com</a:t>
            </a:r>
          </a:p>
        </p:txBody>
      </p:sp>
    </p:spTree>
    <p:extLst>
      <p:ext uri="{BB962C8B-B14F-4D97-AF65-F5344CB8AC3E}">
        <p14:creationId xmlns:p14="http://schemas.microsoft.com/office/powerpoint/2010/main" val="212254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PBT: The Good, Bad, and the Ugly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4000" b="1" dirty="0"/>
              <a:t>Good</a:t>
            </a:r>
            <a:r>
              <a:rPr lang="en-US" sz="4000" dirty="0"/>
              <a:t>: Increases the number of tagged fish to nearly 100%</a:t>
            </a:r>
          </a:p>
          <a:p>
            <a:pPr>
              <a:buFont typeface="Wingdings" panose="05000000000000000000" pitchFamily="2" charset="2"/>
              <a:buChar char="§"/>
            </a:pPr>
            <a:r>
              <a:rPr lang="en-US" sz="4000" b="1" dirty="0"/>
              <a:t>Bad</a:t>
            </a:r>
            <a:r>
              <a:rPr lang="en-US" sz="4000" dirty="0"/>
              <a:t>: Family sizes are not homogeneous (winners and losers).</a:t>
            </a:r>
          </a:p>
          <a:p>
            <a:pPr>
              <a:buFont typeface="Wingdings" panose="05000000000000000000" pitchFamily="2" charset="2"/>
              <a:buChar char="§"/>
            </a:pPr>
            <a:r>
              <a:rPr lang="en-US" sz="4000" b="1" dirty="0"/>
              <a:t>Ugly</a:t>
            </a:r>
            <a:r>
              <a:rPr lang="en-US" sz="4000" dirty="0"/>
              <a:t>: Carcass decay can ruin PBT tags.</a:t>
            </a:r>
            <a:endParaRPr lang="en-US" dirty="0"/>
          </a:p>
        </p:txBody>
      </p:sp>
      <p:sp>
        <p:nvSpPr>
          <p:cNvPr id="4" name="Footer Placeholder 3"/>
          <p:cNvSpPr>
            <a:spLocks noGrp="1"/>
          </p:cNvSpPr>
          <p:nvPr>
            <p:ph type="ftr" sz="quarter" idx="11"/>
          </p:nvPr>
        </p:nvSpPr>
        <p:spPr/>
        <p:txBody>
          <a:bodyPr/>
          <a:lstStyle/>
          <a:p>
            <a:r>
              <a:rPr lang="en-US" dirty="0"/>
              <a:t>www.hinrichsenenvironmental.com</a:t>
            </a:r>
          </a:p>
        </p:txBody>
      </p:sp>
    </p:spTree>
    <p:extLst>
      <p:ext uri="{BB962C8B-B14F-4D97-AF65-F5344CB8AC3E}">
        <p14:creationId xmlns:p14="http://schemas.microsoft.com/office/powerpoint/2010/main" val="312615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Maximum Likelihood Estimation</a:t>
            </a:r>
          </a:p>
        </p:txBody>
      </p:sp>
      <p:sp>
        <p:nvSpPr>
          <p:cNvPr id="4" name="Content Placeholder 3"/>
          <p:cNvSpPr>
            <a:spLocks noGrp="1"/>
          </p:cNvSpPr>
          <p:nvPr>
            <p:ph idx="1"/>
          </p:nvPr>
        </p:nvSpPr>
        <p:spPr/>
        <p:txBody>
          <a:bodyPr/>
          <a:lstStyle/>
          <a:p>
            <a:pPr>
              <a:buFont typeface="Wingdings" panose="05000000000000000000" pitchFamily="2" charset="2"/>
              <a:buChar char="§"/>
            </a:pPr>
            <a:r>
              <a:rPr lang="en-US" dirty="0"/>
              <a:t>The probability model divides carcasses in the sample into  different categories: tagged, untagged, undetermined tag, marked, unmarked, and undetermined mark. The effects of carcass decay are included.</a:t>
            </a:r>
          </a:p>
          <a:p>
            <a:pPr>
              <a:buFont typeface="Wingdings" panose="05000000000000000000" pitchFamily="2" charset="2"/>
              <a:buChar char="§"/>
            </a:pPr>
            <a:r>
              <a:rPr lang="en-US" dirty="0"/>
              <a:t>We obtain estimates of each release’s contribution to fish on the spawning grounds (</a:t>
            </a:r>
            <a:r>
              <a:rPr lang="en-US" i="1" dirty="0"/>
              <a:t>p</a:t>
            </a:r>
            <a:r>
              <a:rPr lang="en-US" i="1" baseline="-25000" dirty="0"/>
              <a:t>i</a:t>
            </a:r>
            <a:r>
              <a:rPr lang="en-US" dirty="0"/>
              <a:t>) as well as total hatchery-origin contribution (</a:t>
            </a:r>
            <a:r>
              <a:rPr lang="en-US" i="1" dirty="0"/>
              <a:t>p</a:t>
            </a:r>
            <a:r>
              <a:rPr lang="en-US" dirty="0"/>
              <a:t>).</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z="1400" dirty="0">
                <a:solidFill>
                  <a:schemeClr val="tx1"/>
                </a:solidFill>
              </a:rPr>
              <a:t>www.hinrichsenenvironmental.com</a:t>
            </a:r>
          </a:p>
        </p:txBody>
      </p:sp>
    </p:spTree>
    <p:extLst>
      <p:ext uri="{BB962C8B-B14F-4D97-AF65-F5344CB8AC3E}">
        <p14:creationId xmlns:p14="http://schemas.microsoft.com/office/powerpoint/2010/main" val="99307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z="1400" dirty="0">
                <a:solidFill>
                  <a:schemeClr val="tx1"/>
                </a:solidFill>
              </a:rPr>
              <a:t>www.hinrichsenenvironmental.com</a:t>
            </a:r>
          </a:p>
        </p:txBody>
      </p:sp>
      <p:pic>
        <p:nvPicPr>
          <p:cNvPr id="3" name="Picture 2" descr="C:\Users\Rich\AppData\Local\Microsoft\Windows\Temporary Internet Files\Content.Word\S Fk Salmon map for Rich.png"/>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248399" cy="5791200"/>
          </a:xfrm>
          <a:prstGeom prst="rect">
            <a:avLst/>
          </a:prstGeom>
          <a:noFill/>
          <a:ln>
            <a:noFill/>
          </a:ln>
        </p:spPr>
      </p:pic>
    </p:spTree>
    <p:extLst>
      <p:ext uri="{BB962C8B-B14F-4D97-AF65-F5344CB8AC3E}">
        <p14:creationId xmlns:p14="http://schemas.microsoft.com/office/powerpoint/2010/main" val="691219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www.hinrichsenenvironmental.com</a:t>
            </a:r>
          </a:p>
        </p:txBody>
      </p:sp>
      <p:graphicFrame>
        <p:nvGraphicFramePr>
          <p:cNvPr id="4" name="Chart 3"/>
          <p:cNvGraphicFramePr>
            <a:graphicFrameLocks/>
          </p:cNvGraphicFramePr>
          <p:nvPr>
            <p:extLst>
              <p:ext uri="{D42A27DB-BD31-4B8C-83A1-F6EECF244321}">
                <p14:modId xmlns:p14="http://schemas.microsoft.com/office/powerpoint/2010/main" val="46314803"/>
              </p:ext>
            </p:extLst>
          </p:nvPr>
        </p:nvGraphicFramePr>
        <p:xfrm>
          <a:off x="762000" y="762000"/>
          <a:ext cx="7467599" cy="5257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32726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www.hinrichsenenvironmental.com</a:t>
            </a:r>
          </a:p>
        </p:txBody>
      </p:sp>
      <p:graphicFrame>
        <p:nvGraphicFramePr>
          <p:cNvPr id="3" name="Table 2"/>
          <p:cNvGraphicFramePr>
            <a:graphicFrameLocks noGrp="1"/>
          </p:cNvGraphicFramePr>
          <p:nvPr>
            <p:extLst>
              <p:ext uri="{D42A27DB-BD31-4B8C-83A1-F6EECF244321}">
                <p14:modId xmlns:p14="http://schemas.microsoft.com/office/powerpoint/2010/main" val="838003696"/>
              </p:ext>
            </p:extLst>
          </p:nvPr>
        </p:nvGraphicFramePr>
        <p:xfrm>
          <a:off x="304800" y="1295400"/>
          <a:ext cx="8458206" cy="3941047"/>
        </p:xfrm>
        <a:graphic>
          <a:graphicData uri="http://schemas.openxmlformats.org/drawingml/2006/table">
            <a:tbl>
              <a:tblPr firstRow="1" firstCol="1" bandRow="1">
                <a:tableStyleId>{5C22544A-7EE6-4342-B048-85BDC9FD1C3A}</a:tableStyleId>
              </a:tblPr>
              <a:tblGrid>
                <a:gridCol w="543299">
                  <a:extLst>
                    <a:ext uri="{9D8B030D-6E8A-4147-A177-3AD203B41FA5}">
                      <a16:colId xmlns:a16="http://schemas.microsoft.com/office/drawing/2014/main" val="20000"/>
                    </a:ext>
                  </a:extLst>
                </a:gridCol>
                <a:gridCol w="681123">
                  <a:extLst>
                    <a:ext uri="{9D8B030D-6E8A-4147-A177-3AD203B41FA5}">
                      <a16:colId xmlns:a16="http://schemas.microsoft.com/office/drawing/2014/main" val="20001"/>
                    </a:ext>
                  </a:extLst>
                </a:gridCol>
                <a:gridCol w="681123">
                  <a:extLst>
                    <a:ext uri="{9D8B030D-6E8A-4147-A177-3AD203B41FA5}">
                      <a16:colId xmlns:a16="http://schemas.microsoft.com/office/drawing/2014/main" val="20002"/>
                    </a:ext>
                  </a:extLst>
                </a:gridCol>
                <a:gridCol w="858894">
                  <a:extLst>
                    <a:ext uri="{9D8B030D-6E8A-4147-A177-3AD203B41FA5}">
                      <a16:colId xmlns:a16="http://schemas.microsoft.com/office/drawing/2014/main" val="20003"/>
                    </a:ext>
                  </a:extLst>
                </a:gridCol>
                <a:gridCol w="858894">
                  <a:extLst>
                    <a:ext uri="{9D8B030D-6E8A-4147-A177-3AD203B41FA5}">
                      <a16:colId xmlns:a16="http://schemas.microsoft.com/office/drawing/2014/main" val="20004"/>
                    </a:ext>
                  </a:extLst>
                </a:gridCol>
                <a:gridCol w="1022682">
                  <a:extLst>
                    <a:ext uri="{9D8B030D-6E8A-4147-A177-3AD203B41FA5}">
                      <a16:colId xmlns:a16="http://schemas.microsoft.com/office/drawing/2014/main" val="20005"/>
                    </a:ext>
                  </a:extLst>
                </a:gridCol>
                <a:gridCol w="186860">
                  <a:extLst>
                    <a:ext uri="{9D8B030D-6E8A-4147-A177-3AD203B41FA5}">
                      <a16:colId xmlns:a16="http://schemas.microsoft.com/office/drawing/2014/main" val="20006"/>
                    </a:ext>
                  </a:extLst>
                </a:gridCol>
                <a:gridCol w="681123">
                  <a:extLst>
                    <a:ext uri="{9D8B030D-6E8A-4147-A177-3AD203B41FA5}">
                      <a16:colId xmlns:a16="http://schemas.microsoft.com/office/drawing/2014/main" val="20007"/>
                    </a:ext>
                  </a:extLst>
                </a:gridCol>
                <a:gridCol w="858894">
                  <a:extLst>
                    <a:ext uri="{9D8B030D-6E8A-4147-A177-3AD203B41FA5}">
                      <a16:colId xmlns:a16="http://schemas.microsoft.com/office/drawing/2014/main" val="20008"/>
                    </a:ext>
                  </a:extLst>
                </a:gridCol>
                <a:gridCol w="858894">
                  <a:extLst>
                    <a:ext uri="{9D8B030D-6E8A-4147-A177-3AD203B41FA5}">
                      <a16:colId xmlns:a16="http://schemas.microsoft.com/office/drawing/2014/main" val="20009"/>
                    </a:ext>
                  </a:extLst>
                </a:gridCol>
                <a:gridCol w="1226420">
                  <a:extLst>
                    <a:ext uri="{9D8B030D-6E8A-4147-A177-3AD203B41FA5}">
                      <a16:colId xmlns:a16="http://schemas.microsoft.com/office/drawing/2014/main" val="20010"/>
                    </a:ext>
                  </a:extLst>
                </a:gridCol>
              </a:tblGrid>
              <a:tr h="990600">
                <a:tc gridSpan="11">
                  <a:txBody>
                    <a:bodyPr/>
                    <a:lstStyle/>
                    <a:p>
                      <a:pPr marL="0" marR="0">
                        <a:lnSpc>
                          <a:spcPct val="150000"/>
                        </a:lnSpc>
                      </a:pPr>
                      <a:r>
                        <a:rPr lang="en-US" sz="1400" dirty="0">
                          <a:effectLst/>
                        </a:rPr>
                        <a:t>Visible marking and parentage-based tagging at McCall Hatchery, which provided adult fish inputs to South Fork Salmon River spawning area in 2012. N = 218 carcasses in sample. Bolded</a:t>
                      </a:r>
                      <a:r>
                        <a:rPr lang="en-US" sz="1400" baseline="0" dirty="0">
                          <a:effectLst/>
                        </a:rPr>
                        <a:t> counts represent tagged carcass recoveries.</a:t>
                      </a:r>
                      <a:endParaRPr lang="en-US" sz="1400" dirty="0">
                        <a:effectLst/>
                        <a:latin typeface="Times New Roman"/>
                        <a:ea typeface="Times New Roman"/>
                      </a:endParaRPr>
                    </a:p>
                  </a:txBody>
                  <a:tcPr marL="42431" marR="424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8688">
                <a:tc>
                  <a:txBody>
                    <a:bodyPr/>
                    <a:lstStyle/>
                    <a:p>
                      <a:pPr marL="0" marR="0" indent="0" algn="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gridSpan="4">
                  <a:txBody>
                    <a:bodyPr/>
                    <a:lstStyle/>
                    <a:p>
                      <a:pPr marL="0" marR="0" indent="0" algn="ctr">
                        <a:lnSpc>
                          <a:spcPct val="100000"/>
                        </a:lnSpc>
                        <a:spcBef>
                          <a:spcPts val="0"/>
                        </a:spcBef>
                        <a:spcAft>
                          <a:spcPts val="0"/>
                        </a:spcAft>
                      </a:pPr>
                      <a:r>
                        <a:rPr lang="en-US" sz="1200" b="1" dirty="0">
                          <a:effectLst/>
                        </a:rPr>
                        <a:t>PBT data</a:t>
                      </a:r>
                      <a:endParaRPr lang="en-US" sz="1200" b="1" dirty="0">
                        <a:effectLst/>
                        <a:latin typeface="Times New Roman"/>
                        <a:ea typeface="Times New Roman"/>
                      </a:endParaRPr>
                    </a:p>
                  </a:txBody>
                  <a:tcPr marL="42431" marR="424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ctr">
                        <a:lnSpc>
                          <a:spcPct val="100000"/>
                        </a:lnSpc>
                        <a:spcBef>
                          <a:spcPts val="0"/>
                        </a:spcBef>
                        <a:spcAft>
                          <a:spcPts val="0"/>
                        </a:spcAft>
                      </a:pPr>
                      <a:r>
                        <a:rPr lang="en-US" sz="1200">
                          <a:effectLst/>
                        </a:rPr>
                        <a:t> </a:t>
                      </a:r>
                      <a:endParaRPr lang="en-US" sz="1200">
                        <a:effectLst/>
                        <a:latin typeface="Times New Roman"/>
                        <a:ea typeface="Times New Roman"/>
                      </a:endParaRPr>
                    </a:p>
                  </a:txBody>
                  <a:tcPr marL="42431" marR="42431" marT="0" marB="0" anchor="ctr"/>
                </a:tc>
                <a:tc gridSpan="4">
                  <a:txBody>
                    <a:bodyPr/>
                    <a:lstStyle/>
                    <a:p>
                      <a:pPr marL="0" marR="0" indent="0" algn="ctr">
                        <a:lnSpc>
                          <a:spcPct val="100000"/>
                        </a:lnSpc>
                        <a:spcBef>
                          <a:spcPts val="0"/>
                        </a:spcBef>
                        <a:spcAft>
                          <a:spcPts val="0"/>
                        </a:spcAft>
                      </a:pPr>
                      <a:r>
                        <a:rPr lang="en-US" sz="1200" b="1" dirty="0">
                          <a:effectLst/>
                        </a:rPr>
                        <a:t>CWT data</a:t>
                      </a:r>
                      <a:endParaRPr lang="en-US" sz="1200" b="1" dirty="0">
                        <a:effectLst/>
                        <a:latin typeface="Times New Roman"/>
                        <a:ea typeface="Times New Roman"/>
                      </a:endParaRPr>
                    </a:p>
                  </a:txBody>
                  <a:tcPr marL="42431" marR="4243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92559">
                <a:tc>
                  <a:txBody>
                    <a:bodyPr/>
                    <a:lstStyle/>
                    <a:p>
                      <a:pPr marL="0" marR="0">
                        <a:lnSpc>
                          <a:spcPct val="100000"/>
                        </a:lnSpc>
                        <a:spcBef>
                          <a:spcPts val="0"/>
                        </a:spcBef>
                        <a:spcAft>
                          <a:spcPts val="0"/>
                        </a:spcAft>
                      </a:pPr>
                      <a:r>
                        <a:rPr lang="en-US" sz="1200" dirty="0">
                          <a:effectLst/>
                        </a:rPr>
                        <a:t>Brood year</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VM fraction</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PBT fraction</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VM subsample</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non-VM subsample</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undetermined VM subsample</a:t>
                      </a:r>
                      <a:endParaRPr lang="en-US" sz="1200" dirty="0">
                        <a:effectLst/>
                        <a:latin typeface="Times New Roman"/>
                        <a:ea typeface="Times New Roman"/>
                      </a:endParaRPr>
                    </a:p>
                  </a:txBody>
                  <a:tcPr marL="42431" marR="42431" marT="0" marB="0" anchor="b"/>
                </a:tc>
                <a:tc>
                  <a:txBody>
                    <a:bodyPr/>
                    <a:lstStyle/>
                    <a:p>
                      <a:pPr marL="0" marR="0" indent="0" algn="ct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a:txBody>
                    <a:bodyPr/>
                    <a:lstStyle/>
                    <a:p>
                      <a:pPr marL="0" marR="0">
                        <a:lnSpc>
                          <a:spcPct val="100000"/>
                        </a:lnSpc>
                        <a:spcBef>
                          <a:spcPts val="0"/>
                        </a:spcBef>
                        <a:spcAft>
                          <a:spcPts val="0"/>
                        </a:spcAft>
                      </a:pPr>
                      <a:r>
                        <a:rPr lang="en-US" sz="1200" dirty="0">
                          <a:effectLst/>
                        </a:rPr>
                        <a:t>CWT fraction</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VM subsample</a:t>
                      </a:r>
                      <a:endParaRPr lang="en-US" sz="1200" dirty="0">
                        <a:effectLst/>
                        <a:latin typeface="Times New Roman"/>
                        <a:ea typeface="Times New Roman"/>
                      </a:endParaRPr>
                    </a:p>
                  </a:txBody>
                  <a:tcPr marL="42431" marR="42431" marT="0" marB="0" anchor="b"/>
                </a:tc>
                <a:tc>
                  <a:txBody>
                    <a:bodyPr/>
                    <a:lstStyle/>
                    <a:p>
                      <a:pPr marL="0" marR="0" algn="l">
                        <a:lnSpc>
                          <a:spcPct val="100000"/>
                        </a:lnSpc>
                        <a:spcBef>
                          <a:spcPts val="0"/>
                        </a:spcBef>
                        <a:spcAft>
                          <a:spcPts val="0"/>
                        </a:spcAft>
                      </a:pPr>
                      <a:r>
                        <a:rPr lang="en-US" sz="1200" dirty="0">
                          <a:effectLst/>
                        </a:rPr>
                        <a:t>non-VM subsample</a:t>
                      </a:r>
                      <a:endParaRPr lang="en-US" sz="1200" dirty="0">
                        <a:effectLst/>
                        <a:latin typeface="Times New Roman"/>
                        <a:ea typeface="Times New Roman"/>
                      </a:endParaRPr>
                    </a:p>
                  </a:txBody>
                  <a:tcPr marL="42431" marR="42431" marT="0" marB="0" anchor="b"/>
                </a:tc>
                <a:tc>
                  <a:txBody>
                    <a:bodyPr/>
                    <a:lstStyle/>
                    <a:p>
                      <a:pPr marL="0" marR="0" indent="0" algn="ctr">
                        <a:lnSpc>
                          <a:spcPct val="100000"/>
                        </a:lnSpc>
                        <a:spcBef>
                          <a:spcPts val="0"/>
                        </a:spcBef>
                        <a:spcAft>
                          <a:spcPts val="0"/>
                        </a:spcAft>
                      </a:pPr>
                      <a:endParaRPr lang="en-US" sz="1200" dirty="0">
                        <a:effectLst/>
                      </a:endParaRPr>
                    </a:p>
                    <a:p>
                      <a:pPr marL="0" marR="0" indent="0" algn="l">
                        <a:lnSpc>
                          <a:spcPct val="100000"/>
                        </a:lnSpc>
                        <a:spcBef>
                          <a:spcPts val="0"/>
                        </a:spcBef>
                        <a:spcAft>
                          <a:spcPts val="0"/>
                        </a:spcAft>
                      </a:pPr>
                      <a:r>
                        <a:rPr lang="en-US" sz="1200" dirty="0">
                          <a:effectLst/>
                        </a:rPr>
                        <a:t>underdetermined VM subsample</a:t>
                      </a:r>
                      <a:endParaRPr lang="en-US" sz="1200" dirty="0">
                        <a:effectLst/>
                        <a:latin typeface="Times New Roman"/>
                        <a:ea typeface="Times New Roman"/>
                      </a:endParaRPr>
                    </a:p>
                  </a:txBody>
                  <a:tcPr marL="42431" marR="42431" marT="0" marB="0" anchor="ctr"/>
                </a:tc>
                <a:extLst>
                  <a:ext uri="{0D108BD9-81ED-4DB2-BD59-A6C34878D82A}">
                    <a16:rowId xmlns:a16="http://schemas.microsoft.com/office/drawing/2014/main" val="10002"/>
                  </a:ext>
                </a:extLst>
              </a:tr>
              <a:tr h="298688">
                <a:tc>
                  <a:txBody>
                    <a:bodyPr/>
                    <a:lstStyle/>
                    <a:p>
                      <a:pPr marL="0" marR="0" indent="0" algn="r">
                        <a:lnSpc>
                          <a:spcPct val="100000"/>
                        </a:lnSpc>
                        <a:spcBef>
                          <a:spcPts val="0"/>
                        </a:spcBef>
                        <a:spcAft>
                          <a:spcPts val="0"/>
                        </a:spcAft>
                      </a:pPr>
                      <a:r>
                        <a:rPr lang="en-US" sz="1200" dirty="0">
                          <a:effectLst/>
                        </a:rPr>
                        <a:t>2007</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0.98</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0.00</a:t>
                      </a:r>
                      <a:endParaRPr lang="en-US" sz="120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a:effectLst/>
                        </a:rPr>
                        <a:t>0</a:t>
                      </a:r>
                      <a:endParaRPr lang="en-US" sz="1200" b="1">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a:lnSpc>
                          <a:spcPct val="100000"/>
                        </a:lnSpc>
                      </a:pPr>
                      <a:endParaRPr lang="en-US" sz="1200">
                        <a:effectLst/>
                        <a:latin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0.24</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3</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a:effectLst/>
                        </a:rPr>
                        <a:t>0</a:t>
                      </a:r>
                      <a:endParaRPr lang="en-US" sz="1200" b="1">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extLst>
                  <a:ext uri="{0D108BD9-81ED-4DB2-BD59-A6C34878D82A}">
                    <a16:rowId xmlns:a16="http://schemas.microsoft.com/office/drawing/2014/main" val="10003"/>
                  </a:ext>
                </a:extLst>
              </a:tr>
              <a:tr h="298688">
                <a:tc>
                  <a:txBody>
                    <a:bodyPr/>
                    <a:lstStyle/>
                    <a:p>
                      <a:pPr marL="0" marR="0" indent="0" algn="r">
                        <a:lnSpc>
                          <a:spcPct val="100000"/>
                        </a:lnSpc>
                        <a:spcBef>
                          <a:spcPts val="0"/>
                        </a:spcBef>
                        <a:spcAft>
                          <a:spcPts val="0"/>
                        </a:spcAft>
                      </a:pPr>
                      <a:r>
                        <a:rPr lang="en-US" sz="1200">
                          <a:effectLst/>
                        </a:rPr>
                        <a:t>2008</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0.98</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0.98</a:t>
                      </a:r>
                      <a:endParaRPr lang="en-US" sz="1200" dirty="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42</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2</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a:lnSpc>
                          <a:spcPct val="100000"/>
                        </a:lnSpc>
                      </a:pPr>
                      <a:endParaRPr lang="en-US" sz="1200">
                        <a:effectLst/>
                        <a:latin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0.20</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9</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1</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extLst>
                  <a:ext uri="{0D108BD9-81ED-4DB2-BD59-A6C34878D82A}">
                    <a16:rowId xmlns:a16="http://schemas.microsoft.com/office/drawing/2014/main" val="10004"/>
                  </a:ext>
                </a:extLst>
              </a:tr>
              <a:tr h="298688">
                <a:tc>
                  <a:txBody>
                    <a:bodyPr/>
                    <a:lstStyle/>
                    <a:p>
                      <a:pPr marL="0" marR="0" indent="0" algn="r">
                        <a:lnSpc>
                          <a:spcPct val="100000"/>
                        </a:lnSpc>
                        <a:spcBef>
                          <a:spcPts val="0"/>
                        </a:spcBef>
                        <a:spcAft>
                          <a:spcPts val="0"/>
                        </a:spcAft>
                      </a:pPr>
                      <a:r>
                        <a:rPr lang="en-US" sz="1200" dirty="0">
                          <a:effectLst/>
                        </a:rPr>
                        <a:t>2009</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0.98</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0.96</a:t>
                      </a:r>
                      <a:endParaRPr lang="en-US" sz="1200" dirty="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1</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a:lnSpc>
                          <a:spcPct val="100000"/>
                        </a:lnSpc>
                      </a:pPr>
                      <a:endParaRPr lang="en-US" sz="1200" dirty="0">
                        <a:effectLst/>
                        <a:latin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0.19</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extLst>
                  <a:ext uri="{0D108BD9-81ED-4DB2-BD59-A6C34878D82A}">
                    <a16:rowId xmlns:a16="http://schemas.microsoft.com/office/drawing/2014/main" val="10005"/>
                  </a:ext>
                </a:extLst>
              </a:tr>
              <a:tr h="298688">
                <a:tc>
                  <a:txBody>
                    <a:bodyPr/>
                    <a:lstStyle/>
                    <a:p>
                      <a:pPr marL="0" marR="0" indent="0" algn="r">
                        <a:lnSpc>
                          <a:spcPct val="100000"/>
                        </a:lnSpc>
                        <a:spcBef>
                          <a:spcPts val="0"/>
                        </a:spcBef>
                        <a:spcAft>
                          <a:spcPts val="0"/>
                        </a:spcAft>
                      </a:pPr>
                      <a:r>
                        <a:rPr lang="en-US" sz="1200" dirty="0">
                          <a:effectLst/>
                          <a:latin typeface="+mn-lt"/>
                          <a:ea typeface="Times New Roman"/>
                        </a:rPr>
                        <a:t>Un-tagged</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r">
                        <a:lnSpc>
                          <a:spcPct val="100000"/>
                        </a:lnSpc>
                        <a:spcBef>
                          <a:spcPts val="0"/>
                        </a:spcBef>
                        <a:spcAft>
                          <a:spcPts val="0"/>
                        </a:spcAft>
                      </a:pPr>
                      <a:r>
                        <a:rPr lang="en-US" sz="1200" dirty="0">
                          <a:effectLst/>
                          <a:latin typeface="+mn-lt"/>
                          <a:ea typeface="Times New Roman"/>
                        </a:rPr>
                        <a:t>16</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128</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a:lnSpc>
                          <a:spcPct val="100000"/>
                        </a:lnSpc>
                      </a:pPr>
                      <a:endParaRPr lang="en-US" sz="1200" dirty="0">
                        <a:effectLst/>
                        <a:latin typeface="+mn-lt"/>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52</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153</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extLst>
                  <a:ext uri="{0D108BD9-81ED-4DB2-BD59-A6C34878D82A}">
                    <a16:rowId xmlns:a16="http://schemas.microsoft.com/office/drawing/2014/main" val="10006"/>
                  </a:ext>
                </a:extLst>
              </a:tr>
              <a:tr h="298688">
                <a:tc>
                  <a:txBody>
                    <a:bodyPr/>
                    <a:lstStyle/>
                    <a:p>
                      <a:pPr marL="0" marR="0" indent="0" algn="r">
                        <a:lnSpc>
                          <a:spcPct val="100000"/>
                        </a:lnSpc>
                        <a:spcBef>
                          <a:spcPts val="0"/>
                        </a:spcBef>
                        <a:spcAft>
                          <a:spcPts val="0"/>
                        </a:spcAft>
                      </a:pPr>
                      <a:r>
                        <a:rPr lang="en-US" sz="1200" dirty="0" err="1">
                          <a:effectLst/>
                          <a:latin typeface="+mn-lt"/>
                          <a:ea typeface="Times New Roman"/>
                        </a:rPr>
                        <a:t>Undet</a:t>
                      </a:r>
                      <a:r>
                        <a:rPr lang="en-US" sz="1200" dirty="0">
                          <a:effectLst/>
                          <a:latin typeface="+mn-lt"/>
                          <a:ea typeface="Times New Roman"/>
                        </a:rPr>
                        <a:t>.</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r">
                        <a:lnSpc>
                          <a:spcPct val="100000"/>
                        </a:lnSpc>
                        <a:spcBef>
                          <a:spcPts val="0"/>
                        </a:spcBef>
                        <a:spcAft>
                          <a:spcPts val="0"/>
                        </a:spcAft>
                      </a:pPr>
                      <a:r>
                        <a:rPr lang="en-US" sz="1200" dirty="0">
                          <a:effectLst/>
                          <a:latin typeface="+mn-lt"/>
                          <a:ea typeface="Times New Roman"/>
                        </a:rPr>
                        <a:t>5</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24</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a:lnSpc>
                          <a:spcPct val="100000"/>
                        </a:lnSpc>
                      </a:pPr>
                      <a:endParaRPr lang="en-US" sz="1200" dirty="0">
                        <a:effectLst/>
                        <a:latin typeface="+mn-lt"/>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extLst>
                  <a:ext uri="{0D108BD9-81ED-4DB2-BD59-A6C34878D82A}">
                    <a16:rowId xmlns:a16="http://schemas.microsoft.com/office/drawing/2014/main" val="10007"/>
                  </a:ext>
                </a:extLst>
              </a:tr>
              <a:tr h="298688">
                <a:tc>
                  <a:txBody>
                    <a:bodyPr/>
                    <a:lstStyle/>
                    <a:p>
                      <a:pPr marL="0" marR="0" indent="0" algn="r">
                        <a:lnSpc>
                          <a:spcPct val="100000"/>
                        </a:lnSpc>
                        <a:spcBef>
                          <a:spcPts val="0"/>
                        </a:spcBef>
                        <a:spcAft>
                          <a:spcPts val="0"/>
                        </a:spcAft>
                      </a:pPr>
                      <a:r>
                        <a:rPr lang="en-US" sz="1200" dirty="0">
                          <a:effectLst/>
                          <a:latin typeface="+mn-lt"/>
                          <a:ea typeface="Times New Roman"/>
                        </a:rPr>
                        <a:t>TOTAL</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r">
                        <a:lnSpc>
                          <a:spcPct val="100000"/>
                        </a:lnSpc>
                        <a:spcBef>
                          <a:spcPts val="0"/>
                        </a:spcBef>
                        <a:spcAft>
                          <a:spcPts val="0"/>
                        </a:spcAft>
                      </a:pPr>
                      <a:r>
                        <a:rPr lang="en-US" sz="1200" dirty="0">
                          <a:effectLst/>
                          <a:latin typeface="+mn-lt"/>
                          <a:ea typeface="Times New Roman"/>
                        </a:rPr>
                        <a:t>64</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154</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a:lnSpc>
                          <a:spcPct val="100000"/>
                        </a:lnSpc>
                      </a:pPr>
                      <a:endParaRPr lang="en-US" sz="1200" dirty="0">
                        <a:effectLst/>
                        <a:latin typeface="+mn-lt"/>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64</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154</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9553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www.hinrichsenenvironmental.com</a:t>
            </a:r>
          </a:p>
        </p:txBody>
      </p:sp>
      <p:graphicFrame>
        <p:nvGraphicFramePr>
          <p:cNvPr id="3" name="Table 2"/>
          <p:cNvGraphicFramePr>
            <a:graphicFrameLocks noGrp="1"/>
          </p:cNvGraphicFramePr>
          <p:nvPr>
            <p:extLst>
              <p:ext uri="{D42A27DB-BD31-4B8C-83A1-F6EECF244321}">
                <p14:modId xmlns:p14="http://schemas.microsoft.com/office/powerpoint/2010/main" val="3761724266"/>
              </p:ext>
            </p:extLst>
          </p:nvPr>
        </p:nvGraphicFramePr>
        <p:xfrm>
          <a:off x="304797" y="152400"/>
          <a:ext cx="8458206" cy="5666103"/>
        </p:xfrm>
        <a:graphic>
          <a:graphicData uri="http://schemas.openxmlformats.org/drawingml/2006/table">
            <a:tbl>
              <a:tblPr firstRow="1" firstCol="1" bandRow="1">
                <a:tableStyleId>{5C22544A-7EE6-4342-B048-85BDC9FD1C3A}</a:tableStyleId>
              </a:tblPr>
              <a:tblGrid>
                <a:gridCol w="543299">
                  <a:extLst>
                    <a:ext uri="{9D8B030D-6E8A-4147-A177-3AD203B41FA5}">
                      <a16:colId xmlns:a16="http://schemas.microsoft.com/office/drawing/2014/main" val="20000"/>
                    </a:ext>
                  </a:extLst>
                </a:gridCol>
                <a:gridCol w="681123">
                  <a:extLst>
                    <a:ext uri="{9D8B030D-6E8A-4147-A177-3AD203B41FA5}">
                      <a16:colId xmlns:a16="http://schemas.microsoft.com/office/drawing/2014/main" val="20001"/>
                    </a:ext>
                  </a:extLst>
                </a:gridCol>
                <a:gridCol w="681123">
                  <a:extLst>
                    <a:ext uri="{9D8B030D-6E8A-4147-A177-3AD203B41FA5}">
                      <a16:colId xmlns:a16="http://schemas.microsoft.com/office/drawing/2014/main" val="20002"/>
                    </a:ext>
                  </a:extLst>
                </a:gridCol>
                <a:gridCol w="858894">
                  <a:extLst>
                    <a:ext uri="{9D8B030D-6E8A-4147-A177-3AD203B41FA5}">
                      <a16:colId xmlns:a16="http://schemas.microsoft.com/office/drawing/2014/main" val="20003"/>
                    </a:ext>
                  </a:extLst>
                </a:gridCol>
                <a:gridCol w="858894">
                  <a:extLst>
                    <a:ext uri="{9D8B030D-6E8A-4147-A177-3AD203B41FA5}">
                      <a16:colId xmlns:a16="http://schemas.microsoft.com/office/drawing/2014/main" val="20004"/>
                    </a:ext>
                  </a:extLst>
                </a:gridCol>
                <a:gridCol w="1022682">
                  <a:extLst>
                    <a:ext uri="{9D8B030D-6E8A-4147-A177-3AD203B41FA5}">
                      <a16:colId xmlns:a16="http://schemas.microsoft.com/office/drawing/2014/main" val="20005"/>
                    </a:ext>
                  </a:extLst>
                </a:gridCol>
                <a:gridCol w="186860">
                  <a:extLst>
                    <a:ext uri="{9D8B030D-6E8A-4147-A177-3AD203B41FA5}">
                      <a16:colId xmlns:a16="http://schemas.microsoft.com/office/drawing/2014/main" val="20006"/>
                    </a:ext>
                  </a:extLst>
                </a:gridCol>
                <a:gridCol w="681123">
                  <a:extLst>
                    <a:ext uri="{9D8B030D-6E8A-4147-A177-3AD203B41FA5}">
                      <a16:colId xmlns:a16="http://schemas.microsoft.com/office/drawing/2014/main" val="20007"/>
                    </a:ext>
                  </a:extLst>
                </a:gridCol>
                <a:gridCol w="858894">
                  <a:extLst>
                    <a:ext uri="{9D8B030D-6E8A-4147-A177-3AD203B41FA5}">
                      <a16:colId xmlns:a16="http://schemas.microsoft.com/office/drawing/2014/main" val="20008"/>
                    </a:ext>
                  </a:extLst>
                </a:gridCol>
                <a:gridCol w="858894">
                  <a:extLst>
                    <a:ext uri="{9D8B030D-6E8A-4147-A177-3AD203B41FA5}">
                      <a16:colId xmlns:a16="http://schemas.microsoft.com/office/drawing/2014/main" val="20009"/>
                    </a:ext>
                  </a:extLst>
                </a:gridCol>
                <a:gridCol w="1226420">
                  <a:extLst>
                    <a:ext uri="{9D8B030D-6E8A-4147-A177-3AD203B41FA5}">
                      <a16:colId xmlns:a16="http://schemas.microsoft.com/office/drawing/2014/main" val="20010"/>
                    </a:ext>
                  </a:extLst>
                </a:gridCol>
              </a:tblGrid>
              <a:tr h="990600">
                <a:tc gridSpan="11">
                  <a:txBody>
                    <a:bodyPr/>
                    <a:lstStyle/>
                    <a:p>
                      <a:pPr marL="0" marR="0">
                        <a:lnSpc>
                          <a:spcPct val="150000"/>
                        </a:lnSpc>
                      </a:pPr>
                      <a:r>
                        <a:rPr lang="en-US" sz="1400" dirty="0">
                          <a:effectLst/>
                        </a:rPr>
                        <a:t>Visible marking and parentage-based tagging at McCall Hatchery, which provided adult fish inputs to South Fork Salmon River spawning area in 2013.; SBS = segregated brood stock program, IBS =  integrated brood stock program. N = 153 carcasses in sample..</a:t>
                      </a:r>
                      <a:r>
                        <a:rPr lang="en-US" sz="1400" baseline="0" dirty="0">
                          <a:effectLst/>
                        </a:rPr>
                        <a:t> </a:t>
                      </a:r>
                      <a:r>
                        <a:rPr lang="en-US" sz="1400" dirty="0">
                          <a:effectLst/>
                        </a:rPr>
                        <a:t>Bolded counts represent</a:t>
                      </a:r>
                      <a:r>
                        <a:rPr lang="en-US" sz="1400" baseline="0" dirty="0">
                          <a:effectLst/>
                        </a:rPr>
                        <a:t> tagged  carcass recoveries.</a:t>
                      </a:r>
                      <a:endParaRPr lang="en-US" sz="1400" dirty="0">
                        <a:effectLst/>
                        <a:latin typeface="Times New Roman"/>
                        <a:ea typeface="Times New Roman"/>
                      </a:endParaRPr>
                    </a:p>
                  </a:txBody>
                  <a:tcPr marL="42431" marR="424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8688">
                <a:tc>
                  <a:txBody>
                    <a:bodyPr/>
                    <a:lstStyle/>
                    <a:p>
                      <a:pPr marL="0" marR="0" indent="0" algn="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gridSpan="4">
                  <a:txBody>
                    <a:bodyPr/>
                    <a:lstStyle/>
                    <a:p>
                      <a:pPr marL="0" marR="0" indent="0" algn="ctr">
                        <a:lnSpc>
                          <a:spcPct val="100000"/>
                        </a:lnSpc>
                        <a:spcBef>
                          <a:spcPts val="0"/>
                        </a:spcBef>
                        <a:spcAft>
                          <a:spcPts val="0"/>
                        </a:spcAft>
                      </a:pPr>
                      <a:r>
                        <a:rPr lang="en-US" sz="1200" b="1" dirty="0">
                          <a:effectLst/>
                        </a:rPr>
                        <a:t>PBT data</a:t>
                      </a:r>
                      <a:endParaRPr lang="en-US" sz="1200" b="1" dirty="0">
                        <a:effectLst/>
                        <a:latin typeface="Times New Roman"/>
                        <a:ea typeface="Times New Roman"/>
                      </a:endParaRPr>
                    </a:p>
                  </a:txBody>
                  <a:tcPr marL="42431" marR="424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ctr">
                        <a:lnSpc>
                          <a:spcPct val="100000"/>
                        </a:lnSpc>
                        <a:spcBef>
                          <a:spcPts val="0"/>
                        </a:spcBef>
                        <a:spcAft>
                          <a:spcPts val="0"/>
                        </a:spcAft>
                      </a:pPr>
                      <a:r>
                        <a:rPr lang="en-US" sz="1200">
                          <a:effectLst/>
                        </a:rPr>
                        <a:t> </a:t>
                      </a:r>
                      <a:endParaRPr lang="en-US" sz="1200">
                        <a:effectLst/>
                        <a:latin typeface="Times New Roman"/>
                        <a:ea typeface="Times New Roman"/>
                      </a:endParaRPr>
                    </a:p>
                  </a:txBody>
                  <a:tcPr marL="42431" marR="42431" marT="0" marB="0" anchor="ctr"/>
                </a:tc>
                <a:tc gridSpan="4">
                  <a:txBody>
                    <a:bodyPr/>
                    <a:lstStyle/>
                    <a:p>
                      <a:pPr marL="0" marR="0" indent="0" algn="ctr">
                        <a:lnSpc>
                          <a:spcPct val="100000"/>
                        </a:lnSpc>
                        <a:spcBef>
                          <a:spcPts val="0"/>
                        </a:spcBef>
                        <a:spcAft>
                          <a:spcPts val="0"/>
                        </a:spcAft>
                      </a:pPr>
                      <a:r>
                        <a:rPr lang="en-US" sz="1200" b="1" dirty="0">
                          <a:effectLst/>
                        </a:rPr>
                        <a:t>CWT data</a:t>
                      </a:r>
                      <a:endParaRPr lang="en-US" sz="1200" b="1" dirty="0">
                        <a:effectLst/>
                        <a:latin typeface="Times New Roman"/>
                        <a:ea typeface="Times New Roman"/>
                      </a:endParaRPr>
                    </a:p>
                  </a:txBody>
                  <a:tcPr marL="42431" marR="4243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92559">
                <a:tc>
                  <a:txBody>
                    <a:bodyPr/>
                    <a:lstStyle/>
                    <a:p>
                      <a:pPr marL="0" marR="0">
                        <a:lnSpc>
                          <a:spcPct val="100000"/>
                        </a:lnSpc>
                        <a:spcBef>
                          <a:spcPts val="0"/>
                        </a:spcBef>
                        <a:spcAft>
                          <a:spcPts val="0"/>
                        </a:spcAft>
                      </a:pPr>
                      <a:r>
                        <a:rPr lang="en-US" sz="1200" dirty="0">
                          <a:effectLst/>
                        </a:rPr>
                        <a:t>Brood year</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VM fraction</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PBT fraction</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VM subsample</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non-VM subsample</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undetermined VM subsample</a:t>
                      </a:r>
                      <a:endParaRPr lang="en-US" sz="1200" dirty="0">
                        <a:effectLst/>
                        <a:latin typeface="Times New Roman"/>
                        <a:ea typeface="Times New Roman"/>
                      </a:endParaRPr>
                    </a:p>
                  </a:txBody>
                  <a:tcPr marL="42431" marR="42431" marT="0" marB="0" anchor="b"/>
                </a:tc>
                <a:tc>
                  <a:txBody>
                    <a:bodyPr/>
                    <a:lstStyle/>
                    <a:p>
                      <a:pPr marL="0" marR="0" indent="0" algn="ct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a:txBody>
                    <a:bodyPr/>
                    <a:lstStyle/>
                    <a:p>
                      <a:pPr marL="0" marR="0">
                        <a:lnSpc>
                          <a:spcPct val="100000"/>
                        </a:lnSpc>
                        <a:spcBef>
                          <a:spcPts val="0"/>
                        </a:spcBef>
                        <a:spcAft>
                          <a:spcPts val="0"/>
                        </a:spcAft>
                      </a:pPr>
                      <a:r>
                        <a:rPr lang="en-US" sz="1200" dirty="0">
                          <a:effectLst/>
                        </a:rPr>
                        <a:t>CWT fraction</a:t>
                      </a:r>
                      <a:endParaRPr lang="en-US" sz="1200" dirty="0">
                        <a:effectLst/>
                        <a:latin typeface="Times New Roman"/>
                        <a:ea typeface="Times New Roman"/>
                      </a:endParaRPr>
                    </a:p>
                  </a:txBody>
                  <a:tcPr marL="42431" marR="42431" marT="0" marB="0" anchor="b"/>
                </a:tc>
                <a:tc>
                  <a:txBody>
                    <a:bodyPr/>
                    <a:lstStyle/>
                    <a:p>
                      <a:pPr marL="0" marR="0">
                        <a:lnSpc>
                          <a:spcPct val="100000"/>
                        </a:lnSpc>
                        <a:spcBef>
                          <a:spcPts val="0"/>
                        </a:spcBef>
                        <a:spcAft>
                          <a:spcPts val="0"/>
                        </a:spcAft>
                      </a:pPr>
                      <a:r>
                        <a:rPr lang="en-US" sz="1200" dirty="0">
                          <a:effectLst/>
                        </a:rPr>
                        <a:t>VM subsample</a:t>
                      </a:r>
                      <a:endParaRPr lang="en-US" sz="1200" dirty="0">
                        <a:effectLst/>
                        <a:latin typeface="Times New Roman"/>
                        <a:ea typeface="Times New Roman"/>
                      </a:endParaRPr>
                    </a:p>
                  </a:txBody>
                  <a:tcPr marL="42431" marR="42431" marT="0" marB="0" anchor="b"/>
                </a:tc>
                <a:tc>
                  <a:txBody>
                    <a:bodyPr/>
                    <a:lstStyle/>
                    <a:p>
                      <a:pPr marL="0" marR="0" algn="l">
                        <a:lnSpc>
                          <a:spcPct val="100000"/>
                        </a:lnSpc>
                        <a:spcBef>
                          <a:spcPts val="0"/>
                        </a:spcBef>
                        <a:spcAft>
                          <a:spcPts val="0"/>
                        </a:spcAft>
                      </a:pPr>
                      <a:r>
                        <a:rPr lang="en-US" sz="1200" dirty="0">
                          <a:effectLst/>
                        </a:rPr>
                        <a:t>non-VM subsample</a:t>
                      </a:r>
                      <a:endParaRPr lang="en-US" sz="1200" dirty="0">
                        <a:effectLst/>
                        <a:latin typeface="Times New Roman"/>
                        <a:ea typeface="Times New Roman"/>
                      </a:endParaRPr>
                    </a:p>
                  </a:txBody>
                  <a:tcPr marL="42431" marR="42431" marT="0" marB="0" anchor="b"/>
                </a:tc>
                <a:tc>
                  <a:txBody>
                    <a:bodyPr/>
                    <a:lstStyle/>
                    <a:p>
                      <a:pPr marL="0" marR="0" indent="0" algn="ctr">
                        <a:lnSpc>
                          <a:spcPct val="100000"/>
                        </a:lnSpc>
                        <a:spcBef>
                          <a:spcPts val="0"/>
                        </a:spcBef>
                        <a:spcAft>
                          <a:spcPts val="0"/>
                        </a:spcAft>
                      </a:pPr>
                      <a:endParaRPr lang="en-US" sz="1200" dirty="0">
                        <a:effectLst/>
                      </a:endParaRPr>
                    </a:p>
                    <a:p>
                      <a:pPr marL="0" marR="0" indent="0" algn="l">
                        <a:lnSpc>
                          <a:spcPct val="100000"/>
                        </a:lnSpc>
                        <a:spcBef>
                          <a:spcPts val="0"/>
                        </a:spcBef>
                        <a:spcAft>
                          <a:spcPts val="0"/>
                        </a:spcAft>
                      </a:pPr>
                      <a:r>
                        <a:rPr lang="en-US" sz="1200" dirty="0">
                          <a:effectLst/>
                        </a:rPr>
                        <a:t>underdetermined VM subsample</a:t>
                      </a:r>
                      <a:endParaRPr lang="en-US" sz="1200" dirty="0">
                        <a:effectLst/>
                        <a:latin typeface="Times New Roman"/>
                        <a:ea typeface="Times New Roman"/>
                      </a:endParaRPr>
                    </a:p>
                  </a:txBody>
                  <a:tcPr marL="42431" marR="42431" marT="0" marB="0" anchor="ctr"/>
                </a:tc>
                <a:extLst>
                  <a:ext uri="{0D108BD9-81ED-4DB2-BD59-A6C34878D82A}">
                    <a16:rowId xmlns:a16="http://schemas.microsoft.com/office/drawing/2014/main" val="10002"/>
                  </a:ext>
                </a:extLst>
              </a:tr>
              <a:tr h="298688">
                <a:tc>
                  <a:txBody>
                    <a:bodyPr/>
                    <a:lstStyle/>
                    <a:p>
                      <a:pPr marL="0" marR="0" indent="0" algn="r">
                        <a:lnSpc>
                          <a:spcPct val="100000"/>
                        </a:lnSpc>
                        <a:spcBef>
                          <a:spcPts val="0"/>
                        </a:spcBef>
                        <a:spcAft>
                          <a:spcPts val="0"/>
                        </a:spcAft>
                      </a:pPr>
                      <a:r>
                        <a:rPr lang="en-US" sz="1200" dirty="0">
                          <a:effectLst/>
                        </a:rPr>
                        <a:t>2008</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0.98</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0.98</a:t>
                      </a:r>
                      <a:endParaRPr lang="en-US" sz="120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6</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1</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a:effectLst/>
                        </a:rPr>
                        <a:t>1</a:t>
                      </a:r>
                      <a:endParaRPr lang="en-US" sz="1200" b="1">
                        <a:effectLst/>
                        <a:latin typeface="Times New Roman"/>
                        <a:ea typeface="Times New Roman"/>
                      </a:endParaRPr>
                    </a:p>
                  </a:txBody>
                  <a:tcPr marL="42431" marR="42431" marT="0" marB="0" anchor="ctr"/>
                </a:tc>
                <a:tc>
                  <a:txBody>
                    <a:bodyPr/>
                    <a:lstStyle/>
                    <a:p>
                      <a:pPr>
                        <a:lnSpc>
                          <a:spcPct val="100000"/>
                        </a:lnSpc>
                      </a:pPr>
                      <a:endParaRPr lang="en-US" sz="1200">
                        <a:effectLst/>
                        <a:latin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0.20</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1</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a:effectLst/>
                        </a:rPr>
                        <a:t>0</a:t>
                      </a:r>
                      <a:endParaRPr lang="en-US" sz="1200" b="1">
                        <a:effectLst/>
                        <a:latin typeface="Times New Roman"/>
                        <a:ea typeface="Times New Roman"/>
                      </a:endParaRPr>
                    </a:p>
                  </a:txBody>
                  <a:tcPr marL="42431" marR="42431" marT="0" marB="0" anchor="ctr"/>
                </a:tc>
                <a:extLst>
                  <a:ext uri="{0D108BD9-81ED-4DB2-BD59-A6C34878D82A}">
                    <a16:rowId xmlns:a16="http://schemas.microsoft.com/office/drawing/2014/main" val="10003"/>
                  </a:ext>
                </a:extLst>
              </a:tr>
              <a:tr h="298688">
                <a:tc>
                  <a:txBody>
                    <a:bodyPr/>
                    <a:lstStyle/>
                    <a:p>
                      <a:pPr marL="0" marR="0" indent="0" algn="r">
                        <a:lnSpc>
                          <a:spcPct val="100000"/>
                        </a:lnSpc>
                        <a:spcBef>
                          <a:spcPts val="0"/>
                        </a:spcBef>
                        <a:spcAft>
                          <a:spcPts val="0"/>
                        </a:spcAft>
                      </a:pPr>
                      <a:r>
                        <a:rPr lang="en-US" sz="1200">
                          <a:effectLst/>
                        </a:rPr>
                        <a:t>2009</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0.98</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0.96</a:t>
                      </a:r>
                      <a:endParaRPr lang="en-US" sz="1200" dirty="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28</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3</a:t>
                      </a:r>
                      <a:endParaRPr lang="en-US" sz="1200" b="1" dirty="0">
                        <a:effectLst/>
                        <a:latin typeface="Times New Roman"/>
                        <a:ea typeface="Times New Roman"/>
                      </a:endParaRPr>
                    </a:p>
                  </a:txBody>
                  <a:tcPr marL="42431" marR="42431" marT="0" marB="0" anchor="ctr"/>
                </a:tc>
                <a:tc>
                  <a:txBody>
                    <a:bodyPr/>
                    <a:lstStyle/>
                    <a:p>
                      <a:pPr>
                        <a:lnSpc>
                          <a:spcPct val="100000"/>
                        </a:lnSpc>
                      </a:pPr>
                      <a:endParaRPr lang="en-US" sz="1200">
                        <a:effectLst/>
                        <a:latin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0.19</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4</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a:effectLst/>
                        </a:rPr>
                        <a:t>0</a:t>
                      </a:r>
                      <a:endParaRPr lang="en-US" sz="1200" b="1">
                        <a:effectLst/>
                        <a:latin typeface="Times New Roman"/>
                        <a:ea typeface="Times New Roman"/>
                      </a:endParaRPr>
                    </a:p>
                  </a:txBody>
                  <a:tcPr marL="42431" marR="42431" marT="0" marB="0" anchor="ctr"/>
                </a:tc>
                <a:extLst>
                  <a:ext uri="{0D108BD9-81ED-4DB2-BD59-A6C34878D82A}">
                    <a16:rowId xmlns:a16="http://schemas.microsoft.com/office/drawing/2014/main" val="10004"/>
                  </a:ext>
                </a:extLst>
              </a:tr>
              <a:tr h="597376">
                <a:tc>
                  <a:txBody>
                    <a:bodyPr/>
                    <a:lstStyle/>
                    <a:p>
                      <a:pPr marL="0" marR="0" indent="0" algn="ctr">
                        <a:lnSpc>
                          <a:spcPct val="100000"/>
                        </a:lnSpc>
                        <a:spcBef>
                          <a:spcPts val="0"/>
                        </a:spcBef>
                        <a:spcAft>
                          <a:spcPts val="0"/>
                        </a:spcAft>
                      </a:pPr>
                      <a:r>
                        <a:rPr lang="en-US" sz="1200" dirty="0">
                          <a:effectLst/>
                        </a:rPr>
                        <a:t>2010 (SBS)</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0.98</a:t>
                      </a:r>
                      <a:endParaRPr lang="en-US" sz="120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a:effectLst/>
                        </a:rPr>
                        <a:t>0.99</a:t>
                      </a:r>
                      <a:endParaRPr lang="en-US" sz="120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2</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a:lnSpc>
                          <a:spcPct val="100000"/>
                        </a:lnSpc>
                      </a:pPr>
                      <a:endParaRPr lang="en-US" sz="1200" dirty="0">
                        <a:effectLst/>
                        <a:latin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0.16</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extLst>
                  <a:ext uri="{0D108BD9-81ED-4DB2-BD59-A6C34878D82A}">
                    <a16:rowId xmlns:a16="http://schemas.microsoft.com/office/drawing/2014/main" val="10005"/>
                  </a:ext>
                </a:extLst>
              </a:tr>
              <a:tr h="597376">
                <a:tc>
                  <a:txBody>
                    <a:bodyPr/>
                    <a:lstStyle/>
                    <a:p>
                      <a:pPr marL="0" marR="0" indent="0" algn="ctr">
                        <a:lnSpc>
                          <a:spcPct val="100000"/>
                        </a:lnSpc>
                        <a:spcBef>
                          <a:spcPts val="0"/>
                        </a:spcBef>
                        <a:spcAft>
                          <a:spcPts val="0"/>
                        </a:spcAft>
                      </a:pPr>
                      <a:r>
                        <a:rPr lang="en-US" sz="1200" dirty="0">
                          <a:effectLst/>
                        </a:rPr>
                        <a:t>2010 (IBS)</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0.00</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1.00</a:t>
                      </a:r>
                      <a:endParaRPr lang="en-US" sz="1200" dirty="0">
                        <a:effectLst/>
                        <a:latin typeface="Times New Roman"/>
                        <a:ea typeface="Times New Roman"/>
                      </a:endParaRPr>
                    </a:p>
                  </a:txBody>
                  <a:tcPr marL="42431" marR="42431" marT="0" marB="0" anchor="ctr"/>
                </a:tc>
                <a:tc>
                  <a:txBody>
                    <a:bodyPr/>
                    <a:lstStyle/>
                    <a:p>
                      <a:pPr marL="0" marR="0" indent="0" algn="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2</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 </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rPr>
                        <a:t>1.00</a:t>
                      </a:r>
                      <a:endParaRPr lang="en-US" sz="1200"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2</a:t>
                      </a:r>
                      <a:endParaRPr lang="en-US" sz="1200" b="1" dirty="0">
                        <a:effectLst/>
                        <a:latin typeface="Times New Roman"/>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b="1" dirty="0">
                          <a:effectLst/>
                        </a:rPr>
                        <a:t>0</a:t>
                      </a:r>
                      <a:endParaRPr lang="en-US" sz="1200" b="1" dirty="0">
                        <a:effectLst/>
                        <a:latin typeface="Times New Roman"/>
                        <a:ea typeface="Times New Roman"/>
                      </a:endParaRPr>
                    </a:p>
                  </a:txBody>
                  <a:tcPr marL="42431" marR="42431" marT="0" marB="0" anchor="ctr"/>
                </a:tc>
                <a:extLst>
                  <a:ext uri="{0D108BD9-81ED-4DB2-BD59-A6C34878D82A}">
                    <a16:rowId xmlns:a16="http://schemas.microsoft.com/office/drawing/2014/main" val="10006"/>
                  </a:ext>
                </a:extLst>
              </a:tr>
              <a:tr h="597376">
                <a:tc>
                  <a:txBody>
                    <a:bodyPr/>
                    <a:lstStyle/>
                    <a:p>
                      <a:pPr marL="0" marR="0" indent="0" algn="ctr">
                        <a:lnSpc>
                          <a:spcPct val="100000"/>
                        </a:lnSpc>
                        <a:spcBef>
                          <a:spcPts val="0"/>
                        </a:spcBef>
                        <a:spcAft>
                          <a:spcPts val="0"/>
                        </a:spcAft>
                      </a:pPr>
                      <a:r>
                        <a:rPr lang="en-US" sz="1200" dirty="0">
                          <a:effectLst/>
                          <a:latin typeface="+mn-lt"/>
                          <a:ea typeface="Times New Roman"/>
                        </a:rPr>
                        <a:t>Un-tagged</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r">
                        <a:lnSpc>
                          <a:spcPct val="100000"/>
                        </a:lnSpc>
                        <a:spcBef>
                          <a:spcPts val="0"/>
                        </a:spcBef>
                        <a:spcAft>
                          <a:spcPts val="0"/>
                        </a:spcAft>
                      </a:pPr>
                      <a:r>
                        <a:rPr lang="en-US" sz="1200" dirty="0">
                          <a:effectLst/>
                          <a:latin typeface="+mn-lt"/>
                          <a:ea typeface="Times New Roman"/>
                        </a:rPr>
                        <a:t>4</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58</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8</a:t>
                      </a:r>
                    </a:p>
                  </a:txBody>
                  <a:tcPr marL="42431" marR="42431" marT="0" marB="0" anchor="ctr"/>
                </a:tc>
                <a:tc>
                  <a:txBody>
                    <a:bodyPr/>
                    <a:lstStyle/>
                    <a:p>
                      <a:pPr marL="0" marR="0" indent="0" algn="ctr">
                        <a:lnSpc>
                          <a:spcPct val="100000"/>
                        </a:lnSpc>
                        <a:spcBef>
                          <a:spcPts val="0"/>
                        </a:spcBef>
                        <a:spcAft>
                          <a:spcPts val="0"/>
                        </a:spcAft>
                      </a:pPr>
                      <a:endParaRPr lang="en-US" sz="1200" dirty="0">
                        <a:effectLst/>
                        <a:latin typeface="+mn-lt"/>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47</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87</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12</a:t>
                      </a:r>
                    </a:p>
                  </a:txBody>
                  <a:tcPr marL="42431" marR="42431" marT="0" marB="0" anchor="ctr"/>
                </a:tc>
                <a:extLst>
                  <a:ext uri="{0D108BD9-81ED-4DB2-BD59-A6C34878D82A}">
                    <a16:rowId xmlns:a16="http://schemas.microsoft.com/office/drawing/2014/main" val="10007"/>
                  </a:ext>
                </a:extLst>
              </a:tr>
              <a:tr h="597376">
                <a:tc>
                  <a:txBody>
                    <a:bodyPr/>
                    <a:lstStyle/>
                    <a:p>
                      <a:pPr marL="0" marR="0" indent="0" algn="ctr">
                        <a:lnSpc>
                          <a:spcPct val="100000"/>
                        </a:lnSpc>
                        <a:spcBef>
                          <a:spcPts val="0"/>
                        </a:spcBef>
                        <a:spcAft>
                          <a:spcPts val="0"/>
                        </a:spcAft>
                      </a:pPr>
                      <a:r>
                        <a:rPr lang="en-US" sz="1200" dirty="0" err="1">
                          <a:effectLst/>
                          <a:latin typeface="+mn-lt"/>
                          <a:ea typeface="Times New Roman"/>
                        </a:rPr>
                        <a:t>Undet</a:t>
                      </a:r>
                      <a:r>
                        <a:rPr lang="en-US" sz="1200" dirty="0">
                          <a:effectLst/>
                          <a:latin typeface="+mn-lt"/>
                          <a:ea typeface="Times New Roman"/>
                        </a:rPr>
                        <a:t>.</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r">
                        <a:lnSpc>
                          <a:spcPct val="100000"/>
                        </a:lnSpc>
                        <a:spcBef>
                          <a:spcPts val="0"/>
                        </a:spcBef>
                        <a:spcAft>
                          <a:spcPts val="0"/>
                        </a:spcAft>
                      </a:pPr>
                      <a:r>
                        <a:rPr lang="en-US" sz="1200" dirty="0">
                          <a:effectLst/>
                          <a:latin typeface="+mn-lt"/>
                          <a:ea typeface="Times New Roman"/>
                        </a:rPr>
                        <a:t>12</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28</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marL="0" marR="0" indent="0" algn="ctr">
                        <a:lnSpc>
                          <a:spcPct val="100000"/>
                        </a:lnSpc>
                        <a:spcBef>
                          <a:spcPts val="0"/>
                        </a:spcBef>
                        <a:spcAft>
                          <a:spcPts val="0"/>
                        </a:spcAft>
                      </a:pPr>
                      <a:endParaRPr lang="en-US" sz="1200" dirty="0">
                        <a:effectLst/>
                        <a:latin typeface="+mn-lt"/>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0</a:t>
                      </a:r>
                    </a:p>
                  </a:txBody>
                  <a:tcPr marL="42431" marR="42431" marT="0" marB="0" anchor="ctr"/>
                </a:tc>
                <a:extLst>
                  <a:ext uri="{0D108BD9-81ED-4DB2-BD59-A6C34878D82A}">
                    <a16:rowId xmlns:a16="http://schemas.microsoft.com/office/drawing/2014/main" val="10008"/>
                  </a:ext>
                </a:extLst>
              </a:tr>
              <a:tr h="597376">
                <a:tc>
                  <a:txBody>
                    <a:bodyPr/>
                    <a:lstStyle/>
                    <a:p>
                      <a:pPr marL="0" marR="0" indent="0" algn="ctr">
                        <a:lnSpc>
                          <a:spcPct val="100000"/>
                        </a:lnSpc>
                        <a:spcBef>
                          <a:spcPts val="0"/>
                        </a:spcBef>
                        <a:spcAft>
                          <a:spcPts val="0"/>
                        </a:spcAft>
                      </a:pPr>
                      <a:r>
                        <a:rPr lang="en-US" sz="1200" dirty="0">
                          <a:effectLst/>
                          <a:latin typeface="+mn-lt"/>
                          <a:ea typeface="Times New Roman"/>
                        </a:rPr>
                        <a:t>Total</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r">
                        <a:lnSpc>
                          <a:spcPct val="100000"/>
                        </a:lnSpc>
                        <a:spcBef>
                          <a:spcPts val="0"/>
                        </a:spcBef>
                        <a:spcAft>
                          <a:spcPts val="0"/>
                        </a:spcAft>
                      </a:pPr>
                      <a:r>
                        <a:rPr lang="en-US" sz="1200" dirty="0">
                          <a:effectLst/>
                          <a:latin typeface="+mn-lt"/>
                          <a:ea typeface="Times New Roman"/>
                        </a:rPr>
                        <a:t>52</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89</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12</a:t>
                      </a:r>
                    </a:p>
                  </a:txBody>
                  <a:tcPr marL="42431" marR="42431" marT="0" marB="0" anchor="ctr"/>
                </a:tc>
                <a:tc>
                  <a:txBody>
                    <a:bodyPr/>
                    <a:lstStyle/>
                    <a:p>
                      <a:pPr marL="0" marR="0" indent="0" algn="ctr">
                        <a:lnSpc>
                          <a:spcPct val="100000"/>
                        </a:lnSpc>
                        <a:spcBef>
                          <a:spcPts val="0"/>
                        </a:spcBef>
                        <a:spcAft>
                          <a:spcPts val="0"/>
                        </a:spcAft>
                      </a:pPr>
                      <a:endParaRPr lang="en-US" sz="1200" dirty="0">
                        <a:effectLst/>
                        <a:latin typeface="+mn-lt"/>
                        <a:ea typeface="Times New Roman"/>
                      </a:endParaRP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NA</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52</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89</a:t>
                      </a:r>
                    </a:p>
                  </a:txBody>
                  <a:tcPr marL="42431" marR="42431" marT="0" marB="0" anchor="ctr"/>
                </a:tc>
                <a:tc>
                  <a:txBody>
                    <a:bodyPr/>
                    <a:lstStyle/>
                    <a:p>
                      <a:pPr marL="0" marR="0" indent="0" algn="ctr">
                        <a:lnSpc>
                          <a:spcPct val="100000"/>
                        </a:lnSpc>
                        <a:spcBef>
                          <a:spcPts val="0"/>
                        </a:spcBef>
                        <a:spcAft>
                          <a:spcPts val="0"/>
                        </a:spcAft>
                      </a:pPr>
                      <a:r>
                        <a:rPr lang="en-US" sz="1200" dirty="0">
                          <a:effectLst/>
                          <a:latin typeface="+mn-lt"/>
                          <a:ea typeface="Times New Roman"/>
                        </a:rPr>
                        <a:t>12</a:t>
                      </a:r>
                    </a:p>
                  </a:txBody>
                  <a:tcPr marL="42431" marR="42431"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8036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www.hinrichsenenvironmental.com</a:t>
            </a:r>
          </a:p>
        </p:txBody>
      </p:sp>
      <p:graphicFrame>
        <p:nvGraphicFramePr>
          <p:cNvPr id="3" name="Table 2"/>
          <p:cNvGraphicFramePr>
            <a:graphicFrameLocks noGrp="1"/>
          </p:cNvGraphicFramePr>
          <p:nvPr>
            <p:extLst>
              <p:ext uri="{D42A27DB-BD31-4B8C-83A1-F6EECF244321}">
                <p14:modId xmlns:p14="http://schemas.microsoft.com/office/powerpoint/2010/main" val="2544463365"/>
              </p:ext>
            </p:extLst>
          </p:nvPr>
        </p:nvGraphicFramePr>
        <p:xfrm>
          <a:off x="1676400" y="381001"/>
          <a:ext cx="5993910" cy="5712502"/>
        </p:xfrm>
        <a:graphic>
          <a:graphicData uri="http://schemas.openxmlformats.org/drawingml/2006/table">
            <a:tbl>
              <a:tblPr firstRow="1" firstCol="1" bandRow="1">
                <a:tableStyleId>{5C22544A-7EE6-4342-B048-85BDC9FD1C3A}</a:tableStyleId>
              </a:tblPr>
              <a:tblGrid>
                <a:gridCol w="599391">
                  <a:extLst>
                    <a:ext uri="{9D8B030D-6E8A-4147-A177-3AD203B41FA5}">
                      <a16:colId xmlns:a16="http://schemas.microsoft.com/office/drawing/2014/main" val="20000"/>
                    </a:ext>
                  </a:extLst>
                </a:gridCol>
                <a:gridCol w="599391">
                  <a:extLst>
                    <a:ext uri="{9D8B030D-6E8A-4147-A177-3AD203B41FA5}">
                      <a16:colId xmlns:a16="http://schemas.microsoft.com/office/drawing/2014/main" val="20001"/>
                    </a:ext>
                  </a:extLst>
                </a:gridCol>
                <a:gridCol w="599391">
                  <a:extLst>
                    <a:ext uri="{9D8B030D-6E8A-4147-A177-3AD203B41FA5}">
                      <a16:colId xmlns:a16="http://schemas.microsoft.com/office/drawing/2014/main" val="20002"/>
                    </a:ext>
                  </a:extLst>
                </a:gridCol>
                <a:gridCol w="599391">
                  <a:extLst>
                    <a:ext uri="{9D8B030D-6E8A-4147-A177-3AD203B41FA5}">
                      <a16:colId xmlns:a16="http://schemas.microsoft.com/office/drawing/2014/main" val="20003"/>
                    </a:ext>
                  </a:extLst>
                </a:gridCol>
                <a:gridCol w="599391">
                  <a:extLst>
                    <a:ext uri="{9D8B030D-6E8A-4147-A177-3AD203B41FA5}">
                      <a16:colId xmlns:a16="http://schemas.microsoft.com/office/drawing/2014/main" val="20004"/>
                    </a:ext>
                  </a:extLst>
                </a:gridCol>
                <a:gridCol w="599391">
                  <a:extLst>
                    <a:ext uri="{9D8B030D-6E8A-4147-A177-3AD203B41FA5}">
                      <a16:colId xmlns:a16="http://schemas.microsoft.com/office/drawing/2014/main" val="20005"/>
                    </a:ext>
                  </a:extLst>
                </a:gridCol>
                <a:gridCol w="599391">
                  <a:extLst>
                    <a:ext uri="{9D8B030D-6E8A-4147-A177-3AD203B41FA5}">
                      <a16:colId xmlns:a16="http://schemas.microsoft.com/office/drawing/2014/main" val="20006"/>
                    </a:ext>
                  </a:extLst>
                </a:gridCol>
                <a:gridCol w="599391">
                  <a:extLst>
                    <a:ext uri="{9D8B030D-6E8A-4147-A177-3AD203B41FA5}">
                      <a16:colId xmlns:a16="http://schemas.microsoft.com/office/drawing/2014/main" val="20007"/>
                    </a:ext>
                  </a:extLst>
                </a:gridCol>
                <a:gridCol w="599391">
                  <a:extLst>
                    <a:ext uri="{9D8B030D-6E8A-4147-A177-3AD203B41FA5}">
                      <a16:colId xmlns:a16="http://schemas.microsoft.com/office/drawing/2014/main" val="20008"/>
                    </a:ext>
                  </a:extLst>
                </a:gridCol>
                <a:gridCol w="599391">
                  <a:extLst>
                    <a:ext uri="{9D8B030D-6E8A-4147-A177-3AD203B41FA5}">
                      <a16:colId xmlns:a16="http://schemas.microsoft.com/office/drawing/2014/main" val="20009"/>
                    </a:ext>
                  </a:extLst>
                </a:gridCol>
              </a:tblGrid>
              <a:tr h="990600">
                <a:tc gridSpan="10">
                  <a:txBody>
                    <a:bodyPr/>
                    <a:lstStyle/>
                    <a:p>
                      <a:pPr marL="0" marR="0">
                        <a:lnSpc>
                          <a:spcPct val="100000"/>
                        </a:lnSpc>
                      </a:pPr>
                      <a:r>
                        <a:rPr lang="en-US" sz="1400" dirty="0">
                          <a:effectLst/>
                          <a:latin typeface="+mn-lt"/>
                        </a:rPr>
                        <a:t>Maximum likelihood estimates of proportions of hatchery-origin adult fish in South Fork Salmon River spawning areas in 2012 and 2013 using PBT and CWT data; SBS = segregated brood stock program, IBS  =  integrated brood stock program. The asterisk “*” indicates a bootstrap estimate.</a:t>
                      </a:r>
                      <a:endParaRPr lang="en-US" sz="1400" dirty="0">
                        <a:effectLst/>
                        <a:latin typeface="+mn-lt"/>
                        <a:ea typeface="Times New Roman"/>
                      </a:endParaRPr>
                    </a:p>
                  </a:txBody>
                  <a:tcPr marL="48768" marR="487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7041">
                <a:tc>
                  <a:txBody>
                    <a:bodyPr/>
                    <a:lstStyle/>
                    <a:p>
                      <a:pPr marL="0" marR="0" indent="0" algn="ctr">
                        <a:lnSpc>
                          <a:spcPct val="100000"/>
                        </a:lnSpc>
                        <a:spcBef>
                          <a:spcPts val="0"/>
                        </a:spcBef>
                        <a:spcAft>
                          <a:spcPts val="0"/>
                        </a:spcAft>
                      </a:pPr>
                      <a:r>
                        <a:rPr lang="en-US" sz="1200">
                          <a:effectLst/>
                          <a:latin typeface="+mn-lt"/>
                        </a:rPr>
                        <a:t> </a:t>
                      </a:r>
                      <a:endParaRPr lang="en-US" sz="1200">
                        <a:effectLst/>
                        <a:latin typeface="+mn-lt"/>
                        <a:ea typeface="Times New Roman"/>
                      </a:endParaRPr>
                    </a:p>
                  </a:txBody>
                  <a:tcPr marL="48768" marR="48768" marT="0" marB="0" anchor="ctr"/>
                </a:tc>
                <a:tc gridSpan="5">
                  <a:txBody>
                    <a:bodyPr/>
                    <a:lstStyle/>
                    <a:p>
                      <a:pPr marL="0" marR="0" indent="0" algn="ctr">
                        <a:lnSpc>
                          <a:spcPct val="100000"/>
                        </a:lnSpc>
                        <a:spcBef>
                          <a:spcPts val="0"/>
                        </a:spcBef>
                        <a:spcAft>
                          <a:spcPts val="0"/>
                        </a:spcAft>
                      </a:pPr>
                      <a:r>
                        <a:rPr lang="en-US" sz="1200" dirty="0">
                          <a:effectLst/>
                          <a:latin typeface="+mn-lt"/>
                        </a:rPr>
                        <a:t>PBT data</a:t>
                      </a:r>
                      <a:endParaRPr lang="en-US" sz="1200" dirty="0">
                        <a:effectLst/>
                        <a:latin typeface="+mn-lt"/>
                        <a:ea typeface="Times New Roman"/>
                      </a:endParaRPr>
                    </a:p>
                  </a:txBody>
                  <a:tcPr marL="48768" marR="4876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indent="0" algn="ctr">
                        <a:lnSpc>
                          <a:spcPct val="100000"/>
                        </a:lnSpc>
                        <a:spcBef>
                          <a:spcPts val="0"/>
                        </a:spcBef>
                        <a:spcAft>
                          <a:spcPts val="0"/>
                        </a:spcAft>
                      </a:pPr>
                      <a:endParaRPr lang="en-US" sz="1200" dirty="0">
                        <a:effectLst/>
                        <a:latin typeface="+mn-lt"/>
                        <a:ea typeface="Times New Roman"/>
                      </a:endParaRPr>
                    </a:p>
                  </a:txBody>
                  <a:tcPr marL="48768" marR="48768" marT="0" marB="0" anchor="ctr"/>
                </a:tc>
                <a:tc gridSpan="3">
                  <a:txBody>
                    <a:bodyPr/>
                    <a:lstStyle/>
                    <a:p>
                      <a:pPr marL="0" marR="0" indent="0" algn="ctr">
                        <a:lnSpc>
                          <a:spcPct val="100000"/>
                        </a:lnSpc>
                        <a:spcBef>
                          <a:spcPts val="0"/>
                        </a:spcBef>
                        <a:spcAft>
                          <a:spcPts val="0"/>
                        </a:spcAft>
                      </a:pPr>
                      <a:r>
                        <a:rPr lang="en-US" sz="1200" dirty="0">
                          <a:effectLst/>
                          <a:latin typeface="+mn-lt"/>
                        </a:rPr>
                        <a:t>CWT data</a:t>
                      </a:r>
                      <a:endParaRPr lang="en-US" sz="1200" dirty="0">
                        <a:effectLst/>
                        <a:latin typeface="+mn-lt"/>
                        <a:ea typeface="Times New Roman"/>
                      </a:endParaRPr>
                    </a:p>
                  </a:txBody>
                  <a:tcPr marL="48768" marR="48768"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8705">
                <a:tc>
                  <a:txBody>
                    <a:bodyPr/>
                    <a:lstStyle/>
                    <a:p>
                      <a:pPr marL="0" marR="0" indent="0" algn="ctr">
                        <a:lnSpc>
                          <a:spcPct val="100000"/>
                        </a:lnSpc>
                        <a:spcBef>
                          <a:spcPts val="0"/>
                        </a:spcBef>
                        <a:spcAft>
                          <a:spcPts val="0"/>
                        </a:spcAft>
                      </a:pPr>
                      <a:r>
                        <a:rPr lang="en-US" sz="1200">
                          <a:effectLst/>
                          <a:latin typeface="+mn-lt"/>
                        </a:rPr>
                        <a:t>Brood year</a:t>
                      </a:r>
                      <a:endParaRPr lang="en-US" sz="120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a:effectLst/>
                          <a:latin typeface="+mn-lt"/>
                        </a:rPr>
                        <a:t>p</a:t>
                      </a:r>
                      <a:endParaRPr lang="en-US" sz="120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a:effectLst/>
                          <a:latin typeface="+mn-lt"/>
                        </a:rPr>
                        <a:t>SE</a:t>
                      </a:r>
                      <a:endParaRPr lang="en-US" sz="120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dirty="0">
                          <a:effectLst/>
                          <a:latin typeface="+mn-lt"/>
                        </a:rPr>
                        <a:t>CV</a:t>
                      </a:r>
                      <a:endParaRPr lang="en-US" sz="1200" dirty="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dirty="0">
                          <a:effectLst/>
                          <a:latin typeface="+mn-lt"/>
                        </a:rPr>
                        <a:t>SE*</a:t>
                      </a:r>
                      <a:endParaRPr lang="en-US" sz="1200" dirty="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dirty="0">
                          <a:effectLst/>
                          <a:latin typeface="+mn-lt"/>
                        </a:rPr>
                        <a:t>CV*</a:t>
                      </a:r>
                      <a:endParaRPr lang="en-US" sz="1200" dirty="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endParaRPr lang="en-US" sz="1200" dirty="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dirty="0">
                          <a:effectLst/>
                          <a:latin typeface="+mn-lt"/>
                        </a:rPr>
                        <a:t>p</a:t>
                      </a:r>
                      <a:endParaRPr lang="en-US" sz="1200" dirty="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a:effectLst/>
                          <a:latin typeface="+mn-lt"/>
                        </a:rPr>
                        <a:t>SE</a:t>
                      </a:r>
                      <a:endParaRPr lang="en-US" sz="1200">
                        <a:effectLst/>
                        <a:latin typeface="+mn-lt"/>
                        <a:ea typeface="Times New Roman"/>
                      </a:endParaRPr>
                    </a:p>
                  </a:txBody>
                  <a:tcPr marL="48768" marR="48768" marT="0" marB="0" anchor="ctr"/>
                </a:tc>
                <a:tc>
                  <a:txBody>
                    <a:bodyPr/>
                    <a:lstStyle/>
                    <a:p>
                      <a:pPr marL="0" marR="0" indent="0" algn="ctr">
                        <a:lnSpc>
                          <a:spcPct val="100000"/>
                        </a:lnSpc>
                        <a:spcBef>
                          <a:spcPts val="0"/>
                        </a:spcBef>
                        <a:spcAft>
                          <a:spcPts val="0"/>
                        </a:spcAft>
                      </a:pPr>
                      <a:r>
                        <a:rPr lang="en-US" sz="1200">
                          <a:effectLst/>
                          <a:latin typeface="+mn-lt"/>
                        </a:rPr>
                        <a:t>CV</a:t>
                      </a:r>
                      <a:endParaRPr lang="en-US" sz="1200">
                        <a:effectLst/>
                        <a:latin typeface="+mn-lt"/>
                        <a:ea typeface="Times New Roman"/>
                      </a:endParaRPr>
                    </a:p>
                  </a:txBody>
                  <a:tcPr marL="48768" marR="48768" marT="0" marB="0" anchor="ctr"/>
                </a:tc>
                <a:extLst>
                  <a:ext uri="{0D108BD9-81ED-4DB2-BD59-A6C34878D82A}">
                    <a16:rowId xmlns:a16="http://schemas.microsoft.com/office/drawing/2014/main" val="10002"/>
                  </a:ext>
                </a:extLst>
              </a:tr>
              <a:tr h="297041">
                <a:tc>
                  <a:txBody>
                    <a:bodyPr/>
                    <a:lstStyle/>
                    <a:p>
                      <a:pPr marL="0" marR="0" algn="ctr">
                        <a:lnSpc>
                          <a:spcPct val="100000"/>
                        </a:lnSpc>
                      </a:pPr>
                      <a:r>
                        <a:rPr lang="en-US" sz="1200">
                          <a:effectLst/>
                          <a:latin typeface="+mn-lt"/>
                        </a:rPr>
                        <a:t> </a:t>
                      </a:r>
                      <a:endParaRPr lang="en-US" sz="1200">
                        <a:effectLst/>
                        <a:latin typeface="+mn-lt"/>
                        <a:ea typeface="Times New Roman"/>
                      </a:endParaRPr>
                    </a:p>
                  </a:txBody>
                  <a:tcPr marL="48768" marR="48768" marT="0" marB="0"/>
                </a:tc>
                <a:tc gridSpan="9">
                  <a:txBody>
                    <a:bodyPr/>
                    <a:lstStyle/>
                    <a:p>
                      <a:pPr marL="0" marR="0" algn="ctr">
                        <a:lnSpc>
                          <a:spcPct val="100000"/>
                        </a:lnSpc>
                      </a:pPr>
                      <a:r>
                        <a:rPr lang="en-US" sz="1200" b="1" dirty="0">
                          <a:effectLst/>
                          <a:latin typeface="+mn-lt"/>
                        </a:rPr>
                        <a:t>2012 survey</a:t>
                      </a:r>
                      <a:endParaRPr lang="en-US" sz="1200" b="1" dirty="0">
                        <a:effectLst/>
                        <a:latin typeface="+mn-lt"/>
                        <a:ea typeface="Times New Roman"/>
                      </a:endParaRPr>
                    </a:p>
                  </a:txBody>
                  <a:tcPr marL="48768" marR="4876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97041">
                <a:tc>
                  <a:txBody>
                    <a:bodyPr/>
                    <a:lstStyle/>
                    <a:p>
                      <a:pPr marL="0" marR="0">
                        <a:lnSpc>
                          <a:spcPct val="100000"/>
                        </a:lnSpc>
                      </a:pPr>
                      <a:r>
                        <a:rPr lang="en-US" sz="1200">
                          <a:effectLst/>
                          <a:latin typeface="+mn-lt"/>
                        </a:rPr>
                        <a:t>2007</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0.081</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0.021</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0.264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0.022</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0.266</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0.059</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0.031</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0.531</a:t>
                      </a:r>
                      <a:endParaRPr lang="en-US" sz="1200" dirty="0">
                        <a:effectLst/>
                        <a:latin typeface="+mn-lt"/>
                        <a:ea typeface="Times New Roman"/>
                      </a:endParaRPr>
                    </a:p>
                  </a:txBody>
                  <a:tcPr marL="48768" marR="48768" marT="0" marB="0" anchor="ctr"/>
                </a:tc>
                <a:extLst>
                  <a:ext uri="{0D108BD9-81ED-4DB2-BD59-A6C34878D82A}">
                    <a16:rowId xmlns:a16="http://schemas.microsoft.com/office/drawing/2014/main" val="10004"/>
                  </a:ext>
                </a:extLst>
              </a:tr>
              <a:tr h="297041">
                <a:tc>
                  <a:txBody>
                    <a:bodyPr/>
                    <a:lstStyle/>
                    <a:p>
                      <a:pPr marL="0" marR="0">
                        <a:lnSpc>
                          <a:spcPct val="100000"/>
                        </a:lnSpc>
                      </a:pPr>
                      <a:r>
                        <a:rPr lang="en-US" sz="1200">
                          <a:effectLst/>
                          <a:latin typeface="+mn-lt"/>
                        </a:rPr>
                        <a:t>2008</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0.238</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0.032</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0.134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0.032</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0.135</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0.244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0.040</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0.164</a:t>
                      </a:r>
                      <a:endParaRPr lang="en-US" sz="1200">
                        <a:effectLst/>
                        <a:latin typeface="+mn-lt"/>
                        <a:ea typeface="Times New Roman"/>
                      </a:endParaRPr>
                    </a:p>
                  </a:txBody>
                  <a:tcPr marL="48768" marR="48768" marT="0" marB="0" anchor="ctr"/>
                </a:tc>
                <a:extLst>
                  <a:ext uri="{0D108BD9-81ED-4DB2-BD59-A6C34878D82A}">
                    <a16:rowId xmlns:a16="http://schemas.microsoft.com/office/drawing/2014/main" val="10005"/>
                  </a:ext>
                </a:extLst>
              </a:tr>
              <a:tr h="297041">
                <a:tc>
                  <a:txBody>
                    <a:bodyPr/>
                    <a:lstStyle/>
                    <a:p>
                      <a:pPr marL="0" marR="0">
                        <a:lnSpc>
                          <a:spcPct val="100000"/>
                        </a:lnSpc>
                      </a:pPr>
                      <a:r>
                        <a:rPr lang="en-US" sz="1200">
                          <a:effectLst/>
                          <a:latin typeface="+mn-lt"/>
                        </a:rPr>
                        <a:t>2009</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0.006</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0.006</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1.036</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0.005</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0.954</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0.000</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0.000</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NA</a:t>
                      </a:r>
                      <a:endParaRPr lang="en-US" sz="1200">
                        <a:effectLst/>
                        <a:latin typeface="+mn-lt"/>
                        <a:ea typeface="Times New Roman"/>
                      </a:endParaRPr>
                    </a:p>
                  </a:txBody>
                  <a:tcPr marL="48768" marR="48768" marT="0" marB="0" anchor="ctr"/>
                </a:tc>
                <a:extLst>
                  <a:ext uri="{0D108BD9-81ED-4DB2-BD59-A6C34878D82A}">
                    <a16:rowId xmlns:a16="http://schemas.microsoft.com/office/drawing/2014/main" val="10006"/>
                  </a:ext>
                </a:extLst>
              </a:tr>
              <a:tr h="297041">
                <a:tc>
                  <a:txBody>
                    <a:bodyPr/>
                    <a:lstStyle/>
                    <a:p>
                      <a:pPr marL="0" marR="0">
                        <a:lnSpc>
                          <a:spcPct val="100000"/>
                        </a:lnSpc>
                      </a:pPr>
                      <a:r>
                        <a:rPr lang="en-US" sz="1200">
                          <a:effectLst/>
                          <a:latin typeface="+mn-lt"/>
                        </a:rPr>
                        <a:t>Total</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0.324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0.034</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0.105</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0.034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0.104</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0.303</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0.031</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0.104</a:t>
                      </a:r>
                      <a:endParaRPr lang="en-US" sz="1200" dirty="0">
                        <a:effectLst/>
                        <a:latin typeface="+mn-lt"/>
                        <a:ea typeface="Times New Roman"/>
                      </a:endParaRPr>
                    </a:p>
                  </a:txBody>
                  <a:tcPr marL="48768" marR="48768" marT="0" marB="0" anchor="ctr"/>
                </a:tc>
                <a:extLst>
                  <a:ext uri="{0D108BD9-81ED-4DB2-BD59-A6C34878D82A}">
                    <a16:rowId xmlns:a16="http://schemas.microsoft.com/office/drawing/2014/main" val="10007"/>
                  </a:ext>
                </a:extLst>
              </a:tr>
              <a:tr h="297041">
                <a:tc>
                  <a:txBody>
                    <a:bodyPr/>
                    <a:lstStyle/>
                    <a:p>
                      <a:pPr marL="0" marR="0" algn="ctr">
                        <a:lnSpc>
                          <a:spcPct val="100000"/>
                        </a:lnSpc>
                      </a:pPr>
                      <a:r>
                        <a:rPr lang="en-US" sz="1200">
                          <a:effectLst/>
                          <a:latin typeface="+mn-lt"/>
                        </a:rPr>
                        <a:t> </a:t>
                      </a:r>
                      <a:endParaRPr lang="en-US" sz="1200">
                        <a:effectLst/>
                        <a:latin typeface="+mn-lt"/>
                        <a:ea typeface="Times New Roman"/>
                      </a:endParaRPr>
                    </a:p>
                  </a:txBody>
                  <a:tcPr marL="48768" marR="48768" marT="0" marB="0"/>
                </a:tc>
                <a:tc gridSpan="9">
                  <a:txBody>
                    <a:bodyPr/>
                    <a:lstStyle/>
                    <a:p>
                      <a:pPr marL="0" marR="0" algn="ctr">
                        <a:lnSpc>
                          <a:spcPct val="100000"/>
                        </a:lnSpc>
                      </a:pPr>
                      <a:r>
                        <a:rPr lang="en-US" sz="1200" b="1" dirty="0">
                          <a:effectLst/>
                          <a:latin typeface="+mn-lt"/>
                        </a:rPr>
                        <a:t>2013 survey</a:t>
                      </a:r>
                      <a:endParaRPr lang="en-US" sz="1200" b="1" dirty="0">
                        <a:effectLst/>
                        <a:latin typeface="+mn-lt"/>
                        <a:ea typeface="Times New Roman"/>
                      </a:endParaRPr>
                    </a:p>
                  </a:txBody>
                  <a:tcPr marL="48768" marR="4876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97041">
                <a:tc>
                  <a:txBody>
                    <a:bodyPr/>
                    <a:lstStyle/>
                    <a:p>
                      <a:pPr marL="0" marR="0">
                        <a:lnSpc>
                          <a:spcPct val="100000"/>
                        </a:lnSpc>
                      </a:pPr>
                      <a:r>
                        <a:rPr lang="en-US" sz="1200">
                          <a:effectLst/>
                          <a:latin typeface="+mn-lt"/>
                        </a:rPr>
                        <a:t>2008</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0.075</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0.026</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0.342</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0.025</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0.340</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0.072</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0.044</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0.617</a:t>
                      </a:r>
                      <a:endParaRPr lang="en-US" sz="1200">
                        <a:effectLst/>
                        <a:latin typeface="+mn-lt"/>
                        <a:ea typeface="Times New Roman"/>
                      </a:endParaRPr>
                    </a:p>
                  </a:txBody>
                  <a:tcPr marL="48768" marR="48768" marT="0" marB="0" anchor="ctr"/>
                </a:tc>
                <a:extLst>
                  <a:ext uri="{0D108BD9-81ED-4DB2-BD59-A6C34878D82A}">
                    <a16:rowId xmlns:a16="http://schemas.microsoft.com/office/drawing/2014/main" val="10009"/>
                  </a:ext>
                </a:extLst>
              </a:tr>
              <a:tr h="297041">
                <a:tc>
                  <a:txBody>
                    <a:bodyPr/>
                    <a:lstStyle/>
                    <a:p>
                      <a:pPr marL="0" marR="0">
                        <a:lnSpc>
                          <a:spcPct val="100000"/>
                        </a:lnSpc>
                      </a:pPr>
                      <a:r>
                        <a:rPr lang="en-US" sz="1200">
                          <a:effectLst/>
                          <a:latin typeface="+mn-lt"/>
                        </a:rPr>
                        <a:t>2009</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0.307</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0.044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0.143</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0.044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0.143</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0.299</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0.055</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0.183</a:t>
                      </a:r>
                      <a:endParaRPr lang="en-US" sz="1200">
                        <a:effectLst/>
                        <a:latin typeface="+mn-lt"/>
                        <a:ea typeface="Times New Roman"/>
                      </a:endParaRPr>
                    </a:p>
                  </a:txBody>
                  <a:tcPr marL="48768" marR="48768" marT="0" marB="0" anchor="ctr"/>
                </a:tc>
                <a:extLst>
                  <a:ext uri="{0D108BD9-81ED-4DB2-BD59-A6C34878D82A}">
                    <a16:rowId xmlns:a16="http://schemas.microsoft.com/office/drawing/2014/main" val="10010"/>
                  </a:ext>
                </a:extLst>
              </a:tr>
              <a:tr h="594082">
                <a:tc>
                  <a:txBody>
                    <a:bodyPr/>
                    <a:lstStyle/>
                    <a:p>
                      <a:pPr marL="0" marR="0">
                        <a:lnSpc>
                          <a:spcPct val="100000"/>
                        </a:lnSpc>
                      </a:pPr>
                      <a:r>
                        <a:rPr lang="en-US" sz="1200">
                          <a:effectLst/>
                          <a:latin typeface="+mn-lt"/>
                        </a:rPr>
                        <a:t>2010 (SBS)</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0.018</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0.013</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0.715</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0.013</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0.741</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0.000</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0.000</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NA</a:t>
                      </a:r>
                      <a:endParaRPr lang="en-US" sz="1200" dirty="0">
                        <a:effectLst/>
                        <a:latin typeface="+mn-lt"/>
                        <a:ea typeface="Times New Roman"/>
                      </a:endParaRPr>
                    </a:p>
                  </a:txBody>
                  <a:tcPr marL="48768" marR="48768" marT="0" marB="0" anchor="ctr"/>
                </a:tc>
                <a:extLst>
                  <a:ext uri="{0D108BD9-81ED-4DB2-BD59-A6C34878D82A}">
                    <a16:rowId xmlns:a16="http://schemas.microsoft.com/office/drawing/2014/main" val="10011"/>
                  </a:ext>
                </a:extLst>
              </a:tr>
              <a:tr h="578705">
                <a:tc>
                  <a:txBody>
                    <a:bodyPr/>
                    <a:lstStyle/>
                    <a:p>
                      <a:pPr marL="0" marR="0">
                        <a:lnSpc>
                          <a:spcPct val="100000"/>
                        </a:lnSpc>
                      </a:pPr>
                      <a:r>
                        <a:rPr lang="en-US" sz="1200">
                          <a:effectLst/>
                          <a:latin typeface="+mn-lt"/>
                        </a:rPr>
                        <a:t>2010 (IBS)</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0.018</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0.012</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0.689</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0.013</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0.737</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0.013</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0.009</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0.705</a:t>
                      </a:r>
                      <a:endParaRPr lang="en-US" sz="1200" dirty="0">
                        <a:effectLst/>
                        <a:latin typeface="+mn-lt"/>
                        <a:ea typeface="Times New Roman"/>
                      </a:endParaRPr>
                    </a:p>
                  </a:txBody>
                  <a:tcPr marL="48768" marR="48768" marT="0" marB="0" anchor="ctr"/>
                </a:tc>
                <a:extLst>
                  <a:ext uri="{0D108BD9-81ED-4DB2-BD59-A6C34878D82A}">
                    <a16:rowId xmlns:a16="http://schemas.microsoft.com/office/drawing/2014/main" val="10012"/>
                  </a:ext>
                </a:extLst>
              </a:tr>
              <a:tr h="297041">
                <a:tc>
                  <a:txBody>
                    <a:bodyPr/>
                    <a:lstStyle/>
                    <a:p>
                      <a:pPr marL="0" marR="0">
                        <a:lnSpc>
                          <a:spcPct val="100000"/>
                        </a:lnSpc>
                      </a:pPr>
                      <a:r>
                        <a:rPr lang="en-US" sz="1200">
                          <a:effectLst/>
                          <a:latin typeface="+mn-lt"/>
                        </a:rPr>
                        <a:t>Total</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0.418</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0.046</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0.111</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a:effectLst/>
                          <a:latin typeface="+mn-lt"/>
                        </a:rPr>
                        <a:t>0.047</a:t>
                      </a:r>
                      <a:endParaRPr lang="en-US" sz="120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0.113</a:t>
                      </a:r>
                      <a:endParaRPr lang="en-US" sz="1200" dirty="0">
                        <a:effectLst/>
                        <a:latin typeface="+mn-lt"/>
                        <a:ea typeface="Times New Roman"/>
                      </a:endParaRPr>
                    </a:p>
                  </a:txBody>
                  <a:tcPr marL="48768" marR="48768" marT="0" marB="0" anchor="ctr"/>
                </a:tc>
                <a:tc>
                  <a:txBody>
                    <a:bodyPr/>
                    <a:lstStyle/>
                    <a:p>
                      <a:pPr marL="0" marR="0" algn="ctr">
                        <a:lnSpc>
                          <a:spcPct val="100000"/>
                        </a:lnSpc>
                      </a:pP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0.384</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0.041</a:t>
                      </a:r>
                      <a:endParaRPr lang="en-US" sz="1200" dirty="0">
                        <a:effectLst/>
                        <a:latin typeface="+mn-lt"/>
                        <a:ea typeface="Times New Roman"/>
                      </a:endParaRPr>
                    </a:p>
                  </a:txBody>
                  <a:tcPr marL="48768" marR="48768" marT="0" marB="0" anchor="ctr"/>
                </a:tc>
                <a:tc>
                  <a:txBody>
                    <a:bodyPr/>
                    <a:lstStyle/>
                    <a:p>
                      <a:pPr marL="0" marR="0" algn="ctr">
                        <a:lnSpc>
                          <a:spcPct val="100000"/>
                        </a:lnSpc>
                      </a:pPr>
                      <a:r>
                        <a:rPr lang="en-US" sz="1200" dirty="0">
                          <a:effectLst/>
                          <a:latin typeface="+mn-lt"/>
                        </a:rPr>
                        <a:t>0.107</a:t>
                      </a:r>
                      <a:endParaRPr lang="en-US" sz="1200" dirty="0">
                        <a:effectLst/>
                        <a:latin typeface="+mn-lt"/>
                        <a:ea typeface="Times New Roman"/>
                      </a:endParaRPr>
                    </a:p>
                  </a:txBody>
                  <a:tcPr marL="48768" marR="48768"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06762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Estimate Proportion of Hatchery-Origin Fish On Spawning Grounds?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latin typeface="Arial" pitchFamily="34" charset="0"/>
                <a:cs typeface="Arial" pitchFamily="34" charset="0"/>
              </a:rPr>
              <a:t>These fish originate in a hatchery, are released as juveniles, and return to spawn in the wild.</a:t>
            </a:r>
          </a:p>
          <a:p>
            <a:pPr>
              <a:buFont typeface="Wingdings" panose="05000000000000000000" pitchFamily="2" charset="2"/>
              <a:buChar char="§"/>
            </a:pPr>
            <a:r>
              <a:rPr lang="en-US" dirty="0">
                <a:latin typeface="Arial" pitchFamily="34" charset="0"/>
                <a:cs typeface="Arial" pitchFamily="34" charset="0"/>
              </a:rPr>
              <a:t>Influx of hatchery-origin </a:t>
            </a:r>
            <a:r>
              <a:rPr lang="en-US" dirty="0" err="1">
                <a:latin typeface="Arial" pitchFamily="34" charset="0"/>
                <a:cs typeface="Arial" pitchFamily="34" charset="0"/>
              </a:rPr>
              <a:t>spawners</a:t>
            </a:r>
            <a:r>
              <a:rPr lang="en-US" dirty="0">
                <a:latin typeface="Arial" pitchFamily="34" charset="0"/>
                <a:cs typeface="Arial" pitchFamily="34" charset="0"/>
              </a:rPr>
              <a:t> influences population dynamics by artificially increasing </a:t>
            </a:r>
            <a:r>
              <a:rPr lang="en-US" dirty="0" err="1">
                <a:latin typeface="Arial" pitchFamily="34" charset="0"/>
                <a:cs typeface="Arial" pitchFamily="34" charset="0"/>
              </a:rPr>
              <a:t>spawner</a:t>
            </a:r>
            <a:r>
              <a:rPr lang="en-US" dirty="0">
                <a:latin typeface="Arial" pitchFamily="34" charset="0"/>
                <a:cs typeface="Arial" pitchFamily="34" charset="0"/>
              </a:rPr>
              <a:t> numbers.</a:t>
            </a:r>
          </a:p>
          <a:p>
            <a:pPr>
              <a:buFont typeface="Wingdings" panose="05000000000000000000" pitchFamily="2" charset="2"/>
              <a:buChar char="§"/>
            </a:pPr>
            <a:r>
              <a:rPr lang="en-US" dirty="0">
                <a:latin typeface="Arial" pitchFamily="34" charset="0"/>
                <a:cs typeface="Arial" pitchFamily="34" charset="0"/>
              </a:rPr>
              <a:t>Influences: density dependence, reproductive success.</a:t>
            </a:r>
          </a:p>
          <a:p>
            <a:pPr>
              <a:buFont typeface="Wingdings" panose="05000000000000000000" pitchFamily="2" charset="2"/>
              <a:buChar char="§"/>
            </a:pPr>
            <a:r>
              <a:rPr lang="en-US" dirty="0">
                <a:latin typeface="Arial" pitchFamily="34" charset="0"/>
                <a:cs typeface="Arial" pitchFamily="34" charset="0"/>
              </a:rPr>
              <a:t>Genetic effects (Christie et al. 2012).</a:t>
            </a:r>
          </a:p>
          <a:p>
            <a:pPr marL="137160" indent="0">
              <a:buNone/>
            </a:pPr>
            <a:endParaRPr lang="en-US" dirty="0">
              <a:latin typeface="Arial" pitchFamily="34" charset="0"/>
              <a:cs typeface="Arial" pitchFamily="34" charset="0"/>
            </a:endParaRPr>
          </a:p>
          <a:p>
            <a:pPr>
              <a:buFont typeface="Wingdings" panose="05000000000000000000" pitchFamily="2" charset="2"/>
              <a:buChar char="§"/>
            </a:pPr>
            <a:r>
              <a:rPr lang="en-US" sz="1800" dirty="0">
                <a:latin typeface="Arial" pitchFamily="34" charset="0"/>
                <a:cs typeface="Arial" pitchFamily="34" charset="0"/>
              </a:rPr>
              <a:t>Mark R. Christie, Melanie L. Marine, Rod A. French, and Michael S. </a:t>
            </a:r>
            <a:r>
              <a:rPr lang="en-US" sz="1800" dirty="0" err="1">
                <a:latin typeface="Arial" pitchFamily="34" charset="0"/>
                <a:cs typeface="Arial" pitchFamily="34" charset="0"/>
              </a:rPr>
              <a:t>Blouin</a:t>
            </a:r>
            <a:r>
              <a:rPr lang="en-US" sz="1800" dirty="0">
                <a:latin typeface="Arial" pitchFamily="34" charset="0"/>
                <a:cs typeface="Arial" pitchFamily="34" charset="0"/>
              </a:rPr>
              <a:t>. 2012. Genetic adaptation to captivity can occur in a single generation. </a:t>
            </a:r>
            <a:r>
              <a:rPr lang="en-US" sz="1800" dirty="0" err="1">
                <a:latin typeface="Arial" pitchFamily="34" charset="0"/>
                <a:cs typeface="Arial" pitchFamily="34" charset="0"/>
              </a:rPr>
              <a:t>PNAS</a:t>
            </a:r>
            <a:r>
              <a:rPr lang="en-US" sz="1800" dirty="0">
                <a:latin typeface="Arial" pitchFamily="34" charset="0"/>
                <a:cs typeface="Arial" pitchFamily="34" charset="0"/>
              </a:rPr>
              <a:t> 109:238-242.</a:t>
            </a:r>
          </a:p>
        </p:txBody>
      </p:sp>
      <p:sp>
        <p:nvSpPr>
          <p:cNvPr id="4" name="Footer Placeholder 3"/>
          <p:cNvSpPr>
            <a:spLocks noGrp="1"/>
          </p:cNvSpPr>
          <p:nvPr>
            <p:ph type="ftr" sz="quarter" idx="11"/>
          </p:nvPr>
        </p:nvSpPr>
        <p:spPr/>
        <p:txBody>
          <a:bodyPr>
            <a:normAutofit/>
          </a:bodyPr>
          <a:lstStyle/>
          <a:p>
            <a:r>
              <a:rPr lang="en-US" sz="1400" dirty="0">
                <a:solidFill>
                  <a:schemeClr val="tx1"/>
                </a:solidFill>
              </a:rPr>
              <a:t>www.hinrichsenenvironmental.com</a:t>
            </a:r>
          </a:p>
        </p:txBody>
      </p:sp>
    </p:spTree>
    <p:extLst>
      <p:ext uri="{BB962C8B-B14F-4D97-AF65-F5344CB8AC3E}">
        <p14:creationId xmlns:p14="http://schemas.microsoft.com/office/powerpoint/2010/main" val="196623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a:latin typeface="Arial" pitchFamily="34" charset="0"/>
                <a:cs typeface="Arial" pitchFamily="34" charset="0"/>
              </a:rPr>
              <a:t>Precision of the estimate of the proportion of hatchery-origin fish on spawning grounds increases with expected number of tag recoveries (whether CWT or PBT).</a:t>
            </a:r>
          </a:p>
          <a:p>
            <a:pPr>
              <a:buFont typeface="Wingdings" panose="05000000000000000000" pitchFamily="2" charset="2"/>
              <a:buChar char="§"/>
            </a:pPr>
            <a:r>
              <a:rPr lang="en-US" dirty="0">
                <a:latin typeface="Arial" pitchFamily="34" charset="0"/>
                <a:cs typeface="Arial" pitchFamily="34" charset="0"/>
              </a:rPr>
              <a:t>Small tagging fractions can lead to ambiguity in estimation of proportion of hatchery-origin fish on spawning grounds and loss of precision and accuracy.</a:t>
            </a:r>
          </a:p>
          <a:p>
            <a:pPr>
              <a:buFont typeface="Wingdings" panose="05000000000000000000" pitchFamily="2" charset="2"/>
              <a:buChar char="§"/>
            </a:pPr>
            <a:r>
              <a:rPr lang="en-US" dirty="0">
                <a:latin typeface="Arial" pitchFamily="34" charset="0"/>
                <a:cs typeface="Arial" pitchFamily="34" charset="0"/>
              </a:rPr>
              <a:t>In the Hanford Reach example, very few (23 carcasses out of 9,791) were found to have a CWT.</a:t>
            </a:r>
          </a:p>
          <a:p>
            <a:pPr>
              <a:buFont typeface="Wingdings" panose="05000000000000000000" pitchFamily="2" charset="2"/>
              <a:buChar char="§"/>
            </a:pPr>
            <a:r>
              <a:rPr lang="en-US" dirty="0">
                <a:latin typeface="Arial" pitchFamily="34" charset="0"/>
                <a:cs typeface="Arial" pitchFamily="34" charset="0"/>
              </a:rPr>
              <a:t>PBT has the potential to increase numbers of tagged carcasses and thereby increase precision of estimates of the proportion of hatchery-origin fish on spawning grounds.</a:t>
            </a:r>
          </a:p>
        </p:txBody>
      </p:sp>
      <p:sp>
        <p:nvSpPr>
          <p:cNvPr id="4" name="Footer Placeholder 3"/>
          <p:cNvSpPr>
            <a:spLocks noGrp="1"/>
          </p:cNvSpPr>
          <p:nvPr>
            <p:ph type="ftr" sz="quarter" idx="11"/>
          </p:nvPr>
        </p:nvSpPr>
        <p:spPr/>
        <p:txBody>
          <a:bodyPr>
            <a:normAutofit/>
          </a:bodyPr>
          <a:lstStyle/>
          <a:p>
            <a:r>
              <a:rPr lang="en-US" sz="1400" dirty="0">
                <a:solidFill>
                  <a:schemeClr val="tx1"/>
                </a:solidFill>
              </a:rPr>
              <a:t>www.hinrichsenenvironmental.com</a:t>
            </a:r>
          </a:p>
        </p:txBody>
      </p:sp>
    </p:spTree>
    <p:extLst>
      <p:ext uri="{BB962C8B-B14F-4D97-AF65-F5344CB8AC3E}">
        <p14:creationId xmlns:p14="http://schemas.microsoft.com/office/powerpoint/2010/main" val="299561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28600" y="1143000"/>
            <a:ext cx="3048000" cy="1938992"/>
          </a:xfrm>
          <a:prstGeom prst="rect">
            <a:avLst/>
          </a:prstGeom>
          <a:noFill/>
          <a:ln w="12700">
            <a:noFill/>
            <a:miter lim="800000"/>
            <a:headEnd/>
            <a:tailEnd/>
          </a:ln>
        </p:spPr>
        <p:txBody>
          <a:bodyPr wrap="square">
            <a:spAutoFit/>
          </a:bodyPr>
          <a:lstStyle/>
          <a:p>
            <a:r>
              <a:rPr lang="en-US" sz="2400" dirty="0"/>
              <a:t>Snake River Chinook</a:t>
            </a:r>
          </a:p>
          <a:p>
            <a:endParaRPr lang="en-US" sz="2400" dirty="0"/>
          </a:p>
          <a:p>
            <a:pPr>
              <a:buFont typeface="Arial" pitchFamily="34" charset="0"/>
              <a:buChar char="•"/>
            </a:pPr>
            <a:r>
              <a:rPr lang="en-US" sz="2400" dirty="0"/>
              <a:t> All Spring/Summer Chinook broodstock sampled since 2008</a:t>
            </a:r>
          </a:p>
        </p:txBody>
      </p:sp>
      <p:pic>
        <p:nvPicPr>
          <p:cNvPr id="1026" name="Picture 2" descr="S:\Eagle Fish Genetics Lab\Craig Steele\PBT Pilot Study\hatcheries2.tif"/>
          <p:cNvPicPr>
            <a:picLocks noChangeAspect="1" noChangeArrowheads="1"/>
          </p:cNvPicPr>
          <p:nvPr/>
        </p:nvPicPr>
        <p:blipFill>
          <a:blip r:embed="rId3" cstate="print"/>
          <a:srcRect b="6493"/>
          <a:stretch>
            <a:fillRect/>
          </a:stretch>
        </p:blipFill>
        <p:spPr bwMode="auto">
          <a:xfrm>
            <a:off x="3473450" y="304800"/>
            <a:ext cx="5289550" cy="6400800"/>
          </a:xfrm>
          <a:prstGeom prst="rect">
            <a:avLst/>
          </a:prstGeom>
          <a:noFill/>
        </p:spPr>
      </p:pic>
      <p:sp>
        <p:nvSpPr>
          <p:cNvPr id="8" name="Isosceles Triangle 7"/>
          <p:cNvSpPr/>
          <p:nvPr/>
        </p:nvSpPr>
        <p:spPr>
          <a:xfrm>
            <a:off x="3854450" y="508747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a:off x="6996580" y="2182905"/>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6064250" y="2640105"/>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a:off x="4921250" y="34290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4222005" y="3684495"/>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a:off x="4616450" y="30480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5701180" y="3455895"/>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a:off x="4625415" y="3608295"/>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365005" y="366208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a:off x="6283885" y="41910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521450" y="30480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6324600" y="38100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4768850" y="24384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5759450" y="22098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902450" y="47244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7512050" y="4114800"/>
            <a:ext cx="152400" cy="15240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www.hinrichsenenvironmental.com</a:t>
            </a:r>
          </a:p>
        </p:txBody>
      </p:sp>
      <p:graphicFrame>
        <p:nvGraphicFramePr>
          <p:cNvPr id="5" name="Chart 4"/>
          <p:cNvGraphicFramePr>
            <a:graphicFrameLocks/>
          </p:cNvGraphicFramePr>
          <p:nvPr>
            <p:extLst>
              <p:ext uri="{D42A27DB-BD31-4B8C-83A1-F6EECF244321}">
                <p14:modId xmlns:p14="http://schemas.microsoft.com/office/powerpoint/2010/main" val="2690452317"/>
              </p:ext>
            </p:extLst>
          </p:nvPr>
        </p:nvGraphicFramePr>
        <p:xfrm>
          <a:off x="152399" y="1219201"/>
          <a:ext cx="8839201"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4183168" y="5530334"/>
            <a:ext cx="930063" cy="307777"/>
          </a:xfrm>
          <a:prstGeom prst="rect">
            <a:avLst/>
          </a:prstGeom>
        </p:spPr>
        <p:txBody>
          <a:bodyPr wrap="none">
            <a:spAutoFit/>
          </a:bodyPr>
          <a:lstStyle/>
          <a:p>
            <a:pPr lvl="0" algn="ctr"/>
            <a:r>
              <a:rPr lang="en-US" sz="1400" b="1" dirty="0">
                <a:solidFill>
                  <a:prstClr val="black"/>
                </a:solidFill>
              </a:rPr>
              <a:t>Collection</a:t>
            </a:r>
          </a:p>
        </p:txBody>
      </p:sp>
    </p:spTree>
    <p:extLst>
      <p:ext uri="{BB962C8B-B14F-4D97-AF65-F5344CB8AC3E}">
        <p14:creationId xmlns:p14="http://schemas.microsoft.com/office/powerpoint/2010/main" val="173925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p:cNvSpPr txBox="1">
            <a:spLocks noChangeArrowheads="1"/>
          </p:cNvSpPr>
          <p:nvPr/>
        </p:nvSpPr>
        <p:spPr bwMode="auto">
          <a:xfrm>
            <a:off x="228600" y="1143000"/>
            <a:ext cx="3048000" cy="3046988"/>
          </a:xfrm>
          <a:prstGeom prst="rect">
            <a:avLst/>
          </a:prstGeom>
          <a:noFill/>
          <a:ln w="12700">
            <a:noFill/>
            <a:miter lim="800000"/>
            <a:headEnd/>
            <a:tailEnd/>
          </a:ln>
        </p:spPr>
        <p:txBody>
          <a:bodyPr wrap="square">
            <a:spAutoFit/>
          </a:bodyPr>
          <a:lstStyle/>
          <a:p>
            <a:r>
              <a:rPr lang="en-US" sz="2400" dirty="0"/>
              <a:t>Snake River Steelhead</a:t>
            </a:r>
          </a:p>
          <a:p>
            <a:endParaRPr lang="en-US" sz="2400" dirty="0"/>
          </a:p>
          <a:p>
            <a:pPr>
              <a:buFont typeface="Arial" pitchFamily="34" charset="0"/>
              <a:buChar char="•"/>
            </a:pPr>
            <a:r>
              <a:rPr lang="en-US" sz="2000" dirty="0"/>
              <a:t> Majority  sampled in 2008 </a:t>
            </a:r>
          </a:p>
          <a:p>
            <a:pPr>
              <a:buFont typeface="Arial" pitchFamily="34" charset="0"/>
              <a:buChar char="•"/>
            </a:pPr>
            <a:endParaRPr lang="en-US" sz="2000" dirty="0"/>
          </a:p>
          <a:p>
            <a:pPr>
              <a:buFont typeface="Arial" pitchFamily="34" charset="0"/>
              <a:buChar char="•"/>
            </a:pPr>
            <a:r>
              <a:rPr lang="en-US" sz="2000" dirty="0"/>
              <a:t>All broodstock sampled since 2009</a:t>
            </a:r>
          </a:p>
          <a:p>
            <a:pPr>
              <a:buFont typeface="Arial" pitchFamily="34" charset="0"/>
              <a:buChar char="•"/>
            </a:pPr>
            <a:endParaRPr lang="en-US" sz="2000" dirty="0"/>
          </a:p>
        </p:txBody>
      </p:sp>
      <p:pic>
        <p:nvPicPr>
          <p:cNvPr id="1026" name="Picture 2" descr="S:\Eagle Fish Genetics Lab\Craig Steele\PBT Pilot Study\hatcheries2.tif"/>
          <p:cNvPicPr>
            <a:picLocks noChangeAspect="1" noChangeArrowheads="1"/>
          </p:cNvPicPr>
          <p:nvPr/>
        </p:nvPicPr>
        <p:blipFill>
          <a:blip r:embed="rId3" cstate="print"/>
          <a:srcRect b="6493"/>
          <a:stretch>
            <a:fillRect/>
          </a:stretch>
        </p:blipFill>
        <p:spPr bwMode="auto">
          <a:xfrm>
            <a:off x="3473450" y="304800"/>
            <a:ext cx="5289550" cy="6400800"/>
          </a:xfrm>
          <a:prstGeom prst="rect">
            <a:avLst/>
          </a:prstGeom>
          <a:noFill/>
        </p:spPr>
      </p:pic>
      <p:sp>
        <p:nvSpPr>
          <p:cNvPr id="16" name="Oval 15"/>
          <p:cNvSpPr/>
          <p:nvPr/>
        </p:nvSpPr>
        <p:spPr>
          <a:xfrm>
            <a:off x="3849970" y="5302625"/>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28825" y="2752165"/>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198285" y="4809565"/>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073650" y="34290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369920" y="215153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715060" y="2465295"/>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59450" y="22098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378450" y="38862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02450" y="480060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503085" y="4199965"/>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181850" y="459105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02250" y="3600450"/>
            <a:ext cx="152400" cy="15240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www.hinrichsenenvironmental.com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942975"/>
            <a:ext cx="8858250" cy="4972050"/>
          </a:xfrm>
          <a:prstGeom prst="rect">
            <a:avLst/>
          </a:prstGeom>
        </p:spPr>
      </p:pic>
    </p:spTree>
    <p:extLst>
      <p:ext uri="{BB962C8B-B14F-4D97-AF65-F5344CB8AC3E}">
        <p14:creationId xmlns:p14="http://schemas.microsoft.com/office/powerpoint/2010/main" val="265250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www.hinrichsenenvironmental.com</a:t>
            </a:r>
          </a:p>
        </p:txBody>
      </p:sp>
      <p:graphicFrame>
        <p:nvGraphicFramePr>
          <p:cNvPr id="4" name="Table 3"/>
          <p:cNvGraphicFramePr>
            <a:graphicFrameLocks noGrp="1"/>
          </p:cNvGraphicFramePr>
          <p:nvPr>
            <p:extLst>
              <p:ext uri="{D42A27DB-BD31-4B8C-83A1-F6EECF244321}">
                <p14:modId xmlns:p14="http://schemas.microsoft.com/office/powerpoint/2010/main" val="1918665189"/>
              </p:ext>
            </p:extLst>
          </p:nvPr>
        </p:nvGraphicFramePr>
        <p:xfrm>
          <a:off x="1447800" y="685804"/>
          <a:ext cx="5308600" cy="4940137"/>
        </p:xfrm>
        <a:graphic>
          <a:graphicData uri="http://schemas.openxmlformats.org/drawingml/2006/table">
            <a:tbl>
              <a:tblPr firstRow="1" firstCol="1" bandRow="1">
                <a:tableStyleId>{5C22544A-7EE6-4342-B048-85BDC9FD1C3A}</a:tableStyleId>
              </a:tblPr>
              <a:tblGrid>
                <a:gridCol w="689809">
                  <a:extLst>
                    <a:ext uri="{9D8B030D-6E8A-4147-A177-3AD203B41FA5}">
                      <a16:colId xmlns:a16="http://schemas.microsoft.com/office/drawing/2014/main" val="20000"/>
                    </a:ext>
                  </a:extLst>
                </a:gridCol>
                <a:gridCol w="2227606">
                  <a:extLst>
                    <a:ext uri="{9D8B030D-6E8A-4147-A177-3AD203B41FA5}">
                      <a16:colId xmlns:a16="http://schemas.microsoft.com/office/drawing/2014/main" val="20001"/>
                    </a:ext>
                  </a:extLst>
                </a:gridCol>
                <a:gridCol w="690581">
                  <a:extLst>
                    <a:ext uri="{9D8B030D-6E8A-4147-A177-3AD203B41FA5}">
                      <a16:colId xmlns:a16="http://schemas.microsoft.com/office/drawing/2014/main" val="20002"/>
                    </a:ext>
                  </a:extLst>
                </a:gridCol>
                <a:gridCol w="1700604">
                  <a:extLst>
                    <a:ext uri="{9D8B030D-6E8A-4147-A177-3AD203B41FA5}">
                      <a16:colId xmlns:a16="http://schemas.microsoft.com/office/drawing/2014/main" val="20003"/>
                    </a:ext>
                  </a:extLst>
                </a:gridCol>
              </a:tblGrid>
              <a:tr h="357660">
                <a:tc gridSpan="4">
                  <a:txBody>
                    <a:bodyPr/>
                    <a:lstStyle/>
                    <a:p>
                      <a:pPr marL="0" marR="0">
                        <a:lnSpc>
                          <a:spcPct val="115000"/>
                        </a:lnSpc>
                        <a:spcBef>
                          <a:spcPts val="0"/>
                        </a:spcBef>
                        <a:spcAft>
                          <a:spcPts val="0"/>
                        </a:spcAft>
                      </a:pPr>
                      <a:r>
                        <a:rPr lang="en-US" sz="1600" dirty="0">
                          <a:effectLst/>
                        </a:rPr>
                        <a:t>Hatcheries where genotyping of </a:t>
                      </a:r>
                      <a:r>
                        <a:rPr lang="en-US" sz="1600" dirty="0" err="1">
                          <a:effectLst/>
                        </a:rPr>
                        <a:t>broodstock</a:t>
                      </a:r>
                      <a:r>
                        <a:rPr lang="en-US" sz="1600" dirty="0">
                          <a:effectLst/>
                        </a:rPr>
                        <a:t> is conducted.</a:t>
                      </a:r>
                      <a:endParaRPr lang="en-US" sz="1600" dirty="0">
                        <a:effectLst/>
                        <a:latin typeface="Calibri"/>
                        <a:ea typeface="Calibri"/>
                        <a:cs typeface="Times New Roman"/>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46028">
                <a:tc>
                  <a:txBody>
                    <a:bodyPr/>
                    <a:lstStyle/>
                    <a:p>
                      <a:pPr marL="0" marR="0" algn="ctr">
                        <a:lnSpc>
                          <a:spcPct val="115000"/>
                        </a:lnSpc>
                        <a:spcBef>
                          <a:spcPts val="0"/>
                        </a:spcBef>
                        <a:spcAft>
                          <a:spcPts val="0"/>
                        </a:spcAft>
                      </a:pPr>
                      <a:r>
                        <a:rPr lang="en-US" sz="1400" dirty="0">
                          <a:effectLst/>
                        </a:rPr>
                        <a:t>Map ID</a:t>
                      </a:r>
                      <a:endParaRPr lang="en-US" sz="14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rPr>
                        <a:t>Spawning hatchery</a:t>
                      </a:r>
                      <a:endParaRPr lang="en-US" sz="14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Map ID</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gn="ctr">
                        <a:lnSpc>
                          <a:spcPct val="115000"/>
                        </a:lnSpc>
                        <a:spcBef>
                          <a:spcPts val="0"/>
                        </a:spcBef>
                        <a:spcAft>
                          <a:spcPts val="0"/>
                        </a:spcAft>
                      </a:pPr>
                      <a:r>
                        <a:rPr lang="en-US" sz="1400" dirty="0">
                          <a:effectLst/>
                        </a:rPr>
                        <a:t>Spawning hatchery</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281019">
                <a:tc>
                  <a:txBody>
                    <a:bodyPr/>
                    <a:lstStyle/>
                    <a:p>
                      <a:pPr marL="0" marR="0" algn="ctr">
                        <a:lnSpc>
                          <a:spcPct val="115000"/>
                        </a:lnSpc>
                        <a:spcBef>
                          <a:spcPts val="0"/>
                        </a:spcBef>
                        <a:spcAft>
                          <a:spcPts val="0"/>
                        </a:spcAft>
                      </a:pPr>
                      <a:r>
                        <a:rPr lang="en-US" sz="1400">
                          <a:effectLst/>
                        </a:rPr>
                        <a:t>1</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effectLst/>
                        </a:rPr>
                        <a:t>Cowlitz Salmon</a:t>
                      </a:r>
                      <a:endParaRPr lang="en-US" sz="14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16</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Leavenworth NFH</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268245">
                <a:tc>
                  <a:txBody>
                    <a:bodyPr/>
                    <a:lstStyle/>
                    <a:p>
                      <a:pPr marL="0" marR="0" algn="ctr">
                        <a:lnSpc>
                          <a:spcPct val="115000"/>
                        </a:lnSpc>
                        <a:spcBef>
                          <a:spcPts val="0"/>
                        </a:spcBef>
                        <a:spcAft>
                          <a:spcPts val="0"/>
                        </a:spcAft>
                      </a:pPr>
                      <a:r>
                        <a:rPr lang="en-US" sz="1400">
                          <a:effectLst/>
                        </a:rPr>
                        <a:t>2</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effectLst/>
                        </a:rPr>
                        <a:t>Kalama Falls</a:t>
                      </a:r>
                      <a:endParaRPr lang="en-US" sz="14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17</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Eastbank</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268245">
                <a:tc>
                  <a:txBody>
                    <a:bodyPr/>
                    <a:lstStyle/>
                    <a:p>
                      <a:pPr marL="0" marR="0" algn="ctr">
                        <a:lnSpc>
                          <a:spcPct val="115000"/>
                        </a:lnSpc>
                        <a:spcBef>
                          <a:spcPts val="0"/>
                        </a:spcBef>
                        <a:spcAft>
                          <a:spcPts val="0"/>
                        </a:spcAft>
                      </a:pPr>
                      <a:r>
                        <a:rPr lang="en-US" sz="1400">
                          <a:effectLst/>
                        </a:rPr>
                        <a:t>3</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dirty="0">
                          <a:effectLst/>
                        </a:rPr>
                        <a:t>Lewis River</a:t>
                      </a:r>
                      <a:endParaRPr lang="en-US" sz="1400" dirty="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18</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Methow</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268245">
                <a:tc>
                  <a:txBody>
                    <a:bodyPr/>
                    <a:lstStyle/>
                    <a:p>
                      <a:pPr marL="0" marR="0" algn="ctr">
                        <a:lnSpc>
                          <a:spcPct val="115000"/>
                        </a:lnSpc>
                        <a:spcBef>
                          <a:spcPts val="0"/>
                        </a:spcBef>
                        <a:spcAft>
                          <a:spcPts val="0"/>
                        </a:spcAft>
                      </a:pPr>
                      <a:r>
                        <a:rPr lang="en-US" sz="1400">
                          <a:effectLst/>
                        </a:rPr>
                        <a:t>4</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Clackamas</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19</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Winthrop NFH</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268245">
                <a:tc>
                  <a:txBody>
                    <a:bodyPr/>
                    <a:lstStyle/>
                    <a:p>
                      <a:pPr marL="0" marR="0" algn="ctr">
                        <a:lnSpc>
                          <a:spcPct val="115000"/>
                        </a:lnSpc>
                        <a:spcBef>
                          <a:spcPts val="0"/>
                        </a:spcBef>
                        <a:spcAft>
                          <a:spcPts val="0"/>
                        </a:spcAft>
                      </a:pPr>
                      <a:r>
                        <a:rPr lang="en-US" sz="1400">
                          <a:effectLst/>
                        </a:rPr>
                        <a:t>5</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Marion Forks</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20</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Chief Joseph</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268245">
                <a:tc>
                  <a:txBody>
                    <a:bodyPr/>
                    <a:lstStyle/>
                    <a:p>
                      <a:pPr marL="0" marR="0" algn="ctr">
                        <a:lnSpc>
                          <a:spcPct val="115000"/>
                        </a:lnSpc>
                        <a:spcBef>
                          <a:spcPts val="0"/>
                        </a:spcBef>
                        <a:spcAft>
                          <a:spcPts val="0"/>
                        </a:spcAft>
                      </a:pPr>
                      <a:r>
                        <a:rPr lang="en-US" sz="1400">
                          <a:effectLst/>
                        </a:rPr>
                        <a:t>6</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South Santiam</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21</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Umatilla</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268245">
                <a:tc>
                  <a:txBody>
                    <a:bodyPr/>
                    <a:lstStyle/>
                    <a:p>
                      <a:pPr marL="0" marR="0" algn="ctr">
                        <a:lnSpc>
                          <a:spcPct val="115000"/>
                        </a:lnSpc>
                        <a:spcBef>
                          <a:spcPts val="0"/>
                        </a:spcBef>
                        <a:spcAft>
                          <a:spcPts val="0"/>
                        </a:spcAft>
                      </a:pPr>
                      <a:r>
                        <a:rPr lang="en-US" sz="1400">
                          <a:effectLst/>
                        </a:rPr>
                        <a:t>7</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McKenzie</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a:solidFill>
                            <a:schemeClr val="bg1"/>
                          </a:solidFill>
                          <a:effectLst/>
                        </a:rPr>
                        <a:t>22</a:t>
                      </a:r>
                      <a:endParaRPr lang="en-US" sz="140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Lyons Ferry</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268245">
                <a:tc>
                  <a:txBody>
                    <a:bodyPr/>
                    <a:lstStyle/>
                    <a:p>
                      <a:pPr marL="0" marR="0" algn="ctr">
                        <a:lnSpc>
                          <a:spcPct val="115000"/>
                        </a:lnSpc>
                        <a:spcBef>
                          <a:spcPts val="0"/>
                        </a:spcBef>
                        <a:spcAft>
                          <a:spcPts val="0"/>
                        </a:spcAft>
                      </a:pPr>
                      <a:r>
                        <a:rPr lang="en-US" sz="1400">
                          <a:effectLst/>
                        </a:rPr>
                        <a:t>8</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Willamette</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23</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Lookingglass</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268245">
                <a:tc>
                  <a:txBody>
                    <a:bodyPr/>
                    <a:lstStyle/>
                    <a:p>
                      <a:pPr marL="0" marR="0" algn="ctr">
                        <a:lnSpc>
                          <a:spcPct val="115000"/>
                        </a:lnSpc>
                        <a:spcBef>
                          <a:spcPts val="0"/>
                        </a:spcBef>
                        <a:spcAft>
                          <a:spcPts val="0"/>
                        </a:spcAft>
                      </a:pPr>
                      <a:r>
                        <a:rPr lang="en-US" sz="1400">
                          <a:effectLst/>
                        </a:rPr>
                        <a:t>9</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Carson NFH</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a:solidFill>
                            <a:schemeClr val="bg1"/>
                          </a:solidFill>
                          <a:effectLst/>
                        </a:rPr>
                        <a:t>24</a:t>
                      </a:r>
                      <a:endParaRPr lang="en-US" sz="140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Nez Perce Tribal</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10"/>
                  </a:ext>
                </a:extLst>
              </a:tr>
              <a:tr h="268245">
                <a:tc>
                  <a:txBody>
                    <a:bodyPr/>
                    <a:lstStyle/>
                    <a:p>
                      <a:pPr marL="0" marR="0" algn="ctr">
                        <a:lnSpc>
                          <a:spcPct val="115000"/>
                        </a:lnSpc>
                        <a:spcBef>
                          <a:spcPts val="0"/>
                        </a:spcBef>
                        <a:spcAft>
                          <a:spcPts val="0"/>
                        </a:spcAft>
                      </a:pPr>
                      <a:r>
                        <a:rPr lang="en-US" sz="1400">
                          <a:effectLst/>
                        </a:rPr>
                        <a:t>10</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Little White Salmon NFH</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a:solidFill>
                            <a:schemeClr val="bg1"/>
                          </a:solidFill>
                          <a:effectLst/>
                        </a:rPr>
                        <a:t>25</a:t>
                      </a:r>
                      <a:endParaRPr lang="en-US" sz="140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Dworshak NFH</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11"/>
                  </a:ext>
                </a:extLst>
              </a:tr>
              <a:tr h="268245">
                <a:tc>
                  <a:txBody>
                    <a:bodyPr/>
                    <a:lstStyle/>
                    <a:p>
                      <a:pPr marL="0" marR="0" algn="ctr">
                        <a:lnSpc>
                          <a:spcPct val="115000"/>
                        </a:lnSpc>
                        <a:spcBef>
                          <a:spcPts val="0"/>
                        </a:spcBef>
                        <a:spcAft>
                          <a:spcPts val="0"/>
                        </a:spcAft>
                      </a:pPr>
                      <a:r>
                        <a:rPr lang="en-US" sz="1400">
                          <a:effectLst/>
                        </a:rPr>
                        <a:t>11</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Parkdale</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26</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a:effectLst/>
                        </a:rPr>
                        <a:t>Clearwater</a:t>
                      </a:r>
                      <a:endParaRPr lang="en-US" sz="1400">
                        <a:effectLst/>
                        <a:latin typeface="Calibri"/>
                        <a:ea typeface="Calibri"/>
                        <a:cs typeface="Times New Roman"/>
                      </a:endParaRPr>
                    </a:p>
                  </a:txBody>
                  <a:tcPr marL="68580" marR="68580" marT="0" marB="0" anchor="b"/>
                </a:tc>
                <a:extLst>
                  <a:ext uri="{0D108BD9-81ED-4DB2-BD59-A6C34878D82A}">
                    <a16:rowId xmlns:a16="http://schemas.microsoft.com/office/drawing/2014/main" val="10012"/>
                  </a:ext>
                </a:extLst>
              </a:tr>
              <a:tr h="268245">
                <a:tc>
                  <a:txBody>
                    <a:bodyPr/>
                    <a:lstStyle/>
                    <a:p>
                      <a:pPr marL="0" marR="0" algn="ctr">
                        <a:lnSpc>
                          <a:spcPct val="115000"/>
                        </a:lnSpc>
                        <a:spcBef>
                          <a:spcPts val="0"/>
                        </a:spcBef>
                        <a:spcAft>
                          <a:spcPts val="0"/>
                        </a:spcAft>
                      </a:pPr>
                      <a:r>
                        <a:rPr lang="en-US" sz="1400">
                          <a:effectLst/>
                        </a:rPr>
                        <a:t>12</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Klickitat</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27</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dirty="0">
                          <a:effectLst/>
                        </a:rPr>
                        <a:t>Rapid River</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13"/>
                  </a:ext>
                </a:extLst>
              </a:tr>
              <a:tr h="268245">
                <a:tc>
                  <a:txBody>
                    <a:bodyPr/>
                    <a:lstStyle/>
                    <a:p>
                      <a:pPr marL="0" marR="0" algn="ctr">
                        <a:lnSpc>
                          <a:spcPct val="115000"/>
                        </a:lnSpc>
                        <a:spcBef>
                          <a:spcPts val="0"/>
                        </a:spcBef>
                        <a:spcAft>
                          <a:spcPts val="0"/>
                        </a:spcAft>
                      </a:pPr>
                      <a:r>
                        <a:rPr lang="en-US" sz="1400">
                          <a:effectLst/>
                        </a:rPr>
                        <a:t>13</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Warm Springs NFH</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28</a:t>
                      </a:r>
                      <a:endParaRPr lang="en-US" sz="1400" dirty="0">
                        <a:solidFill>
                          <a:schemeClr val="bg1"/>
                        </a:solidFill>
                        <a:effectLst/>
                        <a:latin typeface="Calibri"/>
                        <a:ea typeface="Calibri"/>
                        <a:cs typeface="Times New Roman"/>
                      </a:endParaRPr>
                    </a:p>
                  </a:txBody>
                  <a:tcPr marL="68580" marR="68580" marT="0" marB="0" anchor="ctr">
                    <a:solidFill>
                      <a:schemeClr val="accent1"/>
                    </a:solidFill>
                  </a:tcPr>
                </a:tc>
                <a:tc>
                  <a:txBody>
                    <a:bodyPr/>
                    <a:lstStyle/>
                    <a:p>
                      <a:pPr marL="0" marR="0">
                        <a:lnSpc>
                          <a:spcPct val="115000"/>
                        </a:lnSpc>
                        <a:spcBef>
                          <a:spcPts val="0"/>
                        </a:spcBef>
                        <a:spcAft>
                          <a:spcPts val="0"/>
                        </a:spcAft>
                      </a:pPr>
                      <a:r>
                        <a:rPr lang="en-US" sz="1400" dirty="0">
                          <a:effectLst/>
                        </a:rPr>
                        <a:t>SF Salmon, McCall</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14"/>
                  </a:ext>
                </a:extLst>
              </a:tr>
              <a:tr h="268245">
                <a:tc>
                  <a:txBody>
                    <a:bodyPr/>
                    <a:lstStyle/>
                    <a:p>
                      <a:pPr marL="0" marR="0" algn="ctr">
                        <a:lnSpc>
                          <a:spcPct val="115000"/>
                        </a:lnSpc>
                        <a:spcBef>
                          <a:spcPts val="0"/>
                        </a:spcBef>
                        <a:spcAft>
                          <a:spcPts val="0"/>
                        </a:spcAft>
                      </a:pPr>
                      <a:r>
                        <a:rPr lang="en-US" sz="1400">
                          <a:effectLst/>
                        </a:rPr>
                        <a:t>14</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Round Butte</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29</a:t>
                      </a:r>
                      <a:endParaRPr lang="en-US" sz="1400" dirty="0">
                        <a:solidFill>
                          <a:schemeClr val="bg1"/>
                        </a:solidFill>
                        <a:effectLst/>
                        <a:latin typeface="Calibri"/>
                        <a:ea typeface="Calibri"/>
                        <a:cs typeface="Times New Roman"/>
                      </a:endParaRPr>
                    </a:p>
                  </a:txBody>
                  <a:tcPr marL="68580" marR="68580" marT="0" marB="0" anchor="b">
                    <a:solidFill>
                      <a:schemeClr val="accent1"/>
                    </a:solidFill>
                  </a:tcPr>
                </a:tc>
                <a:tc>
                  <a:txBody>
                    <a:bodyPr/>
                    <a:lstStyle/>
                    <a:p>
                      <a:pPr marL="0" marR="0">
                        <a:lnSpc>
                          <a:spcPct val="115000"/>
                        </a:lnSpc>
                        <a:spcBef>
                          <a:spcPts val="0"/>
                        </a:spcBef>
                        <a:spcAft>
                          <a:spcPts val="0"/>
                        </a:spcAft>
                      </a:pPr>
                      <a:r>
                        <a:rPr lang="en-US" sz="1400" dirty="0" err="1">
                          <a:effectLst/>
                        </a:rPr>
                        <a:t>Sawtooth</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15"/>
                  </a:ext>
                </a:extLst>
              </a:tr>
              <a:tr h="268245">
                <a:tc>
                  <a:txBody>
                    <a:bodyPr/>
                    <a:lstStyle/>
                    <a:p>
                      <a:pPr marL="0" marR="0" algn="ctr">
                        <a:lnSpc>
                          <a:spcPct val="115000"/>
                        </a:lnSpc>
                        <a:spcBef>
                          <a:spcPts val="0"/>
                        </a:spcBef>
                        <a:spcAft>
                          <a:spcPts val="0"/>
                        </a:spcAft>
                      </a:pPr>
                      <a:r>
                        <a:rPr lang="en-US" sz="1400">
                          <a:effectLst/>
                        </a:rPr>
                        <a:t>15</a:t>
                      </a:r>
                      <a:endParaRPr lang="en-US" sz="1400">
                        <a:effectLst/>
                        <a:latin typeface="Calibri"/>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400">
                          <a:effectLst/>
                        </a:rPr>
                        <a:t>Cle Elum SRF</a:t>
                      </a:r>
                      <a:endParaRPr lang="en-US" sz="1400">
                        <a:effectLst/>
                        <a:latin typeface="Calibri"/>
                        <a:ea typeface="Calibri"/>
                        <a:cs typeface="Times New Roman"/>
                      </a:endParaRPr>
                    </a:p>
                  </a:txBody>
                  <a:tcPr marL="68580" marR="68580" marT="0" marB="0" anchor="b"/>
                </a:tc>
                <a:tc>
                  <a:txBody>
                    <a:bodyPr/>
                    <a:lstStyle/>
                    <a:p>
                      <a:pPr marL="0" marR="0" algn="ctr">
                        <a:lnSpc>
                          <a:spcPct val="115000"/>
                        </a:lnSpc>
                        <a:spcBef>
                          <a:spcPts val="0"/>
                        </a:spcBef>
                        <a:spcAft>
                          <a:spcPts val="0"/>
                        </a:spcAft>
                      </a:pPr>
                      <a:r>
                        <a:rPr lang="en-US" sz="1400" dirty="0">
                          <a:solidFill>
                            <a:schemeClr val="bg1"/>
                          </a:solidFill>
                          <a:effectLst/>
                        </a:rPr>
                        <a:t>30</a:t>
                      </a:r>
                      <a:endParaRPr lang="en-US" sz="1400" dirty="0">
                        <a:solidFill>
                          <a:schemeClr val="bg1"/>
                        </a:solidFill>
                        <a:effectLst/>
                        <a:latin typeface="Calibri"/>
                        <a:ea typeface="Calibri"/>
                        <a:cs typeface="Times New Roman"/>
                      </a:endParaRPr>
                    </a:p>
                  </a:txBody>
                  <a:tcPr marL="68580" marR="68580" marT="0" marB="0" anchor="b">
                    <a:solidFill>
                      <a:schemeClr val="accent1"/>
                    </a:solidFill>
                  </a:tcPr>
                </a:tc>
                <a:tc>
                  <a:txBody>
                    <a:bodyPr/>
                    <a:lstStyle/>
                    <a:p>
                      <a:pPr marL="0" marR="0">
                        <a:lnSpc>
                          <a:spcPct val="115000"/>
                        </a:lnSpc>
                        <a:spcBef>
                          <a:spcPts val="0"/>
                        </a:spcBef>
                        <a:spcAft>
                          <a:spcPts val="0"/>
                        </a:spcAft>
                      </a:pPr>
                      <a:r>
                        <a:rPr lang="en-US" sz="1400" dirty="0" err="1">
                          <a:effectLst/>
                        </a:rPr>
                        <a:t>Pahsimeroi</a:t>
                      </a:r>
                      <a:endParaRPr lang="en-US" sz="1400" dirty="0">
                        <a:effectLst/>
                        <a:latin typeface="Calibri"/>
                        <a:ea typeface="Calibri"/>
                        <a:cs typeface="Times New Roman"/>
                      </a:endParaRPr>
                    </a:p>
                  </a:txBody>
                  <a:tcPr marL="68580" marR="68580" marT="0" marB="0" anchor="b"/>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6169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225" y="333375"/>
            <a:ext cx="6024225" cy="591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124200" y="2895600"/>
            <a:ext cx="4191000" cy="369332"/>
          </a:xfrm>
          <a:prstGeom prst="rect">
            <a:avLst/>
          </a:prstGeom>
          <a:noFill/>
        </p:spPr>
        <p:txBody>
          <a:bodyPr wrap="square" rtlCol="0">
            <a:spAutoFit/>
          </a:bodyPr>
          <a:lstStyle/>
          <a:p>
            <a:r>
              <a:rPr lang="en-US" dirty="0"/>
              <a:t>Source: </a:t>
            </a:r>
            <a:r>
              <a:rPr lang="en-US" dirty="0" err="1"/>
              <a:t>Chilcote</a:t>
            </a:r>
            <a:r>
              <a:rPr lang="en-US" dirty="0"/>
              <a:t> et al. (2011) </a:t>
            </a:r>
            <a:r>
              <a:rPr lang="en-US" dirty="0" err="1"/>
              <a:t>CJFAS</a:t>
            </a:r>
            <a:endParaRPr lang="en-US" dirty="0"/>
          </a:p>
        </p:txBody>
      </p:sp>
      <p:sp>
        <p:nvSpPr>
          <p:cNvPr id="2" name="Footer Placeholder 1"/>
          <p:cNvSpPr>
            <a:spLocks noGrp="1"/>
          </p:cNvSpPr>
          <p:nvPr>
            <p:ph type="ftr" sz="quarter" idx="11"/>
          </p:nvPr>
        </p:nvSpPr>
        <p:spPr/>
        <p:txBody>
          <a:bodyPr>
            <a:normAutofit/>
          </a:bodyPr>
          <a:lstStyle/>
          <a:p>
            <a:r>
              <a:rPr lang="en-US" sz="1400" dirty="0">
                <a:solidFill>
                  <a:schemeClr val="tx1"/>
                </a:solidFill>
              </a:rPr>
              <a:t>www.hinrichsenenvironmental.com</a:t>
            </a:r>
          </a:p>
        </p:txBody>
      </p:sp>
    </p:spTree>
    <p:extLst>
      <p:ext uri="{BB962C8B-B14F-4D97-AF65-F5344CB8AC3E}">
        <p14:creationId xmlns:p14="http://schemas.microsoft.com/office/powerpoint/2010/main" val="39409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 Easy Solution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latin typeface="Arial" pitchFamily="34" charset="0"/>
                <a:cs typeface="Arial" pitchFamily="34" charset="0"/>
              </a:rPr>
              <a:t>Use constant visual marking (VM) fraction at all source hatcheries. For example, </a:t>
            </a:r>
            <a:r>
              <a:rPr lang="en-US" dirty="0">
                <a:latin typeface="Symbol" pitchFamily="18" charset="2"/>
                <a:cs typeface="Arial" pitchFamily="34" charset="0"/>
              </a:rPr>
              <a:t>l</a:t>
            </a:r>
            <a:r>
              <a:rPr lang="en-US" dirty="0">
                <a:latin typeface="Arial" pitchFamily="34" charset="0"/>
                <a:cs typeface="Arial" pitchFamily="34" charset="0"/>
              </a:rPr>
              <a:t> = 0.25. In that case,</a:t>
            </a:r>
          </a:p>
          <a:p>
            <a:endParaRPr lang="en-US" dirty="0">
              <a:latin typeface="Arial" pitchFamily="34" charset="0"/>
              <a:cs typeface="Arial" pitchFamily="34" charset="0"/>
            </a:endParaRPr>
          </a:p>
        </p:txBody>
      </p:sp>
      <p:sp>
        <p:nvSpPr>
          <p:cNvPr id="6" name="Footer Placeholder 5"/>
          <p:cNvSpPr>
            <a:spLocks noGrp="1"/>
          </p:cNvSpPr>
          <p:nvPr>
            <p:ph type="ftr" sz="quarter" idx="11"/>
          </p:nvPr>
        </p:nvSpPr>
        <p:spPr/>
        <p:txBody>
          <a:bodyPr>
            <a:normAutofit/>
          </a:bodyPr>
          <a:lstStyle/>
          <a:p>
            <a:r>
              <a:rPr lang="en-US" sz="1400" dirty="0">
                <a:solidFill>
                  <a:schemeClr val="tx1"/>
                </a:solidFill>
              </a:rPr>
              <a:t>www.hinrichsenenvironmental.com</a:t>
            </a:r>
          </a:p>
        </p:txBody>
      </p:sp>
      <p:graphicFrame>
        <p:nvGraphicFramePr>
          <p:cNvPr id="4" name="Object 3"/>
          <p:cNvGraphicFramePr>
            <a:graphicFrameLocks noChangeAspect="1"/>
          </p:cNvGraphicFramePr>
          <p:nvPr>
            <p:extLst>
              <p:ext uri="{D42A27DB-BD31-4B8C-83A1-F6EECF244321}">
                <p14:modId xmlns:p14="http://schemas.microsoft.com/office/powerpoint/2010/main" val="1732105089"/>
              </p:ext>
            </p:extLst>
          </p:nvPr>
        </p:nvGraphicFramePr>
        <p:xfrm>
          <a:off x="468313" y="3213100"/>
          <a:ext cx="7677150" cy="1373188"/>
        </p:xfrm>
        <a:graphic>
          <a:graphicData uri="http://schemas.openxmlformats.org/presentationml/2006/ole">
            <mc:AlternateContent xmlns:mc="http://schemas.openxmlformats.org/markup-compatibility/2006">
              <mc:Choice xmlns:v="urn:schemas-microsoft-com:vml" Requires="v">
                <p:oleObj name="Equation" r:id="rId3" imgW="2412720" imgH="431640" progId="Equation.3">
                  <p:embed/>
                </p:oleObj>
              </mc:Choice>
              <mc:Fallback>
                <p:oleObj name="Equation" r:id="rId3" imgW="2412720" imgH="431640" progId="Equation.3">
                  <p:embed/>
                  <p:pic>
                    <p:nvPicPr>
                      <p:cNvPr id="0" name="Picture 72"/>
                      <p:cNvPicPr>
                        <a:picLocks noChangeAspect="1" noChangeArrowheads="1"/>
                      </p:cNvPicPr>
                      <p:nvPr/>
                    </p:nvPicPr>
                    <p:blipFill>
                      <a:blip r:embed="rId4"/>
                      <a:srcRect/>
                      <a:stretch>
                        <a:fillRect/>
                      </a:stretch>
                    </p:blipFill>
                    <p:spPr bwMode="auto">
                      <a:xfrm>
                        <a:off x="468313" y="3213100"/>
                        <a:ext cx="7677150" cy="137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62000" y="5123361"/>
            <a:ext cx="7391400" cy="840871"/>
          </a:xfrm>
          <a:prstGeom prst="rect">
            <a:avLst/>
          </a:prstGeom>
          <a:noFill/>
        </p:spPr>
        <p:txBody>
          <a:bodyPr wrap="square" rtlCol="0">
            <a:spAutoFit/>
          </a:bodyPr>
          <a:lstStyle/>
          <a:p>
            <a:r>
              <a:rPr lang="en-US" sz="2400" dirty="0"/>
              <a:t>is an estimate of the proportion of hatchery-origin </a:t>
            </a:r>
            <a:r>
              <a:rPr lang="en-US" sz="2400" dirty="0" err="1"/>
              <a:t>spawners</a:t>
            </a:r>
            <a:r>
              <a:rPr lang="en-US" sz="2400" dirty="0"/>
              <a:t> on the spawning grounds.</a:t>
            </a:r>
          </a:p>
        </p:txBody>
      </p:sp>
    </p:spTree>
    <p:extLst>
      <p:ext uri="{BB962C8B-B14F-4D97-AF65-F5344CB8AC3E}">
        <p14:creationId xmlns:p14="http://schemas.microsoft.com/office/powerpoint/2010/main" val="253519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ure2.png"/>
          <p:cNvPicPr>
            <a:picLocks noChangeAspect="1"/>
          </p:cNvPicPr>
          <p:nvPr/>
        </p:nvPicPr>
        <p:blipFill>
          <a:blip r:embed="rId2" cstate="print"/>
          <a:stretch>
            <a:fillRect/>
          </a:stretch>
        </p:blipFill>
        <p:spPr>
          <a:xfrm>
            <a:off x="61784" y="432598"/>
            <a:ext cx="8946452" cy="5909024"/>
          </a:xfrm>
          <a:prstGeom prst="rect">
            <a:avLst/>
          </a:prstGeom>
        </p:spPr>
      </p:pic>
      <p:sp>
        <p:nvSpPr>
          <p:cNvPr id="5" name="TextBox 4"/>
          <p:cNvSpPr txBox="1"/>
          <p:nvPr/>
        </p:nvSpPr>
        <p:spPr>
          <a:xfrm>
            <a:off x="2057400" y="3959868"/>
            <a:ext cx="2743200" cy="338554"/>
          </a:xfrm>
          <a:prstGeom prst="rect">
            <a:avLst/>
          </a:prstGeom>
          <a:noFill/>
        </p:spPr>
        <p:txBody>
          <a:bodyPr wrap="square" rtlCol="0">
            <a:spAutoFit/>
          </a:bodyPr>
          <a:lstStyle/>
          <a:p>
            <a:r>
              <a:rPr lang="en-US" sz="1600" b="1" dirty="0">
                <a:solidFill>
                  <a:srgbClr val="FF0000"/>
                </a:solidFill>
              </a:rPr>
              <a:t>Little White Salmon </a:t>
            </a:r>
            <a:r>
              <a:rPr lang="en-US" sz="1600" b="1" dirty="0" err="1">
                <a:solidFill>
                  <a:srgbClr val="FF0000"/>
                </a:solidFill>
              </a:rPr>
              <a:t>NFH</a:t>
            </a:r>
            <a:endParaRPr lang="en-US" sz="1600" b="1" dirty="0">
              <a:solidFill>
                <a:srgbClr val="FF0000"/>
              </a:solidFill>
            </a:endParaRPr>
          </a:p>
        </p:txBody>
      </p:sp>
      <p:sp>
        <p:nvSpPr>
          <p:cNvPr id="6" name="TextBox 5"/>
          <p:cNvSpPr txBox="1"/>
          <p:nvPr/>
        </p:nvSpPr>
        <p:spPr>
          <a:xfrm>
            <a:off x="4392211" y="2243692"/>
            <a:ext cx="1676400" cy="338554"/>
          </a:xfrm>
          <a:prstGeom prst="rect">
            <a:avLst/>
          </a:prstGeom>
          <a:noFill/>
        </p:spPr>
        <p:txBody>
          <a:bodyPr wrap="square" rtlCol="0">
            <a:spAutoFit/>
          </a:bodyPr>
          <a:lstStyle/>
          <a:p>
            <a:r>
              <a:rPr lang="en-US" sz="1600" b="1" dirty="0">
                <a:solidFill>
                  <a:srgbClr val="FF0000"/>
                </a:solidFill>
              </a:rPr>
              <a:t>Priest Rapids H</a:t>
            </a:r>
          </a:p>
        </p:txBody>
      </p:sp>
      <p:sp>
        <p:nvSpPr>
          <p:cNvPr id="7" name="TextBox 6"/>
          <p:cNvSpPr txBox="1"/>
          <p:nvPr/>
        </p:nvSpPr>
        <p:spPr>
          <a:xfrm>
            <a:off x="5787839" y="3095178"/>
            <a:ext cx="1981200" cy="338554"/>
          </a:xfrm>
          <a:prstGeom prst="rect">
            <a:avLst/>
          </a:prstGeom>
          <a:noFill/>
        </p:spPr>
        <p:txBody>
          <a:bodyPr wrap="square" rtlCol="0">
            <a:spAutoFit/>
          </a:bodyPr>
          <a:lstStyle/>
          <a:p>
            <a:r>
              <a:rPr lang="en-US" sz="1600" b="1" dirty="0" err="1">
                <a:solidFill>
                  <a:srgbClr val="FF0000"/>
                </a:solidFill>
              </a:rPr>
              <a:t>Ringold</a:t>
            </a:r>
            <a:r>
              <a:rPr lang="en-US" sz="1600" b="1" dirty="0">
                <a:solidFill>
                  <a:srgbClr val="FF0000"/>
                </a:solidFill>
              </a:rPr>
              <a:t> Springs H</a:t>
            </a:r>
          </a:p>
        </p:txBody>
      </p:sp>
      <p:sp>
        <p:nvSpPr>
          <p:cNvPr id="8" name="TextBox 7"/>
          <p:cNvSpPr txBox="1"/>
          <p:nvPr/>
        </p:nvSpPr>
        <p:spPr>
          <a:xfrm>
            <a:off x="7315200" y="2402030"/>
            <a:ext cx="1562986" cy="338554"/>
          </a:xfrm>
          <a:prstGeom prst="rect">
            <a:avLst/>
          </a:prstGeom>
          <a:noFill/>
        </p:spPr>
        <p:txBody>
          <a:bodyPr wrap="square" rtlCol="0">
            <a:spAutoFit/>
          </a:bodyPr>
          <a:lstStyle/>
          <a:p>
            <a:r>
              <a:rPr lang="en-US" sz="1600" b="1" dirty="0">
                <a:solidFill>
                  <a:srgbClr val="FF0000"/>
                </a:solidFill>
              </a:rPr>
              <a:t>Lyons Ferry H</a:t>
            </a:r>
          </a:p>
        </p:txBody>
      </p:sp>
      <p:sp>
        <p:nvSpPr>
          <p:cNvPr id="9" name="TextBox 8"/>
          <p:cNvSpPr txBox="1"/>
          <p:nvPr/>
        </p:nvSpPr>
        <p:spPr>
          <a:xfrm>
            <a:off x="6002976" y="4390494"/>
            <a:ext cx="1312223" cy="338554"/>
          </a:xfrm>
          <a:prstGeom prst="rect">
            <a:avLst/>
          </a:prstGeom>
          <a:noFill/>
        </p:spPr>
        <p:txBody>
          <a:bodyPr wrap="square" rtlCol="0">
            <a:spAutoFit/>
          </a:bodyPr>
          <a:lstStyle/>
          <a:p>
            <a:r>
              <a:rPr lang="en-US" sz="1600" b="1" dirty="0">
                <a:solidFill>
                  <a:srgbClr val="FF0000"/>
                </a:solidFill>
              </a:rPr>
              <a:t>Umatilla H</a:t>
            </a:r>
          </a:p>
        </p:txBody>
      </p:sp>
      <p:sp>
        <p:nvSpPr>
          <p:cNvPr id="10" name="TextBox 9"/>
          <p:cNvSpPr txBox="1"/>
          <p:nvPr/>
        </p:nvSpPr>
        <p:spPr>
          <a:xfrm>
            <a:off x="1976204" y="781086"/>
            <a:ext cx="6106634" cy="584775"/>
          </a:xfrm>
          <a:prstGeom prst="rect">
            <a:avLst/>
          </a:prstGeom>
          <a:noFill/>
        </p:spPr>
        <p:txBody>
          <a:bodyPr wrap="square" rtlCol="0">
            <a:spAutoFit/>
          </a:bodyPr>
          <a:lstStyle/>
          <a:p>
            <a:r>
              <a:rPr lang="en-US" sz="3200" b="1" dirty="0">
                <a:solidFill>
                  <a:schemeClr val="bg1"/>
                </a:solidFill>
              </a:rPr>
              <a:t>HANFORD REACH EXAMPLE</a:t>
            </a:r>
          </a:p>
        </p:txBody>
      </p:sp>
      <p:sp>
        <p:nvSpPr>
          <p:cNvPr id="12" name="Oval 11"/>
          <p:cNvSpPr/>
          <p:nvPr/>
        </p:nvSpPr>
        <p:spPr>
          <a:xfrm>
            <a:off x="5486400" y="2133600"/>
            <a:ext cx="1981200" cy="1676400"/>
          </a:xfrm>
          <a:prstGeom prst="ellipse">
            <a:avLst/>
          </a:prstGeom>
          <a:noFill/>
          <a:ln>
            <a:solidFill>
              <a:schemeClr val="accent1"/>
            </a:solidFill>
          </a:ln>
          <a:effectLst>
            <a:glow rad="127000">
              <a:schemeClr val="accent1">
                <a:alpha val="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71600" y="6400800"/>
            <a:ext cx="6711238" cy="369332"/>
          </a:xfrm>
          <a:prstGeom prst="rect">
            <a:avLst/>
          </a:prstGeom>
          <a:noFill/>
        </p:spPr>
        <p:txBody>
          <a:bodyPr wrap="square" rtlCol="0">
            <a:spAutoFit/>
          </a:bodyPr>
          <a:lstStyle/>
          <a:p>
            <a:r>
              <a:rPr lang="en-US" b="1" dirty="0"/>
              <a:t>Source: </a:t>
            </a:r>
            <a:r>
              <a:rPr lang="en-US" b="1" dirty="0" err="1"/>
              <a:t>Hinrichsen</a:t>
            </a:r>
            <a:r>
              <a:rPr lang="en-US" b="1" dirty="0"/>
              <a:t>, Sharma, and Fisher (2012). TAFS.</a:t>
            </a:r>
            <a:endParaRPr lang="en-US" dirty="0"/>
          </a:p>
        </p:txBody>
      </p:sp>
    </p:spTree>
    <p:extLst>
      <p:ext uri="{BB962C8B-B14F-4D97-AF65-F5344CB8AC3E}">
        <p14:creationId xmlns:p14="http://schemas.microsoft.com/office/powerpoint/2010/main" val="31838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97467432"/>
              </p:ext>
            </p:extLst>
          </p:nvPr>
        </p:nvGraphicFramePr>
        <p:xfrm>
          <a:off x="1524000" y="990600"/>
          <a:ext cx="6096000" cy="4726149"/>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1066800">
                <a:tc gridSpan="3">
                  <a:txBody>
                    <a:bodyPr/>
                    <a:lstStyle/>
                    <a:p>
                      <a:pPr marL="0" marR="0" indent="0" algn="l">
                        <a:lnSpc>
                          <a:spcPct val="100000"/>
                        </a:lnSpc>
                      </a:pPr>
                      <a:r>
                        <a:rPr lang="en-US" sz="1800" dirty="0">
                          <a:effectLst/>
                          <a:latin typeface="Arial" pitchFamily="34" charset="0"/>
                          <a:cs typeface="Arial" pitchFamily="34" charset="0"/>
                        </a:rPr>
                        <a:t>Visible marking of hatchery releases that provided </a:t>
                      </a:r>
                      <a:r>
                        <a:rPr lang="en-US" sz="1800" dirty="0" err="1">
                          <a:effectLst/>
                          <a:latin typeface="Arial" pitchFamily="34" charset="0"/>
                          <a:cs typeface="Arial" pitchFamily="34" charset="0"/>
                        </a:rPr>
                        <a:t>spawner</a:t>
                      </a:r>
                      <a:r>
                        <a:rPr lang="en-US" sz="1800" dirty="0">
                          <a:effectLst/>
                          <a:latin typeface="Arial" pitchFamily="34" charset="0"/>
                          <a:cs typeface="Arial" pitchFamily="34" charset="0"/>
                        </a:rPr>
                        <a:t> inputs to Hanford Reach spawning grounds</a:t>
                      </a:r>
                      <a:r>
                        <a:rPr lang="en-US" sz="1800" baseline="0" dirty="0">
                          <a:effectLst/>
                          <a:latin typeface="Arial" pitchFamily="34" charset="0"/>
                          <a:cs typeface="Arial" pitchFamily="34" charset="0"/>
                        </a:rPr>
                        <a:t> in 2010.</a:t>
                      </a:r>
                      <a:endParaRPr lang="en-US" sz="1800" dirty="0">
                        <a:effectLst/>
                        <a:latin typeface="Arial" pitchFamily="34" charset="0"/>
                        <a:cs typeface="Arial" pitchFamily="34" charset="0"/>
                      </a:endParaRPr>
                    </a:p>
                    <a:p>
                      <a:pPr marL="0" marR="0" indent="0" algn="ctr">
                        <a:lnSpc>
                          <a:spcPct val="100000"/>
                        </a:lnSpc>
                      </a:pPr>
                      <a:r>
                        <a:rPr lang="en-US" sz="1800" dirty="0">
                          <a:effectLst/>
                          <a:latin typeface="Arial" pitchFamily="34" charset="0"/>
                          <a:cs typeface="Arial" pitchFamily="34" charset="0"/>
                        </a:rPr>
                        <a:t> </a:t>
                      </a:r>
                    </a:p>
                    <a:p>
                      <a:pPr marL="0" marR="0" indent="0" algn="l">
                        <a:lnSpc>
                          <a:spcPct val="100000"/>
                        </a:lnSpc>
                      </a:pPr>
                      <a:endParaRPr lang="en-US" sz="1600" dirty="0">
                        <a:effectLst/>
                        <a:latin typeface="Arial" pitchFamily="34" charset="0"/>
                        <a:ea typeface="Times New Roman"/>
                        <a:cs typeface="Arial" pitchFamily="34" charset="0"/>
                      </a:endParaRPr>
                    </a:p>
                  </a:txBody>
                  <a:tcPr marL="55178" marR="55178"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30742">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Hatchery </a:t>
                      </a:r>
                      <a:endParaRPr lang="en-US" sz="16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Brood year</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err="1">
                          <a:effectLst/>
                          <a:latin typeface="Arial" pitchFamily="34" charset="0"/>
                          <a:cs typeface="Arial" pitchFamily="34" charset="0"/>
                        </a:rPr>
                        <a:t>VM</a:t>
                      </a:r>
                      <a:r>
                        <a:rPr lang="en-US" sz="1400" dirty="0">
                          <a:effectLst/>
                          <a:latin typeface="Arial" pitchFamily="34" charset="0"/>
                          <a:cs typeface="Arial" pitchFamily="34" charset="0"/>
                        </a:rPr>
                        <a:t> fraction</a:t>
                      </a:r>
                      <a:r>
                        <a:rPr lang="en-US" sz="1400" dirty="0">
                          <a:effectLst/>
                          <a:latin typeface="Symbol" panose="05050102010706020507" pitchFamily="18" charset="2"/>
                          <a:cs typeface="Arial" pitchFamily="34" charset="0"/>
                        </a:rPr>
                        <a:t>, l</a:t>
                      </a:r>
                      <a:endParaRPr lang="en-US" sz="1400" dirty="0">
                        <a:effectLst/>
                        <a:latin typeface="Symbol" panose="05050102010706020507" pitchFamily="18" charset="2"/>
                        <a:ea typeface="Times New Roman"/>
                        <a:cs typeface="Arial" panose="020B0604020202020204" pitchFamily="34" charset="0"/>
                      </a:endParaRPr>
                    </a:p>
                  </a:txBody>
                  <a:tcPr marL="55178" marR="55178" marT="0" marB="0" anchor="b">
                    <a:solidFill>
                      <a:srgbClr val="FFCCFF"/>
                    </a:solidFill>
                  </a:tcPr>
                </a:tc>
                <a:extLst>
                  <a:ext uri="{0D108BD9-81ED-4DB2-BD59-A6C34878D82A}">
                    <a16:rowId xmlns:a16="http://schemas.microsoft.com/office/drawing/2014/main" val="10001"/>
                  </a:ext>
                </a:extLst>
              </a:tr>
              <a:tr h="560659">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Little White Salmon NF</a:t>
                      </a:r>
                      <a:endParaRPr lang="en-US" sz="16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2005</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1.00</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2"/>
                  </a:ext>
                </a:extLst>
              </a:tr>
              <a:tr h="323020">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Priest Rapids </a:t>
                      </a:r>
                      <a:endParaRPr lang="en-US" sz="16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2005</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0.27</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3"/>
                  </a:ext>
                </a:extLst>
              </a:tr>
              <a:tr h="311875">
                <a:tc>
                  <a:txBody>
                    <a:bodyPr/>
                    <a:lstStyle/>
                    <a:p>
                      <a:pPr>
                        <a:lnSpc>
                          <a:spcPct val="100000"/>
                        </a:lnSpc>
                      </a:pPr>
                      <a:endParaRPr lang="en-US" sz="1600" dirty="0">
                        <a:effectLst/>
                        <a:latin typeface="Arial" pitchFamily="34" charset="0"/>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2007</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0.04</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4"/>
                  </a:ext>
                </a:extLst>
              </a:tr>
              <a:tr h="600818">
                <a:tc>
                  <a:txBody>
                    <a:bodyPr/>
                    <a:lstStyle/>
                    <a:p>
                      <a:pPr marL="0" marR="0">
                        <a:lnSpc>
                          <a:spcPct val="100000"/>
                        </a:lnSpc>
                        <a:spcBef>
                          <a:spcPts val="0"/>
                        </a:spcBef>
                        <a:spcAft>
                          <a:spcPts val="0"/>
                        </a:spcAft>
                      </a:pPr>
                      <a:r>
                        <a:rPr lang="en-US" sz="1600" dirty="0" err="1">
                          <a:effectLst/>
                          <a:latin typeface="Arial" pitchFamily="34" charset="0"/>
                          <a:cs typeface="Arial" pitchFamily="34" charset="0"/>
                        </a:rPr>
                        <a:t>Ringold</a:t>
                      </a:r>
                      <a:r>
                        <a:rPr lang="en-US" sz="1600" dirty="0">
                          <a:effectLst/>
                          <a:latin typeface="Arial" pitchFamily="34" charset="0"/>
                          <a:cs typeface="Arial" pitchFamily="34" charset="0"/>
                        </a:rPr>
                        <a:t> Springs </a:t>
                      </a:r>
                      <a:endParaRPr lang="en-US" sz="16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2006</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0.07</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5"/>
                  </a:ext>
                </a:extLst>
              </a:tr>
              <a:tr h="311875">
                <a:tc>
                  <a:txBody>
                    <a:bodyPr/>
                    <a:lstStyle/>
                    <a:p>
                      <a:pPr>
                        <a:lnSpc>
                          <a:spcPct val="100000"/>
                        </a:lnSpc>
                      </a:pPr>
                      <a:endParaRPr lang="en-US" sz="1600" dirty="0">
                        <a:effectLst/>
                        <a:latin typeface="Arial" pitchFamily="34" charset="0"/>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2007</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0.79</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6"/>
                  </a:ext>
                </a:extLst>
              </a:tr>
              <a:tr h="323020">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Lyons Ferry </a:t>
                      </a:r>
                      <a:endParaRPr lang="en-US" sz="16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2006</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0.51</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7"/>
                  </a:ext>
                </a:extLst>
              </a:tr>
              <a:tr h="323020">
                <a:tc>
                  <a:txBody>
                    <a:bodyPr/>
                    <a:lstStyle/>
                    <a:p>
                      <a:pPr marL="0" marR="0">
                        <a:lnSpc>
                          <a:spcPct val="100000"/>
                        </a:lnSpc>
                        <a:spcBef>
                          <a:spcPts val="0"/>
                        </a:spcBef>
                        <a:spcAft>
                          <a:spcPts val="0"/>
                        </a:spcAft>
                      </a:pPr>
                      <a:r>
                        <a:rPr lang="en-US" sz="1600" dirty="0">
                          <a:effectLst/>
                          <a:latin typeface="Arial" pitchFamily="34" charset="0"/>
                          <a:cs typeface="Arial" pitchFamily="34" charset="0"/>
                        </a:rPr>
                        <a:t>Umatilla </a:t>
                      </a:r>
                      <a:endParaRPr lang="en-US" sz="16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2007</a:t>
                      </a:r>
                      <a:endParaRPr lang="en-US" sz="1400" dirty="0">
                        <a:effectLst/>
                        <a:latin typeface="Arial" pitchFamily="34" charset="0"/>
                        <a:ea typeface="Times New Roman"/>
                        <a:cs typeface="Arial" pitchFamily="34" charset="0"/>
                      </a:endParaRPr>
                    </a:p>
                  </a:txBody>
                  <a:tcPr marL="55178" marR="55178" marT="0" marB="0" anchor="b"/>
                </a:tc>
                <a:tc>
                  <a:txBody>
                    <a:bodyPr/>
                    <a:lstStyle/>
                    <a:p>
                      <a:pPr marL="0" marR="0" algn="ctr">
                        <a:lnSpc>
                          <a:spcPct val="100000"/>
                        </a:lnSpc>
                        <a:spcBef>
                          <a:spcPts val="0"/>
                        </a:spcBef>
                        <a:spcAft>
                          <a:spcPts val="0"/>
                        </a:spcAft>
                      </a:pPr>
                      <a:r>
                        <a:rPr lang="en-US" sz="1400" dirty="0">
                          <a:effectLst/>
                          <a:latin typeface="Arial" pitchFamily="34" charset="0"/>
                          <a:cs typeface="Arial" pitchFamily="34" charset="0"/>
                        </a:rPr>
                        <a:t>1.00</a:t>
                      </a:r>
                      <a:endParaRPr lang="en-US" sz="1400" dirty="0">
                        <a:effectLst/>
                        <a:latin typeface="Arial" pitchFamily="34" charset="0"/>
                        <a:ea typeface="Times New Roman"/>
                        <a:cs typeface="Arial" pitchFamily="34" charset="0"/>
                      </a:endParaRPr>
                    </a:p>
                  </a:txBody>
                  <a:tcPr marL="55178" marR="55178" marT="0" marB="0" anchor="b">
                    <a:solidFill>
                      <a:srgbClr val="FFCCFF"/>
                    </a:solidFill>
                  </a:tcPr>
                </a:tc>
                <a:extLst>
                  <a:ext uri="{0D108BD9-81ED-4DB2-BD59-A6C34878D82A}">
                    <a16:rowId xmlns:a16="http://schemas.microsoft.com/office/drawing/2014/main" val="10008"/>
                  </a:ext>
                </a:extLst>
              </a:tr>
            </a:tbl>
          </a:graphicData>
        </a:graphic>
      </p:graphicFrame>
      <p:sp>
        <p:nvSpPr>
          <p:cNvPr id="2" name="Footer Placeholder 1"/>
          <p:cNvSpPr>
            <a:spLocks noGrp="1"/>
          </p:cNvSpPr>
          <p:nvPr>
            <p:ph type="ftr" sz="quarter" idx="11"/>
          </p:nvPr>
        </p:nvSpPr>
        <p:spPr/>
        <p:txBody>
          <a:bodyPr>
            <a:normAutofit/>
          </a:bodyPr>
          <a:lstStyle/>
          <a:p>
            <a:r>
              <a:rPr lang="en-US" sz="1400" dirty="0">
                <a:solidFill>
                  <a:schemeClr val="tx1"/>
                </a:solidFill>
              </a:rPr>
              <a:t>www.hinrichsenenvironmental.com</a:t>
            </a:r>
          </a:p>
        </p:txBody>
      </p:sp>
      <p:sp>
        <p:nvSpPr>
          <p:cNvPr id="3" name="Oval 2"/>
          <p:cNvSpPr/>
          <p:nvPr/>
        </p:nvSpPr>
        <p:spPr>
          <a:xfrm>
            <a:off x="6262255" y="2057400"/>
            <a:ext cx="1524000" cy="419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7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Coded-Wire Tags To Estimate </a:t>
            </a:r>
            <a:r>
              <a:rPr lang="en-US" i="1" dirty="0"/>
              <a:t>p</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latin typeface="Arial" pitchFamily="34" charset="0"/>
                <a:cs typeface="Arial" pitchFamily="34" charset="0"/>
              </a:rPr>
              <a:t>Besides receiving a visible mark, some juvenile fish are tagged with a coded-wire tag (CWT) that identifies the hatchery of origin.</a:t>
            </a:r>
          </a:p>
          <a:p>
            <a:pPr>
              <a:buFont typeface="Wingdings" panose="05000000000000000000" pitchFamily="2" charset="2"/>
              <a:buChar char="§"/>
            </a:pPr>
            <a:r>
              <a:rPr lang="en-US" dirty="0">
                <a:latin typeface="Arial" pitchFamily="34" charset="0"/>
                <a:cs typeface="Arial" pitchFamily="34" charset="0"/>
              </a:rPr>
              <a:t>Adult fish on spawning grounds are sampled and tested for the presence of a CWT.</a:t>
            </a:r>
          </a:p>
        </p:txBody>
      </p:sp>
      <p:sp>
        <p:nvSpPr>
          <p:cNvPr id="4" name="Footer Placeholder 3"/>
          <p:cNvSpPr>
            <a:spLocks noGrp="1"/>
          </p:cNvSpPr>
          <p:nvPr>
            <p:ph type="ftr" sz="quarter" idx="11"/>
          </p:nvPr>
        </p:nvSpPr>
        <p:spPr/>
        <p:txBody>
          <a:bodyPr>
            <a:normAutofit/>
          </a:bodyPr>
          <a:lstStyle/>
          <a:p>
            <a:r>
              <a:rPr lang="en-US" sz="1400" dirty="0">
                <a:solidFill>
                  <a:schemeClr val="tx1"/>
                </a:solidFill>
              </a:rPr>
              <a:t>www.hinrichsenenvironmental.com</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931067"/>
            <a:ext cx="3500437" cy="233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8701" y="3742369"/>
            <a:ext cx="2552558" cy="2526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58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Ambiguity In Hatchery Of Origin</a:t>
            </a:r>
          </a:p>
        </p:txBody>
      </p:sp>
      <p:sp>
        <p:nvSpPr>
          <p:cNvPr id="3" name="Content Placeholder 2"/>
          <p:cNvSpPr>
            <a:spLocks noGrp="1"/>
          </p:cNvSpPr>
          <p:nvPr>
            <p:ph idx="1"/>
          </p:nvPr>
        </p:nvSpPr>
        <p:spPr/>
        <p:txBody>
          <a:bodyPr/>
          <a:lstStyle/>
          <a:p>
            <a:endParaRPr lang="en-US" dirty="0"/>
          </a:p>
          <a:p>
            <a:endParaRPr lang="en-US" dirty="0"/>
          </a:p>
        </p:txBody>
      </p:sp>
      <p:sp>
        <p:nvSpPr>
          <p:cNvPr id="11" name="Footer Placeholder 10"/>
          <p:cNvSpPr>
            <a:spLocks noGrp="1"/>
          </p:cNvSpPr>
          <p:nvPr>
            <p:ph type="ftr" sz="quarter" idx="11"/>
          </p:nvPr>
        </p:nvSpPr>
        <p:spPr/>
        <p:txBody>
          <a:bodyPr>
            <a:normAutofit/>
          </a:bodyPr>
          <a:lstStyle/>
          <a:p>
            <a:r>
              <a:rPr lang="en-US" sz="1400" dirty="0">
                <a:solidFill>
                  <a:schemeClr val="tx1"/>
                </a:solidFill>
              </a:rPr>
              <a:t>www.hinrichsenenvironmental.com</a:t>
            </a:r>
          </a:p>
        </p:txBody>
      </p:sp>
      <p:sp>
        <p:nvSpPr>
          <p:cNvPr id="4" name="Oval 3"/>
          <p:cNvSpPr/>
          <p:nvPr/>
        </p:nvSpPr>
        <p:spPr>
          <a:xfrm>
            <a:off x="3087090" y="1410442"/>
            <a:ext cx="1627785" cy="1378775"/>
          </a:xfrm>
          <a:prstGeom prst="ellipse">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14400" y="1524000"/>
            <a:ext cx="1695450" cy="1257300"/>
          </a:xfrm>
          <a:prstGeom prst="ellipse">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0600" y="1905000"/>
            <a:ext cx="1600200" cy="369332"/>
          </a:xfrm>
          <a:prstGeom prst="rect">
            <a:avLst/>
          </a:prstGeom>
          <a:noFill/>
        </p:spPr>
        <p:txBody>
          <a:bodyPr wrap="square" rtlCol="0">
            <a:spAutoFit/>
          </a:bodyPr>
          <a:lstStyle/>
          <a:p>
            <a:r>
              <a:rPr lang="en-US" dirty="0">
                <a:latin typeface="Arial" pitchFamily="34" charset="0"/>
                <a:cs typeface="Arial" pitchFamily="34" charset="0"/>
              </a:rPr>
              <a:t>Hatchery #1</a:t>
            </a:r>
          </a:p>
        </p:txBody>
      </p:sp>
      <p:sp>
        <p:nvSpPr>
          <p:cNvPr id="7" name="TextBox 6"/>
          <p:cNvSpPr txBox="1"/>
          <p:nvPr/>
        </p:nvSpPr>
        <p:spPr>
          <a:xfrm>
            <a:off x="3190875" y="1905000"/>
            <a:ext cx="1524000" cy="381000"/>
          </a:xfrm>
          <a:prstGeom prst="rect">
            <a:avLst/>
          </a:prstGeom>
          <a:noFill/>
        </p:spPr>
        <p:txBody>
          <a:bodyPr wrap="square" rtlCol="0">
            <a:spAutoFit/>
          </a:bodyPr>
          <a:lstStyle/>
          <a:p>
            <a:r>
              <a:rPr lang="en-US" dirty="0">
                <a:latin typeface="Arial" pitchFamily="34" charset="0"/>
                <a:cs typeface="Arial" pitchFamily="34" charset="0"/>
              </a:rPr>
              <a:t>Hatchery</a:t>
            </a:r>
            <a:r>
              <a:rPr lang="en-US" dirty="0"/>
              <a:t> #2</a:t>
            </a:r>
          </a:p>
        </p:txBody>
      </p:sp>
      <p:sp>
        <p:nvSpPr>
          <p:cNvPr id="8" name="Oval 7"/>
          <p:cNvSpPr/>
          <p:nvPr/>
        </p:nvSpPr>
        <p:spPr>
          <a:xfrm>
            <a:off x="5715000" y="1384712"/>
            <a:ext cx="1638300" cy="1396588"/>
          </a:xfrm>
          <a:prstGeom prst="ellipse">
            <a:avLst/>
          </a:prstGeom>
          <a:solidFill>
            <a:srgbClr val="99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829300" y="1828800"/>
            <a:ext cx="1447800" cy="369332"/>
          </a:xfrm>
          <a:prstGeom prst="rect">
            <a:avLst/>
          </a:prstGeom>
          <a:noFill/>
        </p:spPr>
        <p:txBody>
          <a:bodyPr wrap="square" rtlCol="0">
            <a:spAutoFit/>
          </a:bodyPr>
          <a:lstStyle/>
          <a:p>
            <a:r>
              <a:rPr lang="en-US" dirty="0">
                <a:latin typeface="Arial" pitchFamily="34" charset="0"/>
                <a:cs typeface="Arial" pitchFamily="34" charset="0"/>
              </a:rPr>
              <a:t>Hatchery #3</a:t>
            </a:r>
          </a:p>
        </p:txBody>
      </p:sp>
      <p:sp>
        <p:nvSpPr>
          <p:cNvPr id="10" name="Rectangle 9"/>
          <p:cNvSpPr/>
          <p:nvPr/>
        </p:nvSpPr>
        <p:spPr>
          <a:xfrm>
            <a:off x="1143000" y="4401787"/>
            <a:ext cx="6994566"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981200" y="2743200"/>
            <a:ext cx="1371600" cy="2209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038600" y="2743200"/>
            <a:ext cx="914400" cy="2209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p:cNvCxnSpPr>
          <p:nvPr/>
        </p:nvCxnSpPr>
        <p:spPr>
          <a:xfrm>
            <a:off x="6534150" y="2781300"/>
            <a:ext cx="38100" cy="175132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124201" y="5105400"/>
            <a:ext cx="838200" cy="838200"/>
          </a:xfrm>
          <a:prstGeom prst="ellipse">
            <a:avLst/>
          </a:prstGeom>
          <a:pattFill prst="pct5">
            <a:fgClr>
              <a:srgbClr val="FF0000"/>
            </a:fgClr>
            <a:bgClr>
              <a:schemeClr val="tx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495800" y="4953000"/>
            <a:ext cx="978230" cy="990600"/>
          </a:xfrm>
          <a:prstGeom prst="ellipse">
            <a:avLst/>
          </a:prstGeom>
          <a:pattFill prst="pct5">
            <a:fgClr>
              <a:srgbClr val="FF0000"/>
            </a:fgClr>
            <a:bgClr>
              <a:schemeClr val="tx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705104" y="4572938"/>
            <a:ext cx="1905000" cy="1269566"/>
          </a:xfrm>
          <a:prstGeom prst="ellipse">
            <a:avLst/>
          </a:prstGeom>
          <a:pattFill prst="pct5">
            <a:fgClr>
              <a:srgbClr val="FF0000"/>
            </a:fgClr>
            <a:bgClr>
              <a:schemeClr val="tx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00400" y="5334000"/>
            <a:ext cx="6096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724400" y="5257800"/>
            <a:ext cx="6096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352804" y="4915579"/>
            <a:ext cx="6096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3124200" y="5345668"/>
            <a:ext cx="838200" cy="369332"/>
          </a:xfrm>
          <a:prstGeom prst="rect">
            <a:avLst/>
          </a:prstGeom>
          <a:noFill/>
        </p:spPr>
        <p:txBody>
          <a:bodyPr wrap="square" rtlCol="0">
            <a:spAutoFit/>
          </a:bodyPr>
          <a:lstStyle/>
          <a:p>
            <a:r>
              <a:rPr lang="en-US" dirty="0" err="1"/>
              <a:t>CWT</a:t>
            </a:r>
            <a:endParaRPr lang="en-US" dirty="0"/>
          </a:p>
        </p:txBody>
      </p:sp>
      <p:sp>
        <p:nvSpPr>
          <p:cNvPr id="34" name="TextBox 33"/>
          <p:cNvSpPr txBox="1"/>
          <p:nvPr/>
        </p:nvSpPr>
        <p:spPr>
          <a:xfrm>
            <a:off x="4665642" y="5269468"/>
            <a:ext cx="921080" cy="369332"/>
          </a:xfrm>
          <a:prstGeom prst="rect">
            <a:avLst/>
          </a:prstGeom>
          <a:noFill/>
        </p:spPr>
        <p:txBody>
          <a:bodyPr wrap="square" rtlCol="0">
            <a:spAutoFit/>
          </a:bodyPr>
          <a:lstStyle/>
          <a:p>
            <a:r>
              <a:rPr lang="en-US" dirty="0" err="1"/>
              <a:t>CWT</a:t>
            </a:r>
            <a:endParaRPr lang="en-US" dirty="0"/>
          </a:p>
        </p:txBody>
      </p:sp>
      <p:sp>
        <p:nvSpPr>
          <p:cNvPr id="35" name="TextBox 34"/>
          <p:cNvSpPr txBox="1"/>
          <p:nvPr/>
        </p:nvSpPr>
        <p:spPr>
          <a:xfrm>
            <a:off x="6324600" y="4876800"/>
            <a:ext cx="1066800" cy="369332"/>
          </a:xfrm>
          <a:prstGeom prst="rect">
            <a:avLst/>
          </a:prstGeom>
          <a:noFill/>
        </p:spPr>
        <p:txBody>
          <a:bodyPr wrap="square" rtlCol="0">
            <a:spAutoFit/>
          </a:bodyPr>
          <a:lstStyle/>
          <a:p>
            <a:r>
              <a:rPr lang="en-US" dirty="0" err="1"/>
              <a:t>CWT</a:t>
            </a:r>
            <a:endParaRPr lang="en-US" dirty="0"/>
          </a:p>
        </p:txBody>
      </p:sp>
      <p:sp>
        <p:nvSpPr>
          <p:cNvPr id="36" name="Rectangle 35"/>
          <p:cNvSpPr/>
          <p:nvPr/>
        </p:nvSpPr>
        <p:spPr>
          <a:xfrm>
            <a:off x="2362200" y="5448300"/>
            <a:ext cx="5171704" cy="6274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728852" y="6017613"/>
            <a:ext cx="1219200" cy="369332"/>
          </a:xfrm>
          <a:prstGeom prst="rect">
            <a:avLst/>
          </a:prstGeom>
          <a:noFill/>
        </p:spPr>
        <p:txBody>
          <a:bodyPr wrap="square" rtlCol="0">
            <a:spAutoFit/>
          </a:bodyPr>
          <a:lstStyle/>
          <a:p>
            <a:r>
              <a:rPr lang="en-US" b="1" dirty="0">
                <a:solidFill>
                  <a:schemeClr val="bg1"/>
                </a:solidFill>
              </a:rPr>
              <a:t>SAMPLE</a:t>
            </a:r>
          </a:p>
        </p:txBody>
      </p:sp>
      <p:sp>
        <p:nvSpPr>
          <p:cNvPr id="38" name="TextBox 37"/>
          <p:cNvSpPr txBox="1"/>
          <p:nvPr/>
        </p:nvSpPr>
        <p:spPr>
          <a:xfrm>
            <a:off x="1143000" y="4009406"/>
            <a:ext cx="6994566" cy="523220"/>
          </a:xfrm>
          <a:prstGeom prst="rect">
            <a:avLst/>
          </a:prstGeom>
          <a:noFill/>
        </p:spPr>
        <p:txBody>
          <a:bodyPr wrap="square" rtlCol="0">
            <a:spAutoFit/>
          </a:bodyPr>
          <a:lstStyle/>
          <a:p>
            <a:pPr algn="ctr"/>
            <a:r>
              <a:rPr lang="en-US" sz="2800" dirty="0">
                <a:solidFill>
                  <a:schemeClr val="accent1"/>
                </a:solidFill>
                <a:latin typeface="Arial" pitchFamily="34" charset="0"/>
                <a:cs typeface="Arial" pitchFamily="34" charset="0"/>
              </a:rPr>
              <a:t>S  p  a  w  n  </a:t>
            </a:r>
            <a:r>
              <a:rPr lang="en-US" sz="2800" dirty="0" err="1">
                <a:solidFill>
                  <a:schemeClr val="accent1"/>
                </a:solidFill>
                <a:latin typeface="Arial" pitchFamily="34" charset="0"/>
                <a:cs typeface="Arial" pitchFamily="34" charset="0"/>
              </a:rPr>
              <a:t>i</a:t>
            </a:r>
            <a:r>
              <a:rPr lang="en-US" sz="2800" dirty="0">
                <a:solidFill>
                  <a:schemeClr val="accent1"/>
                </a:solidFill>
                <a:latin typeface="Arial" pitchFamily="34" charset="0"/>
                <a:cs typeface="Arial" pitchFamily="34" charset="0"/>
              </a:rPr>
              <a:t>  n  g     G  r  o  u  n  d  s</a:t>
            </a:r>
          </a:p>
        </p:txBody>
      </p:sp>
    </p:spTree>
    <p:extLst>
      <p:ext uri="{BB962C8B-B14F-4D97-AF65-F5344CB8AC3E}">
        <p14:creationId xmlns:p14="http://schemas.microsoft.com/office/powerpoint/2010/main" val="18287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1367358970"/>
              </p:ext>
            </p:extLst>
          </p:nvPr>
        </p:nvGraphicFramePr>
        <p:xfrm>
          <a:off x="381000" y="1676400"/>
          <a:ext cx="79248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r>
              <a:rPr lang="en-US" dirty="0"/>
              <a:t>VM or CWT In  2010 Hanford Reach </a:t>
            </a:r>
            <a:br>
              <a:rPr lang="en-US" dirty="0"/>
            </a:br>
            <a:r>
              <a:rPr lang="en-US" dirty="0"/>
              <a:t>Carcass Survey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279170"/>
              </p:ext>
            </p:extLst>
          </p:nvPr>
        </p:nvGraphicFramePr>
        <p:xfrm>
          <a:off x="457200" y="1828800"/>
          <a:ext cx="8229600" cy="4708525"/>
        </p:xfrm>
        <a:graphic>
          <a:graphicData uri="http://schemas.openxmlformats.org/drawingml/2006/chart">
            <c:chart xmlns:c="http://schemas.openxmlformats.org/drawingml/2006/chart" xmlns:r="http://schemas.openxmlformats.org/officeDocument/2006/relationships" r:id="rId4"/>
          </a:graphicData>
        </a:graphic>
      </p:graphicFrame>
      <p:sp>
        <p:nvSpPr>
          <p:cNvPr id="3" name="Footer Placeholder 2"/>
          <p:cNvSpPr>
            <a:spLocks noGrp="1"/>
          </p:cNvSpPr>
          <p:nvPr>
            <p:ph type="ftr" sz="quarter" idx="11"/>
          </p:nvPr>
        </p:nvSpPr>
        <p:spPr>
          <a:xfrm>
            <a:off x="3276600" y="6400800"/>
            <a:ext cx="2895600" cy="365125"/>
          </a:xfrm>
        </p:spPr>
        <p:txBody>
          <a:bodyPr>
            <a:normAutofit/>
          </a:bodyPr>
          <a:lstStyle/>
          <a:p>
            <a:r>
              <a:rPr lang="en-US" sz="1400" dirty="0">
                <a:solidFill>
                  <a:schemeClr val="tx1"/>
                </a:solidFill>
              </a:rPr>
              <a:t>www.hinrichsenenvironmental.com</a:t>
            </a:r>
          </a:p>
        </p:txBody>
      </p:sp>
    </p:spTree>
    <p:extLst>
      <p:ext uri="{BB962C8B-B14F-4D97-AF65-F5344CB8AC3E}">
        <p14:creationId xmlns:p14="http://schemas.microsoft.com/office/powerpoint/2010/main" val="1831481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TC101790490[[fn=Decatur]]</Template>
  <TotalTime>18884</TotalTime>
  <Words>1724</Words>
  <Application>Microsoft Office PowerPoint</Application>
  <PresentationFormat>On-screen Show (4:3)</PresentationFormat>
  <Paragraphs>483</Paragraphs>
  <Slides>25</Slides>
  <Notes>16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Arial</vt:lpstr>
      <vt:lpstr>Bodoni MT Condensed</vt:lpstr>
      <vt:lpstr>Calibri</vt:lpstr>
      <vt:lpstr>Courier New</vt:lpstr>
      <vt:lpstr>Franklin Gothic Book</vt:lpstr>
      <vt:lpstr>Symbol</vt:lpstr>
      <vt:lpstr>Times New Roman</vt:lpstr>
      <vt:lpstr>Wingdings</vt:lpstr>
      <vt:lpstr>Decatur</vt:lpstr>
      <vt:lpstr>Equation</vt:lpstr>
      <vt:lpstr>Maximum Likelihood Estimation of the Proportion of Hatchery-Origin Fish on Spawning Grounds Using Coded-Wire and Parentage-Based Tagging</vt:lpstr>
      <vt:lpstr>Why Estimate Proportion of Hatchery-Origin Fish On Spawning Grounds?</vt:lpstr>
      <vt:lpstr>PowerPoint Presentation</vt:lpstr>
      <vt:lpstr> An Easy Solution</vt:lpstr>
      <vt:lpstr>PowerPoint Presentation</vt:lpstr>
      <vt:lpstr>PowerPoint Presentation</vt:lpstr>
      <vt:lpstr>Using Coded-Wire Tags To Estimate p</vt:lpstr>
      <vt:lpstr>Ambiguity In Hatchery Of Origin</vt:lpstr>
      <vt:lpstr>VM or CWT In  2010 Hanford Reach  Carcass Survey</vt:lpstr>
      <vt:lpstr>PowerPoint Presentation</vt:lpstr>
      <vt:lpstr>CV Vs. Expected Tag Recoveries</vt:lpstr>
      <vt:lpstr>Parentage-Based Tagging</vt:lpstr>
      <vt:lpstr>PBT: The Good, Bad, and the Ugly</vt:lpstr>
      <vt:lpstr>Maximum Likelihood Estimation</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Alternative Estimators of the Proportion of Hatchery-Origin Spawners</dc:title>
  <dc:creator>rich</dc:creator>
  <cp:lastModifiedBy>Rich Hinrichsen</cp:lastModifiedBy>
  <cp:revision>236</cp:revision>
  <cp:lastPrinted>2016-03-31T14:56:44Z</cp:lastPrinted>
  <dcterms:created xsi:type="dcterms:W3CDTF">2006-08-16T00:00:00Z</dcterms:created>
  <dcterms:modified xsi:type="dcterms:W3CDTF">2022-11-30T23:16:35Z</dcterms:modified>
</cp:coreProperties>
</file>