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64" r:id="rId14"/>
    <p:sldId id="268" r:id="rId15"/>
    <p:sldId id="269" r:id="rId16"/>
    <p:sldId id="290" r:id="rId17"/>
    <p:sldId id="289" r:id="rId18"/>
    <p:sldId id="270" r:id="rId19"/>
    <p:sldId id="271" r:id="rId20"/>
    <p:sldId id="288" r:id="rId21"/>
    <p:sldId id="272" r:id="rId22"/>
    <p:sldId id="273" r:id="rId23"/>
    <p:sldId id="274" r:id="rId24"/>
    <p:sldId id="275" r:id="rId25"/>
    <p:sldId id="279" r:id="rId26"/>
    <p:sldId id="278" r:id="rId27"/>
    <p:sldId id="287" r:id="rId28"/>
    <p:sldId id="276" r:id="rId29"/>
    <p:sldId id="277" r:id="rId30"/>
    <p:sldId id="282" r:id="rId31"/>
    <p:sldId id="283" r:id="rId32"/>
    <p:sldId id="284" r:id="rId33"/>
    <p:sldId id="285" r:id="rId34"/>
    <p:sldId id="280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2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ich\Documents\WORK\2010hatchery\TAFS\Presentation\Hatchery%20S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0hatchery\phos-mhatch-results-7-10-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0hatchery\phos-mhatch-results-7-10-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rich\My%20Documents\WORK\2010hatchery\phos-mhatch-results2-08-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\Documents\WORK\2010hatchery\TAFS\Presentation\Hatchery%20S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56513074754538E-2"/>
          <c:y val="5.9339177343223193E-2"/>
          <c:w val="0.53819444444444442"/>
          <c:h val="0.94066082265677675"/>
        </c:manualLayout>
      </c:layout>
      <c:pieChart>
        <c:varyColors val="1"/>
        <c:ser>
          <c:idx val="0"/>
          <c:order val="0"/>
          <c:explosion val="25"/>
          <c:cat>
            <c:strRef>
              <c:f>Sheet1!$A$1:$A$8</c:f>
              <c:strCache>
                <c:ptCount val="8"/>
                <c:pt idx="0">
                  <c:v>VM only</c:v>
                </c:pt>
                <c:pt idx="1">
                  <c:v>Little White Salmon NFH 2005</c:v>
                </c:pt>
                <c:pt idx="2">
                  <c:v>Priest Rapids H 2005</c:v>
                </c:pt>
                <c:pt idx="3">
                  <c:v>Priest Rapids H 2007</c:v>
                </c:pt>
                <c:pt idx="4">
                  <c:v>Ringold Springs H 2006</c:v>
                </c:pt>
                <c:pt idx="5">
                  <c:v>Ringold Springs H 2007</c:v>
                </c:pt>
                <c:pt idx="6">
                  <c:v>Lyons Ferry H 2006</c:v>
                </c:pt>
                <c:pt idx="7">
                  <c:v>Umatilla H 2007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285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2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163191406629724"/>
          <c:y val="0.12993156030816441"/>
          <c:w val="0.37910882667444346"/>
          <c:h val="0.77520072634211346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8862642169729"/>
          <c:y val="6.6598309826656293E-2"/>
          <c:w val="0.80126137357830274"/>
          <c:h val="0.7820781056214126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'Figure 4'!$O$5</c:f>
              <c:strCache>
                <c:ptCount val="1"/>
                <c:pt idx="0">
                  <c:v>GLSE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4'!$N$6:$N$15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4'!$O$6:$O$15</c:f>
              <c:numCache>
                <c:formatCode>General</c:formatCode>
                <c:ptCount val="10"/>
                <c:pt idx="0">
                  <c:v>0.11741509999999999</c:v>
                </c:pt>
                <c:pt idx="1">
                  <c:v>0.1188828</c:v>
                </c:pt>
                <c:pt idx="2">
                  <c:v>0.1184053</c:v>
                </c:pt>
                <c:pt idx="3">
                  <c:v>0.1179103</c:v>
                </c:pt>
                <c:pt idx="4">
                  <c:v>0.1175992</c:v>
                </c:pt>
                <c:pt idx="5">
                  <c:v>0.1174202</c:v>
                </c:pt>
                <c:pt idx="6">
                  <c:v>0.1178061</c:v>
                </c:pt>
                <c:pt idx="7">
                  <c:v>0.11825090000000001</c:v>
                </c:pt>
                <c:pt idx="8">
                  <c:v>0.1183631</c:v>
                </c:pt>
                <c:pt idx="9">
                  <c:v>0.1176609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'Figure 4'!$P$5</c:f>
              <c:strCache>
                <c:ptCount val="1"/>
                <c:pt idx="0">
                  <c:v>SMME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4'!$N$6:$N$15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4'!$P$6:$P$15</c:f>
              <c:numCache>
                <c:formatCode>General</c:formatCode>
                <c:ptCount val="10"/>
                <c:pt idx="0">
                  <c:v>0.44255870000000003</c:v>
                </c:pt>
                <c:pt idx="1">
                  <c:v>0.30397790000000002</c:v>
                </c:pt>
                <c:pt idx="2">
                  <c:v>0.24609249999999999</c:v>
                </c:pt>
                <c:pt idx="3">
                  <c:v>0.2112195</c:v>
                </c:pt>
                <c:pt idx="4">
                  <c:v>0.184137</c:v>
                </c:pt>
                <c:pt idx="5">
                  <c:v>0.16479450000000001</c:v>
                </c:pt>
                <c:pt idx="6">
                  <c:v>0.15110109999999999</c:v>
                </c:pt>
                <c:pt idx="7">
                  <c:v>0.1381107</c:v>
                </c:pt>
                <c:pt idx="8">
                  <c:v>0.1257143</c:v>
                </c:pt>
                <c:pt idx="9">
                  <c:v>0.1186083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01792"/>
        <c:axId val="97608448"/>
      </c:scatterChart>
      <c:valAx>
        <c:axId val="9760179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Coded-wire tagging fraction, </a:t>
                </a:r>
                <a:r>
                  <a:rPr lang="en-US" dirty="0">
                    <a:latin typeface="Symbol" pitchFamily="18" charset="2"/>
                  </a:rPr>
                  <a:t>f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97608448"/>
        <c:crosses val="autoZero"/>
        <c:crossBetween val="midCat"/>
      </c:valAx>
      <c:valAx>
        <c:axId val="976084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CV of p estimate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976017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922563748054123"/>
          <c:y val="2.1628450289867603E-2"/>
          <c:w val="0.39577444682369767"/>
          <c:h val="0.1324755559401228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8862642169729"/>
          <c:y val="6.6598309826656293E-2"/>
          <c:w val="0.80126137357830274"/>
          <c:h val="0.7820781056214126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'Figure 4'!$B$5</c:f>
              <c:strCache>
                <c:ptCount val="1"/>
                <c:pt idx="0">
                  <c:v>GLSE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4'!$A$6:$A$15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4'!$B$6:$B$15</c:f>
              <c:numCache>
                <c:formatCode>General</c:formatCode>
                <c:ptCount val="10"/>
                <c:pt idx="0">
                  <c:v>0.163243</c:v>
                </c:pt>
                <c:pt idx="1">
                  <c:v>0.12866635000000001</c:v>
                </c:pt>
                <c:pt idx="2">
                  <c:v>0.11460944000000001</c:v>
                </c:pt>
                <c:pt idx="3">
                  <c:v>0.10724549999999999</c:v>
                </c:pt>
                <c:pt idx="4">
                  <c:v>0.10388912</c:v>
                </c:pt>
                <c:pt idx="5">
                  <c:v>0.10026506</c:v>
                </c:pt>
                <c:pt idx="6">
                  <c:v>9.8171690000000006E-2</c:v>
                </c:pt>
                <c:pt idx="7">
                  <c:v>9.7238270000000002E-2</c:v>
                </c:pt>
                <c:pt idx="8">
                  <c:v>9.6596829999999995E-2</c:v>
                </c:pt>
                <c:pt idx="9">
                  <c:v>9.6479339999999997E-2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'Figure 4'!$C$5</c:f>
              <c:strCache>
                <c:ptCount val="1"/>
                <c:pt idx="0">
                  <c:v>SMME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4'!$A$6:$A$15</c:f>
              <c:numCache>
                <c:formatCode>0.0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xVal>
          <c:yVal>
            <c:numRef>
              <c:f>'Figure 4'!$C$6:$C$15</c:f>
              <c:numCache>
                <c:formatCode>General</c:formatCode>
                <c:ptCount val="10"/>
                <c:pt idx="0">
                  <c:v>0.38336768999999998</c:v>
                </c:pt>
                <c:pt idx="1">
                  <c:v>0.26459042999999999</c:v>
                </c:pt>
                <c:pt idx="2">
                  <c:v>0.20915800000000001</c:v>
                </c:pt>
                <c:pt idx="3">
                  <c:v>0.17739156</c:v>
                </c:pt>
                <c:pt idx="4">
                  <c:v>0.15679357999999999</c:v>
                </c:pt>
                <c:pt idx="5">
                  <c:v>0.13856574999999999</c:v>
                </c:pt>
                <c:pt idx="6">
                  <c:v>0.12511059999999999</c:v>
                </c:pt>
                <c:pt idx="7">
                  <c:v>0.11386362999999999</c:v>
                </c:pt>
                <c:pt idx="8">
                  <c:v>0.1038321</c:v>
                </c:pt>
                <c:pt idx="9">
                  <c:v>9.4780059999999999E-2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244480"/>
        <c:axId val="98247040"/>
      </c:scatterChart>
      <c:valAx>
        <c:axId val="9824448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Coded-wire</a:t>
                </a:r>
                <a:r>
                  <a:rPr lang="en-US" sz="1600" baseline="0"/>
                  <a:t> tagging fraction, </a:t>
                </a:r>
                <a:r>
                  <a:rPr lang="en-US" sz="1600" baseline="0">
                    <a:latin typeface="Symbol" pitchFamily="18" charset="2"/>
                  </a:rPr>
                  <a:t>f</a:t>
                </a:r>
                <a:endParaRPr lang="en-US" sz="1600">
                  <a:latin typeface="Symbol" pitchFamily="18" charset="2"/>
                </a:endParaRP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8247040"/>
        <c:crosses val="autoZero"/>
        <c:crossBetween val="midCat"/>
      </c:valAx>
      <c:valAx>
        <c:axId val="98247040"/>
        <c:scaling>
          <c:orientation val="minMax"/>
          <c:max val="0.5"/>
        </c:scaling>
        <c:delete val="0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CV of </a:t>
                </a:r>
                <a:r>
                  <a:rPr lang="en-US" sz="1600" i="1"/>
                  <a:t>p</a:t>
                </a:r>
                <a:r>
                  <a:rPr lang="en-US" sz="1600"/>
                  <a:t> estimate</a:t>
                </a:r>
              </a:p>
            </c:rich>
          </c:tx>
          <c:layout>
            <c:manualLayout>
              <c:xMode val="edge"/>
              <c:yMode val="edge"/>
              <c:x val="4.3961431904345281E-2"/>
              <c:y val="0.28050992614459941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82444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353925179953348"/>
          <c:y val="4.7269475930893326E-2"/>
          <c:w val="0.37590506122357076"/>
          <c:h val="0.15412073490813638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32174103237097"/>
          <c:y val="5.5500137109727024E-2"/>
          <c:w val="0.75423381452318461"/>
          <c:h val="0.751924158733890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'Figure 5'!$B$2</c:f>
              <c:strCache>
                <c:ptCount val="1"/>
                <c:pt idx="0">
                  <c:v>p=0.1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5'!$A$3:$A$6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5'!$B$3:$B$6</c:f>
              <c:numCache>
                <c:formatCode>General</c:formatCode>
                <c:ptCount val="4"/>
                <c:pt idx="0">
                  <c:v>5.6607311239999965E-2</c:v>
                </c:pt>
                <c:pt idx="1">
                  <c:v>3.5243426762000006E-2</c:v>
                </c:pt>
                <c:pt idx="2">
                  <c:v>1.2311447640700007E-2</c:v>
                </c:pt>
                <c:pt idx="3">
                  <c:v>1.2512235089470001E-3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'Figure 5'!$C$2</c:f>
              <c:strCache>
                <c:ptCount val="1"/>
                <c:pt idx="0">
                  <c:v>p=0.5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5'!$A$3:$A$6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5'!$C$3:$C$6</c:f>
              <c:numCache>
                <c:formatCode>General</c:formatCode>
                <c:ptCount val="4"/>
                <c:pt idx="0">
                  <c:v>1.0825939276099998E-2</c:v>
                </c:pt>
                <c:pt idx="1">
                  <c:v>2.7311108023000013E-3</c:v>
                </c:pt>
                <c:pt idx="2">
                  <c:v>1.2671803768999998E-3</c:v>
                </c:pt>
                <c:pt idx="3">
                  <c:v>5.3662001000000009E-4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'Figure 5'!$D$2</c:f>
              <c:strCache>
                <c:ptCount val="1"/>
                <c:pt idx="0">
                  <c:v>p=0.9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5'!$A$3:$A$6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5'!$D$3:$D$6</c:f>
              <c:numCache>
                <c:formatCode>General</c:formatCode>
                <c:ptCount val="4"/>
                <c:pt idx="0">
                  <c:v>3.2061457310999996E-3</c:v>
                </c:pt>
                <c:pt idx="1">
                  <c:v>1.3831087160550007E-3</c:v>
                </c:pt>
                <c:pt idx="2">
                  <c:v>7.3105050947999965E-4</c:v>
                </c:pt>
                <c:pt idx="3">
                  <c:v>3.6506893128999995E-4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289920"/>
        <c:axId val="98292096"/>
      </c:scatterChart>
      <c:valAx>
        <c:axId val="98289920"/>
        <c:scaling>
          <c:orientation val="minMax"/>
          <c:max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98292096"/>
        <c:crosses val="autoZero"/>
        <c:crossBetween val="midCat"/>
      </c:valAx>
      <c:valAx>
        <c:axId val="982920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sz="1400" baseline="0"/>
                  <a:t>Absolute relative bias of GLSE of p </a:t>
                </a:r>
              </a:p>
            </c:rich>
          </c:tx>
          <c:layout>
            <c:manualLayout>
              <c:xMode val="edge"/>
              <c:yMode val="edge"/>
              <c:x val="0"/>
              <c:y val="0.1076312923571121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982899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4938888888888877"/>
          <c:y val="5.1693971089434715E-2"/>
          <c:w val="0.19783333333333344"/>
          <c:h val="0.23581588122380226"/>
        </c:manualLayout>
      </c:layout>
      <c:overlay val="0"/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98185552892844"/>
          <c:y val="5.5500137109727024E-2"/>
          <c:w val="0.72454981170831911"/>
          <c:h val="0.751924158733890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'Figure 6'!$B$2</c:f>
              <c:strCache>
                <c:ptCount val="1"/>
                <c:pt idx="0">
                  <c:v>p=0.1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6'!$A$3:$A$6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6'!$B$3:$B$6</c:f>
              <c:numCache>
                <c:formatCode>General</c:formatCode>
                <c:ptCount val="4"/>
                <c:pt idx="0">
                  <c:v>9.9245439954999959E-3</c:v>
                </c:pt>
                <c:pt idx="1">
                  <c:v>6.2406365025000007E-3</c:v>
                </c:pt>
                <c:pt idx="2">
                  <c:v>4.4336370684000025E-3</c:v>
                </c:pt>
                <c:pt idx="3">
                  <c:v>1.8459149410999999E-3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'Figure 6'!$C$2</c:f>
              <c:strCache>
                <c:ptCount val="1"/>
                <c:pt idx="0">
                  <c:v>p=0.5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6'!$A$3:$A$6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6'!$C$3:$C$6</c:f>
              <c:numCache>
                <c:formatCode>General</c:formatCode>
                <c:ptCount val="4"/>
                <c:pt idx="0">
                  <c:v>4.1104317660000025E-3</c:v>
                </c:pt>
                <c:pt idx="1">
                  <c:v>2.6374036479999991E-3</c:v>
                </c:pt>
                <c:pt idx="2">
                  <c:v>1.706529992980001E-3</c:v>
                </c:pt>
                <c:pt idx="3">
                  <c:v>7.7407826720000017E-4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'Figure 6'!$D$2</c:f>
              <c:strCache>
                <c:ptCount val="1"/>
                <c:pt idx="0">
                  <c:v>p=0.9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marker>
            <c:spPr>
              <a:solidFill>
                <a:sysClr val="windowText" lastClr="000000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'Figure 6'!$A$3:$A$6</c:f>
              <c:numCache>
                <c:formatCode>General</c:formatCode>
                <c:ptCount val="4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xVal>
          <c:yVal>
            <c:numRef>
              <c:f>'Figure 6'!$D$3:$D$6</c:f>
              <c:numCache>
                <c:formatCode>General</c:formatCode>
                <c:ptCount val="4"/>
                <c:pt idx="0">
                  <c:v>2.8084491188100007E-3</c:v>
                </c:pt>
                <c:pt idx="1">
                  <c:v>1.8124112601999997E-3</c:v>
                </c:pt>
                <c:pt idx="2">
                  <c:v>1.2441273126E-3</c:v>
                </c:pt>
                <c:pt idx="3">
                  <c:v>5.3128286869999985E-4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30112"/>
        <c:axId val="98340864"/>
      </c:scatterChart>
      <c:valAx>
        <c:axId val="98330112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sz="1400" baseline="0"/>
                  <a:t>Spawning population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340864"/>
        <c:crosses val="autoZero"/>
        <c:crossBetween val="midCat"/>
      </c:valAx>
      <c:valAx>
        <c:axId val="98340864"/>
        <c:scaling>
          <c:orientation val="minMax"/>
          <c:max val="6.0000000000000012E-2"/>
        </c:scaling>
        <c:delete val="0"/>
        <c:axPos val="l"/>
        <c:title>
          <c:tx>
            <c:rich>
              <a:bodyPr/>
              <a:lstStyle/>
              <a:p>
                <a:pPr>
                  <a:defRPr sz="1400" baseline="0"/>
                </a:pPr>
                <a:r>
                  <a:rPr lang="en-US" sz="1400" baseline="0"/>
                  <a:t>Absolute relative bias of SMME of p </a:t>
                </a:r>
              </a:p>
            </c:rich>
          </c:tx>
          <c:layout>
            <c:manualLayout>
              <c:xMode val="edge"/>
              <c:yMode val="edge"/>
              <c:x val="0"/>
              <c:y val="0.1076312923571121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9833011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 baseline="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12946643354181"/>
          <c:y val="2.8995637618866709E-2"/>
          <c:w val="0.61544901958483433"/>
          <c:h val="0.56503089854415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Sheet2!$N$2</c:f>
              <c:strCache>
                <c:ptCount val="1"/>
                <c:pt idx="0">
                  <c:v>GLSE</c:v>
                </c:pt>
              </c:strCache>
            </c:strRef>
          </c:tx>
          <c:invertIfNegative val="0"/>
          <c:cat>
            <c:strRef>
              <c:f>Sheet2!$M$3:$M$10</c:f>
              <c:strCache>
                <c:ptCount val="8"/>
                <c:pt idx="0">
                  <c:v>Little White Salmon NFH 2005</c:v>
                </c:pt>
                <c:pt idx="1">
                  <c:v>Priest Rapids H 2005</c:v>
                </c:pt>
                <c:pt idx="2">
                  <c:v>Priest Rapids H 2007</c:v>
                </c:pt>
                <c:pt idx="3">
                  <c:v>Ringold Springs H 2006</c:v>
                </c:pt>
                <c:pt idx="4">
                  <c:v>Ringold Springs H 2007</c:v>
                </c:pt>
                <c:pt idx="5">
                  <c:v>Lyons Ferry H 2006</c:v>
                </c:pt>
                <c:pt idx="6">
                  <c:v>Umatilla H 2007</c:v>
                </c:pt>
                <c:pt idx="7">
                  <c:v>Total</c:v>
                </c:pt>
              </c:strCache>
            </c:strRef>
          </c:cat>
          <c:val>
            <c:numRef>
              <c:f>Sheet2!$N$3:$N$10</c:f>
              <c:numCache>
                <c:formatCode>General</c:formatCode>
                <c:ptCount val="8"/>
                <c:pt idx="0">
                  <c:v>45.1</c:v>
                </c:pt>
                <c:pt idx="1">
                  <c:v>2100.4</c:v>
                </c:pt>
                <c:pt idx="2">
                  <c:v>1397.2</c:v>
                </c:pt>
                <c:pt idx="3">
                  <c:v>271.60000000000002</c:v>
                </c:pt>
                <c:pt idx="4">
                  <c:v>2818.4</c:v>
                </c:pt>
                <c:pt idx="5">
                  <c:v>17.7</c:v>
                </c:pt>
                <c:pt idx="6">
                  <c:v>17.8</c:v>
                </c:pt>
                <c:pt idx="7">
                  <c:v>6668.1</c:v>
                </c:pt>
              </c:numCache>
            </c:numRef>
          </c:val>
        </c:ser>
        <c:ser>
          <c:idx val="1"/>
          <c:order val="1"/>
          <c:tx>
            <c:strRef>
              <c:f>Sheet2!$O$2</c:f>
              <c:strCache>
                <c:ptCount val="1"/>
                <c:pt idx="0">
                  <c:v>SMME</c:v>
                </c:pt>
              </c:strCache>
            </c:strRef>
          </c:tx>
          <c:invertIfNegative val="0"/>
          <c:cat>
            <c:strRef>
              <c:f>Sheet2!$M$3:$M$10</c:f>
              <c:strCache>
                <c:ptCount val="8"/>
                <c:pt idx="0">
                  <c:v>Little White Salmon NFH 2005</c:v>
                </c:pt>
                <c:pt idx="1">
                  <c:v>Priest Rapids H 2005</c:v>
                </c:pt>
                <c:pt idx="2">
                  <c:v>Priest Rapids H 2007</c:v>
                </c:pt>
                <c:pt idx="3">
                  <c:v>Ringold Springs H 2006</c:v>
                </c:pt>
                <c:pt idx="4">
                  <c:v>Ringold Springs H 2007</c:v>
                </c:pt>
                <c:pt idx="5">
                  <c:v>Lyons Ferry H 2006</c:v>
                </c:pt>
                <c:pt idx="6">
                  <c:v>Umatilla H 2007</c:v>
                </c:pt>
                <c:pt idx="7">
                  <c:v>Total</c:v>
                </c:pt>
              </c:strCache>
            </c:strRef>
          </c:cat>
          <c:val>
            <c:numRef>
              <c:f>Sheet2!$O$3:$O$10</c:f>
              <c:numCache>
                <c:formatCode>General</c:formatCode>
                <c:ptCount val="8"/>
                <c:pt idx="0">
                  <c:v>35.700000000000003</c:v>
                </c:pt>
                <c:pt idx="1">
                  <c:v>919.2</c:v>
                </c:pt>
                <c:pt idx="2">
                  <c:v>1396.8</c:v>
                </c:pt>
                <c:pt idx="3">
                  <c:v>271.60000000000002</c:v>
                </c:pt>
                <c:pt idx="4">
                  <c:v>868.2</c:v>
                </c:pt>
                <c:pt idx="5">
                  <c:v>17.600000000000001</c:v>
                </c:pt>
                <c:pt idx="6">
                  <c:v>17.8</c:v>
                </c:pt>
                <c:pt idx="7">
                  <c:v>3527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00114816"/>
        <c:axId val="100118912"/>
      </c:barChart>
      <c:catAx>
        <c:axId val="10011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Hatchery/Brood</a:t>
                </a:r>
                <a:r>
                  <a:rPr lang="en-US" sz="1600" baseline="0" dirty="0"/>
                  <a:t> Year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37918700641875636"/>
              <c:y val="0.86358076517870541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0118912"/>
        <c:crosses val="autoZero"/>
        <c:auto val="1"/>
        <c:lblAlgn val="ctr"/>
        <c:lblOffset val="100"/>
        <c:noMultiLvlLbl val="0"/>
      </c:catAx>
      <c:valAx>
        <c:axId val="1001189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Number</a:t>
                </a:r>
                <a:r>
                  <a:rPr lang="en-US" sz="1600" baseline="0" dirty="0"/>
                  <a:t> of Hatchery </a:t>
                </a:r>
                <a:r>
                  <a:rPr lang="en-US" sz="1600" baseline="0" dirty="0" err="1"/>
                  <a:t>Spawners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0114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822621715814549"/>
          <c:y val="4.7744737894950144E-2"/>
          <c:w val="0.27826585033853951"/>
          <c:h val="7.019084385927539E-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0.22222</cdr:x>
      <cdr:y>0.6797</cdr:y>
    </cdr:from>
    <cdr:to>
      <cdr:x>0.49074</cdr:x>
      <cdr:y>0.80917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28800" y="3200400"/>
          <a:ext cx="22098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285 </a:t>
          </a:r>
          <a:r>
            <a:rPr lang="en-US" sz="2800" dirty="0" err="1" smtClean="0"/>
            <a:t>VM</a:t>
          </a:r>
          <a:r>
            <a:rPr lang="en-US" sz="2800" dirty="0" smtClean="0"/>
            <a:t> only</a:t>
          </a:r>
          <a:endParaRPr lang="en-US" sz="2800" dirty="0"/>
        </a:p>
      </cdr:txBody>
    </cdr:sp>
  </cdr:relSizeAnchor>
  <cdr:relSizeAnchor xmlns:cdr="http://schemas.openxmlformats.org/drawingml/2006/chartDrawing">
    <cdr:from>
      <cdr:x>0.34259</cdr:x>
      <cdr:y>0.03237</cdr:y>
    </cdr:from>
    <cdr:to>
      <cdr:x>0.72222</cdr:x>
      <cdr:y>0.35604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19400" y="152400"/>
          <a:ext cx="3124200" cy="152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/>
            <a:t>23 </a:t>
          </a:r>
          <a:r>
            <a:rPr lang="en-US" sz="2800" dirty="0" err="1" smtClean="0"/>
            <a:t>CWT</a:t>
          </a:r>
          <a:r>
            <a:rPr lang="en-US" sz="2800" dirty="0" smtClean="0"/>
            <a:t> and </a:t>
          </a:r>
          <a:r>
            <a:rPr lang="en-US" sz="2800" dirty="0" err="1" smtClean="0"/>
            <a:t>VM</a:t>
          </a:r>
          <a:endParaRPr lang="en-US" sz="2800" dirty="0"/>
        </a:p>
      </cdr:txBody>
    </cdr:sp>
  </cdr:relSizeAnchor>
  <cdr:relSizeAnchor xmlns:cdr="http://schemas.openxmlformats.org/drawingml/2006/chartDrawing">
    <cdr:from>
      <cdr:x>0.60185</cdr:x>
      <cdr:y>0.22657</cdr:y>
    </cdr:from>
    <cdr:to>
      <cdr:x>0.99074</cdr:x>
      <cdr:y>0.95482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4953000" y="1066800"/>
          <a:ext cx="3200400" cy="34290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880B-3DC1-4EF3-B066-AA6BFE2732C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10F2-BC56-4F8D-BD17-FD8487BB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10F2-BC56-4F8D-BD17-FD8487BB0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2FD6-5CD3-4D26-9B06-8268D8B64F7D}" type="datetime1">
              <a:rPr lang="en-US" smtClean="0"/>
              <a:t>3/6/2013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439B-438B-4FAE-9DDD-CB3E94E7AF2E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98D-766F-4AB5-8887-0A88A52F25B9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1773-7F15-4DBF-8C65-472608F55292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8677-36C6-47CD-BD5C-56320C6CF5D5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DEB-EF39-4EB0-B054-31363CC6EA5C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81E5-B745-4EDA-88CB-E9AD3D66BDBE}" type="datetime1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87E-34FD-4F64-9BCB-CFE59A9E17D7}" type="datetime1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DA76-8E91-4924-8BBF-6153783B0CA2}" type="datetime1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B926-AB3E-4367-BC3B-920C033E07FB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E43-09A8-4837-8D37-C6D6C16B7E17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90B4DD-2B7A-435B-9F9F-698D8E4774D1}" type="datetime1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www.onefishtwofish.net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Alternative Estimators of the Proportion of Hatchery-Origin </a:t>
            </a:r>
            <a:r>
              <a:rPr lang="en-US" i="1" dirty="0" err="1">
                <a:effectLst/>
              </a:rPr>
              <a:t>Spawners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64008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Richard Hinrichsen</a:t>
            </a:r>
          </a:p>
          <a:p>
            <a:r>
              <a:rPr lang="en-US" dirty="0" smtClean="0"/>
              <a:t>Rishi Sharma</a:t>
            </a:r>
          </a:p>
          <a:p>
            <a:r>
              <a:rPr lang="en-US" dirty="0" smtClean="0"/>
              <a:t>Tim Fisher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381" y="303177"/>
            <a:ext cx="8946452" cy="5909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95986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Little White Salmon </a:t>
            </a:r>
            <a:r>
              <a:rPr lang="en-US" sz="1600" b="1" dirty="0" err="1">
                <a:solidFill>
                  <a:srgbClr val="FF0000"/>
                </a:solidFill>
              </a:rPr>
              <a:t>NFH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2211" y="224369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Priest Rapids 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7839" y="307356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Ringold</a:t>
            </a:r>
            <a:r>
              <a:rPr lang="en-US" sz="1600" b="1" dirty="0">
                <a:solidFill>
                  <a:srgbClr val="FF0000"/>
                </a:solidFill>
              </a:rPr>
              <a:t> Springs 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402030"/>
            <a:ext cx="1562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Lyons Ferry 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2976" y="4390494"/>
            <a:ext cx="131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Umatilla 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6204" y="781086"/>
            <a:ext cx="6106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HANFORD REACH EXAMPLE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2133600"/>
            <a:ext cx="1981200" cy="16764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27000">
              <a:schemeClr val="accent1">
                <a:alpha val="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58948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Source: Hinrichsen et al. (2012) </a:t>
            </a:r>
            <a:r>
              <a:rPr lang="en-US" dirty="0" err="1" smtClean="0">
                <a:solidFill>
                  <a:schemeClr val="bg1"/>
                </a:solidFill>
              </a:rPr>
              <a:t>TAFS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47141"/>
              </p:ext>
            </p:extLst>
          </p:nvPr>
        </p:nvGraphicFramePr>
        <p:xfrm>
          <a:off x="1261318" y="304799"/>
          <a:ext cx="6663480" cy="601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298"/>
                <a:gridCol w="1097248"/>
                <a:gridCol w="649283"/>
                <a:gridCol w="681280"/>
                <a:gridCol w="681280"/>
                <a:gridCol w="681280"/>
                <a:gridCol w="681280"/>
                <a:gridCol w="593287"/>
                <a:gridCol w="593287"/>
                <a:gridCol w="555957"/>
              </a:tblGrid>
              <a:tr h="1878916">
                <a:tc gridSpan="10"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effectLst/>
                        </a:rPr>
                        <a:t>Visible </a:t>
                      </a:r>
                      <a:r>
                        <a:rPr lang="en-US" sz="1600" dirty="0">
                          <a:effectLst/>
                        </a:rPr>
                        <a:t>marking and coded-wire tagging at source hatcheries that provide </a:t>
                      </a:r>
                      <a:r>
                        <a:rPr lang="en-US" sz="1600" dirty="0" err="1">
                          <a:effectLst/>
                        </a:rPr>
                        <a:t>spawner</a:t>
                      </a:r>
                      <a:r>
                        <a:rPr lang="en-US" sz="1600" dirty="0">
                          <a:effectLst/>
                        </a:rPr>
                        <a:t> inputs to Hanford Reach spawning grounds. The total number of spawning ground carcasses sampled in 2010 was 9,791 and the sample rate was 0.11252.  Of the carcasses sampled, 23 were </a:t>
                      </a:r>
                      <a:r>
                        <a:rPr lang="en-US" sz="1600" dirty="0" err="1">
                          <a:effectLst/>
                        </a:rPr>
                        <a:t>VM’d</a:t>
                      </a:r>
                      <a:r>
                        <a:rPr lang="en-US" sz="1600" dirty="0">
                          <a:effectLst/>
                        </a:rPr>
                        <a:t> and </a:t>
                      </a:r>
                      <a:r>
                        <a:rPr lang="en-US" sz="1600" dirty="0" err="1">
                          <a:effectLst/>
                        </a:rPr>
                        <a:t>CWT’d</a:t>
                      </a:r>
                      <a:r>
                        <a:rPr lang="en-US" sz="1600" dirty="0">
                          <a:effectLst/>
                        </a:rPr>
                        <a:t> at a hatchery and 308 were </a:t>
                      </a:r>
                      <a:r>
                        <a:rPr lang="en-US" sz="1600" dirty="0" err="1">
                          <a:effectLst/>
                        </a:rPr>
                        <a:t>VM’d</a:t>
                      </a:r>
                      <a:r>
                        <a:rPr lang="en-US" sz="1600" dirty="0">
                          <a:effectLst/>
                        </a:rPr>
                        <a:t> only.  Numbers (#) refer to hatchery locations in Figure 2. The total number released may be calculated by summing the columns “</a:t>
                      </a:r>
                      <a:r>
                        <a:rPr lang="en-US" sz="1600" dirty="0" err="1">
                          <a:effectLst/>
                        </a:rPr>
                        <a:t>VM</a:t>
                      </a:r>
                      <a:r>
                        <a:rPr lang="en-US" sz="1600" dirty="0">
                          <a:effectLst/>
                        </a:rPr>
                        <a:t> &amp; </a:t>
                      </a:r>
                      <a:r>
                        <a:rPr lang="en-US" sz="1600" dirty="0" err="1">
                          <a:effectLst/>
                        </a:rPr>
                        <a:t>CWT</a:t>
                      </a:r>
                      <a:r>
                        <a:rPr lang="en-US" sz="1600" dirty="0">
                          <a:effectLst/>
                        </a:rPr>
                        <a:t>,” “</a:t>
                      </a:r>
                      <a:r>
                        <a:rPr lang="en-US" sz="1600" dirty="0" err="1">
                          <a:effectLst/>
                        </a:rPr>
                        <a:t>VM</a:t>
                      </a:r>
                      <a:r>
                        <a:rPr lang="en-US" sz="1600" dirty="0">
                          <a:effectLst/>
                        </a:rPr>
                        <a:t> only,” “</a:t>
                      </a:r>
                      <a:r>
                        <a:rPr lang="en-US" sz="1600" dirty="0" err="1">
                          <a:effectLst/>
                        </a:rPr>
                        <a:t>CWT</a:t>
                      </a:r>
                      <a:r>
                        <a:rPr lang="en-US" sz="1600" dirty="0">
                          <a:effectLst/>
                        </a:rPr>
                        <a:t> only,” and “Not </a:t>
                      </a:r>
                      <a:r>
                        <a:rPr lang="en-US" sz="1600" dirty="0" err="1">
                          <a:effectLst/>
                        </a:rPr>
                        <a:t>VM</a:t>
                      </a:r>
                      <a:r>
                        <a:rPr lang="en-US" sz="1600" dirty="0">
                          <a:effectLst/>
                        </a:rPr>
                        <a:t> &amp; not CWT.”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332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Hatchery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Brood year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VM &amp; CWT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VM only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CWT only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VM &amp; not CWT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VM</a:t>
                      </a:r>
                      <a:r>
                        <a:rPr lang="en-US" sz="1000" dirty="0">
                          <a:effectLst/>
                        </a:rPr>
                        <a:t> fraction, </a:t>
                      </a:r>
                      <a:r>
                        <a:rPr lang="en-US" sz="1000" dirty="0">
                          <a:effectLst/>
                          <a:latin typeface="Symbol" pitchFamily="18" charset="2"/>
                        </a:rPr>
                        <a:t>l</a:t>
                      </a:r>
                      <a:endParaRPr lang="en-US" sz="1000" dirty="0">
                        <a:effectLst/>
                        <a:latin typeface="Symbol" pitchFamily="18" charset="2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CWT</a:t>
                      </a:r>
                      <a:r>
                        <a:rPr lang="en-US" sz="1000" dirty="0">
                          <a:effectLst/>
                        </a:rPr>
                        <a:t> fraction, </a:t>
                      </a:r>
                      <a:r>
                        <a:rPr lang="en-US" sz="1000" dirty="0">
                          <a:effectLst/>
                          <a:latin typeface="Symbol" pitchFamily="18" charset="2"/>
                        </a:rPr>
                        <a:t>f</a:t>
                      </a:r>
                      <a:endParaRPr lang="en-US" sz="1000" dirty="0">
                        <a:effectLst/>
                        <a:latin typeface="Symbol" pitchFamily="18" charset="2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tags in sample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67555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Little White Salmon </a:t>
                      </a:r>
                      <a:r>
                        <a:rPr lang="en-US" sz="1000" dirty="0" err="1">
                          <a:effectLst/>
                        </a:rPr>
                        <a:t>NFH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448,145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1,354,029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3498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Priest Rapids 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199,445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1,628,614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5,048,231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337776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202,568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813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4,344,925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65071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Ringold Springs 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222,706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3,179,824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337776"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221,951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2,230,190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645,308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0.79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3498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Lyons Ferry </a:t>
                      </a:r>
                      <a:r>
                        <a:rPr lang="en-US" sz="1000" dirty="0" smtClean="0">
                          <a:effectLst/>
                        </a:rPr>
                        <a:t>H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231,534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1,673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220,350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6,076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0.51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  <a:tr h="34984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Umatilla H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279,480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178" marR="55178" marT="0" marB="0" anchor="b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096000" y="2084119"/>
            <a:ext cx="685800" cy="4545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VM</a:t>
            </a:r>
            <a:r>
              <a:rPr lang="en-US" dirty="0" smtClean="0"/>
              <a:t> or </a:t>
            </a:r>
            <a:r>
              <a:rPr lang="en-US" dirty="0" err="1" smtClean="0"/>
              <a:t>CWT</a:t>
            </a:r>
            <a:r>
              <a:rPr lang="en-US" dirty="0"/>
              <a:t> </a:t>
            </a:r>
            <a:r>
              <a:rPr lang="en-US" dirty="0" smtClean="0"/>
              <a:t>In  2010 Hanford Reach Carcass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552489"/>
              </p:ext>
            </p:extLst>
          </p:nvPr>
        </p:nvGraphicFramePr>
        <p:xfrm>
          <a:off x="457200" y="18288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Method of Moments Estimator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04030"/>
              </p:ext>
            </p:extLst>
          </p:nvPr>
        </p:nvGraphicFramePr>
        <p:xfrm>
          <a:off x="2119313" y="1708150"/>
          <a:ext cx="3532187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3" imgW="711000" imgH="444240" progId="Equation.3">
                  <p:embed/>
                </p:oleObj>
              </mc:Choice>
              <mc:Fallback>
                <p:oleObj name="Equation" r:id="rId3" imgW="7110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313" y="1708150"/>
                        <a:ext cx="3532187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267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x</a:t>
            </a:r>
            <a:r>
              <a:rPr lang="en-US" sz="2800" baseline="-25000" dirty="0" err="1" smtClean="0"/>
              <a:t>1,i</a:t>
            </a:r>
            <a:r>
              <a:rPr lang="en-US" sz="2800" dirty="0" smtClean="0"/>
              <a:t> is the number of carcasses sampled that were </a:t>
            </a:r>
            <a:r>
              <a:rPr lang="en-US" sz="2800" dirty="0" err="1" smtClean="0"/>
              <a:t>VM</a:t>
            </a:r>
            <a:r>
              <a:rPr lang="en-US" sz="2800" dirty="0" smtClean="0"/>
              <a:t> and </a:t>
            </a:r>
            <a:r>
              <a:rPr lang="en-US" sz="2800" dirty="0" err="1" smtClean="0"/>
              <a:t>CWT</a:t>
            </a:r>
            <a:r>
              <a:rPr lang="en-US" sz="2800" dirty="0" smtClean="0"/>
              <a:t> at hatchery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</a:rPr>
              <a:t>q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is the sample 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</a:rPr>
              <a:t>l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is the </a:t>
            </a:r>
            <a:r>
              <a:rPr lang="en-US" sz="2800" dirty="0" err="1" smtClean="0"/>
              <a:t>VM</a:t>
            </a:r>
            <a:r>
              <a:rPr lang="en-US" sz="2800" dirty="0" smtClean="0"/>
              <a:t> fraction at source hatchery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>
                <a:latin typeface="Symbol" pitchFamily="18" charset="2"/>
              </a:rPr>
              <a:t>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is the </a:t>
            </a:r>
            <a:r>
              <a:rPr lang="en-US" sz="2800" dirty="0" err="1" smtClean="0"/>
              <a:t>CWT</a:t>
            </a:r>
            <a:r>
              <a:rPr lang="en-US" sz="2800" dirty="0" smtClean="0"/>
              <a:t> fraction at source hatchery </a:t>
            </a:r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The simplified method (</a:t>
            </a:r>
            <a:r>
              <a:rPr lang="en-US" dirty="0" err="1" smtClean="0"/>
              <a:t>SMME</a:t>
            </a:r>
            <a:r>
              <a:rPr lang="en-US" dirty="0" smtClean="0"/>
              <a:t>) does not include the “</a:t>
            </a:r>
            <a:r>
              <a:rPr lang="en-US" dirty="0" err="1" smtClean="0"/>
              <a:t>VM</a:t>
            </a:r>
            <a:r>
              <a:rPr lang="en-US" dirty="0" smtClean="0"/>
              <a:t> only”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spawners</a:t>
            </a:r>
            <a:r>
              <a:rPr lang="en-US" dirty="0" smtClean="0"/>
              <a:t> from the carcass survey!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489960"/>
          </a:xfrm>
        </p:spPr>
        <p:txBody>
          <a:bodyPr/>
          <a:lstStyle/>
          <a:p>
            <a:r>
              <a:rPr lang="en-US" dirty="0" smtClean="0"/>
              <a:t>An estimator that uses all of the data is needed: we call it the generalized least square estimator (</a:t>
            </a:r>
            <a:r>
              <a:rPr lang="en-US" dirty="0" err="1" smtClean="0"/>
              <a:t>GLSE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 base this estimate on a method of moments technique that includes both </a:t>
            </a:r>
            <a:r>
              <a:rPr lang="en-US" dirty="0" err="1" smtClean="0"/>
              <a:t>VM</a:t>
            </a:r>
            <a:r>
              <a:rPr lang="en-US" dirty="0" smtClean="0"/>
              <a:t> &amp; </a:t>
            </a:r>
            <a:r>
              <a:rPr lang="en-US" dirty="0" err="1" smtClean="0"/>
              <a:t>CWT</a:t>
            </a:r>
            <a:r>
              <a:rPr lang="en-US" dirty="0" smtClean="0"/>
              <a:t> </a:t>
            </a:r>
            <a:r>
              <a:rPr lang="en-US" dirty="0" err="1" smtClean="0"/>
              <a:t>spawners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1,i</a:t>
            </a:r>
            <a:r>
              <a:rPr lang="en-US" dirty="0" smtClean="0"/>
              <a:t>) and </a:t>
            </a:r>
            <a:r>
              <a:rPr lang="en-US" dirty="0" err="1" smtClean="0"/>
              <a:t>VM</a:t>
            </a:r>
            <a:r>
              <a:rPr lang="en-US" dirty="0" smtClean="0"/>
              <a:t> only </a:t>
            </a:r>
            <a:r>
              <a:rPr lang="en-US" dirty="0" err="1" smtClean="0"/>
              <a:t>spawners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of Moments For both </a:t>
            </a:r>
            <a:r>
              <a:rPr lang="en-US" dirty="0" err="1" smtClean="0"/>
              <a:t>VM&amp;CWT</a:t>
            </a:r>
            <a:r>
              <a:rPr lang="en-US" dirty="0" smtClean="0"/>
              <a:t> and </a:t>
            </a:r>
            <a:r>
              <a:rPr lang="en-US" dirty="0" err="1" smtClean="0"/>
              <a:t>VM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VM&amp;CWT</a:t>
            </a:r>
            <a:r>
              <a:rPr lang="en-US" dirty="0" smtClean="0"/>
              <a:t> equations</a:t>
            </a:r>
          </a:p>
          <a:p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smtClean="0"/>
              <a:t>VM only </a:t>
            </a:r>
            <a:r>
              <a:rPr lang="en-US" dirty="0" smtClean="0"/>
              <a:t>equation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 smtClean="0"/>
          </a:p>
          <a:p>
            <a:r>
              <a:rPr lang="en-US" sz="1600" dirty="0" err="1" smtClean="0"/>
              <a:t>Hinrichsen</a:t>
            </a:r>
            <a:r>
              <a:rPr lang="en-US" sz="1600" dirty="0"/>
              <a:t>, R.A., R. Sharma, T.R. Fisher. 2012. Precision and accuracy of estimators of the proportion of hatchery-origin </a:t>
            </a:r>
            <a:r>
              <a:rPr lang="en-US" sz="1600" dirty="0" err="1"/>
              <a:t>spawners</a:t>
            </a:r>
            <a:r>
              <a:rPr lang="en-US" sz="1600" dirty="0"/>
              <a:t>. Transactions of the American Fisheries Society 142:437-454.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80823"/>
              </p:ext>
            </p:extLst>
          </p:nvPr>
        </p:nvGraphicFramePr>
        <p:xfrm>
          <a:off x="990600" y="2362200"/>
          <a:ext cx="3276600" cy="91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3" imgW="862851" imgH="241091" progId="Equation.3">
                  <p:embed/>
                </p:oleObj>
              </mc:Choice>
              <mc:Fallback>
                <p:oleObj name="Equation" r:id="rId3" imgW="862851" imgH="2410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276600" cy="910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7737"/>
              </p:ext>
            </p:extLst>
          </p:nvPr>
        </p:nvGraphicFramePr>
        <p:xfrm>
          <a:off x="685800" y="3657600"/>
          <a:ext cx="4572000" cy="143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4572000" cy="1436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of Moments in Matrix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n+1</a:t>
            </a:r>
            <a:r>
              <a:rPr lang="en-US" dirty="0" smtClean="0"/>
              <a:t> equations and n unknowns (suggests least squares).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89284"/>
              </p:ext>
            </p:extLst>
          </p:nvPr>
        </p:nvGraphicFramePr>
        <p:xfrm>
          <a:off x="2046288" y="2895600"/>
          <a:ext cx="35353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507960" imgH="164880" progId="Equation.3">
                  <p:embed/>
                </p:oleObj>
              </mc:Choice>
              <mc:Fallback>
                <p:oleObj name="Equation" r:id="rId3" imgW="50796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288" y="2895600"/>
                        <a:ext cx="353536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www.onefishtwofish.net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99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29239"/>
              </p:ext>
            </p:extLst>
          </p:nvPr>
        </p:nvGraphicFramePr>
        <p:xfrm>
          <a:off x="2890044" y="2362200"/>
          <a:ext cx="3363912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596880" imgH="482400" progId="Equation.3">
                  <p:embed/>
                </p:oleObj>
              </mc:Choice>
              <mc:Fallback>
                <p:oleObj name="Equation" r:id="rId3" imgW="5968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044" y="2362200"/>
                        <a:ext cx="3363912" cy="269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560125" y="2438400"/>
            <a:ext cx="1295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17920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Diagonal matrix of weights in expected value equations for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48200" y="3733800"/>
            <a:ext cx="1207325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5105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vector of weights for describing expected value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3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Solving </a:t>
            </a:r>
            <a:r>
              <a:rPr lang="en-US" dirty="0" err="1" smtClean="0"/>
              <a:t>n+1</a:t>
            </a:r>
            <a:r>
              <a:rPr lang="en-US" dirty="0" smtClean="0"/>
              <a:t> equations for n unknowns (Generalized Least Squares)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8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Minimize the </a:t>
            </a:r>
            <a:r>
              <a:rPr lang="en-US" dirty="0" err="1" smtClean="0"/>
              <a:t>Mahalonobis</a:t>
            </a:r>
            <a:r>
              <a:rPr lang="en-US" dirty="0" smtClean="0"/>
              <a:t> distance: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B</a:t>
            </a:r>
            <a:r>
              <a:rPr lang="en-US" dirty="0" smtClean="0"/>
              <a:t> is a matrix of weights derived from the method of moments equations shown earlier.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122098"/>
              </p:ext>
            </p:extLst>
          </p:nvPr>
        </p:nvGraphicFramePr>
        <p:xfrm>
          <a:off x="1524000" y="2362200"/>
          <a:ext cx="52117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Equation" r:id="rId3" imgW="1358640" imgH="279360" progId="Equation.3">
                  <p:embed/>
                </p:oleObj>
              </mc:Choice>
              <mc:Fallback>
                <p:oleObj name="Equation" r:id="rId3" imgW="135864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211762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20099"/>
              </p:ext>
            </p:extLst>
          </p:nvPr>
        </p:nvGraphicFramePr>
        <p:xfrm>
          <a:off x="1143000" y="3810000"/>
          <a:ext cx="3643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5" imgW="1485255" imgH="304668" progId="Equation.3">
                  <p:embed/>
                </p:oleObj>
              </mc:Choice>
              <mc:Fallback>
                <p:oleObj name="Equation" r:id="rId5" imgW="1485255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3643313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44406"/>
              </p:ext>
            </p:extLst>
          </p:nvPr>
        </p:nvGraphicFramePr>
        <p:xfrm>
          <a:off x="1143000" y="4572000"/>
          <a:ext cx="2057400" cy="60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7" imgW="685800" imgH="203040" progId="Equation.3">
                  <p:embed/>
                </p:oleObj>
              </mc:Choice>
              <mc:Fallback>
                <p:oleObj name="Equation" r:id="rId7" imgW="685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572000"/>
                        <a:ext cx="2057400" cy="60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8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Least Squares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r>
              <a:rPr lang="en-US" dirty="0" smtClean="0"/>
              <a:t> of 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18674"/>
              </p:ext>
            </p:extLst>
          </p:nvPr>
        </p:nvGraphicFramePr>
        <p:xfrm>
          <a:off x="1219200" y="2438400"/>
          <a:ext cx="496214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3" imgW="1435100" imgH="241300" progId="Equation.3">
                  <p:embed/>
                </p:oleObj>
              </mc:Choice>
              <mc:Fallback>
                <p:oleObj name="Equation" r:id="rId3" imgW="14351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4962144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02527"/>
              </p:ext>
            </p:extLst>
          </p:nvPr>
        </p:nvGraphicFramePr>
        <p:xfrm>
          <a:off x="1143000" y="5029200"/>
          <a:ext cx="538886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5" imgW="1295400" imgH="241300" progId="Equation.3">
                  <p:embed/>
                </p:oleObj>
              </mc:Choice>
              <mc:Fallback>
                <p:oleObj name="Equation" r:id="rId5" imgW="1295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5388867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0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Estimate Hatchery-Origin </a:t>
            </a:r>
            <a:r>
              <a:rPr lang="en-US" dirty="0" err="1" smtClean="0"/>
              <a:t>Spawners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fish originate in hatchery, are released as juveniles,  and return to spawn in the wild.</a:t>
            </a:r>
          </a:p>
          <a:p>
            <a:r>
              <a:rPr lang="en-US" dirty="0" smtClean="0"/>
              <a:t>Influx of hatchery </a:t>
            </a:r>
            <a:r>
              <a:rPr lang="en-US" dirty="0" err="1" smtClean="0"/>
              <a:t>spawners</a:t>
            </a:r>
            <a:r>
              <a:rPr lang="en-US" dirty="0" smtClean="0"/>
              <a:t> influence population dynamics by artificially increasing </a:t>
            </a:r>
            <a:r>
              <a:rPr lang="en-US" dirty="0" err="1" smtClean="0"/>
              <a:t>spawner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Influences: density dependence, reproductive success.</a:t>
            </a:r>
          </a:p>
          <a:p>
            <a:r>
              <a:rPr lang="en-US" dirty="0" smtClean="0"/>
              <a:t>Genetic effects (Christie et al. 2012)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sz="1800" dirty="0"/>
              <a:t>Mark R. </a:t>
            </a:r>
            <a:r>
              <a:rPr lang="en-US" sz="1800" dirty="0" smtClean="0"/>
              <a:t>Christie, </a:t>
            </a:r>
            <a:r>
              <a:rPr lang="en-US" sz="1800" dirty="0"/>
              <a:t>Melanie L. </a:t>
            </a:r>
            <a:r>
              <a:rPr lang="en-US" sz="1800" dirty="0" smtClean="0"/>
              <a:t>Marine, </a:t>
            </a:r>
            <a:r>
              <a:rPr lang="en-US" sz="1800" dirty="0"/>
              <a:t>Rod A. </a:t>
            </a:r>
            <a:r>
              <a:rPr lang="en-US" sz="1800" dirty="0" smtClean="0"/>
              <a:t>French, </a:t>
            </a:r>
            <a:r>
              <a:rPr lang="en-US" sz="1800" dirty="0"/>
              <a:t>and Michael S. </a:t>
            </a:r>
            <a:r>
              <a:rPr lang="en-US" sz="1800" dirty="0" err="1" smtClean="0"/>
              <a:t>Blouin</a:t>
            </a:r>
            <a:r>
              <a:rPr lang="en-US" sz="1800" dirty="0" smtClean="0"/>
              <a:t>. 2012. Genetic adaptation to captivity can occur in a single generation. </a:t>
            </a:r>
            <a:r>
              <a:rPr lang="en-US" sz="1800" dirty="0" err="1" smtClean="0"/>
              <a:t>PNAS</a:t>
            </a:r>
            <a:r>
              <a:rPr lang="en-US" sz="1800" dirty="0" smtClean="0"/>
              <a:t> 109:238-242.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6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matrix, </a:t>
            </a:r>
            <a:r>
              <a:rPr lang="en-US" dirty="0" smtClean="0">
                <a:latin typeface="Symbol" pitchFamily="18" charset="2"/>
              </a:rPr>
              <a:t>S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special structure of the variance matrix, derived using a multinomial distribution, simplifies inversion.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6906"/>
              </p:ext>
            </p:extLst>
          </p:nvPr>
        </p:nvGraphicFramePr>
        <p:xfrm>
          <a:off x="2633663" y="3038475"/>
          <a:ext cx="34925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1002960" imgH="482400" progId="Equation.3">
                  <p:embed/>
                </p:oleObj>
              </mc:Choice>
              <mc:Fallback>
                <p:oleObj name="Equation" r:id="rId3" imgW="10029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663" y="3038475"/>
                        <a:ext cx="3492500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3429000" y="2971800"/>
            <a:ext cx="1371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549" y="2597682"/>
            <a:ext cx="51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Diagonal covariance matrix for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(</a:t>
            </a:r>
            <a:r>
              <a:rPr lang="en-US" dirty="0" err="1"/>
              <a:t>CWT</a:t>
            </a:r>
            <a:r>
              <a:rPr lang="en-US" dirty="0"/>
              <a:t> &amp; </a:t>
            </a:r>
            <a:r>
              <a:rPr lang="en-US" dirty="0" err="1"/>
              <a:t>VM</a:t>
            </a:r>
            <a:r>
              <a:rPr lang="en-US" dirty="0"/>
              <a:t>)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4876800" y="3810000"/>
            <a:ext cx="103810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47323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variance for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VM</a:t>
            </a:r>
            <a:r>
              <a:rPr lang="en-US" dirty="0" smtClean="0"/>
              <a:t> only)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09800" y="4227616"/>
            <a:ext cx="1676400" cy="1131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2100" y="53779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Covariance between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1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Analytical Results (hatchery-specific estimators)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smtClean="0"/>
              <a:t>Variance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3838"/>
              </p:ext>
            </p:extLst>
          </p:nvPr>
        </p:nvGraphicFramePr>
        <p:xfrm>
          <a:off x="838200" y="2286000"/>
          <a:ext cx="66294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3" imgW="3314700" imgH="939800" progId="Equation.3">
                  <p:embed/>
                </p:oleObj>
              </mc:Choice>
              <mc:Fallback>
                <p:oleObj name="Equation" r:id="rId3" imgW="3314700" imgH="93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6629400" cy="184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07539"/>
              </p:ext>
            </p:extLst>
          </p:nvPr>
        </p:nvGraphicFramePr>
        <p:xfrm>
          <a:off x="914400" y="4724401"/>
          <a:ext cx="7239758" cy="197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5" imgW="3530600" imgH="965200" progId="Equation.3">
                  <p:embed/>
                </p:oleObj>
              </mc:Choice>
              <mc:Fallback>
                <p:oleObj name="Equation" r:id="rId5" imgW="35306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1"/>
                        <a:ext cx="7239758" cy="1972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1371600" y="2743200"/>
            <a:ext cx="914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5029200"/>
            <a:ext cx="1905000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1100" y="22814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6700" y="4642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SMME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64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Analytical Results (Total Hatchery </a:t>
            </a:r>
            <a:r>
              <a:rPr lang="en-US" dirty="0" err="1" smtClean="0"/>
              <a:t>Spawners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58528"/>
              </p:ext>
            </p:extLst>
          </p:nvPr>
        </p:nvGraphicFramePr>
        <p:xfrm>
          <a:off x="1143000" y="2362200"/>
          <a:ext cx="1981200" cy="119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1981200" cy="1194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34500"/>
              </p:ext>
            </p:extLst>
          </p:nvPr>
        </p:nvGraphicFramePr>
        <p:xfrm>
          <a:off x="762000" y="4419600"/>
          <a:ext cx="8064500" cy="21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5" imgW="3530600" imgH="927100" progId="Equation.3">
                  <p:embed/>
                </p:oleObj>
              </mc:Choice>
              <mc:Fallback>
                <p:oleObj name="Equation" r:id="rId5" imgW="3530600" imgH="92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8064500" cy="2103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733800" y="4495800"/>
            <a:ext cx="2438400" cy="1905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5789" y="3962400"/>
            <a:ext cx="167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(</a:t>
            </a:r>
            <a:r>
              <a:rPr lang="en-US" sz="2000" dirty="0" err="1" smtClean="0"/>
              <a:t>SMME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8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Proportions of Hatchery-Origin </a:t>
            </a:r>
            <a:r>
              <a:rPr lang="en-US" dirty="0" err="1" smtClean="0"/>
              <a:t>Spawners</a:t>
            </a:r>
            <a:r>
              <a:rPr lang="en-US" dirty="0" smtClean="0"/>
              <a:t> (Hatchery-specific)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32697"/>
              </p:ext>
            </p:extLst>
          </p:nvPr>
        </p:nvGraphicFramePr>
        <p:xfrm>
          <a:off x="884238" y="4343400"/>
          <a:ext cx="65357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3" imgW="3555720" imgH="1015920" progId="Equation.3">
                  <p:embed/>
                </p:oleObj>
              </mc:Choice>
              <mc:Fallback>
                <p:oleObj name="Equation" r:id="rId3" imgW="3555720" imgH="1015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343400"/>
                        <a:ext cx="6535737" cy="191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66967"/>
              </p:ext>
            </p:extLst>
          </p:nvPr>
        </p:nvGraphicFramePr>
        <p:xfrm>
          <a:off x="1192213" y="2387600"/>
          <a:ext cx="1931987" cy="71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711000" imgH="253800" progId="Equation.3">
                  <p:embed/>
                </p:oleObj>
              </mc:Choice>
              <mc:Fallback>
                <p:oleObj name="Equation" r:id="rId5" imgW="7110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387600"/>
                        <a:ext cx="1931987" cy="712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1905000" y="4402386"/>
            <a:ext cx="32766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403305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SMME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1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Proportion of Total Hatchery-Origin </a:t>
            </a:r>
            <a:r>
              <a:rPr lang="en-US" dirty="0" err="1" smtClean="0"/>
              <a:t>Spawners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GLSE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7907"/>
              </p:ext>
            </p:extLst>
          </p:nvPr>
        </p:nvGraphicFramePr>
        <p:xfrm>
          <a:off x="1143000" y="4419600"/>
          <a:ext cx="6310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3" imgW="3695400" imgH="1015920" progId="Equation.3">
                  <p:embed/>
                </p:oleObj>
              </mc:Choice>
              <mc:Fallback>
                <p:oleObj name="Equation" r:id="rId3" imgW="3695400" imgH="1015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6310312" cy="173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133600" y="4419600"/>
            <a:ext cx="32766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37970"/>
              </p:ext>
            </p:extLst>
          </p:nvPr>
        </p:nvGraphicFramePr>
        <p:xfrm>
          <a:off x="1295400" y="2286001"/>
          <a:ext cx="1066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5" imgW="469696" imgH="444307" progId="Equation.3">
                  <p:embed/>
                </p:oleObj>
              </mc:Choice>
              <mc:Fallback>
                <p:oleObj name="Equation" r:id="rId5" imgW="46969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1"/>
                        <a:ext cx="1066800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00400" y="38832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SMME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782822"/>
              </p:ext>
            </p:extLst>
          </p:nvPr>
        </p:nvGraphicFramePr>
        <p:xfrm>
          <a:off x="381000" y="381000"/>
          <a:ext cx="8153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4400" y="46482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CV of the </a:t>
            </a:r>
            <a:r>
              <a:rPr lang="en-US" dirty="0" err="1"/>
              <a:t>GLSE</a:t>
            </a:r>
            <a:r>
              <a:rPr lang="en-US" dirty="0"/>
              <a:t> of is compared to the </a:t>
            </a:r>
            <a:r>
              <a:rPr lang="en-US" dirty="0" err="1"/>
              <a:t>SMME</a:t>
            </a:r>
            <a:r>
              <a:rPr lang="en-US" dirty="0"/>
              <a:t>. In this study, the number of hatcheries is </a:t>
            </a:r>
            <a:r>
              <a:rPr lang="en-US" dirty="0" smtClean="0"/>
              <a:t>two, </a:t>
            </a:r>
            <a:r>
              <a:rPr lang="en-US" dirty="0"/>
              <a:t>true spawning population size is 1000, the true value </a:t>
            </a:r>
            <a:r>
              <a:rPr lang="en-US" dirty="0" smtClean="0"/>
              <a:t>of </a:t>
            </a:r>
            <a:r>
              <a:rPr lang="en-US" i="1" dirty="0" smtClean="0"/>
              <a:t>p</a:t>
            </a:r>
            <a:r>
              <a:rPr lang="en-US" dirty="0" smtClean="0"/>
              <a:t> is </a:t>
            </a:r>
            <a:r>
              <a:rPr lang="en-US" dirty="0"/>
              <a:t>0.5. , sample rate is 0.20, </a:t>
            </a:r>
            <a:r>
              <a:rPr lang="en-US" i="1" dirty="0" err="1"/>
              <a:t>H</a:t>
            </a:r>
            <a:r>
              <a:rPr lang="en-US" baseline="-25000" dirty="0" err="1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 err="1"/>
              <a:t>H</a:t>
            </a:r>
            <a:r>
              <a:rPr lang="en-US" baseline="-25000" dirty="0" err="1"/>
              <a:t>2</a:t>
            </a:r>
            <a:r>
              <a:rPr lang="en-US" dirty="0"/>
              <a:t> </a:t>
            </a:r>
            <a:r>
              <a:rPr lang="en-US" dirty="0" smtClean="0"/>
              <a:t>, the </a:t>
            </a:r>
            <a:r>
              <a:rPr lang="en-US" dirty="0" err="1"/>
              <a:t>VM</a:t>
            </a:r>
            <a:r>
              <a:rPr lang="en-US" dirty="0"/>
              <a:t> fraction of the second hatchery is 0.5,  and the </a:t>
            </a:r>
            <a:r>
              <a:rPr lang="en-US" dirty="0" err="1"/>
              <a:t>VM</a:t>
            </a:r>
            <a:r>
              <a:rPr lang="en-US" dirty="0"/>
              <a:t> fraction of the first hatchery </a:t>
            </a:r>
            <a:r>
              <a:rPr lang="en-US" dirty="0" smtClean="0"/>
              <a:t>is 0.5. </a:t>
            </a:r>
            <a:r>
              <a:rPr lang="en-US" dirty="0"/>
              <a:t>Note that the </a:t>
            </a:r>
            <a:r>
              <a:rPr lang="en-US" dirty="0" err="1"/>
              <a:t>GLSE</a:t>
            </a:r>
            <a:r>
              <a:rPr lang="en-US" dirty="0"/>
              <a:t> shows the greatest benefit to precision over the </a:t>
            </a:r>
            <a:r>
              <a:rPr lang="en-US" dirty="0" err="1"/>
              <a:t>SMME</a:t>
            </a:r>
            <a:r>
              <a:rPr lang="en-US" dirty="0"/>
              <a:t> when </a:t>
            </a:r>
            <a:r>
              <a:rPr lang="en-US" dirty="0" err="1"/>
              <a:t>CWT</a:t>
            </a:r>
            <a:r>
              <a:rPr lang="en-US" dirty="0"/>
              <a:t> fraction </a:t>
            </a:r>
            <a:r>
              <a:rPr lang="en-US" dirty="0" smtClean="0"/>
              <a:t>is </a:t>
            </a:r>
            <a:r>
              <a:rPr lang="en-US" dirty="0"/>
              <a:t>low and no benefit when it is equal to 1.0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15834"/>
              </p:ext>
            </p:extLst>
          </p:nvPr>
        </p:nvGraphicFramePr>
        <p:xfrm>
          <a:off x="457200" y="228601"/>
          <a:ext cx="8229600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3673" y="4724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CV of the </a:t>
            </a:r>
            <a:r>
              <a:rPr lang="en-US" dirty="0" err="1"/>
              <a:t>GLSE</a:t>
            </a:r>
            <a:r>
              <a:rPr lang="en-US" dirty="0"/>
              <a:t> of is compared to the </a:t>
            </a:r>
            <a:r>
              <a:rPr lang="en-US" dirty="0" err="1"/>
              <a:t>SMME</a:t>
            </a:r>
            <a:r>
              <a:rPr lang="en-US" dirty="0"/>
              <a:t>. In this study, the number of hatcheries is </a:t>
            </a:r>
            <a:r>
              <a:rPr lang="en-US" dirty="0" smtClean="0"/>
              <a:t>two, </a:t>
            </a:r>
            <a:r>
              <a:rPr lang="en-US" dirty="0"/>
              <a:t>true spawning population size is 1000, the true </a:t>
            </a:r>
            <a:r>
              <a:rPr lang="en-US" dirty="0" smtClean="0"/>
              <a:t>value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0.5. , sample rate is 0.20</a:t>
            </a:r>
            <a:r>
              <a:rPr lang="en-US" dirty="0" smtClean="0"/>
              <a:t>, 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  <a:r>
              <a:rPr lang="en-US" dirty="0"/>
              <a:t>, the </a:t>
            </a:r>
            <a:r>
              <a:rPr lang="en-US" dirty="0" err="1"/>
              <a:t>VM</a:t>
            </a:r>
            <a:r>
              <a:rPr lang="en-US" dirty="0"/>
              <a:t> fraction of the second hatchery is </a:t>
            </a:r>
            <a:r>
              <a:rPr lang="en-US" dirty="0" smtClean="0"/>
              <a:t>1.0,  </a:t>
            </a:r>
            <a:r>
              <a:rPr lang="en-US" dirty="0"/>
              <a:t>and the </a:t>
            </a:r>
            <a:r>
              <a:rPr lang="en-US" dirty="0" err="1"/>
              <a:t>VM</a:t>
            </a:r>
            <a:r>
              <a:rPr lang="en-US" dirty="0"/>
              <a:t> fraction of the first hatchery </a:t>
            </a:r>
            <a:r>
              <a:rPr lang="en-US" dirty="0" smtClean="0"/>
              <a:t>is 0.5.  Note </a:t>
            </a:r>
            <a:r>
              <a:rPr lang="en-US" dirty="0"/>
              <a:t>that the </a:t>
            </a:r>
            <a:r>
              <a:rPr lang="en-US" dirty="0" err="1"/>
              <a:t>GLSE</a:t>
            </a:r>
            <a:r>
              <a:rPr lang="en-US" dirty="0"/>
              <a:t> shows the greatest benefit to precision over the </a:t>
            </a:r>
            <a:r>
              <a:rPr lang="en-US" dirty="0" err="1"/>
              <a:t>SMME</a:t>
            </a:r>
            <a:r>
              <a:rPr lang="en-US" dirty="0"/>
              <a:t> when </a:t>
            </a:r>
            <a:r>
              <a:rPr lang="en-US" dirty="0" err="1"/>
              <a:t>CWT</a:t>
            </a:r>
            <a:r>
              <a:rPr lang="en-US" dirty="0"/>
              <a:t> fraction </a:t>
            </a:r>
            <a:r>
              <a:rPr lang="en-US" dirty="0" smtClean="0"/>
              <a:t>is </a:t>
            </a:r>
            <a:r>
              <a:rPr lang="en-US" dirty="0"/>
              <a:t>low and no benefit when it is equal to 1.0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3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73352"/>
              </p:ext>
            </p:extLst>
          </p:nvPr>
        </p:nvGraphicFramePr>
        <p:xfrm>
          <a:off x="2286000" y="228600"/>
          <a:ext cx="4572000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813119"/>
              </p:ext>
            </p:extLst>
          </p:nvPr>
        </p:nvGraphicFramePr>
        <p:xfrm>
          <a:off x="2286000" y="3276601"/>
          <a:ext cx="43815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81400" y="4164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GLSE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SMME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3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02144"/>
              </p:ext>
            </p:extLst>
          </p:nvPr>
        </p:nvGraphicFramePr>
        <p:xfrm>
          <a:off x="228598" y="152403"/>
          <a:ext cx="8763002" cy="615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881"/>
                <a:gridCol w="831761"/>
                <a:gridCol w="654646"/>
                <a:gridCol w="684540"/>
                <a:gridCol w="654646"/>
                <a:gridCol w="684540"/>
                <a:gridCol w="206260"/>
                <a:gridCol w="654646"/>
                <a:gridCol w="774218"/>
                <a:gridCol w="654646"/>
                <a:gridCol w="774218"/>
              </a:tblGrid>
              <a:tr h="533397">
                <a:tc gridSpan="11"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effectLst/>
                        </a:rPr>
                        <a:t>Estimates </a:t>
                      </a:r>
                      <a:r>
                        <a:rPr lang="en-US" sz="2000" dirty="0">
                          <a:effectLst/>
                        </a:rPr>
                        <a:t>of hatchery inputs to Hanford Reach spawning grounds in 2010. Standard errors of estimates are given in parentheses.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85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 gridSpan="4"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Hatchery contribution to spawning population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 gridSpan="4"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Proportion of hatchery fish in total spawning population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8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Source Hatchery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Brood year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GLSE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SMME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GLSE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SMME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Little White Salmon NFH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45.1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(39.5)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(35.2)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(0.0005)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(0.0004)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Priest Rapids 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2100.4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(738.3)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919.2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(529.9)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0.0241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(0.0085)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(0.0061)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1397.2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(526.7)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1396.8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(526.6)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0.0161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(0.0061)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0.0161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(0.0061)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Ringold Springs 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271.6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(191.3)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271.6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(191.3)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(0.0022)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(0.0022)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11109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2818.4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(289.6)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868.2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(326.8)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0.0324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(0.0033)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(0.0038)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Lyons Ferry 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(17.1)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(17.1)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(0.0002)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(0.0002)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Umatilla 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(11.8)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17.8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(11.8)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(0.0001)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(0.0001)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  <a:tr h="402742"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6668.1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(788.9)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3527.0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(838.6)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(0.0090)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(0.0096)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1106" marR="61106" marT="0" marB="0" anchor="b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52600" y="5867400"/>
            <a:ext cx="7620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91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770433"/>
              </p:ext>
            </p:extLst>
          </p:nvPr>
        </p:nvGraphicFramePr>
        <p:xfrm>
          <a:off x="1524000" y="152400"/>
          <a:ext cx="6817520" cy="654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7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 Reproductive Success of Hatchery-born </a:t>
            </a:r>
            <a:r>
              <a:rPr lang="en-US" dirty="0" err="1" smtClean="0"/>
              <a:t>Spawners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Chilcote</a:t>
            </a:r>
            <a:r>
              <a:rPr lang="en-US" dirty="0"/>
              <a:t> et al. (2011) found </a:t>
            </a:r>
            <a:r>
              <a:rPr lang="en-US" dirty="0" smtClean="0"/>
              <a:t>that </a:t>
            </a:r>
            <a:r>
              <a:rPr lang="en-US" dirty="0"/>
              <a:t>a naturally spawning population composed entirely of hatchery-origin </a:t>
            </a:r>
            <a:r>
              <a:rPr lang="en-US" dirty="0" err="1"/>
              <a:t>spawners</a:t>
            </a:r>
            <a:r>
              <a:rPr lang="en-US" dirty="0"/>
              <a:t> would have </a:t>
            </a:r>
            <a:r>
              <a:rPr lang="en-US" dirty="0" smtClean="0"/>
              <a:t>a </a:t>
            </a:r>
            <a:r>
              <a:rPr lang="en-US" dirty="0"/>
              <a:t>reproductive performance that is </a:t>
            </a:r>
            <a:r>
              <a:rPr lang="en-US" u="sng" dirty="0"/>
              <a:t>0.128 </a:t>
            </a:r>
            <a:r>
              <a:rPr lang="en-US" dirty="0"/>
              <a:t>of that expected for a population composed entirely of </a:t>
            </a:r>
            <a:r>
              <a:rPr lang="en-US" dirty="0" smtClean="0"/>
              <a:t>wild-origin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study was based on 93 salmon populations in Oregon</a:t>
            </a:r>
            <a:r>
              <a:rPr lang="en-US" dirty="0"/>
              <a:t>, Washington, </a:t>
            </a:r>
            <a:r>
              <a:rPr lang="en-US" dirty="0" smtClean="0"/>
              <a:t>and Idaho</a:t>
            </a:r>
            <a:r>
              <a:rPr lang="en-US" dirty="0"/>
              <a:t>, </a:t>
            </a:r>
            <a:r>
              <a:rPr lang="en-US" dirty="0" smtClean="0"/>
              <a:t>that </a:t>
            </a:r>
            <a:r>
              <a:rPr lang="en-US" dirty="0"/>
              <a:t>were known to contain both wild </a:t>
            </a:r>
            <a:r>
              <a:rPr lang="en-US" dirty="0" smtClean="0"/>
              <a:t>and hatchery </a:t>
            </a:r>
            <a:r>
              <a:rPr lang="en-US" dirty="0"/>
              <a:t>fish. Three species were represented: </a:t>
            </a:r>
            <a:r>
              <a:rPr lang="en-US" dirty="0" smtClean="0"/>
              <a:t>steelhead, </a:t>
            </a:r>
            <a:r>
              <a:rPr lang="en-US" dirty="0" err="1"/>
              <a:t>coho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chinook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49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Parentage-based tagging (</a:t>
            </a:r>
            <a:r>
              <a:rPr lang="en-US" dirty="0" err="1" smtClean="0"/>
              <a:t>PBT</a:t>
            </a:r>
            <a:r>
              <a:rPr lang="en-US" dirty="0" smtClean="0"/>
              <a:t>) instead of </a:t>
            </a:r>
            <a:r>
              <a:rPr lang="en-US" dirty="0" err="1" smtClean="0"/>
              <a:t>CWT</a:t>
            </a:r>
            <a:endParaRPr lang="en-US" dirty="0" smtClean="0"/>
          </a:p>
          <a:p>
            <a:pPr lvl="1"/>
            <a:r>
              <a:rPr lang="en-US" dirty="0" smtClean="0"/>
              <a:t>Single Nucleotide Polymorphisms (</a:t>
            </a:r>
            <a:r>
              <a:rPr lang="en-US" dirty="0" err="1" smtClean="0"/>
              <a:t>SNPs</a:t>
            </a:r>
            <a:r>
              <a:rPr lang="en-US" dirty="0" smtClean="0"/>
              <a:t>) can be used to determine parents and therefore, hatchery of origin and brood year.</a:t>
            </a:r>
          </a:p>
          <a:p>
            <a:r>
              <a:rPr lang="en-US" dirty="0" smtClean="0"/>
              <a:t>Use prior information to solve problem of ambiguity in determining hatchery of origin </a:t>
            </a:r>
            <a:r>
              <a:rPr lang="en-US" dirty="0" err="1" smtClean="0"/>
              <a:t>ala</a:t>
            </a:r>
            <a:r>
              <a:rPr lang="en-US" dirty="0" smtClean="0"/>
              <a:t> </a:t>
            </a:r>
            <a:r>
              <a:rPr lang="en-US" dirty="0" err="1" smtClean="0"/>
              <a:t>Jaynes</a:t>
            </a:r>
            <a:r>
              <a:rPr lang="en-US" dirty="0" smtClean="0"/>
              <a:t> (1984).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000" dirty="0" err="1" smtClean="0"/>
              <a:t>Jaynes</a:t>
            </a:r>
            <a:r>
              <a:rPr lang="en-US" sz="2000" dirty="0" smtClean="0"/>
              <a:t>, </a:t>
            </a:r>
            <a:r>
              <a:rPr lang="en-US" sz="2000" dirty="0" err="1" smtClean="0"/>
              <a:t>E.T</a:t>
            </a:r>
            <a:r>
              <a:rPr lang="en-US" sz="2000" dirty="0" smtClean="0"/>
              <a:t>. 1984. Prior information and ambiguity in inverse problems</a:t>
            </a:r>
            <a:r>
              <a:rPr lang="en-US" dirty="0" smtClean="0"/>
              <a:t>. </a:t>
            </a:r>
            <a:r>
              <a:rPr lang="en-US" sz="2000" dirty="0" smtClean="0"/>
              <a:t>SIAM-</a:t>
            </a:r>
            <a:r>
              <a:rPr lang="en-US" sz="2000" dirty="0" err="1" smtClean="0"/>
              <a:t>AMS</a:t>
            </a:r>
            <a:r>
              <a:rPr lang="en-US" sz="2000" dirty="0" smtClean="0"/>
              <a:t> Proceedings 14: 151-156.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88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Parentage-Based Tagging (</a:t>
            </a:r>
            <a:r>
              <a:rPr lang="en-US" dirty="0" err="1" smtClean="0"/>
              <a:t>PBT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PBT</a:t>
            </a:r>
            <a:r>
              <a:rPr lang="en-US" dirty="0"/>
              <a:t> method involves genotyping hatchery </a:t>
            </a:r>
            <a:r>
              <a:rPr lang="en-US" dirty="0" err="1"/>
              <a:t>broodstock</a:t>
            </a:r>
            <a:r>
              <a:rPr lang="en-US" dirty="0"/>
              <a:t> with </a:t>
            </a:r>
            <a:r>
              <a:rPr lang="en-US" dirty="0" err="1"/>
              <a:t>SNPs</a:t>
            </a:r>
            <a:r>
              <a:rPr lang="en-US" dirty="0"/>
              <a:t> and recording </a:t>
            </a:r>
            <a:r>
              <a:rPr lang="en-US" dirty="0" smtClean="0"/>
              <a:t>their genotypes </a:t>
            </a:r>
            <a:r>
              <a:rPr lang="en-US" dirty="0"/>
              <a:t>in a data base of parents. Genotypes taken from </a:t>
            </a:r>
            <a:r>
              <a:rPr lang="en-US" dirty="0" smtClean="0"/>
              <a:t>carcass </a:t>
            </a:r>
            <a:r>
              <a:rPr lang="en-US" dirty="0"/>
              <a:t>samples can be compared to </a:t>
            </a:r>
            <a:r>
              <a:rPr lang="en-US" dirty="0" smtClean="0"/>
              <a:t>this data </a:t>
            </a:r>
            <a:r>
              <a:rPr lang="en-US" dirty="0"/>
              <a:t>base, and, if the parents of the </a:t>
            </a:r>
            <a:r>
              <a:rPr lang="en-US" dirty="0" smtClean="0"/>
              <a:t>carcass </a:t>
            </a:r>
            <a:r>
              <a:rPr lang="en-US" dirty="0"/>
              <a:t>sample are found, this provides the age and </a:t>
            </a:r>
            <a:r>
              <a:rPr lang="en-US" dirty="0" smtClean="0"/>
              <a:t>hatchery of </a:t>
            </a:r>
            <a:r>
              <a:rPr lang="en-US" dirty="0"/>
              <a:t>origin of the </a:t>
            </a:r>
            <a:r>
              <a:rPr lang="en-US" dirty="0" smtClean="0"/>
              <a:t>sample, </a:t>
            </a:r>
            <a:r>
              <a:rPr lang="en-US" dirty="0"/>
              <a:t>and can also be used to determine the release </a:t>
            </a:r>
            <a:r>
              <a:rPr lang="en-US" dirty="0" smtClean="0"/>
              <a:t>group (Anderson 2010).</a:t>
            </a:r>
          </a:p>
          <a:p>
            <a:r>
              <a:rPr lang="en-US" dirty="0" smtClean="0"/>
              <a:t>Using this method, about 95% of the hatchery releases can be tagged.  </a:t>
            </a:r>
          </a:p>
          <a:p>
            <a:r>
              <a:rPr lang="en-US" dirty="0" err="1" smtClean="0"/>
              <a:t>Fluidigm</a:t>
            </a:r>
            <a:r>
              <a:rPr lang="en-US" dirty="0"/>
              <a:t>® microfluidic 96.96 </a:t>
            </a:r>
            <a:r>
              <a:rPr lang="en-US" dirty="0" smtClean="0"/>
              <a:t>chips allow processing of 96 samples using 96 </a:t>
            </a:r>
            <a:r>
              <a:rPr lang="en-US" dirty="0" err="1" smtClean="0"/>
              <a:t>SNPS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VM</a:t>
            </a:r>
            <a:r>
              <a:rPr lang="en-US" dirty="0" smtClean="0"/>
              <a:t> of salmon will still be important for identifying hatchery-origin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1700" dirty="0" smtClean="0"/>
              <a:t>Anderson, </a:t>
            </a:r>
            <a:r>
              <a:rPr lang="en-US" sz="1700" dirty="0" err="1" smtClean="0"/>
              <a:t>E.C</a:t>
            </a:r>
            <a:r>
              <a:rPr lang="en-US" sz="1700" dirty="0" smtClean="0"/>
              <a:t>. 2010. </a:t>
            </a:r>
            <a:r>
              <a:rPr lang="en-US" sz="1700" dirty="0"/>
              <a:t>Computational algorithms and user-friendly software </a:t>
            </a:r>
            <a:r>
              <a:rPr lang="en-US" sz="1700" dirty="0" smtClean="0"/>
              <a:t>for parentage-based </a:t>
            </a:r>
            <a:r>
              <a:rPr lang="en-US" sz="1700" dirty="0"/>
              <a:t>tagging of </a:t>
            </a:r>
            <a:r>
              <a:rPr lang="en-US" sz="1700" dirty="0" smtClean="0"/>
              <a:t>Pacific </a:t>
            </a:r>
            <a:r>
              <a:rPr lang="en-US" sz="1700" dirty="0" err="1" smtClean="0"/>
              <a:t>salmonids</a:t>
            </a:r>
            <a:r>
              <a:rPr lang="en-US" sz="1700" dirty="0" smtClean="0"/>
              <a:t>. </a:t>
            </a:r>
            <a:r>
              <a:rPr lang="en-US" sz="1700" dirty="0" err="1" smtClean="0"/>
              <a:t>SWFSC</a:t>
            </a:r>
            <a:r>
              <a:rPr lang="en-US" sz="1700" dirty="0" smtClean="0"/>
              <a:t> Final Report 10 March 2010. </a:t>
            </a:r>
            <a:endParaRPr lang="en-US" sz="1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66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Ambiguity in hatchery of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087090" y="1410442"/>
            <a:ext cx="1627785" cy="1378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1524000"/>
            <a:ext cx="1695450" cy="1257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Hatchery #1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0875" y="190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Hatchery #2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1384712"/>
            <a:ext cx="1638300" cy="13965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93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Hatchery 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4401787"/>
            <a:ext cx="699456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66900" y="2401042"/>
            <a:ext cx="1485900" cy="255195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62400" y="2514600"/>
            <a:ext cx="990600" cy="2438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72250" y="2284495"/>
            <a:ext cx="38100" cy="224813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24200" y="4953000"/>
            <a:ext cx="995053" cy="990600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953000"/>
            <a:ext cx="978230" cy="990600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05104" y="4572938"/>
            <a:ext cx="1905000" cy="1269566"/>
          </a:xfrm>
          <a:prstGeom prst="ellipse">
            <a:avLst/>
          </a:prstGeom>
          <a:pattFill prst="pct5">
            <a:fgClr>
              <a:srgbClr val="FF0000"/>
            </a:fgClr>
            <a:bgClr>
              <a:schemeClr val="tx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2800" y="5257800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24400" y="5257800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52804" y="4915579"/>
            <a:ext cx="609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12721" y="525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65642" y="5269468"/>
            <a:ext cx="9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CWT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38400" y="5392387"/>
            <a:ext cx="5171704" cy="6274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49980" y="600099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3000" y="4009406"/>
            <a:ext cx="6994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S  p  a  w  n  </a:t>
            </a:r>
            <a:r>
              <a:rPr lang="en-US" sz="2800" dirty="0" err="1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  n  g     G  r  o  u  n  d  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alternative would be to use prior information that provides a way to include all potential source hatcheries. </a:t>
            </a:r>
          </a:p>
          <a:p>
            <a:r>
              <a:rPr lang="en-US" dirty="0" smtClean="0"/>
              <a:t>Use known relative straying rates from hatchery to spawning grounds in the estimation procedure.</a:t>
            </a:r>
          </a:p>
          <a:p>
            <a:r>
              <a:rPr lang="en-US" dirty="0" smtClean="0"/>
              <a:t>Is there are relationship between straying and distance between hatchery and spawning grounds?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5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There exists </a:t>
            </a:r>
            <a:r>
              <a:rPr lang="en-US" dirty="0"/>
              <a:t>an estimator (</a:t>
            </a:r>
            <a:r>
              <a:rPr lang="en-US" dirty="0" err="1"/>
              <a:t>GLSE</a:t>
            </a:r>
            <a:r>
              <a:rPr lang="en-US" dirty="0"/>
              <a:t>)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that yields a fit to both the number of sampled </a:t>
            </a:r>
            <a:r>
              <a:rPr lang="en-US" dirty="0" err="1"/>
              <a:t>CWT’d</a:t>
            </a:r>
            <a:r>
              <a:rPr lang="en-US" dirty="0"/>
              <a:t> recoveries and the number of sampled </a:t>
            </a:r>
            <a:r>
              <a:rPr lang="en-US" dirty="0" err="1"/>
              <a:t>VM’d</a:t>
            </a:r>
            <a:r>
              <a:rPr lang="en-US" dirty="0"/>
              <a:t> </a:t>
            </a:r>
            <a:r>
              <a:rPr lang="en-US" dirty="0" err="1"/>
              <a:t>spawners</a:t>
            </a:r>
            <a:r>
              <a:rPr lang="en-US" dirty="0"/>
              <a:t> to estimate hatchery-specific </a:t>
            </a:r>
            <a:r>
              <a:rPr lang="en-US" dirty="0" err="1"/>
              <a:t>spawner</a:t>
            </a:r>
            <a:r>
              <a:rPr lang="en-US" dirty="0"/>
              <a:t> escapements;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GLSE</a:t>
            </a:r>
            <a:r>
              <a:rPr lang="en-US" dirty="0" smtClean="0"/>
              <a:t> </a:t>
            </a:r>
            <a:r>
              <a:rPr lang="en-US" dirty="0"/>
              <a:t>is more precise than a simpler estimator </a:t>
            </a:r>
            <a:r>
              <a:rPr lang="en-US" dirty="0" err="1"/>
              <a:t>SMME</a:t>
            </a:r>
            <a:r>
              <a:rPr lang="en-US" dirty="0"/>
              <a:t> that uses recoveries that are </a:t>
            </a:r>
            <a:r>
              <a:rPr lang="en-US" dirty="0" err="1"/>
              <a:t>CWT’d</a:t>
            </a:r>
            <a:r>
              <a:rPr lang="en-US" dirty="0"/>
              <a:t>, but ignores the portion of the sample that is both </a:t>
            </a:r>
            <a:r>
              <a:rPr lang="en-US" dirty="0" err="1"/>
              <a:t>VM’d</a:t>
            </a:r>
            <a:r>
              <a:rPr lang="en-US" dirty="0"/>
              <a:t> and untagged in the estimation of hatchery-origin </a:t>
            </a:r>
            <a:r>
              <a:rPr lang="en-US" dirty="0" err="1"/>
              <a:t>spawners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GLSE</a:t>
            </a:r>
            <a:r>
              <a:rPr lang="en-US" dirty="0" smtClean="0"/>
              <a:t>, however, can be less accurate (more biased) than the simple </a:t>
            </a:r>
            <a:r>
              <a:rPr lang="en-US" dirty="0" err="1" smtClean="0"/>
              <a:t>SMME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allVM</a:t>
            </a:r>
            <a:r>
              <a:rPr lang="en-US" dirty="0" smtClean="0"/>
              <a:t> </a:t>
            </a:r>
            <a:r>
              <a:rPr lang="en-US" dirty="0"/>
              <a:t>fractions for all source hatcheries are the same, the </a:t>
            </a:r>
            <a:r>
              <a:rPr lang="en-US" dirty="0" err="1"/>
              <a:t>GLSE</a:t>
            </a:r>
            <a:r>
              <a:rPr lang="en-US" dirty="0"/>
              <a:t> does not depend on </a:t>
            </a:r>
            <a:r>
              <a:rPr lang="en-US" dirty="0" err="1"/>
              <a:t>CWT</a:t>
            </a:r>
            <a:r>
              <a:rPr lang="en-US" dirty="0"/>
              <a:t> fractions and it always exists; and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VM</a:t>
            </a:r>
            <a:r>
              <a:rPr lang="en-US" dirty="0" smtClean="0"/>
              <a:t> </a:t>
            </a:r>
            <a:r>
              <a:rPr lang="en-US" dirty="0"/>
              <a:t>fractions are not the same, the </a:t>
            </a:r>
            <a:r>
              <a:rPr lang="en-US" dirty="0" err="1"/>
              <a:t>GLSE</a:t>
            </a:r>
            <a:r>
              <a:rPr lang="en-US" dirty="0"/>
              <a:t> does not exist whenever there are zero </a:t>
            </a:r>
            <a:r>
              <a:rPr lang="en-US" dirty="0" err="1"/>
              <a:t>CWT</a:t>
            </a:r>
            <a:r>
              <a:rPr lang="en-US" dirty="0"/>
              <a:t> recoveries yet there are </a:t>
            </a:r>
            <a:r>
              <a:rPr lang="en-US" dirty="0" err="1"/>
              <a:t>VM’d</a:t>
            </a:r>
            <a:r>
              <a:rPr lang="en-US" dirty="0"/>
              <a:t> </a:t>
            </a:r>
            <a:r>
              <a:rPr lang="en-US" dirty="0" err="1"/>
              <a:t>spawners</a:t>
            </a:r>
            <a:r>
              <a:rPr lang="en-US" dirty="0"/>
              <a:t> in the </a:t>
            </a:r>
            <a:r>
              <a:rPr lang="en-US" dirty="0" smtClean="0"/>
              <a:t>sample.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56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simplify the analysis and achieve maximum accuracy and precision in the estimates of the proportion of hatchery-origin fish spawning in the wild, we recommend that: 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 sampled </a:t>
            </a:r>
            <a:r>
              <a:rPr lang="en-US" dirty="0" err="1"/>
              <a:t>spawners</a:t>
            </a:r>
            <a:r>
              <a:rPr lang="en-US" dirty="0"/>
              <a:t> be tested for a </a:t>
            </a:r>
            <a:r>
              <a:rPr lang="en-US" dirty="0" err="1"/>
              <a:t>CWT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common </a:t>
            </a:r>
            <a:r>
              <a:rPr lang="en-US" dirty="0" err="1"/>
              <a:t>VM</a:t>
            </a:r>
            <a:r>
              <a:rPr lang="en-US" dirty="0"/>
              <a:t> fraction be used for all hatchery releases, and that this common </a:t>
            </a:r>
            <a:r>
              <a:rPr lang="en-US" dirty="0" err="1"/>
              <a:t>VM</a:t>
            </a:r>
            <a:r>
              <a:rPr lang="en-US" dirty="0"/>
              <a:t> fraction be as high as possible (preferably 100%);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arring </a:t>
            </a:r>
            <a:r>
              <a:rPr lang="en-US" dirty="0"/>
              <a:t>this, we recommend that </a:t>
            </a:r>
            <a:r>
              <a:rPr lang="en-US" dirty="0" err="1"/>
              <a:t>CWT</a:t>
            </a:r>
            <a:r>
              <a:rPr lang="en-US" dirty="0"/>
              <a:t> fractions be as high as possible.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11" y="220745"/>
            <a:ext cx="6200775" cy="60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2895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Source: </a:t>
            </a:r>
            <a:r>
              <a:rPr lang="en-US" dirty="0" err="1" smtClean="0">
                <a:solidFill>
                  <a:schemeClr val="bg1"/>
                </a:solidFill>
              </a:rPr>
              <a:t>Chilcote</a:t>
            </a:r>
            <a:r>
              <a:rPr lang="en-US" dirty="0" smtClean="0">
                <a:solidFill>
                  <a:schemeClr val="bg1"/>
                </a:solidFill>
              </a:rPr>
              <a:t> et al. (2011) </a:t>
            </a:r>
            <a:r>
              <a:rPr lang="en-US" dirty="0" err="1" smtClean="0">
                <a:solidFill>
                  <a:schemeClr val="bg1"/>
                </a:solidFill>
              </a:rPr>
              <a:t>CJFAS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fraction of juvenile fish at source hatcheries are visibly marked with a fin clip (adipose or other) or implant elastomer tag.</a:t>
            </a:r>
          </a:p>
          <a:p>
            <a:r>
              <a:rPr lang="en-US" dirty="0" smtClean="0"/>
              <a:t>Furthermore, some juvenile fish are tagged with a coded-wire tag that identifies the hatchery of origin.</a:t>
            </a:r>
          </a:p>
          <a:p>
            <a:r>
              <a:rPr lang="en-US" dirty="0" smtClean="0"/>
              <a:t>Spawning fish are sampled using carcass surveys.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45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Marks (</a:t>
            </a:r>
            <a:r>
              <a:rPr lang="en-US" dirty="0" err="1" smtClean="0"/>
              <a:t>VM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Implant Elastomer tags (VIE)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Adipose Fin Clip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324100"/>
            <a:ext cx="3095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9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Wire Tags (</a:t>
            </a:r>
            <a:r>
              <a:rPr lang="en-US" dirty="0" err="1" smtClean="0"/>
              <a:t>CWT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804988"/>
            <a:ext cx="48672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1" y="5257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Magnified section of a </a:t>
            </a:r>
            <a:r>
              <a:rPr lang="en-US" sz="2400" dirty="0" err="1" smtClean="0"/>
              <a:t>CWT</a:t>
            </a:r>
            <a:r>
              <a:rPr lang="en-US" sz="2400" dirty="0" smtClean="0"/>
              <a:t> (1.1 mm long) before it is inserted into the snout of a juvenile salmon. Source: Northwest Marine Technology.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www.onefishtwofish.net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Carcass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with </a:t>
            </a:r>
            <a:r>
              <a:rPr lang="en-US" dirty="0" err="1" smtClean="0"/>
              <a:t>CWT</a:t>
            </a:r>
            <a:r>
              <a:rPr lang="en-US" dirty="0" smtClean="0"/>
              <a:t> are </a:t>
            </a:r>
            <a:r>
              <a:rPr lang="en-US" dirty="0" err="1" smtClean="0"/>
              <a:t>indentified</a:t>
            </a:r>
            <a:r>
              <a:rPr lang="en-US" dirty="0" smtClean="0"/>
              <a:t> with a hand-held wand device.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29788"/>
            <a:ext cx="3657600" cy="36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 Easy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constant </a:t>
            </a:r>
            <a:r>
              <a:rPr lang="en-US" dirty="0" err="1" smtClean="0"/>
              <a:t>VM</a:t>
            </a:r>
            <a:r>
              <a:rPr lang="en-US" dirty="0" smtClean="0"/>
              <a:t> fraction at all source hatcheries! For example, </a:t>
            </a:r>
            <a:r>
              <a:rPr lang="en-US" dirty="0" smtClean="0">
                <a:latin typeface="Symbol" pitchFamily="18" charset="2"/>
              </a:rPr>
              <a:t>l </a:t>
            </a:r>
            <a:r>
              <a:rPr lang="en-US" dirty="0" smtClean="0"/>
              <a:t>= 0.25. In that case,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24764"/>
              </p:ext>
            </p:extLst>
          </p:nvPr>
        </p:nvGraphicFramePr>
        <p:xfrm>
          <a:off x="1295400" y="3213099"/>
          <a:ext cx="6019800" cy="137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1892160" imgH="431640" progId="Equation.3">
                  <p:embed/>
                </p:oleObj>
              </mc:Choice>
              <mc:Fallback>
                <p:oleObj name="Equation" r:id="rId3" imgW="1892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13099"/>
                        <a:ext cx="6019800" cy="1373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562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is an estimate of the total number of hatchery-origin </a:t>
            </a:r>
            <a:r>
              <a:rPr lang="en-US" dirty="0" err="1" smtClean="0"/>
              <a:t>spawners</a:t>
            </a:r>
            <a:r>
              <a:rPr lang="en-US" dirty="0" smtClean="0"/>
              <a:t> on the spawning grounds.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www.onefishtwofish.net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51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6381</TotalTime>
  <Words>1930</Words>
  <Application>Microsoft Office PowerPoint</Application>
  <PresentationFormat>On-screen Show (4:3)</PresentationFormat>
  <Paragraphs>373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Apex</vt:lpstr>
      <vt:lpstr>Equation</vt:lpstr>
      <vt:lpstr>Alternative Estimators of the Proportion of Hatchery-Origin Spawners</vt:lpstr>
      <vt:lpstr>Why Estimate Hatchery-Origin Spawners?</vt:lpstr>
      <vt:lpstr>Relative Reproductive Success of Hatchery-born Spawners</vt:lpstr>
      <vt:lpstr>PowerPoint Presentation</vt:lpstr>
      <vt:lpstr>How To Estimate, Ph?</vt:lpstr>
      <vt:lpstr>Visible Marks (VM)</vt:lpstr>
      <vt:lpstr>Coded Wire Tags (CWT)</vt:lpstr>
      <vt:lpstr>Carcass Survey</vt:lpstr>
      <vt:lpstr> An Easy Solution</vt:lpstr>
      <vt:lpstr>PowerPoint Presentation</vt:lpstr>
      <vt:lpstr>PowerPoint Presentation</vt:lpstr>
      <vt:lpstr>VM or CWT In  2010 Hanford Reach Carcass Survey</vt:lpstr>
      <vt:lpstr>Simplified Method of Moments Estimator</vt:lpstr>
      <vt:lpstr>Problem: The simplified method (SMME) does not include the “VM only” (x2) spawners from the carcass survey!</vt:lpstr>
      <vt:lpstr>Method of Moments For both VM&amp;CWT and VM only</vt:lpstr>
      <vt:lpstr>Method of Moments in Matrix Notation</vt:lpstr>
      <vt:lpstr>Matrix B</vt:lpstr>
      <vt:lpstr>Solving n+1 equations for n unknowns (Generalized Least Squares)</vt:lpstr>
      <vt:lpstr>Generalized Least Squares Solution</vt:lpstr>
      <vt:lpstr>Variance matrix, S</vt:lpstr>
      <vt:lpstr>Analytical Results (hatchery-specific estimators)</vt:lpstr>
      <vt:lpstr>Analytical Results (Total Hatchery Spawners)</vt:lpstr>
      <vt:lpstr>Proportions of Hatchery-Origin Spawners (Hatchery-specific)</vt:lpstr>
      <vt:lpstr>Proportion of Total Hatchery-Origin Spawners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Directions</vt:lpstr>
      <vt:lpstr>Parentage-Based Tagging (PBT)</vt:lpstr>
      <vt:lpstr>Ambiguity in hatchery of origin</vt:lpstr>
      <vt:lpstr>Dealing with ambiguity</vt:lpstr>
      <vt:lpstr>Conclusions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Estimators of the Proportion of Hatchery-Origin Spawners</dc:title>
  <dc:creator>rich</dc:creator>
  <cp:lastModifiedBy>Rich</cp:lastModifiedBy>
  <cp:revision>62</cp:revision>
  <dcterms:created xsi:type="dcterms:W3CDTF">2006-08-16T00:00:00Z</dcterms:created>
  <dcterms:modified xsi:type="dcterms:W3CDTF">2013-03-06T17:28:55Z</dcterms:modified>
</cp:coreProperties>
</file>