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63" r:id="rId3"/>
    <p:sldId id="289" r:id="rId4"/>
    <p:sldId id="277" r:id="rId5"/>
    <p:sldId id="273" r:id="rId6"/>
    <p:sldId id="278" r:id="rId7"/>
    <p:sldId id="279" r:id="rId8"/>
    <p:sldId id="280" r:id="rId9"/>
    <p:sldId id="276" r:id="rId10"/>
    <p:sldId id="275" r:id="rId11"/>
    <p:sldId id="284" r:id="rId12"/>
    <p:sldId id="264" r:id="rId13"/>
    <p:sldId id="274" r:id="rId14"/>
    <p:sldId id="265" r:id="rId15"/>
    <p:sldId id="291" r:id="rId16"/>
    <p:sldId id="285" r:id="rId17"/>
    <p:sldId id="288" r:id="rId18"/>
    <p:sldId id="29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1A0C-C4C8-4335-94D1-77D524113408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2DB34-393F-4DF4-8C61-5B2B63FA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riser, step by step building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2DB34-393F-4DF4-8C61-5B2B63FAF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2DB34-393F-4DF4-8C61-5B2B63FAF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2DB34-393F-4DF4-8C61-5B2B63FAF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2DB34-393F-4DF4-8C61-5B2B63FAF9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80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wnloads/raspbian/" TargetMode="External"/><Relationship Id="rId2" Type="http://schemas.openxmlformats.org/officeDocument/2006/relationships/hyperlink" Target="https://www.adafruit.com/product/21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://osc4py3.readthedocs.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nrichsenhans/pibags" TargetMode="External"/><Relationship Id="rId2" Type="http://schemas.openxmlformats.org/officeDocument/2006/relationships/hyperlink" Target="https://github.com/hinrichsenhans/cue201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QLab</a:t>
            </a:r>
            <a:r>
              <a:rPr lang="en-US" dirty="0" smtClean="0"/>
              <a:t> with Eos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9EFF"/>
                </a:solidFill>
              </a:rPr>
              <a:t>Jim Uphoff and Hans Hinrichsen</a:t>
            </a:r>
            <a:endParaRPr lang="en-US" sz="3200" dirty="0">
              <a:solidFill>
                <a:srgbClr val="009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Pattern and Arguments</a:t>
            </a:r>
          </a:p>
          <a:p>
            <a:pPr lvl="1"/>
            <a:r>
              <a:rPr lang="en-US" dirty="0" smtClean="0"/>
              <a:t>Pattern – command</a:t>
            </a:r>
          </a:p>
          <a:p>
            <a:pPr lvl="1"/>
            <a:r>
              <a:rPr lang="en-US" dirty="0" smtClean="0"/>
              <a:t>Arguments – information to </a:t>
            </a:r>
            <a:br>
              <a:rPr lang="en-US" dirty="0" smtClean="0"/>
            </a:br>
            <a:r>
              <a:rPr lang="en-US" dirty="0" smtClean="0"/>
              <a:t>supplement command</a:t>
            </a:r>
          </a:p>
          <a:p>
            <a:r>
              <a:rPr lang="en-US" dirty="0" smtClean="0"/>
              <a:t>Arguments vary based on</a:t>
            </a:r>
            <a:br>
              <a:rPr lang="en-US" dirty="0" smtClean="0"/>
            </a:br>
            <a:r>
              <a:rPr lang="en-US" dirty="0" smtClean="0"/>
              <a:t>platform used to send them!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40" y="2259099"/>
            <a:ext cx="6062534" cy="2016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877" y="4500190"/>
            <a:ext cx="202882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17" y="5321856"/>
            <a:ext cx="1571625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917" y="4578480"/>
            <a:ext cx="3394504" cy="1364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3877" y="59425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TouchOSC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4198" y="594256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Eos Magic Sheets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1917" y="5942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OSCWidgets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QLab</a:t>
            </a:r>
            <a:endParaRPr lang="en-US" dirty="0" smtClean="0"/>
          </a:p>
          <a:p>
            <a:pPr lvl="1"/>
            <a:r>
              <a:rPr lang="en-US" dirty="0" smtClean="0"/>
              <a:t>/cue/1/start</a:t>
            </a:r>
          </a:p>
          <a:p>
            <a:pPr lvl="1"/>
            <a:r>
              <a:rPr lang="en-US" dirty="0" smtClean="0"/>
              <a:t>/cue/1/stop</a:t>
            </a:r>
          </a:p>
          <a:p>
            <a:r>
              <a:rPr lang="en-US" dirty="0" smtClean="0"/>
              <a:t>Eos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eos</a:t>
            </a:r>
            <a:r>
              <a:rPr lang="en-US" dirty="0" smtClean="0"/>
              <a:t>/cue/1/1/fire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eos</a:t>
            </a:r>
            <a:r>
              <a:rPr lang="en-US" dirty="0" smtClean="0"/>
              <a:t>/macro/11/fire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eos</a:t>
            </a:r>
            <a:r>
              <a:rPr lang="en-US" dirty="0" smtClean="0"/>
              <a:t>/user=1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eos</a:t>
            </a:r>
            <a:r>
              <a:rPr lang="en-US" dirty="0" smtClean="0"/>
              <a:t>/</a:t>
            </a:r>
            <a:r>
              <a:rPr lang="en-US" dirty="0" err="1" smtClean="0"/>
              <a:t>sc</a:t>
            </a:r>
            <a:r>
              <a:rPr lang="en-US" dirty="0" smtClean="0"/>
              <a:t>/</a:t>
            </a:r>
            <a:r>
              <a:rPr lang="en-US" dirty="0" err="1" smtClean="0"/>
              <a:t>game_start</a:t>
            </a:r>
            <a:r>
              <a:rPr lang="en-US" dirty="0" smtClean="0"/>
              <a:t> (Event List!)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9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UDP OSC</a:t>
            </a:r>
          </a:p>
          <a:p>
            <a:pPr lvl="1"/>
            <a:r>
              <a:rPr lang="en-US" dirty="0" smtClean="0"/>
              <a:t>Ion Console</a:t>
            </a:r>
          </a:p>
          <a:p>
            <a:pPr lvl="1"/>
            <a:r>
              <a:rPr lang="en-US" dirty="0" err="1" smtClean="0"/>
              <a:t>TouchOSC</a:t>
            </a:r>
            <a:r>
              <a:rPr lang="en-US" dirty="0" smtClean="0"/>
              <a:t> on an iPad</a:t>
            </a:r>
          </a:p>
          <a:p>
            <a:pPr lvl="1"/>
            <a:r>
              <a:rPr lang="en-US" dirty="0" smtClean="0"/>
              <a:t>Raspberry Pi (</a:t>
            </a:r>
            <a:r>
              <a:rPr lang="en-US" dirty="0" err="1" smtClean="0"/>
              <a:t>Raspbian</a:t>
            </a:r>
            <a:r>
              <a:rPr lang="en-US" dirty="0" smtClean="0"/>
              <a:t>) with Python code</a:t>
            </a:r>
          </a:p>
          <a:p>
            <a:pPr lvl="1"/>
            <a:r>
              <a:rPr lang="en-US" dirty="0"/>
              <a:t>MacBook Pro and </a:t>
            </a:r>
            <a:r>
              <a:rPr lang="en-US" dirty="0" err="1" smtClean="0"/>
              <a:t>QLab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OSC: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- General</a:t>
            </a:r>
          </a:p>
          <a:p>
            <a:pPr lvl="1"/>
            <a:r>
              <a:rPr lang="en-US" dirty="0" smtClean="0"/>
              <a:t>Specify send and receive ports</a:t>
            </a:r>
          </a:p>
          <a:p>
            <a:pPr lvl="1"/>
            <a:r>
              <a:rPr lang="en-US" dirty="0" smtClean="0"/>
              <a:t>Remember that send on one device needs to match receive on the other</a:t>
            </a:r>
          </a:p>
          <a:p>
            <a:pPr lvl="1"/>
            <a:r>
              <a:rPr lang="en-US" dirty="0" smtClean="0"/>
              <a:t>Specify transmit IP address (IP of device that is receiving the UDP OSC)</a:t>
            </a:r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70" y="4001294"/>
            <a:ext cx="144780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09" y="3672427"/>
            <a:ext cx="6105525" cy="21526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589336" y="5222449"/>
            <a:ext cx="2485534" cy="65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589336" y="4744244"/>
            <a:ext cx="2403835" cy="874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TCP OSC (1.1)</a:t>
            </a:r>
          </a:p>
          <a:p>
            <a:pPr lvl="1"/>
            <a:r>
              <a:rPr lang="en-US" dirty="0"/>
              <a:t>Ion Console</a:t>
            </a:r>
          </a:p>
          <a:p>
            <a:pPr lvl="1"/>
            <a:r>
              <a:rPr lang="en-US" dirty="0" smtClean="0"/>
              <a:t>PC </a:t>
            </a:r>
            <a:r>
              <a:rPr lang="en-US" dirty="0"/>
              <a:t>running </a:t>
            </a:r>
            <a:r>
              <a:rPr lang="en-US" dirty="0" smtClean="0"/>
              <a:t>Sound2Light</a:t>
            </a:r>
          </a:p>
          <a:p>
            <a:pPr lvl="1"/>
            <a:r>
              <a:rPr lang="en-US" dirty="0" smtClean="0"/>
              <a:t>PC running </a:t>
            </a:r>
            <a:r>
              <a:rPr lang="en-US" dirty="0" err="1" smtClean="0"/>
              <a:t>OSCWidgets</a:t>
            </a:r>
            <a:endParaRPr lang="en-US" dirty="0" smtClean="0"/>
          </a:p>
          <a:p>
            <a:pPr lvl="1"/>
            <a:r>
              <a:rPr lang="en-US" dirty="0" err="1" smtClean="0"/>
              <a:t>QLab</a:t>
            </a:r>
            <a:endParaRPr lang="en-US" dirty="0" smtClean="0"/>
          </a:p>
          <a:p>
            <a:r>
              <a:rPr lang="en-US" dirty="0" smtClean="0"/>
              <a:t>Eos</a:t>
            </a:r>
          </a:p>
          <a:p>
            <a:pPr lvl="1"/>
            <a:r>
              <a:rPr lang="en-US" dirty="0" smtClean="0"/>
              <a:t>TCP Port 3032</a:t>
            </a:r>
          </a:p>
          <a:p>
            <a:pPr lvl="1"/>
            <a:r>
              <a:rPr lang="en-US" dirty="0" smtClean="0"/>
              <a:t>Configurable between v1.0 (packet length) and v1.1 OSC (SLIP)</a:t>
            </a:r>
          </a:p>
          <a:p>
            <a:r>
              <a:rPr lang="en-US" dirty="0" err="1" smtClean="0"/>
              <a:t>QLab</a:t>
            </a:r>
            <a:endParaRPr lang="en-US" dirty="0"/>
          </a:p>
          <a:p>
            <a:pPr lvl="1"/>
            <a:r>
              <a:rPr lang="en-US" dirty="0" smtClean="0"/>
              <a:t>TCP Port 53000</a:t>
            </a:r>
          </a:p>
          <a:p>
            <a:pPr lvl="1"/>
            <a:r>
              <a:rPr lang="en-US" dirty="0" smtClean="0"/>
              <a:t>SLIP (v1.1) only</a:t>
            </a:r>
          </a:p>
          <a:p>
            <a:r>
              <a:rPr lang="en-US" dirty="0" smtClean="0"/>
              <a:t>Eos and </a:t>
            </a:r>
            <a:r>
              <a:rPr lang="en-US" dirty="0" err="1" smtClean="0"/>
              <a:t>QLab</a:t>
            </a:r>
            <a:r>
              <a:rPr lang="en-US" dirty="0" smtClean="0"/>
              <a:t> cannot directly connect via TCP – both “servers”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046" y="1218152"/>
            <a:ext cx="18288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29" y="1218152"/>
            <a:ext cx="2362200" cy="1323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829" y="3395154"/>
            <a:ext cx="3725630" cy="4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Elements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Keeping</a:t>
            </a:r>
          </a:p>
          <a:p>
            <a:pPr lvl="1"/>
            <a:r>
              <a:rPr lang="en-US" dirty="0" smtClean="0"/>
              <a:t>IR Sensor</a:t>
            </a:r>
          </a:p>
          <a:p>
            <a:pPr lvl="1"/>
            <a:r>
              <a:rPr lang="en-US" dirty="0" smtClean="0"/>
              <a:t>iPad</a:t>
            </a:r>
          </a:p>
          <a:p>
            <a:r>
              <a:rPr lang="en-US" dirty="0" smtClean="0"/>
              <a:t>Gameplay Actions</a:t>
            </a:r>
          </a:p>
          <a:p>
            <a:pPr lvl="1"/>
            <a:r>
              <a:rPr lang="en-US" dirty="0" smtClean="0"/>
              <a:t>Microphone – Sound2Light</a:t>
            </a:r>
          </a:p>
          <a:p>
            <a:pPr lvl="1"/>
            <a:r>
              <a:rPr lang="en-US" dirty="0" err="1" smtClean="0"/>
              <a:t>Shotbox</a:t>
            </a:r>
            <a:endParaRPr lang="en-US" dirty="0" smtClean="0"/>
          </a:p>
          <a:p>
            <a:r>
              <a:rPr lang="en-US" dirty="0" smtClean="0"/>
              <a:t>Ambience</a:t>
            </a:r>
          </a:p>
          <a:p>
            <a:pPr lvl="1"/>
            <a:r>
              <a:rPr lang="en-US" dirty="0" smtClean="0"/>
              <a:t>Pre/post music and lights</a:t>
            </a:r>
          </a:p>
          <a:p>
            <a:pPr lvl="1"/>
            <a:r>
              <a:rPr lang="en-US" dirty="0" smtClean="0"/>
              <a:t>OSC triggered, MIDI Time Code synchronized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Adafruit</a:t>
            </a:r>
            <a:r>
              <a:rPr lang="en-US" dirty="0" smtClean="0"/>
              <a:t> 2167 IR Sensor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www.adafruit.com/product/2167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en-US" dirty="0">
                <a:hlinkClick r:id="rId3"/>
              </a:rPr>
              <a:t>https://www.raspberrypi.org/downloads/raspbian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Python3</a:t>
            </a:r>
          </a:p>
          <a:p>
            <a:r>
              <a:rPr lang="en-US" dirty="0" smtClean="0"/>
              <a:t>Osc4py3 library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osc4py3.readthedocs.io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934" y="1545545"/>
            <a:ext cx="2162856" cy="20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Eos: Show Control List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 OSC input that</a:t>
            </a:r>
            <a:br>
              <a:rPr lang="en-US" dirty="0" smtClean="0"/>
            </a:br>
            <a:r>
              <a:rPr lang="en-US" dirty="0" smtClean="0"/>
              <a:t>describes action</a:t>
            </a:r>
          </a:p>
          <a:p>
            <a:r>
              <a:rPr lang="en-US" dirty="0" smtClean="0"/>
              <a:t>Implementation can </a:t>
            </a:r>
            <a:br>
              <a:rPr lang="en-US" dirty="0" smtClean="0"/>
            </a:br>
            <a:r>
              <a:rPr lang="en-US" dirty="0" smtClean="0"/>
              <a:t>change without rewriting</a:t>
            </a:r>
            <a:br>
              <a:rPr lang="en-US" dirty="0" smtClean="0"/>
            </a:br>
            <a:r>
              <a:rPr lang="en-US" dirty="0" smtClean="0"/>
              <a:t>OSC device’s mapping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eos</a:t>
            </a:r>
            <a:r>
              <a:rPr lang="en-US" dirty="0" smtClean="0"/>
              <a:t>/</a:t>
            </a:r>
            <a:r>
              <a:rPr lang="en-US" dirty="0" err="1" smtClean="0"/>
              <a:t>sc</a:t>
            </a:r>
            <a:r>
              <a:rPr lang="en-US" dirty="0" smtClean="0"/>
              <a:t>/player1_plus1</a:t>
            </a:r>
          </a:p>
          <a:p>
            <a:pPr lvl="1"/>
            <a:r>
              <a:rPr lang="en-US" dirty="0" smtClean="0"/>
              <a:t>Runs Macro 1002 </a:t>
            </a:r>
          </a:p>
          <a:p>
            <a:pPr lvl="2"/>
            <a:r>
              <a:rPr lang="en-US" dirty="0" smtClean="0"/>
              <a:t>Press Go on Cue List 11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32" y="2482078"/>
            <a:ext cx="6581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Showfiles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Showfiles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github.com/hinrichsenhans/cue2017</a:t>
            </a:r>
            <a:endParaRPr lang="en-US" dirty="0" smtClean="0"/>
          </a:p>
          <a:p>
            <a:r>
              <a:rPr lang="en-US" dirty="0" err="1" smtClean="0"/>
              <a:t>PiBags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github.com/hinrichsenhans/pibags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6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 Keeping</a:t>
            </a:r>
          </a:p>
          <a:p>
            <a:pPr lvl="1"/>
            <a:r>
              <a:rPr lang="en-US" dirty="0" smtClean="0"/>
              <a:t>IR Sensor</a:t>
            </a:r>
          </a:p>
          <a:p>
            <a:pPr lvl="1"/>
            <a:r>
              <a:rPr lang="en-US" dirty="0" smtClean="0"/>
              <a:t>iPad</a:t>
            </a:r>
          </a:p>
          <a:p>
            <a:r>
              <a:rPr lang="en-US" dirty="0" smtClean="0"/>
              <a:t>Gameplay Actions</a:t>
            </a:r>
          </a:p>
          <a:p>
            <a:pPr lvl="1"/>
            <a:r>
              <a:rPr lang="en-US" dirty="0" smtClean="0"/>
              <a:t>Microphone – Sound2Light</a:t>
            </a:r>
          </a:p>
          <a:p>
            <a:pPr lvl="1"/>
            <a:r>
              <a:rPr lang="en-US" dirty="0" err="1" smtClean="0"/>
              <a:t>Shotbox</a:t>
            </a:r>
            <a:endParaRPr lang="en-US" dirty="0" smtClean="0"/>
          </a:p>
          <a:p>
            <a:r>
              <a:rPr lang="en-US" dirty="0" smtClean="0"/>
              <a:t>Ambience</a:t>
            </a:r>
          </a:p>
          <a:p>
            <a:pPr lvl="1"/>
            <a:r>
              <a:rPr lang="en-US" dirty="0" smtClean="0"/>
              <a:t>Pre/post music and lights</a:t>
            </a:r>
          </a:p>
          <a:p>
            <a:pPr lvl="1"/>
            <a:r>
              <a:rPr lang="en-US" dirty="0" smtClean="0"/>
              <a:t>OSC triggered, MIDI Time Code synchronized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Riser</a:t>
            </a:r>
            <a:endParaRPr lang="en-US" dirty="0"/>
          </a:p>
        </p:txBody>
      </p:sp>
      <p:pic>
        <p:nvPicPr>
          <p:cNvPr id="3" name="Picture 2" descr="CS linea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0060" y="1865785"/>
            <a:ext cx="1715676" cy="624272"/>
          </a:xfrm>
          <a:prstGeom prst="rect">
            <a:avLst/>
          </a:prstGeom>
        </p:spPr>
      </p:pic>
      <p:pic>
        <p:nvPicPr>
          <p:cNvPr id="4" name="Picture 3" descr="cornhole-game-3d-model-max-obj-3ds-fbx-wrl-wrz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52" y="1527676"/>
            <a:ext cx="757507" cy="757507"/>
          </a:xfrm>
          <a:prstGeom prst="rect">
            <a:avLst/>
          </a:prstGeom>
        </p:spPr>
      </p:pic>
      <p:pic>
        <p:nvPicPr>
          <p:cNvPr id="6" name="Picture 5" descr="rasp-pi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4" y="2507994"/>
            <a:ext cx="944170" cy="535119"/>
          </a:xfrm>
          <a:prstGeom prst="rect">
            <a:avLst/>
          </a:prstGeom>
        </p:spPr>
      </p:pic>
      <p:pic>
        <p:nvPicPr>
          <p:cNvPr id="7" name="Picture 6" descr="audio interfac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18" y="1420138"/>
            <a:ext cx="903604" cy="903604"/>
          </a:xfrm>
          <a:prstGeom prst="rect">
            <a:avLst/>
          </a:prstGeom>
        </p:spPr>
      </p:pic>
      <p:pic>
        <p:nvPicPr>
          <p:cNvPr id="8" name="Picture 7" descr="PC laptop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42" y="1527676"/>
            <a:ext cx="1069596" cy="894450"/>
          </a:xfrm>
          <a:prstGeom prst="rect">
            <a:avLst/>
          </a:prstGeom>
        </p:spPr>
      </p:pic>
      <p:pic>
        <p:nvPicPr>
          <p:cNvPr id="9" name="Picture 8" descr="u_00939526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18" y="1327020"/>
            <a:ext cx="1206582" cy="1070238"/>
          </a:xfrm>
          <a:prstGeom prst="rect">
            <a:avLst/>
          </a:prstGeom>
        </p:spPr>
      </p:pic>
      <p:pic>
        <p:nvPicPr>
          <p:cNvPr id="10" name="Picture 9" descr="linksys_wap54g-400-56a1ad223df78cf7726cf853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61" y="3112296"/>
            <a:ext cx="814965" cy="744335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395" y="4828574"/>
            <a:ext cx="723993" cy="723993"/>
          </a:xfrm>
          <a:prstGeom prst="rect">
            <a:avLst/>
          </a:prstGeom>
        </p:spPr>
      </p:pic>
      <p:pic>
        <p:nvPicPr>
          <p:cNvPr id="12" name="Picture 11" descr="midi interface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28" y="3383715"/>
            <a:ext cx="677001" cy="677001"/>
          </a:xfrm>
          <a:prstGeom prst="rect">
            <a:avLst/>
          </a:prstGeom>
        </p:spPr>
      </p:pic>
      <p:pic>
        <p:nvPicPr>
          <p:cNvPr id="13" name="Picture 12" descr="Net3_SC_Gateway_prod_72rgb.jp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80" y="3414438"/>
            <a:ext cx="1113109" cy="534911"/>
          </a:xfrm>
          <a:prstGeom prst="rect">
            <a:avLst/>
          </a:prstGeom>
        </p:spPr>
      </p:pic>
      <p:pic>
        <p:nvPicPr>
          <p:cNvPr id="14" name="Picture 13" descr="io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57" y="4934360"/>
            <a:ext cx="1270065" cy="1270065"/>
          </a:xfrm>
          <a:prstGeom prst="rect">
            <a:avLst/>
          </a:prstGeom>
        </p:spPr>
      </p:pic>
      <p:pic>
        <p:nvPicPr>
          <p:cNvPr id="15" name="Picture 14" descr="speakers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53" y="5102906"/>
            <a:ext cx="1013519" cy="1013519"/>
          </a:xfrm>
          <a:prstGeom prst="rect">
            <a:avLst/>
          </a:prstGeom>
        </p:spPr>
      </p:pic>
      <p:pic>
        <p:nvPicPr>
          <p:cNvPr id="16" name="Picture 15" descr="Solaspot__19363.1408487778.1280.1280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81" y="5292718"/>
            <a:ext cx="911707" cy="911707"/>
          </a:xfrm>
          <a:prstGeom prst="rect">
            <a:avLst/>
          </a:prstGeom>
        </p:spPr>
      </p:pic>
      <p:pic>
        <p:nvPicPr>
          <p:cNvPr id="17" name="Picture 16" descr="mic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70" y="1647841"/>
            <a:ext cx="331995" cy="393237"/>
          </a:xfrm>
          <a:prstGeom prst="rect">
            <a:avLst/>
          </a:prstGeom>
        </p:spPr>
      </p:pic>
      <p:pic>
        <p:nvPicPr>
          <p:cNvPr id="18" name="Picture 17" descr="qlab_icon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74" y="3211520"/>
            <a:ext cx="880856" cy="880856"/>
          </a:xfrm>
          <a:prstGeom prst="rect">
            <a:avLst/>
          </a:prstGeom>
        </p:spPr>
      </p:pic>
      <p:pic>
        <p:nvPicPr>
          <p:cNvPr id="19" name="Picture 18" descr="wireless-clipart-wireless_icon-1969px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797" y="4387173"/>
            <a:ext cx="508029" cy="4004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205775" y="1871940"/>
            <a:ext cx="994014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4193" y="1863816"/>
            <a:ext cx="767307" cy="812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1"/>
          </p:cNvCxnSpPr>
          <p:nvPr/>
        </p:nvCxnSpPr>
        <p:spPr>
          <a:xfrm flipV="1">
            <a:off x="6850438" y="1862139"/>
            <a:ext cx="1818580" cy="16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915622" y="2124632"/>
            <a:ext cx="5944019" cy="604008"/>
          </a:xfrm>
          <a:prstGeom prst="bentConnector3">
            <a:avLst>
              <a:gd name="adj1" fmla="val 99972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742544" y="2124632"/>
            <a:ext cx="0" cy="91112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7754" y="4248737"/>
            <a:ext cx="0" cy="68562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592157" y="3642404"/>
            <a:ext cx="624308" cy="812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230518" y="3651948"/>
            <a:ext cx="563828" cy="812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8" idx="3"/>
          </p:cNvCxnSpPr>
          <p:nvPr/>
        </p:nvCxnSpPr>
        <p:spPr>
          <a:xfrm flipV="1">
            <a:off x="7097930" y="2124632"/>
            <a:ext cx="2058744" cy="1527316"/>
          </a:xfrm>
          <a:prstGeom prst="bentConnector3">
            <a:avLst>
              <a:gd name="adj1" fmla="val 100249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4" idx="2"/>
          </p:cNvCxnSpPr>
          <p:nvPr/>
        </p:nvCxnSpPr>
        <p:spPr>
          <a:xfrm rot="5400000">
            <a:off x="4882101" y="1750357"/>
            <a:ext cx="4071058" cy="4837079"/>
          </a:xfrm>
          <a:prstGeom prst="bentConnector3">
            <a:avLst>
              <a:gd name="adj1" fmla="val 105615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2595888" y="5552567"/>
            <a:ext cx="1177849" cy="21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0"/>
          </p:cNvCxnSpPr>
          <p:nvPr/>
        </p:nvCxnSpPr>
        <p:spPr>
          <a:xfrm rot="16200000" flipV="1">
            <a:off x="766166" y="3918849"/>
            <a:ext cx="2420499" cy="327240"/>
          </a:xfrm>
          <a:prstGeom prst="bent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87571" y="52000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12795" y="37009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99191" y="148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cxnSp>
        <p:nvCxnSpPr>
          <p:cNvPr id="48" name="Elbow Connector 47"/>
          <p:cNvCxnSpPr>
            <a:stCxn id="13" idx="0"/>
          </p:cNvCxnSpPr>
          <p:nvPr/>
        </p:nvCxnSpPr>
        <p:spPr>
          <a:xfrm rot="5400000" flipH="1" flipV="1">
            <a:off x="5697562" y="79041"/>
            <a:ext cx="1281071" cy="5389725"/>
          </a:xfrm>
          <a:prstGeom prst="bentConnector3">
            <a:avLst>
              <a:gd name="adj1" fmla="val 2878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05420" y="152207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80082" y="152652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 (Net)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8614" y="233924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 (Net)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26481" y="270362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ACN (Net)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26481" y="330860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 (Net)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037324" y="607572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ACN, OSC (Net)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593341" y="323716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39701" y="3235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MIDI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761327" y="23385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 (Net)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52172" y="432756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12469" y="5706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890019" y="222247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MIDI – MIDI Time Code</a:t>
            </a:r>
          </a:p>
          <a:p>
            <a:r>
              <a:rPr lang="en-US" dirty="0" smtClean="0"/>
              <a:t>OSC - Open Sound Control</a:t>
            </a:r>
          </a:p>
          <a:p>
            <a:pPr lvl="1"/>
            <a:r>
              <a:rPr lang="en-US" dirty="0" smtClean="0"/>
              <a:t>IP Recap</a:t>
            </a:r>
          </a:p>
          <a:p>
            <a:pPr lvl="1"/>
            <a:r>
              <a:rPr lang="en-US" dirty="0" smtClean="0"/>
              <a:t>Messages – Address Patterns and Arguments</a:t>
            </a:r>
          </a:p>
          <a:p>
            <a:pPr lvl="1"/>
            <a:r>
              <a:rPr lang="en-US" dirty="0" smtClean="0"/>
              <a:t>UDP vs TCP</a:t>
            </a:r>
          </a:p>
          <a:p>
            <a:pPr lvl="1"/>
            <a:r>
              <a:rPr lang="en-US" dirty="0" smtClean="0"/>
              <a:t>OSC v1.0 vs v1.1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MIDI Time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 of time over MIDI</a:t>
            </a:r>
          </a:p>
          <a:p>
            <a:pPr lvl="1"/>
            <a:r>
              <a:rPr lang="en-US" dirty="0" err="1" smtClean="0"/>
              <a:t>hh:mm:ss:ff</a:t>
            </a:r>
            <a:r>
              <a:rPr lang="en-US" dirty="0" smtClean="0"/>
              <a:t> (Hours, Minutes, Seconds, Frames)</a:t>
            </a:r>
          </a:p>
          <a:p>
            <a:pPr lvl="1"/>
            <a:r>
              <a:rPr lang="en-US" dirty="0" smtClean="0"/>
              <a:t>24, 25, 29.97, 30 frames</a:t>
            </a:r>
          </a:p>
          <a:p>
            <a:r>
              <a:rPr lang="en-US" dirty="0" smtClean="0"/>
              <a:t>Used to synchronize devices</a:t>
            </a:r>
          </a:p>
          <a:p>
            <a:r>
              <a:rPr lang="en-US" dirty="0" smtClean="0"/>
              <a:t>Carries no other “meaningful” information – is only a synchronization method</a:t>
            </a:r>
          </a:p>
          <a:p>
            <a:r>
              <a:rPr lang="en-US" dirty="0"/>
              <a:t>Internal vs external timecode</a:t>
            </a:r>
          </a:p>
          <a:p>
            <a:pPr lvl="1"/>
            <a:r>
              <a:rPr lang="en-US" dirty="0"/>
              <a:t>Freewheeling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– Network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 Network</a:t>
            </a:r>
          </a:p>
          <a:p>
            <a:pPr lvl="1"/>
            <a:r>
              <a:rPr lang="en-US" dirty="0" smtClean="0"/>
              <a:t>Everything must be in a compatible </a:t>
            </a:r>
            <a:r>
              <a:rPr lang="en-US" b="1" dirty="0" smtClean="0"/>
              <a:t>subnet</a:t>
            </a:r>
            <a:endParaRPr lang="en-US" dirty="0" smtClean="0"/>
          </a:p>
          <a:p>
            <a:pPr lvl="1"/>
            <a:r>
              <a:rPr lang="en-US" dirty="0" smtClean="0"/>
              <a:t>ETC default: 10.101.x.x or 10.101.0.0/16</a:t>
            </a:r>
          </a:p>
        </p:txBody>
      </p:sp>
    </p:spTree>
    <p:extLst>
      <p:ext uri="{BB962C8B-B14F-4D97-AF65-F5344CB8AC3E}">
        <p14:creationId xmlns:p14="http://schemas.microsoft.com/office/powerpoint/2010/main" val="8325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– Wireless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Network</a:t>
            </a:r>
          </a:p>
          <a:p>
            <a:pPr lvl="1"/>
            <a:r>
              <a:rPr lang="en-US" dirty="0" smtClean="0"/>
              <a:t>Using a wireless router, connected to WAN port</a:t>
            </a:r>
          </a:p>
          <a:p>
            <a:pPr lvl="1"/>
            <a:r>
              <a:rPr lang="en-US" dirty="0" smtClean="0"/>
              <a:t>Router WAN port – 10.101.125.1</a:t>
            </a:r>
          </a:p>
          <a:p>
            <a:pPr lvl="1"/>
            <a:r>
              <a:rPr lang="en-US" dirty="0" smtClean="0"/>
              <a:t>Router LAN subnet – 192.168.1.0/24</a:t>
            </a:r>
          </a:p>
          <a:p>
            <a:pPr lvl="1"/>
            <a:r>
              <a:rPr lang="en-US" dirty="0" smtClean="0"/>
              <a:t>Router provides DHCP server</a:t>
            </a:r>
          </a:p>
          <a:p>
            <a:r>
              <a:rPr lang="en-US" dirty="0" smtClean="0"/>
              <a:t>Router filters data we don’t want on </a:t>
            </a:r>
            <a:br>
              <a:rPr lang="en-US" dirty="0" smtClean="0"/>
            </a:br>
            <a:r>
              <a:rPr lang="en-US" dirty="0" smtClean="0"/>
              <a:t>the wireless link</a:t>
            </a:r>
          </a:p>
          <a:p>
            <a:r>
              <a:rPr lang="en-US" dirty="0" smtClean="0"/>
              <a:t>Router still passes OSC to console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www.etcconnect.com/uploadedImages/Main_Site/Images/Support_Articles/Consoles/existing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60" y="2777262"/>
            <a:ext cx="37719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 – UDP vs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IP: UDP vs TCP</a:t>
            </a:r>
          </a:p>
          <a:p>
            <a:pPr lvl="1"/>
            <a:r>
              <a:rPr lang="en-US" dirty="0"/>
              <a:t>User Datagram Protocol</a:t>
            </a:r>
          </a:p>
          <a:p>
            <a:pPr lvl="2"/>
            <a:r>
              <a:rPr lang="en-US" dirty="0"/>
              <a:t>Stateless – no “connection”</a:t>
            </a:r>
          </a:p>
          <a:p>
            <a:pPr lvl="2"/>
            <a:r>
              <a:rPr lang="en-US" dirty="0"/>
              <a:t>Does not guarantee message reaches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Control Protocol</a:t>
            </a:r>
          </a:p>
          <a:p>
            <a:pPr lvl="2"/>
            <a:r>
              <a:rPr lang="en-US" dirty="0"/>
              <a:t>Direct connection</a:t>
            </a:r>
          </a:p>
          <a:p>
            <a:pPr lvl="2"/>
            <a:r>
              <a:rPr lang="en-US" dirty="0"/>
              <a:t>Guaranteed </a:t>
            </a:r>
            <a:r>
              <a:rPr lang="en-US" dirty="0" smtClean="0"/>
              <a:t>delivery</a:t>
            </a:r>
            <a:endParaRPr lang="en-US" dirty="0"/>
          </a:p>
          <a:p>
            <a:pPr lvl="2"/>
            <a:r>
              <a:rPr lang="en-US" dirty="0"/>
              <a:t>Two OSC versions – 1.0 (packet length) and 1.1 (SLIP)</a:t>
            </a:r>
          </a:p>
          <a:p>
            <a:pPr lvl="3"/>
            <a:r>
              <a:rPr lang="en-US" dirty="0"/>
              <a:t>Must match for two devices to talk to each other</a:t>
            </a:r>
            <a:r>
              <a:rPr lang="en-US" dirty="0" smtClean="0"/>
              <a:t>!</a:t>
            </a:r>
          </a:p>
          <a:p>
            <a:r>
              <a:rPr lang="en-US" dirty="0" smtClean="0"/>
              <a:t>IP: Ports</a:t>
            </a:r>
          </a:p>
          <a:p>
            <a:pPr lvl="1"/>
            <a:r>
              <a:rPr lang="en-US" dirty="0" smtClean="0"/>
              <a:t>An endpoint or “mailbox” associated with an IP address</a:t>
            </a:r>
          </a:p>
          <a:p>
            <a:pPr lvl="1"/>
            <a:r>
              <a:rPr lang="en-US" dirty="0" smtClean="0"/>
              <a:t>10.101.2.177:53000</a:t>
            </a:r>
          </a:p>
        </p:txBody>
      </p:sp>
    </p:spTree>
    <p:extLst>
      <p:ext uri="{BB962C8B-B14F-4D97-AF65-F5344CB8AC3E}">
        <p14:creationId xmlns:p14="http://schemas.microsoft.com/office/powerpoint/2010/main" val="37858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Frutiger LT 45 Light"/>
        <a:ea typeface=""/>
        <a:cs typeface=""/>
      </a:majorFont>
      <a:minorFont>
        <a:latin typeface="Frutiger LT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e QLab 2017 New.potx [Read-Only]" id="{018F8BA4-6500-40EB-A2CB-3AFEF1CE49CA}" vid="{5EE7414A-FF48-40C4-84E1-6584BC0D62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CUE 2017 Using QLab with Eos</Template>
  <TotalTime>3</TotalTime>
  <Words>510</Words>
  <Application>Microsoft Office PowerPoint</Application>
  <PresentationFormat>Widescreen</PresentationFormat>
  <Paragraphs>144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Frutiger LT 45 Light</vt:lpstr>
      <vt:lpstr>Office Theme</vt:lpstr>
      <vt:lpstr>Using QLab with Eos</vt:lpstr>
      <vt:lpstr>Let’s Play!</vt:lpstr>
      <vt:lpstr>Game Elements</vt:lpstr>
      <vt:lpstr>Riser</vt:lpstr>
      <vt:lpstr>Protocols</vt:lpstr>
      <vt:lpstr>MIDI Time Code</vt:lpstr>
      <vt:lpstr>OSC – Network Setup</vt:lpstr>
      <vt:lpstr>OSC – Wireless Setup</vt:lpstr>
      <vt:lpstr>OSC – UDP vs TCP</vt:lpstr>
      <vt:lpstr>OSC Messages</vt:lpstr>
      <vt:lpstr>Message Examples</vt:lpstr>
      <vt:lpstr>Elements</vt:lpstr>
      <vt:lpstr>OSC: UDP</vt:lpstr>
      <vt:lpstr>Elements</vt:lpstr>
      <vt:lpstr>Game Elements - Configuration</vt:lpstr>
      <vt:lpstr>IR Sensor</vt:lpstr>
      <vt:lpstr>Eos: Show Control List Messages</vt:lpstr>
      <vt:lpstr>Showfiles and Code</vt:lpstr>
      <vt:lpstr>PowerPoint Presentation</vt:lpstr>
    </vt:vector>
  </TitlesOfParts>
  <Company>Electronic Theatre Controls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QLab with Eos</dc:title>
  <dc:creator>Sophie Pierronnet</dc:creator>
  <cp:lastModifiedBy>Hans Hinrichsen</cp:lastModifiedBy>
  <cp:revision>1</cp:revision>
  <dcterms:created xsi:type="dcterms:W3CDTF">2017-07-14T18:52:32Z</dcterms:created>
  <dcterms:modified xsi:type="dcterms:W3CDTF">2018-03-23T16:01:22Z</dcterms:modified>
</cp:coreProperties>
</file>