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1" r:id="rId21"/>
    <p:sldId id="277" r:id="rId22"/>
    <p:sldId id="279" r:id="rId23"/>
    <p:sldId id="25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4D3447-6D3A-40D0-8B9E-8BACFC4E9496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Chapter five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6400800" cy="32004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Systems Analysis and Design &amp; MIS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System </a:t>
            </a:r>
            <a:r>
              <a:rPr lang="en-US" dirty="0"/>
              <a:t>analysts use four criteria to test feasibility of the proposed system (</a:t>
            </a:r>
            <a:r>
              <a:rPr lang="en-US" dirty="0" err="1"/>
              <a:t>Cashman</a:t>
            </a:r>
            <a:r>
              <a:rPr lang="en-US" dirty="0"/>
              <a:t>, 2001)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Operational feasibility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Schedule Feasibility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Technical Feasibility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Economical Feasibility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methodology system design life cycle (SDLC) is closely linked to what has come to be known as structured systems analysis &amp; design</a:t>
            </a:r>
            <a:r>
              <a:rPr lang="en-US" dirty="0" smtClean="0"/>
              <a:t>.</a:t>
            </a:r>
          </a:p>
          <a:p>
            <a:r>
              <a:rPr lang="en-US" b="1" dirty="0"/>
              <a:t>Problem </a:t>
            </a:r>
            <a:r>
              <a:rPr lang="en-US" b="1" dirty="0" smtClean="0"/>
              <a:t>definition</a:t>
            </a:r>
          </a:p>
          <a:p>
            <a:r>
              <a:rPr lang="en-US" b="1" dirty="0" smtClean="0"/>
              <a:t>Systems </a:t>
            </a:r>
            <a:r>
              <a:rPr lang="en-US" b="1" dirty="0"/>
              <a:t>analysis phase</a:t>
            </a:r>
            <a:r>
              <a:rPr lang="en-US" dirty="0"/>
              <a:t>: The present system is investigated and its specifications documented. </a:t>
            </a:r>
          </a:p>
          <a:p>
            <a:r>
              <a:rPr lang="en-US" dirty="0" smtClean="0"/>
              <a:t> </a:t>
            </a:r>
            <a:r>
              <a:rPr lang="en-US" dirty="0"/>
              <a:t>contain our understanding of HOW the present system works and WHAT it does.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information the analyst will require will include</a:t>
            </a:r>
          </a:p>
          <a:p>
            <a:pPr lvl="1"/>
            <a:r>
              <a:rPr lang="en-US" dirty="0"/>
              <a:t>Precise definition of each process</a:t>
            </a:r>
          </a:p>
          <a:p>
            <a:pPr lvl="1"/>
            <a:r>
              <a:rPr lang="en-US" dirty="0"/>
              <a:t>Who performs </a:t>
            </a:r>
            <a:r>
              <a:rPr lang="en-US" dirty="0" smtClean="0"/>
              <a:t>what</a:t>
            </a:r>
            <a:endParaRPr lang="en-US" dirty="0"/>
          </a:p>
          <a:p>
            <a:pPr lvl="1"/>
            <a:r>
              <a:rPr lang="en-US" dirty="0"/>
              <a:t>What it involves</a:t>
            </a:r>
          </a:p>
          <a:p>
            <a:pPr lvl="1"/>
            <a:r>
              <a:rPr lang="en-US" dirty="0"/>
              <a:t>What data is collected</a:t>
            </a:r>
          </a:p>
          <a:p>
            <a:pPr lvl="1"/>
            <a:r>
              <a:rPr lang="en-US" dirty="0"/>
              <a:t>How it is collected</a:t>
            </a:r>
          </a:p>
          <a:p>
            <a:pPr lvl="1"/>
            <a:r>
              <a:rPr lang="en-US" dirty="0"/>
              <a:t>What data is stored</a:t>
            </a:r>
          </a:p>
          <a:p>
            <a:pPr lvl="1"/>
            <a:r>
              <a:rPr lang="en-US" dirty="0"/>
              <a:t>What documentation/forms are </a:t>
            </a:r>
            <a:r>
              <a:rPr lang="en-US" dirty="0" smtClean="0"/>
              <a:t>used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the data then is moved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 finding tools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82000" cy="4830763"/>
          </a:xfrm>
        </p:spPr>
        <p:txBody>
          <a:bodyPr/>
          <a:lstStyle/>
          <a:p>
            <a:r>
              <a:rPr lang="en-US" b="1" dirty="0" smtClean="0"/>
              <a:t>Possible </a:t>
            </a:r>
            <a:r>
              <a:rPr lang="en-US" b="1" dirty="0"/>
              <a:t>ways to obtain information could be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Questionnaires</a:t>
            </a:r>
          </a:p>
          <a:p>
            <a:pPr lvl="1"/>
            <a:r>
              <a:rPr lang="en-US" b="1" dirty="0" smtClean="0"/>
              <a:t>Interview </a:t>
            </a:r>
          </a:p>
          <a:p>
            <a:pPr lvl="1"/>
            <a:r>
              <a:rPr lang="en-US" b="1" dirty="0" smtClean="0"/>
              <a:t>Document analysis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smtClean="0"/>
              <a:t>Systems Observation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Deliverable : Specifications </a:t>
            </a:r>
            <a:r>
              <a:rPr lang="en-US" b="1" dirty="0"/>
              <a:t>of the present system</a:t>
            </a:r>
            <a:r>
              <a:rPr lang="en-US" dirty="0"/>
              <a:t>. </a:t>
            </a:r>
          </a:p>
          <a:p>
            <a:pPr lvl="1">
              <a:buNone/>
            </a:pPr>
            <a:endParaRPr lang="en-US" b="1" dirty="0" smtClean="0"/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Systems design phase: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specifications of the present system are studied to determine what changes will be needed to incorporate the user needs not met by the system currently.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output </a:t>
            </a:r>
            <a:r>
              <a:rPr lang="en-US" dirty="0" smtClean="0"/>
              <a:t>will </a:t>
            </a:r>
            <a:r>
              <a:rPr lang="en-US" dirty="0"/>
              <a:t>consist of the specifications, which must describe both WHAT the proposed system will do and HOW it will work. </a:t>
            </a:r>
          </a:p>
          <a:p>
            <a:pPr lvl="1"/>
            <a:r>
              <a:rPr lang="en-US" dirty="0"/>
              <a:t>Deliverables: </a:t>
            </a:r>
            <a:r>
              <a:rPr lang="en-US" b="1" dirty="0"/>
              <a:t>Specifications of the proposed system.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Systems construction:</a:t>
            </a:r>
            <a:r>
              <a:rPr lang="en-US" dirty="0"/>
              <a:t> Programming the </a:t>
            </a:r>
            <a:r>
              <a:rPr lang="en-US" dirty="0" smtClean="0"/>
              <a:t>system 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user documentation for the system as well as the programs. </a:t>
            </a:r>
          </a:p>
          <a:p>
            <a:pPr lvl="1"/>
            <a:r>
              <a:rPr lang="en-US" dirty="0"/>
              <a:t>Deliverables: Programs, their documentation, and user manuals.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System testing &amp; evaluation: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Testing</a:t>
            </a:r>
            <a:r>
              <a:rPr lang="en-US" dirty="0"/>
              <a:t>, verification and validation of the system just built. </a:t>
            </a:r>
            <a:endParaRPr lang="en-US" dirty="0" smtClean="0"/>
          </a:p>
          <a:p>
            <a:pPr lvl="1"/>
            <a:r>
              <a:rPr lang="en-US" dirty="0" smtClean="0"/>
              <a:t>Deliverables</a:t>
            </a:r>
            <a:r>
              <a:rPr lang="en-US" dirty="0"/>
              <a:t>: Test and evaluation results and the system ready to be delivered to the user/client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5.2</a:t>
            </a:r>
            <a:r>
              <a:rPr lang="en-US" b="1" dirty="0"/>
              <a:t>. System Development Process 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While nearly all system development efforts engage in some combination of the above tasks, they can be differentiated by the </a:t>
            </a:r>
            <a:r>
              <a:rPr lang="en-US" b="1" i="1" dirty="0"/>
              <a:t>feedback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control methods</a:t>
            </a:r>
            <a:r>
              <a:rPr lang="en-US" i="1" dirty="0"/>
              <a:t> </a:t>
            </a:r>
            <a:r>
              <a:rPr lang="en-US" dirty="0"/>
              <a:t>employed during development and the timing of </a:t>
            </a:r>
            <a:r>
              <a:rPr lang="en-US" dirty="0" smtClean="0"/>
              <a:t>activities.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Structured System Analysis and Design models </a:t>
            </a:r>
          </a:p>
          <a:p>
            <a:pPr lvl="1"/>
            <a:r>
              <a:rPr lang="en-US" dirty="0" smtClean="0"/>
              <a:t>Each of which has its own strength and weakness </a:t>
            </a:r>
          </a:p>
          <a:p>
            <a:pPr lvl="1"/>
            <a:r>
              <a:rPr lang="en-US" dirty="0" smtClean="0"/>
              <a:t>Share some common features </a:t>
            </a:r>
          </a:p>
          <a:p>
            <a:pPr lvl="1"/>
            <a:r>
              <a:rPr lang="en-US" dirty="0" smtClean="0"/>
              <a:t>They are basis for today’s  system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</a:t>
            </a:r>
            <a:r>
              <a:rPr lang="en-US" b="1" dirty="0"/>
              <a:t> Waterfall </a:t>
            </a:r>
            <a:r>
              <a:rPr lang="en-US" b="1" dirty="0" smtClean="0"/>
              <a:t>Model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earliest </a:t>
            </a:r>
            <a:r>
              <a:rPr lang="en-US" dirty="0" smtClean="0"/>
              <a:t>method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still widely </a:t>
            </a:r>
            <a:r>
              <a:rPr lang="en-US" dirty="0" smtClean="0"/>
              <a:t>used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It is attributed with providing the theoretical basis for other  </a:t>
            </a:r>
            <a:r>
              <a:rPr lang="en-US" i="1" dirty="0"/>
              <a:t>Process </a:t>
            </a:r>
            <a:r>
              <a:rPr lang="en-US" i="1" dirty="0" smtClean="0"/>
              <a:t>Models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closely resembles a “generic” model for  software development.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5.1. MIS and the System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Systems Analysis is the process </a:t>
            </a:r>
            <a:r>
              <a:rPr lang="en-US" sz="2800" dirty="0" smtClean="0"/>
              <a:t>of investigation </a:t>
            </a:r>
            <a:r>
              <a:rPr lang="en-US" sz="2800" dirty="0"/>
              <a:t>of a system’s operation with a view to changing it to new requirements or improving its current working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Systems Analysis is plays </a:t>
            </a:r>
            <a:r>
              <a:rPr lang="en-US" sz="2800" dirty="0"/>
              <a:t>a vital role in the development of </a:t>
            </a:r>
            <a:r>
              <a:rPr lang="en-US" sz="2800" dirty="0" smtClean="0"/>
              <a:t>MIS.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MIS is a conglomerate of various </a:t>
            </a:r>
            <a:r>
              <a:rPr lang="en-US" sz="2800" dirty="0" smtClean="0"/>
              <a:t>systems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A </a:t>
            </a:r>
            <a:r>
              <a:rPr lang="en-US" sz="2800" dirty="0"/>
              <a:t>systematic approach in its development helps in achieving the objectives of the </a:t>
            </a:r>
            <a:r>
              <a:rPr lang="en-US" sz="2800" dirty="0" smtClean="0"/>
              <a:t>MIS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Each system within the MIS plays a role which contributes to the accomplishment of the MIS </a:t>
            </a:r>
            <a:r>
              <a:rPr lang="en-US" sz="2800" dirty="0" smtClean="0"/>
              <a:t>objective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The success of MIS lies in meeting the information needs of the various users  in organization across all levels of the management.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process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620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Problem with Waterfall model</a:t>
            </a:r>
            <a:endParaRPr lang="en-US" dirty="0"/>
          </a:p>
          <a:p>
            <a:pPr lvl="1"/>
            <a:r>
              <a:rPr lang="en-US" dirty="0"/>
              <a:t>Real projects rarely follow the </a:t>
            </a:r>
            <a:r>
              <a:rPr lang="en-US" dirty="0">
                <a:solidFill>
                  <a:srgbClr val="FF0000"/>
                </a:solidFill>
              </a:rPr>
              <a:t>sequential flow </a:t>
            </a:r>
            <a:r>
              <a:rPr lang="en-US" dirty="0"/>
              <a:t>that the model proposes.</a:t>
            </a:r>
          </a:p>
          <a:p>
            <a:pPr lvl="1"/>
            <a:r>
              <a:rPr lang="en-US" dirty="0"/>
              <a:t> At the beginning of most projects there is often a great deal of uncertainty  about requirements and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/>
              <a:t>for customers to identify these criteria on a detailed level.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model does not accommodate this </a:t>
            </a:r>
            <a:r>
              <a:rPr lang="en-US" dirty="0">
                <a:solidFill>
                  <a:srgbClr val="FF0000"/>
                </a:solidFill>
              </a:rPr>
              <a:t>natural uncertainty </a:t>
            </a:r>
            <a:r>
              <a:rPr lang="en-US" dirty="0"/>
              <a:t>very well.</a:t>
            </a:r>
          </a:p>
          <a:p>
            <a:pPr lvl="1"/>
            <a:r>
              <a:rPr lang="en-US" dirty="0"/>
              <a:t> Developing a system using the </a:t>
            </a:r>
            <a:r>
              <a:rPr lang="en-US" i="1" dirty="0"/>
              <a:t>Waterfall Model </a:t>
            </a:r>
            <a:r>
              <a:rPr lang="en-US" dirty="0"/>
              <a:t>can be a </a:t>
            </a:r>
            <a:r>
              <a:rPr lang="en-US" dirty="0">
                <a:solidFill>
                  <a:srgbClr val="FF0000"/>
                </a:solidFill>
              </a:rPr>
              <a:t>long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painstaking</a:t>
            </a:r>
            <a:r>
              <a:rPr lang="en-US" dirty="0"/>
              <a:t> process that does not yield a working version of the system until late in the process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System Development Process Models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/>
              <a:t>Iterative Development</a:t>
            </a:r>
            <a:endParaRPr lang="en-US" dirty="0"/>
          </a:p>
          <a:p>
            <a:r>
              <a:rPr lang="en-US" dirty="0"/>
              <a:t>could provide faster results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require less up-front </a:t>
            </a:r>
            <a:r>
              <a:rPr lang="en-US" dirty="0" smtClean="0"/>
              <a:t>information </a:t>
            </a:r>
          </a:p>
          <a:p>
            <a:r>
              <a:rPr lang="en-US" dirty="0" smtClean="0"/>
              <a:t>offer </a:t>
            </a:r>
            <a:r>
              <a:rPr lang="en-US" dirty="0"/>
              <a:t>greater flexibility.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project is divided into small parts. 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the development team to demonstrate results earlier on in the process and obtain valuable feedback from system users.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iteration is actually a mini-</a:t>
            </a:r>
            <a:r>
              <a:rPr lang="en-US" i="1" dirty="0"/>
              <a:t>Waterfall </a:t>
            </a:r>
            <a:r>
              <a:rPr lang="en-US" dirty="0"/>
              <a:t>process with the feedback from one phase providing vital information for the design of the next phase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 a variation of </a:t>
            </a:r>
            <a:r>
              <a:rPr lang="en-US" dirty="0" smtClean="0"/>
              <a:t>this model</a:t>
            </a:r>
            <a:r>
              <a:rPr lang="en-US" dirty="0"/>
              <a:t>, the software products which are produced at the end of each step (or series of steps) can go into production immediately as incremental releases.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Iterative </a:t>
            </a:r>
            <a:r>
              <a:rPr lang="en-US" b="1" dirty="0" smtClean="0"/>
              <a:t>Development process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1"/>
            <a:ext cx="8763000" cy="394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Problems </a:t>
            </a:r>
            <a:r>
              <a:rPr lang="en-US" b="1" dirty="0"/>
              <a:t>associated with the Iterative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user community </a:t>
            </a:r>
            <a:r>
              <a:rPr lang="en-US" dirty="0"/>
              <a:t>needs to be actively involved throughout the project. </a:t>
            </a:r>
            <a:endParaRPr lang="en-US" dirty="0" smtClean="0"/>
          </a:p>
          <a:p>
            <a:pPr lvl="0"/>
            <a:r>
              <a:rPr lang="en-US" dirty="0" smtClean="0"/>
              <a:t>While </a:t>
            </a:r>
            <a:r>
              <a:rPr lang="en-US" dirty="0"/>
              <a:t>this involvement is a positive for the project, it is demanding on the time of the staff and can add project </a:t>
            </a:r>
            <a:r>
              <a:rPr lang="en-US" dirty="0">
                <a:solidFill>
                  <a:srgbClr val="FF0000"/>
                </a:solidFill>
              </a:rPr>
              <a:t>delay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Communication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coordination skills </a:t>
            </a:r>
            <a:r>
              <a:rPr lang="en-US" dirty="0"/>
              <a:t>take center stage in project development.</a:t>
            </a:r>
          </a:p>
          <a:p>
            <a:pPr lvl="0"/>
            <a:r>
              <a:rPr lang="en-US" dirty="0"/>
              <a:t>Informal requests for improvement after each phase may lead to confusion  a controlled mechanism for handling substantive requests needs to be developed.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lead to </a:t>
            </a:r>
            <a:r>
              <a:rPr lang="en-US" b="1" dirty="0">
                <a:solidFill>
                  <a:srgbClr val="FF0000"/>
                </a:solidFill>
              </a:rPr>
              <a:t>“scope creep</a:t>
            </a:r>
            <a:r>
              <a:rPr lang="en-US" dirty="0">
                <a:solidFill>
                  <a:srgbClr val="FF0000"/>
                </a:solidFill>
              </a:rPr>
              <a:t>,” </a:t>
            </a:r>
            <a:r>
              <a:rPr lang="en-US" dirty="0"/>
              <a:t>since user feedback following each phase may lead to increased customer demands.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System Development Process Models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Prototyping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Prototyping Model </a:t>
            </a:r>
            <a:r>
              <a:rPr lang="en-US" dirty="0"/>
              <a:t>was developed on the assumption that it is often difficult to know all of your </a:t>
            </a:r>
            <a:r>
              <a:rPr lang="en-US" dirty="0" smtClean="0"/>
              <a:t>requirements </a:t>
            </a:r>
            <a:r>
              <a:rPr lang="en-US" dirty="0"/>
              <a:t>at the beginning of a project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developer builds a simplified version of the proposed system and presents it to the customer </a:t>
            </a:r>
            <a:endParaRPr lang="en-US" dirty="0" smtClean="0"/>
          </a:p>
          <a:p>
            <a:pPr lvl="1"/>
            <a:r>
              <a:rPr lang="en-US" dirty="0"/>
              <a:t>The customer in turn provides feedback to the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refine the system requirements to incorporate the additional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prototype code is thrown away and entirely new programs are developed once requirements are identified.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Steps  to develop prototyping model</a:t>
            </a:r>
          </a:p>
          <a:p>
            <a:pPr lvl="1"/>
            <a:r>
              <a:rPr lang="en-US" b="1" dirty="0" smtClean="0"/>
              <a:t>Requirements Definition/Collection</a:t>
            </a:r>
          </a:p>
          <a:p>
            <a:pPr lvl="1"/>
            <a:r>
              <a:rPr lang="en-US" b="1" dirty="0"/>
              <a:t>Design</a:t>
            </a:r>
            <a:r>
              <a:rPr lang="en-US" b="1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smtClean="0"/>
              <a:t>Prototype Creation/Modification</a:t>
            </a:r>
          </a:p>
          <a:p>
            <a:pPr lvl="1"/>
            <a:r>
              <a:rPr lang="en-US" b="1" dirty="0" smtClean="0"/>
              <a:t>Assessment</a:t>
            </a:r>
            <a:endParaRPr lang="en-US" b="1" dirty="0"/>
          </a:p>
          <a:p>
            <a:pPr lvl="1"/>
            <a:r>
              <a:rPr lang="en-US" dirty="0"/>
              <a:t> </a:t>
            </a:r>
            <a:r>
              <a:rPr lang="en-US" b="1" dirty="0"/>
              <a:t>Prototype Refinement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Problems associated with the Prototyping Model</a:t>
            </a:r>
            <a:endParaRPr lang="en-US" dirty="0"/>
          </a:p>
          <a:p>
            <a:pPr lvl="1"/>
            <a:r>
              <a:rPr lang="en-US" dirty="0"/>
              <a:t>Prototyping can lead to false </a:t>
            </a:r>
            <a:r>
              <a:rPr lang="en-US" dirty="0" smtClean="0"/>
              <a:t>expectations</a:t>
            </a:r>
          </a:p>
          <a:p>
            <a:pPr lvl="1"/>
            <a:r>
              <a:rPr lang="en-US" dirty="0"/>
              <a:t>Prototyping can lead to poorly designed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MIS implementation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MIS implementation</a:t>
            </a:r>
            <a:r>
              <a:rPr lang="en-US" dirty="0"/>
              <a:t> process involves a number of sequential steps</a:t>
            </a:r>
          </a:p>
          <a:p>
            <a:pPr lvl="1"/>
            <a:r>
              <a:rPr lang="en-US" dirty="0"/>
              <a:t>First establish management information needs and formulate broad systems objectives so as to delineate important decision </a:t>
            </a:r>
            <a:r>
              <a:rPr lang="en-US" dirty="0" smtClean="0"/>
              <a:t>areas</a:t>
            </a:r>
          </a:p>
          <a:p>
            <a:pPr lvl="1"/>
            <a:r>
              <a:rPr lang="en-US" dirty="0"/>
              <a:t>Develop a general description of a possible MIS as a coarse </a:t>
            </a:r>
            <a:r>
              <a:rPr lang="en-US" dirty="0" smtClean="0"/>
              <a:t>design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2200" dirty="0"/>
              <a:t>Once the information units needed have been determined and a systems design developed</a:t>
            </a:r>
            <a:r>
              <a:rPr lang="en-US" sz="2200" dirty="0" smtClean="0"/>
              <a:t>,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2200" dirty="0" smtClean="0"/>
              <a:t> </a:t>
            </a:r>
            <a:r>
              <a:rPr lang="en-US" sz="2200" dirty="0"/>
              <a:t>decide how information will be collected. </a:t>
            </a:r>
            <a:endParaRPr lang="en-US" sz="2200" dirty="0" smtClean="0"/>
          </a:p>
          <a:p>
            <a:pPr marL="1371600" lvl="2" indent="-457200">
              <a:buFont typeface="+mj-lt"/>
              <a:buAutoNum type="alphaUcPeriod"/>
            </a:pPr>
            <a:r>
              <a:rPr lang="en-US" sz="2200" dirty="0" smtClean="0"/>
              <a:t>Positions </a:t>
            </a:r>
            <a:r>
              <a:rPr lang="en-US" sz="2200" dirty="0"/>
              <a:t>will be allocated responsibility for generating and packaging the </a:t>
            </a:r>
            <a:r>
              <a:rPr lang="en-US" sz="2200" dirty="0" smtClean="0"/>
              <a:t>information.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2200" dirty="0"/>
              <a:t>Develop a network showing information flows. </a:t>
            </a:r>
          </a:p>
          <a:p>
            <a:pPr marL="1371600" lvl="2" indent="-457200">
              <a:buFont typeface="+mj-lt"/>
              <a:buAutoNum type="alphaU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. Test </a:t>
            </a:r>
            <a:r>
              <a:rPr lang="en-US" dirty="0"/>
              <a:t>the system until it meets the operational </a:t>
            </a:r>
            <a:r>
              <a:rPr lang="en-US" dirty="0" smtClean="0"/>
              <a:t>requirements</a:t>
            </a:r>
          </a:p>
          <a:p>
            <a:pPr marL="514350" indent="-514350">
              <a:buAutoNum type="alphaUcPeriod" startAt="6"/>
            </a:pPr>
            <a:r>
              <a:rPr lang="en-US" dirty="0" smtClean="0"/>
              <a:t>Re-check </a:t>
            </a:r>
            <a:r>
              <a:rPr lang="en-US" dirty="0"/>
              <a:t>that all the critical data pertaining to various sub-systems and for the organization as a whole are fully captured</a:t>
            </a:r>
            <a:r>
              <a:rPr lang="en-US" dirty="0" smtClean="0"/>
              <a:t>.</a:t>
            </a:r>
          </a:p>
          <a:p>
            <a:pPr marL="514350" indent="-514350">
              <a:buAutoNum type="alphaUcPeriod" startAt="6"/>
            </a:pPr>
            <a:r>
              <a:rPr lang="en-US" dirty="0"/>
              <a:t>Monitor actual implementation of the MIS and its functioning from time to time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5.1.1. NEED FOR SYSTEMS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Business systems are usually </a:t>
            </a:r>
            <a:r>
              <a:rPr lang="en-US" dirty="0" smtClean="0"/>
              <a:t>complex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Making changes to a system without reference to its effects on other subsystems or current working practices could result in a worsening rather than </a:t>
            </a:r>
            <a:r>
              <a:rPr lang="en-US" dirty="0" smtClean="0"/>
              <a:t>improvement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Criteria for </a:t>
            </a:r>
            <a:r>
              <a:rPr lang="en-US" b="1" dirty="0" smtClean="0"/>
              <a:t>MIS</a:t>
            </a:r>
          </a:p>
          <a:p>
            <a:pPr>
              <a:buNone/>
            </a:pPr>
            <a:r>
              <a:rPr lang="en-US" sz="3800" b="1" dirty="0" smtClean="0"/>
              <a:t>1.Relevance</a:t>
            </a:r>
            <a:r>
              <a:rPr lang="en-US" sz="3800" dirty="0" smtClean="0"/>
              <a:t> </a:t>
            </a:r>
            <a:r>
              <a:rPr lang="en-US" sz="3800" dirty="0"/>
              <a:t>Information should be relevant to the individual decision-makers at their level of management. </a:t>
            </a:r>
          </a:p>
          <a:p>
            <a:pPr>
              <a:buNone/>
            </a:pPr>
            <a:r>
              <a:rPr lang="en-US" sz="3800" b="1" dirty="0"/>
              <a:t>2.</a:t>
            </a:r>
            <a:r>
              <a:rPr lang="en-US" sz="3800" dirty="0"/>
              <a:t> </a:t>
            </a:r>
            <a:r>
              <a:rPr lang="en-US" sz="3800" b="1" dirty="0"/>
              <a:t>Management by exception</a:t>
            </a:r>
            <a:r>
              <a:rPr lang="en-US" sz="3800" dirty="0"/>
              <a:t> Managers should get precise information pertaining to factors critical to their decision making. </a:t>
            </a:r>
          </a:p>
          <a:p>
            <a:pPr>
              <a:buNone/>
            </a:pPr>
            <a:r>
              <a:rPr lang="en-US" sz="3800" b="1" dirty="0"/>
              <a:t>3. Accuracy</a:t>
            </a:r>
            <a:r>
              <a:rPr lang="en-US" sz="3800" dirty="0"/>
              <a:t> The database from which information is extracted should be up-to-date, contextually relevant and validated. </a:t>
            </a:r>
          </a:p>
          <a:p>
            <a:pPr>
              <a:buNone/>
            </a:pPr>
            <a:r>
              <a:rPr lang="en-US" sz="3800" b="1" dirty="0"/>
              <a:t>4.</a:t>
            </a:r>
            <a:r>
              <a:rPr lang="en-US" sz="3800" dirty="0"/>
              <a:t> </a:t>
            </a:r>
            <a:r>
              <a:rPr lang="en-US" sz="3800" b="1" dirty="0"/>
              <a:t>Timeliness</a:t>
            </a:r>
            <a:r>
              <a:rPr lang="en-US" sz="3800" dirty="0"/>
              <a:t> The information should be provided at the time required. </a:t>
            </a:r>
          </a:p>
          <a:p>
            <a:pPr>
              <a:buNone/>
            </a:pPr>
            <a:r>
              <a:rPr lang="en-US" sz="3800" b="1" dirty="0"/>
              <a:t>5.</a:t>
            </a:r>
            <a:r>
              <a:rPr lang="en-US" sz="3800" dirty="0"/>
              <a:t> </a:t>
            </a:r>
            <a:r>
              <a:rPr lang="en-US" sz="3800" b="1" dirty="0"/>
              <a:t>Adaptability</a:t>
            </a:r>
            <a:r>
              <a:rPr lang="en-US" sz="3800" dirty="0"/>
              <a:t> The information system should have an in-built capability for re-design so that it can suitably adapt to environmental changes and changing information requirements</a:t>
            </a:r>
          </a:p>
          <a:p>
            <a:pPr lvl="1"/>
            <a:endParaRPr lang="en-US" sz="3800" dirty="0"/>
          </a:p>
          <a:p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/>
              <a:t>Strategies for determining MIS design</a:t>
            </a:r>
            <a:endParaRPr lang="en-US" dirty="0"/>
          </a:p>
          <a:p>
            <a:pPr lvl="0"/>
            <a:r>
              <a:rPr lang="en-US" b="1" i="1" dirty="0"/>
              <a:t>Organization-chart approach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MIS is designed based on the traditional functional </a:t>
            </a:r>
            <a:r>
              <a:rPr lang="en-US" dirty="0" smtClean="0"/>
              <a:t>areas(the boundaries of the organization structure) </a:t>
            </a:r>
          </a:p>
          <a:p>
            <a:pPr lvl="0"/>
            <a:r>
              <a:rPr lang="en-US" b="1" i="1" dirty="0" smtClean="0"/>
              <a:t>Integrate-later </a:t>
            </a:r>
            <a:r>
              <a:rPr lang="en-US" b="1" i="1" dirty="0"/>
              <a:t>approach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largely </a:t>
            </a:r>
            <a:r>
              <a:rPr lang="en-US" dirty="0"/>
              <a:t>a </a:t>
            </a:r>
            <a:r>
              <a:rPr lang="en-US" i="1" dirty="0"/>
              <a:t>laissez faire</a:t>
            </a:r>
            <a:r>
              <a:rPr lang="en-US" dirty="0"/>
              <a:t>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, </a:t>
            </a:r>
            <a:r>
              <a:rPr lang="en-US" dirty="0"/>
              <a:t>it does not conform to any specified formats as part of an overall design.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notion of how the MIS will evolve in the organization. </a:t>
            </a:r>
            <a:endParaRPr lang="en-US" dirty="0" smtClean="0"/>
          </a:p>
          <a:p>
            <a:pPr lvl="1"/>
            <a:r>
              <a:rPr lang="en-US" dirty="0" smtClean="0"/>
              <a:t>becomes </a:t>
            </a:r>
            <a:r>
              <a:rPr lang="en-US" dirty="0"/>
              <a:t>difficult to </a:t>
            </a:r>
            <a:r>
              <a:rPr lang="en-US" dirty="0" smtClean="0"/>
              <a:t>integrate  </a:t>
            </a:r>
            <a:r>
              <a:rPr lang="en-US" dirty="0"/>
              <a:t>In today's environment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i="1" dirty="0" smtClean="0"/>
              <a:t>Data-collection approach:</a:t>
            </a:r>
            <a:r>
              <a:rPr lang="en-US" b="1" dirty="0" smtClean="0"/>
              <a:t> </a:t>
            </a:r>
            <a:r>
              <a:rPr lang="en-US" dirty="0" smtClean="0"/>
              <a:t>This approach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all data which might be relevant to MIS design.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are then classified. </a:t>
            </a:r>
            <a:endParaRPr lang="en-US" dirty="0" smtClean="0"/>
          </a:p>
          <a:p>
            <a:pPr lvl="1"/>
            <a:r>
              <a:rPr lang="en-US" dirty="0" smtClean="0"/>
              <a:t>classification </a:t>
            </a:r>
            <a:r>
              <a:rPr lang="en-US" dirty="0"/>
              <a:t>influences the way the data can be exploited usefully at a later stage.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classification therefore needs to be done extremely carefully.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i="1" dirty="0"/>
              <a:t>Database approach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large and detailed database is amassed, stored and maintained.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database approach is more and more accepted for two main reasons: </a:t>
            </a:r>
            <a:endParaRPr lang="en-US" dirty="0" smtClean="0"/>
          </a:p>
          <a:p>
            <a:pPr lvl="2"/>
            <a:r>
              <a:rPr lang="en-US" dirty="0" smtClean="0"/>
              <a:t>first</a:t>
            </a:r>
            <a:r>
              <a:rPr lang="en-US" dirty="0"/>
              <a:t>, because of data independence it allows for easier system development, even without attempting a complete MIS; </a:t>
            </a:r>
            <a:r>
              <a:rPr lang="en-US" dirty="0" smtClean="0"/>
              <a:t>and  </a:t>
            </a:r>
            <a:r>
              <a:rPr lang="en-US" dirty="0"/>
              <a:t>second, it provides management with immediate access to information required.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9600" b="1" i="1" dirty="0"/>
              <a:t>Top-down approach</a:t>
            </a:r>
            <a:r>
              <a:rPr lang="en-US" sz="9600" b="1" i="1" dirty="0" smtClean="0"/>
              <a:t>:</a:t>
            </a:r>
            <a:endParaRPr lang="en-US" sz="9600" dirty="0" smtClean="0"/>
          </a:p>
          <a:p>
            <a:pPr lvl="0"/>
            <a:r>
              <a:rPr lang="en-US" sz="9600" dirty="0" smtClean="0"/>
              <a:t>defining </a:t>
            </a:r>
            <a:r>
              <a:rPr lang="en-US" sz="9600" dirty="0"/>
              <a:t>the information needs for successive layers of management. </a:t>
            </a:r>
            <a:endParaRPr lang="en-US" sz="9600" dirty="0" smtClean="0"/>
          </a:p>
          <a:p>
            <a:pPr lvl="0"/>
            <a:r>
              <a:rPr lang="en-US" sz="9600" dirty="0" smtClean="0"/>
              <a:t>The </a:t>
            </a:r>
            <a:r>
              <a:rPr lang="en-US" sz="9600" dirty="0"/>
              <a:t>usefulness of this approach depends on the nature of the organization. </a:t>
            </a:r>
            <a:endParaRPr lang="en-US" sz="9600" dirty="0" smtClean="0"/>
          </a:p>
          <a:p>
            <a:pPr lvl="0"/>
            <a:r>
              <a:rPr lang="en-US" sz="9600" dirty="0" smtClean="0"/>
              <a:t> </a:t>
            </a:r>
            <a:r>
              <a:rPr lang="en-US" sz="9600" dirty="0"/>
              <a:t>suitable for those organizations where there is a difference in the type of information required at the various levels. </a:t>
            </a:r>
            <a:endParaRPr lang="en-US" sz="9600" dirty="0" smtClean="0"/>
          </a:p>
          <a:p>
            <a:pPr lvl="0"/>
            <a:endParaRPr lang="en-US" sz="5100" b="1" i="1" dirty="0" smtClean="0"/>
          </a:p>
          <a:p>
            <a:pPr lvl="0"/>
            <a:r>
              <a:rPr lang="en-US" sz="9600" b="1" i="1" dirty="0" smtClean="0"/>
              <a:t>Total-system </a:t>
            </a:r>
            <a:r>
              <a:rPr lang="en-US" sz="9600" b="1" i="1" dirty="0"/>
              <a:t>approach:</a:t>
            </a:r>
            <a:r>
              <a:rPr lang="en-US" sz="9600" dirty="0"/>
              <a:t> </a:t>
            </a:r>
          </a:p>
          <a:p>
            <a:pPr lvl="0"/>
            <a:r>
              <a:rPr lang="en-US" sz="7400" dirty="0" smtClean="0"/>
              <a:t> </a:t>
            </a:r>
            <a:r>
              <a:rPr lang="en-US" sz="9600" dirty="0"/>
              <a:t>the interrelationships of the basic information are defined prior to implementation. </a:t>
            </a:r>
            <a:endParaRPr lang="en-US" sz="9600" dirty="0" smtClean="0"/>
          </a:p>
          <a:p>
            <a:pPr lvl="0"/>
            <a:r>
              <a:rPr lang="en-US" sz="9600" dirty="0" smtClean="0"/>
              <a:t>Data </a:t>
            </a:r>
            <a:r>
              <a:rPr lang="en-US" sz="9600" dirty="0"/>
              <a:t>collection, storage and processing are designed and done within the framework of the total system. </a:t>
            </a:r>
            <a:endParaRPr lang="en-US" sz="9600" dirty="0" smtClean="0"/>
          </a:p>
          <a:p>
            <a:pPr lvl="0"/>
            <a:r>
              <a:rPr lang="en-US" sz="9600" dirty="0" smtClean="0"/>
              <a:t>This </a:t>
            </a:r>
            <a:r>
              <a:rPr lang="en-US" sz="9600" dirty="0"/>
              <a:t>approach can be successfully implemented in organizations which are developing.</a:t>
            </a:r>
          </a:p>
          <a:p>
            <a:pPr rtl="1">
              <a:buNone/>
            </a:pPr>
            <a:r>
              <a:rPr lang="en-US" sz="5100" dirty="0"/>
              <a:t> </a:t>
            </a:r>
          </a:p>
          <a:p>
            <a:endParaRPr lang="en-US" sz="5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Systems analysis will identify</a:t>
            </a:r>
          </a:p>
          <a:p>
            <a:pPr lvl="1"/>
            <a:r>
              <a:rPr lang="en-US" dirty="0"/>
              <a:t>User requirements </a:t>
            </a:r>
          </a:p>
          <a:p>
            <a:pPr lvl="1"/>
            <a:r>
              <a:rPr lang="en-US" dirty="0"/>
              <a:t>Outputs and processing needed.</a:t>
            </a:r>
          </a:p>
          <a:p>
            <a:pPr lvl="1"/>
            <a:r>
              <a:rPr lang="en-US" dirty="0"/>
              <a:t>Data required providing this processing and output.</a:t>
            </a:r>
          </a:p>
          <a:p>
            <a:pPr lvl="1"/>
            <a:r>
              <a:rPr lang="en-US" dirty="0"/>
              <a:t>Role of people in the process.</a:t>
            </a:r>
          </a:p>
          <a:p>
            <a:pPr lvl="1"/>
            <a:r>
              <a:rPr lang="en-US" dirty="0"/>
              <a:t>Security aspects to ensure the efficient continuation of the business.</a:t>
            </a:r>
          </a:p>
          <a:p>
            <a:pPr lvl="1"/>
            <a:r>
              <a:rPr lang="en-US" dirty="0"/>
              <a:t>Costs of providing the system.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System Analysis and Design Method </a:t>
            </a:r>
            <a:r>
              <a:rPr lang="en-US" dirty="0"/>
              <a:t>was designed to formalize the stages of the Systems Life Cycle from planning through to implementation and maintenance as follows (</a:t>
            </a:r>
            <a:r>
              <a:rPr lang="en-US" dirty="0" err="1"/>
              <a:t>Cashman</a:t>
            </a:r>
            <a:r>
              <a:rPr lang="en-US" dirty="0"/>
              <a:t>, 2001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Support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Planning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Review </a:t>
            </a:r>
            <a:r>
              <a:rPr lang="en-US" dirty="0"/>
              <a:t>project requests 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Prioritize </a:t>
            </a:r>
            <a:r>
              <a:rPr lang="en-US" dirty="0"/>
              <a:t>project requests, </a:t>
            </a:r>
            <a:endParaRPr lang="en-US" dirty="0" smtClean="0"/>
          </a:p>
          <a:p>
            <a:pPr lvl="1"/>
            <a:r>
              <a:rPr lang="en-US" dirty="0" smtClean="0"/>
              <a:t>Allocate </a:t>
            </a:r>
            <a:r>
              <a:rPr lang="en-US" dirty="0"/>
              <a:t>resources and </a:t>
            </a:r>
            <a:endParaRPr lang="en-US" dirty="0" smtClean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project development team)</a:t>
            </a:r>
          </a:p>
          <a:p>
            <a:pPr lvl="0"/>
            <a:r>
              <a:rPr lang="en-US" b="1" dirty="0"/>
              <a:t>Analysis</a:t>
            </a:r>
          </a:p>
          <a:p>
            <a:pPr lvl="1"/>
            <a:r>
              <a:rPr lang="en-US" dirty="0"/>
              <a:t>Conduct preliminary investigation, </a:t>
            </a:r>
          </a:p>
          <a:p>
            <a:r>
              <a:rPr lang="en-US" dirty="0"/>
              <a:t>perform detailed analysis activities </a:t>
            </a:r>
            <a:endParaRPr lang="en-US" dirty="0" smtClean="0"/>
          </a:p>
          <a:p>
            <a:pPr lvl="2"/>
            <a:r>
              <a:rPr lang="en-US" dirty="0" smtClean="0"/>
              <a:t>information needs assessment, requirements analysis, and requirements specification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Design</a:t>
            </a:r>
          </a:p>
          <a:p>
            <a:pPr lvl="1"/>
            <a:r>
              <a:rPr lang="en-US" dirty="0"/>
              <a:t>focused on the data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synthesis of alternatives, cost-effectiveness analysis of alternatives, </a:t>
            </a:r>
          </a:p>
          <a:p>
            <a:pPr lvl="1"/>
            <a:r>
              <a:rPr lang="en-US" dirty="0" smtClean="0"/>
              <a:t>specification of criteria for selecting a preferred alternative, selection of a preferred alternative</a:t>
            </a:r>
            <a:endParaRPr lang="en-US" dirty="0"/>
          </a:p>
          <a:p>
            <a:pPr lvl="0"/>
            <a:r>
              <a:rPr lang="en-US" dirty="0"/>
              <a:t>Implementation</a:t>
            </a:r>
          </a:p>
          <a:p>
            <a:pPr lvl="0"/>
            <a:r>
              <a:rPr lang="en-US" dirty="0"/>
              <a:t>Support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SSADM provides sets of standard analysis and design techniques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It separates the logical and physical components of a system.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stages of the systems life cycle are effectively broken down into a series of modules (called stages) with standard method of approaching and dealing with them.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method of approaching to SSADM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Feasibility </a:t>
            </a:r>
            <a:r>
              <a:rPr lang="en-US" dirty="0"/>
              <a:t>study</a:t>
            </a:r>
          </a:p>
          <a:p>
            <a:pPr lvl="0"/>
            <a:r>
              <a:rPr lang="en-US" dirty="0"/>
              <a:t>Investigation of current requirements</a:t>
            </a:r>
          </a:p>
          <a:p>
            <a:pPr lvl="0"/>
            <a:r>
              <a:rPr lang="en-US" dirty="0"/>
              <a:t>Business systems options.</a:t>
            </a:r>
          </a:p>
          <a:p>
            <a:pPr lvl="0"/>
            <a:r>
              <a:rPr lang="en-US" dirty="0"/>
              <a:t>Requirements Specification.</a:t>
            </a:r>
          </a:p>
          <a:p>
            <a:pPr lvl="0"/>
            <a:r>
              <a:rPr lang="en-US" dirty="0"/>
              <a:t>Technical Systems Specification.</a:t>
            </a:r>
          </a:p>
          <a:p>
            <a:pPr lvl="0"/>
            <a:r>
              <a:rPr lang="en-US" dirty="0"/>
              <a:t>Logical Design.</a:t>
            </a:r>
          </a:p>
          <a:p>
            <a:r>
              <a:rPr lang="en-US" dirty="0"/>
              <a:t>Physical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/>
              <a:t>Feasibility</a:t>
            </a:r>
            <a:r>
              <a:rPr lang="en-US" dirty="0"/>
              <a:t> is a measure of how suitable the development of a system will be to the organization. </a:t>
            </a:r>
          </a:p>
          <a:p>
            <a:r>
              <a:rPr lang="en-US" b="1" dirty="0"/>
              <a:t>Feasibility </a:t>
            </a:r>
            <a:r>
              <a:rPr lang="en-US" b="1" dirty="0" smtClean="0"/>
              <a:t>study</a:t>
            </a:r>
          </a:p>
          <a:p>
            <a:r>
              <a:rPr lang="en-US" dirty="0" smtClean="0"/>
              <a:t>clearly </a:t>
            </a:r>
            <a:r>
              <a:rPr lang="en-US" dirty="0"/>
              <a:t>define the scope and objectives of the systems </a:t>
            </a:r>
            <a:r>
              <a:rPr lang="en-US" dirty="0" smtClean="0"/>
              <a:t>project </a:t>
            </a:r>
          </a:p>
          <a:p>
            <a:r>
              <a:rPr lang="en-US" dirty="0" smtClean="0"/>
              <a:t> </a:t>
            </a:r>
            <a:r>
              <a:rPr lang="en-US" dirty="0"/>
              <a:t>identify alternative solutions to the problem defined earlier.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740</TotalTime>
  <Words>1739</Words>
  <Application>Microsoft Office PowerPoint</Application>
  <PresentationFormat>On-screen Show (4:3)</PresentationFormat>
  <Paragraphs>212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Oriel</vt:lpstr>
      <vt:lpstr>Chapter five </vt:lpstr>
      <vt:lpstr>5.1. MIS and the System Analysis </vt:lpstr>
      <vt:lpstr>5.1.1. NEED FOR SYSTEMS ANALYSIS </vt:lpstr>
      <vt:lpstr>Cont.</vt:lpstr>
      <vt:lpstr>Cont.</vt:lpstr>
      <vt:lpstr>Cont.</vt:lpstr>
      <vt:lpstr>Cont.</vt:lpstr>
      <vt:lpstr>standard method of approaching to SSADM</vt:lpstr>
      <vt:lpstr>Cont.</vt:lpstr>
      <vt:lpstr>Cont.</vt:lpstr>
      <vt:lpstr>Cont.</vt:lpstr>
      <vt:lpstr>Cont.</vt:lpstr>
      <vt:lpstr>Fact finding tools </vt:lpstr>
      <vt:lpstr>Cont.</vt:lpstr>
      <vt:lpstr>Cont.</vt:lpstr>
      <vt:lpstr>Cont.</vt:lpstr>
      <vt:lpstr> 5.2. System Development Process Models </vt:lpstr>
      <vt:lpstr>Cont.</vt:lpstr>
      <vt:lpstr>Cont.</vt:lpstr>
      <vt:lpstr>Waterfall process Model</vt:lpstr>
      <vt:lpstr>Cont.</vt:lpstr>
      <vt:lpstr>System Development Process Models cont.</vt:lpstr>
      <vt:lpstr>Iterative Development process</vt:lpstr>
      <vt:lpstr> Problems associated with the Iterative Model </vt:lpstr>
      <vt:lpstr>System Development Process Models cont.</vt:lpstr>
      <vt:lpstr>Cont.</vt:lpstr>
      <vt:lpstr>Cont.</vt:lpstr>
      <vt:lpstr>The MIS implementation </vt:lpstr>
      <vt:lpstr>Cont.</vt:lpstr>
      <vt:lpstr>Cont.</vt:lpstr>
      <vt:lpstr>Cont.</vt:lpstr>
      <vt:lpstr>Cont.</vt:lpstr>
      <vt:lpstr>Cont.</vt:lpstr>
      <vt:lpstr>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 </dc:title>
  <dc:creator>User</dc:creator>
  <cp:lastModifiedBy>ismail - [2010]</cp:lastModifiedBy>
  <cp:revision>8</cp:revision>
  <dcterms:created xsi:type="dcterms:W3CDTF">2011-12-12T11:42:39Z</dcterms:created>
  <dcterms:modified xsi:type="dcterms:W3CDTF">2011-12-11T09:54:46Z</dcterms:modified>
</cp:coreProperties>
</file>