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8" r:id="rId10"/>
    <p:sldId id="270" r:id="rId11"/>
    <p:sldId id="271" r:id="rId12"/>
    <p:sldId id="306" r:id="rId13"/>
    <p:sldId id="273" r:id="rId14"/>
    <p:sldId id="274" r:id="rId15"/>
    <p:sldId id="276" r:id="rId16"/>
    <p:sldId id="291" r:id="rId17"/>
    <p:sldId id="277" r:id="rId18"/>
    <p:sldId id="279" r:id="rId19"/>
    <p:sldId id="257" r:id="rId20"/>
    <p:sldId id="280" r:id="rId21"/>
    <p:sldId id="281" r:id="rId22"/>
    <p:sldId id="282" r:id="rId23"/>
    <p:sldId id="284" r:id="rId24"/>
    <p:sldId id="285" r:id="rId25"/>
    <p:sldId id="286" r:id="rId26"/>
    <p:sldId id="287" r:id="rId27"/>
    <p:sldId id="288" r:id="rId28"/>
    <p:sldId id="290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7" r:id="rId42"/>
    <p:sldId id="305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BEC6E9-3DF6-4C8D-B92B-FA2301507048}" type="doc">
      <dgm:prSet loTypeId="urn:microsoft.com/office/officeart/2009/layout/CircleArrowProcess" loCatId="cycle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0585A42-6FBF-4B21-A900-E32CAC968C5E}">
      <dgm:prSet phldrT="[Text]" custT="1"/>
      <dgm:spPr/>
      <dgm:t>
        <a:bodyPr/>
        <a:lstStyle/>
        <a:p>
          <a:r>
            <a:rPr lang="en-GB" sz="4800"/>
            <a:t>Thank</a:t>
          </a:r>
          <a:endParaRPr lang="en-GB" sz="4800" dirty="0"/>
        </a:p>
      </dgm:t>
    </dgm:pt>
    <dgm:pt modelId="{1D9E50FF-4CF1-445C-871C-705098DCB352}" type="parTrans" cxnId="{1B141722-1651-4B8C-A7A6-B7A553BA6241}">
      <dgm:prSet/>
      <dgm:spPr/>
      <dgm:t>
        <a:bodyPr/>
        <a:lstStyle/>
        <a:p>
          <a:endParaRPr lang="en-GB"/>
        </a:p>
      </dgm:t>
    </dgm:pt>
    <dgm:pt modelId="{D9CE7EAA-70E8-4AF9-8D75-479735A27EE0}" type="sibTrans" cxnId="{1B141722-1651-4B8C-A7A6-B7A553BA6241}">
      <dgm:prSet/>
      <dgm:spPr/>
      <dgm:t>
        <a:bodyPr/>
        <a:lstStyle/>
        <a:p>
          <a:endParaRPr lang="en-GB"/>
        </a:p>
      </dgm:t>
    </dgm:pt>
    <dgm:pt modelId="{8A3B83E4-C4B9-443E-A67F-4C188EE454E2}">
      <dgm:prSet phldrT="[Text]" custT="1"/>
      <dgm:spPr/>
      <dgm:t>
        <a:bodyPr/>
        <a:lstStyle/>
        <a:p>
          <a:r>
            <a:rPr lang="en-GB" sz="4800" dirty="0"/>
            <a:t>You</a:t>
          </a:r>
        </a:p>
      </dgm:t>
    </dgm:pt>
    <dgm:pt modelId="{A38C6A17-92BB-4A06-81D6-718E0B0CA873}" type="parTrans" cxnId="{4634BDF5-3FA7-444B-A5EB-955A8A3ADED2}">
      <dgm:prSet/>
      <dgm:spPr/>
      <dgm:t>
        <a:bodyPr/>
        <a:lstStyle/>
        <a:p>
          <a:endParaRPr lang="en-GB"/>
        </a:p>
      </dgm:t>
    </dgm:pt>
    <dgm:pt modelId="{0EA4F72C-C5A9-43B9-BFFD-CCDF9346FBAE}" type="sibTrans" cxnId="{4634BDF5-3FA7-444B-A5EB-955A8A3ADED2}">
      <dgm:prSet/>
      <dgm:spPr/>
      <dgm:t>
        <a:bodyPr/>
        <a:lstStyle/>
        <a:p>
          <a:endParaRPr lang="en-GB"/>
        </a:p>
      </dgm:t>
    </dgm:pt>
    <dgm:pt modelId="{730C5CEC-069E-44F2-9C34-A1834AD3301D}">
      <dgm:prSet phldrT="[Text]" custT="1"/>
      <dgm:spPr/>
      <dgm:t>
        <a:bodyPr/>
        <a:lstStyle/>
        <a:p>
          <a:r>
            <a:rPr lang="en-GB" sz="4800" dirty="0"/>
            <a:t>!!!!!!</a:t>
          </a:r>
        </a:p>
      </dgm:t>
    </dgm:pt>
    <dgm:pt modelId="{214C88C7-9D7A-42F9-9DB8-3F4FEE5DD986}" type="parTrans" cxnId="{D839D716-3A88-4760-9133-B8376744EBDE}">
      <dgm:prSet/>
      <dgm:spPr/>
      <dgm:t>
        <a:bodyPr/>
        <a:lstStyle/>
        <a:p>
          <a:endParaRPr lang="en-GB"/>
        </a:p>
      </dgm:t>
    </dgm:pt>
    <dgm:pt modelId="{829DD49E-7A68-451A-A2CA-14C2CB8F73E7}" type="sibTrans" cxnId="{D839D716-3A88-4760-9133-B8376744EBDE}">
      <dgm:prSet/>
      <dgm:spPr/>
      <dgm:t>
        <a:bodyPr/>
        <a:lstStyle/>
        <a:p>
          <a:endParaRPr lang="en-GB"/>
        </a:p>
      </dgm:t>
    </dgm:pt>
    <dgm:pt modelId="{D6EE80D1-0BC1-4715-A2C5-D3238F154C83}" type="pres">
      <dgm:prSet presAssocID="{7FBEC6E9-3DF6-4C8D-B92B-FA2301507048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16DBC2C2-DCD2-4D3B-8831-5FDFF8A7EA32}" type="pres">
      <dgm:prSet presAssocID="{50585A42-6FBF-4B21-A900-E32CAC968C5E}" presName="Accent1" presStyleCnt="0"/>
      <dgm:spPr/>
    </dgm:pt>
    <dgm:pt modelId="{AA85E505-30E5-4BFA-A245-833367942816}" type="pres">
      <dgm:prSet presAssocID="{50585A42-6FBF-4B21-A900-E32CAC968C5E}" presName="Accent" presStyleLbl="node1" presStyleIdx="0" presStyleCnt="3" custScaleX="128655" custScaleY="136371" custLinFactNeighborX="-4384" custLinFactNeighborY="-9093"/>
      <dgm:spPr/>
    </dgm:pt>
    <dgm:pt modelId="{13C7D7CF-43F2-47D7-AE1A-462D575D677E}" type="pres">
      <dgm:prSet presAssocID="{50585A42-6FBF-4B21-A900-E32CAC968C5E}" presName="Parent1" presStyleLbl="revTx" presStyleIdx="0" presStyleCnt="3" custScaleX="130923" custLinFactNeighborX="-4680" custLinFactNeighborY="-31774">
        <dgm:presLayoutVars>
          <dgm:chMax val="1"/>
          <dgm:chPref val="1"/>
          <dgm:bulletEnabled val="1"/>
        </dgm:presLayoutVars>
      </dgm:prSet>
      <dgm:spPr/>
    </dgm:pt>
    <dgm:pt modelId="{042B830A-9B4A-4BCC-B33A-233CBCC9184C}" type="pres">
      <dgm:prSet presAssocID="{8A3B83E4-C4B9-443E-A67F-4C188EE454E2}" presName="Accent2" presStyleCnt="0"/>
      <dgm:spPr/>
    </dgm:pt>
    <dgm:pt modelId="{BD0AAE28-97AD-444F-A1EE-82245F6C07DF}" type="pres">
      <dgm:prSet presAssocID="{8A3B83E4-C4B9-443E-A67F-4C188EE454E2}" presName="Accent" presStyleLbl="node1" presStyleIdx="1" presStyleCnt="3" custScaleX="161904" custScaleY="126585"/>
      <dgm:spPr/>
    </dgm:pt>
    <dgm:pt modelId="{D3749A54-8B96-4306-B9EE-602DA3B0F784}" type="pres">
      <dgm:prSet presAssocID="{8A3B83E4-C4B9-443E-A67F-4C188EE454E2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317820B8-A2D7-43C4-A1A6-30C5D5924454}" type="pres">
      <dgm:prSet presAssocID="{730C5CEC-069E-44F2-9C34-A1834AD3301D}" presName="Accent3" presStyleCnt="0"/>
      <dgm:spPr/>
    </dgm:pt>
    <dgm:pt modelId="{F0AED33E-AC4D-45C8-910E-7568DCCAD660}" type="pres">
      <dgm:prSet presAssocID="{730C5CEC-069E-44F2-9C34-A1834AD3301D}" presName="Accent" presStyleLbl="node1" presStyleIdx="2" presStyleCnt="3" custScaleX="168921"/>
      <dgm:spPr/>
    </dgm:pt>
    <dgm:pt modelId="{7F895CF6-B50E-45C6-B82B-A3E4911BDBD5}" type="pres">
      <dgm:prSet presAssocID="{730C5CEC-069E-44F2-9C34-A1834AD3301D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839D716-3A88-4760-9133-B8376744EBDE}" srcId="{7FBEC6E9-3DF6-4C8D-B92B-FA2301507048}" destId="{730C5CEC-069E-44F2-9C34-A1834AD3301D}" srcOrd="2" destOrd="0" parTransId="{214C88C7-9D7A-42F9-9DB8-3F4FEE5DD986}" sibTransId="{829DD49E-7A68-451A-A2CA-14C2CB8F73E7}"/>
    <dgm:cxn modelId="{A4242B20-D019-4A04-B6A1-9914559EE6BD}" type="presOf" srcId="{8A3B83E4-C4B9-443E-A67F-4C188EE454E2}" destId="{D3749A54-8B96-4306-B9EE-602DA3B0F784}" srcOrd="0" destOrd="0" presId="urn:microsoft.com/office/officeart/2009/layout/CircleArrowProcess"/>
    <dgm:cxn modelId="{1B141722-1651-4B8C-A7A6-B7A553BA6241}" srcId="{7FBEC6E9-3DF6-4C8D-B92B-FA2301507048}" destId="{50585A42-6FBF-4B21-A900-E32CAC968C5E}" srcOrd="0" destOrd="0" parTransId="{1D9E50FF-4CF1-445C-871C-705098DCB352}" sibTransId="{D9CE7EAA-70E8-4AF9-8D75-479735A27EE0}"/>
    <dgm:cxn modelId="{5011D368-E549-44B3-BF57-6A65B5104393}" type="presOf" srcId="{50585A42-6FBF-4B21-A900-E32CAC968C5E}" destId="{13C7D7CF-43F2-47D7-AE1A-462D575D677E}" srcOrd="0" destOrd="0" presId="urn:microsoft.com/office/officeart/2009/layout/CircleArrowProcess"/>
    <dgm:cxn modelId="{140FD075-4139-4A18-879C-641F9FB19745}" type="presOf" srcId="{7FBEC6E9-3DF6-4C8D-B92B-FA2301507048}" destId="{D6EE80D1-0BC1-4715-A2C5-D3238F154C83}" srcOrd="0" destOrd="0" presId="urn:microsoft.com/office/officeart/2009/layout/CircleArrowProcess"/>
    <dgm:cxn modelId="{E0736F89-1C4D-4878-AA40-E5DABC5F1F02}" type="presOf" srcId="{730C5CEC-069E-44F2-9C34-A1834AD3301D}" destId="{7F895CF6-B50E-45C6-B82B-A3E4911BDBD5}" srcOrd="0" destOrd="0" presId="urn:microsoft.com/office/officeart/2009/layout/CircleArrowProcess"/>
    <dgm:cxn modelId="{4634BDF5-3FA7-444B-A5EB-955A8A3ADED2}" srcId="{7FBEC6E9-3DF6-4C8D-B92B-FA2301507048}" destId="{8A3B83E4-C4B9-443E-A67F-4C188EE454E2}" srcOrd="1" destOrd="0" parTransId="{A38C6A17-92BB-4A06-81D6-718E0B0CA873}" sibTransId="{0EA4F72C-C5A9-43B9-BFFD-CCDF9346FBAE}"/>
    <dgm:cxn modelId="{04580F24-0F79-4060-B35C-7D581BD52773}" type="presParOf" srcId="{D6EE80D1-0BC1-4715-A2C5-D3238F154C83}" destId="{16DBC2C2-DCD2-4D3B-8831-5FDFF8A7EA32}" srcOrd="0" destOrd="0" presId="urn:microsoft.com/office/officeart/2009/layout/CircleArrowProcess"/>
    <dgm:cxn modelId="{1D83D35E-867C-4091-849D-D03400E21305}" type="presParOf" srcId="{16DBC2C2-DCD2-4D3B-8831-5FDFF8A7EA32}" destId="{AA85E505-30E5-4BFA-A245-833367942816}" srcOrd="0" destOrd="0" presId="urn:microsoft.com/office/officeart/2009/layout/CircleArrowProcess"/>
    <dgm:cxn modelId="{3554484F-B427-4A97-8E3F-0AA0AE71C36E}" type="presParOf" srcId="{D6EE80D1-0BC1-4715-A2C5-D3238F154C83}" destId="{13C7D7CF-43F2-47D7-AE1A-462D575D677E}" srcOrd="1" destOrd="0" presId="urn:microsoft.com/office/officeart/2009/layout/CircleArrowProcess"/>
    <dgm:cxn modelId="{F2AA029A-833B-4716-B7BF-49FC0D86BC4D}" type="presParOf" srcId="{D6EE80D1-0BC1-4715-A2C5-D3238F154C83}" destId="{042B830A-9B4A-4BCC-B33A-233CBCC9184C}" srcOrd="2" destOrd="0" presId="urn:microsoft.com/office/officeart/2009/layout/CircleArrowProcess"/>
    <dgm:cxn modelId="{0F3CFC6B-8D9B-484E-B8DF-A846C6EABA11}" type="presParOf" srcId="{042B830A-9B4A-4BCC-B33A-233CBCC9184C}" destId="{BD0AAE28-97AD-444F-A1EE-82245F6C07DF}" srcOrd="0" destOrd="0" presId="urn:microsoft.com/office/officeart/2009/layout/CircleArrowProcess"/>
    <dgm:cxn modelId="{648BE058-9A0F-4F60-9D03-18337A78FCFF}" type="presParOf" srcId="{D6EE80D1-0BC1-4715-A2C5-D3238F154C83}" destId="{D3749A54-8B96-4306-B9EE-602DA3B0F784}" srcOrd="3" destOrd="0" presId="urn:microsoft.com/office/officeart/2009/layout/CircleArrowProcess"/>
    <dgm:cxn modelId="{BD543492-2098-40F7-AB10-50AF29B82BAE}" type="presParOf" srcId="{D6EE80D1-0BC1-4715-A2C5-D3238F154C83}" destId="{317820B8-A2D7-43C4-A1A6-30C5D5924454}" srcOrd="4" destOrd="0" presId="urn:microsoft.com/office/officeart/2009/layout/CircleArrowProcess"/>
    <dgm:cxn modelId="{27B53DE4-18FA-4647-9EB7-5983A36777B7}" type="presParOf" srcId="{317820B8-A2D7-43C4-A1A6-30C5D5924454}" destId="{F0AED33E-AC4D-45C8-910E-7568DCCAD660}" srcOrd="0" destOrd="0" presId="urn:microsoft.com/office/officeart/2009/layout/CircleArrowProcess"/>
    <dgm:cxn modelId="{15AC875B-C561-4AF7-80D5-BC27C240CC7D}" type="presParOf" srcId="{D6EE80D1-0BC1-4715-A2C5-D3238F154C83}" destId="{7F895CF6-B50E-45C6-B82B-A3E4911BDBD5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5E505-30E5-4BFA-A245-833367942816}">
      <dsp:nvSpPr>
        <dsp:cNvPr id="0" name=""/>
        <dsp:cNvSpPr/>
      </dsp:nvSpPr>
      <dsp:spPr>
        <a:xfrm>
          <a:off x="2514588" y="-533403"/>
          <a:ext cx="3772987" cy="399987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C7D7CF-43F2-47D7-AE1A-462D575D677E}">
      <dsp:nvSpPr>
        <dsp:cNvPr id="0" name=""/>
        <dsp:cNvSpPr/>
      </dsp:nvSpPr>
      <dsp:spPr>
        <a:xfrm>
          <a:off x="3383310" y="1066796"/>
          <a:ext cx="2133536" cy="814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  <a:sp3d extrusionH="28000" prstMaterial="matte"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/>
            <a:t>Thank</a:t>
          </a:r>
          <a:endParaRPr lang="en-GB" sz="4800" kern="1200" dirty="0"/>
        </a:p>
      </dsp:txBody>
      <dsp:txXfrm>
        <a:off x="3383310" y="1066796"/>
        <a:ext cx="2133536" cy="814610"/>
      </dsp:txXfrm>
    </dsp:sp>
    <dsp:sp modelId="{BD0AAE28-97AD-444F-A1EE-82245F6C07DF}">
      <dsp:nvSpPr>
        <dsp:cNvPr id="0" name=""/>
        <dsp:cNvSpPr/>
      </dsp:nvSpPr>
      <dsp:spPr>
        <a:xfrm>
          <a:off x="1341088" y="1562093"/>
          <a:ext cx="4748060" cy="37128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749A54-8B96-4306-B9EE-602DA3B0F784}">
      <dsp:nvSpPr>
        <dsp:cNvPr id="0" name=""/>
        <dsp:cNvSpPr/>
      </dsp:nvSpPr>
      <dsp:spPr>
        <a:xfrm>
          <a:off x="2900312" y="3020655"/>
          <a:ext cx="1629611" cy="814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  <a:sp3d extrusionH="28000" prstMaterial="matte"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You</a:t>
          </a:r>
        </a:p>
      </dsp:txBody>
      <dsp:txXfrm>
        <a:off x="2900312" y="3020655"/>
        <a:ext cx="1629611" cy="814610"/>
      </dsp:txXfrm>
    </dsp:sp>
    <dsp:sp modelId="{F0AED33E-AC4D-45C8-910E-7568DCCAD660}">
      <dsp:nvSpPr>
        <dsp:cNvPr id="0" name=""/>
        <dsp:cNvSpPr/>
      </dsp:nvSpPr>
      <dsp:spPr>
        <a:xfrm>
          <a:off x="2403792" y="3838921"/>
          <a:ext cx="4256119" cy="252060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895CF6-B50E-45C6-B82B-A3E4911BDBD5}">
      <dsp:nvSpPr>
        <dsp:cNvPr id="0" name=""/>
        <dsp:cNvSpPr/>
      </dsp:nvSpPr>
      <dsp:spPr>
        <a:xfrm>
          <a:off x="3715394" y="4718116"/>
          <a:ext cx="1629611" cy="814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  <a:sp3d extrusionH="28000" prstMaterial="matte"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!!!!!!</a:t>
          </a:r>
        </a:p>
      </dsp:txBody>
      <dsp:txXfrm>
        <a:off x="3715394" y="4718116"/>
        <a:ext cx="1629611" cy="814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A4D3447-6D3A-40D0-8B9E-8BACFC4E9496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7E559F1-440A-40AE-8F03-538792E28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3447-6D3A-40D0-8B9E-8BACFC4E9496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59F1-440A-40AE-8F03-538792E28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3447-6D3A-40D0-8B9E-8BACFC4E9496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59F1-440A-40AE-8F03-538792E28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A4D3447-6D3A-40D0-8B9E-8BACFC4E9496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7E559F1-440A-40AE-8F03-538792E281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A4D3447-6D3A-40D0-8B9E-8BACFC4E9496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7E559F1-440A-40AE-8F03-538792E28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3447-6D3A-40D0-8B9E-8BACFC4E9496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59F1-440A-40AE-8F03-538792E281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3447-6D3A-40D0-8B9E-8BACFC4E9496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59F1-440A-40AE-8F03-538792E281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A4D3447-6D3A-40D0-8B9E-8BACFC4E9496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7E559F1-440A-40AE-8F03-538792E281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3447-6D3A-40D0-8B9E-8BACFC4E9496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59F1-440A-40AE-8F03-538792E28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A4D3447-6D3A-40D0-8B9E-8BACFC4E9496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7E559F1-440A-40AE-8F03-538792E281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A4D3447-6D3A-40D0-8B9E-8BACFC4E9496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7E559F1-440A-40AE-8F03-538792E281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A4D3447-6D3A-40D0-8B9E-8BACFC4E9496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7E559F1-440A-40AE-8F03-538792E28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81000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Chapter Four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2133600"/>
            <a:ext cx="6400800" cy="32004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Systems Analysis and Design &amp; MIS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Fact finding tools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0717" y="1752600"/>
            <a:ext cx="8382000" cy="4830763"/>
          </a:xfrm>
        </p:spPr>
        <p:txBody>
          <a:bodyPr/>
          <a:lstStyle/>
          <a:p>
            <a:r>
              <a:rPr lang="en-US" b="1" dirty="0"/>
              <a:t>Possible ways to obtain information could be: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Questionnaires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Interview 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Document analysis 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Systems Observation </a:t>
            </a:r>
          </a:p>
          <a:p>
            <a:r>
              <a:rPr lang="en-US" b="1" dirty="0"/>
              <a:t>Deliverable </a:t>
            </a:r>
            <a:r>
              <a:rPr lang="en-US" b="1" dirty="0">
                <a:solidFill>
                  <a:srgbClr val="00B0F0"/>
                </a:solidFill>
              </a:rPr>
              <a:t>: Specifications of the present system</a:t>
            </a:r>
            <a:r>
              <a:rPr lang="en-US" dirty="0"/>
              <a:t>. </a:t>
            </a:r>
          </a:p>
          <a:p>
            <a:pPr lvl="1">
              <a:buNone/>
            </a:pPr>
            <a:endParaRPr lang="en-US" b="1" dirty="0"/>
          </a:p>
          <a:p>
            <a:pPr lvl="1"/>
            <a:endParaRPr lang="en-US" b="1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304800"/>
            <a:ext cx="8153400" cy="6248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b="1" dirty="0">
                <a:solidFill>
                  <a:srgbClr val="FF0000"/>
                </a:solidFill>
              </a:rPr>
              <a:t>Systems design phase: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dirty="0"/>
              <a:t>The specifications of the present system are studied to </a:t>
            </a:r>
            <a:r>
              <a:rPr lang="en-US" dirty="0">
                <a:solidFill>
                  <a:srgbClr val="FF0000"/>
                </a:solidFill>
              </a:rPr>
              <a:t>determine what changes will be needed </a:t>
            </a:r>
            <a:r>
              <a:rPr lang="en-US" dirty="0"/>
              <a:t>to incorporate the user needs not met by the system currently. </a:t>
            </a:r>
          </a:p>
          <a:p>
            <a:pPr lvl="1"/>
            <a:r>
              <a:rPr lang="en-US" dirty="0"/>
              <a:t>The output will consist of the specifications, which must describe </a:t>
            </a:r>
            <a:r>
              <a:rPr lang="en-US" dirty="0">
                <a:solidFill>
                  <a:srgbClr val="00B0F0"/>
                </a:solidFill>
              </a:rPr>
              <a:t>both WHAT the proposed system will do and </a:t>
            </a:r>
            <a:r>
              <a:rPr lang="en-US" dirty="0">
                <a:solidFill>
                  <a:srgbClr val="00B050"/>
                </a:solidFill>
              </a:rPr>
              <a:t>HOW it will work</a:t>
            </a:r>
            <a:r>
              <a:rPr lang="en-US" dirty="0">
                <a:solidFill>
                  <a:srgbClr val="00B0F0"/>
                </a:solidFill>
              </a:rPr>
              <a:t>. </a:t>
            </a:r>
          </a:p>
          <a:p>
            <a:pPr lvl="1"/>
            <a:r>
              <a:rPr lang="en-US" dirty="0"/>
              <a:t>Deliverables</a:t>
            </a:r>
            <a:r>
              <a:rPr lang="en-US" dirty="0">
                <a:solidFill>
                  <a:srgbClr val="00B0F0"/>
                </a:solidFill>
              </a:rPr>
              <a:t>: </a:t>
            </a:r>
            <a:r>
              <a:rPr lang="en-US" b="1" dirty="0">
                <a:solidFill>
                  <a:srgbClr val="00B0F0"/>
                </a:solidFill>
              </a:rPr>
              <a:t>Specifications of the proposed system.</a:t>
            </a:r>
            <a:r>
              <a:rPr lang="en-US" dirty="0">
                <a:solidFill>
                  <a:srgbClr val="00B0F0"/>
                </a:solidFill>
              </a:rPr>
              <a:t> </a:t>
            </a:r>
          </a:p>
          <a:p>
            <a:endParaRPr lang="en-US" sz="2100" dirty="0"/>
          </a:p>
          <a:p>
            <a:pPr>
              <a:buFont typeface="Wingdings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Systems construction: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Programming the system </a:t>
            </a:r>
          </a:p>
          <a:p>
            <a:pPr lvl="1"/>
            <a:r>
              <a:rPr lang="en-US" dirty="0"/>
              <a:t>development of </a:t>
            </a:r>
            <a:r>
              <a:rPr lang="en-US" dirty="0">
                <a:solidFill>
                  <a:srgbClr val="00B0F0"/>
                </a:solidFill>
              </a:rPr>
              <a:t>user documentation </a:t>
            </a:r>
            <a:r>
              <a:rPr lang="en-US" dirty="0"/>
              <a:t>for the system as well as the programs. </a:t>
            </a:r>
          </a:p>
          <a:p>
            <a:pPr lvl="1"/>
            <a:r>
              <a:rPr lang="en-US" dirty="0"/>
              <a:t>Deliverables: </a:t>
            </a:r>
          </a:p>
          <a:p>
            <a:pPr lvl="2"/>
            <a:r>
              <a:rPr lang="en-US" sz="2000" dirty="0">
                <a:solidFill>
                  <a:srgbClr val="00B0F0"/>
                </a:solidFill>
              </a:rPr>
              <a:t>Programs</a:t>
            </a:r>
            <a:r>
              <a:rPr lang="en-US" sz="2000" dirty="0"/>
              <a:t>, </a:t>
            </a:r>
          </a:p>
          <a:p>
            <a:pPr lvl="2"/>
            <a:r>
              <a:rPr lang="en-US" sz="2000" dirty="0">
                <a:solidFill>
                  <a:srgbClr val="7030A0"/>
                </a:solidFill>
              </a:rPr>
              <a:t>their documentation, </a:t>
            </a:r>
          </a:p>
          <a:p>
            <a:pPr lvl="2"/>
            <a:r>
              <a:rPr lang="en-US" sz="2000" dirty="0">
                <a:solidFill>
                  <a:srgbClr val="00B050"/>
                </a:solidFill>
              </a:rPr>
              <a:t>and user manuals. </a:t>
            </a:r>
          </a:p>
          <a:p>
            <a:endParaRPr lang="en-US" sz="21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7848600" cy="5864352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Implementation</a:t>
            </a:r>
            <a:r>
              <a:rPr lang="en-GB" sz="2800" dirty="0"/>
              <a:t> also includes </a:t>
            </a:r>
            <a:r>
              <a:rPr lang="en-GB" sz="2800" dirty="0">
                <a:solidFill>
                  <a:srgbClr val="7030A0"/>
                </a:solidFill>
              </a:rPr>
              <a:t>converting from the old system to the new system</a:t>
            </a:r>
            <a:r>
              <a:rPr lang="en-GB" sz="2800" dirty="0"/>
              <a:t>, this may involve operating both new and old systems in </a:t>
            </a:r>
          </a:p>
          <a:p>
            <a:pPr marL="365760" lvl="1" indent="0">
              <a:buNone/>
            </a:pPr>
            <a:r>
              <a:rPr lang="en-GB" sz="2600" dirty="0"/>
              <a:t>a.  </a:t>
            </a:r>
            <a:r>
              <a:rPr lang="en-GB" sz="2600" b="1" dirty="0">
                <a:solidFill>
                  <a:srgbClr val="7030A0"/>
                </a:solidFill>
              </a:rPr>
              <a:t>parallel</a:t>
            </a:r>
            <a:r>
              <a:rPr lang="en-GB" sz="2600" dirty="0"/>
              <a:t> for a trial period, </a:t>
            </a:r>
          </a:p>
          <a:p>
            <a:pPr marL="365760" lvl="1" indent="0">
              <a:buNone/>
            </a:pPr>
            <a:r>
              <a:rPr lang="en-GB" sz="2600" dirty="0"/>
              <a:t>b.  operating a </a:t>
            </a:r>
            <a:r>
              <a:rPr lang="en-GB" sz="2600" b="1" dirty="0">
                <a:solidFill>
                  <a:srgbClr val="00B050"/>
                </a:solidFill>
              </a:rPr>
              <a:t>pilot system </a:t>
            </a:r>
            <a:r>
              <a:rPr lang="en-GB" sz="2600" dirty="0"/>
              <a:t>on a trial basis at one location, </a:t>
            </a:r>
          </a:p>
          <a:p>
            <a:pPr marL="365760" lvl="1" indent="0">
              <a:buNone/>
            </a:pPr>
            <a:r>
              <a:rPr lang="en-GB" sz="2600" dirty="0"/>
              <a:t>c.  </a:t>
            </a:r>
            <a:r>
              <a:rPr lang="en-GB" sz="2600" b="1" dirty="0">
                <a:solidFill>
                  <a:srgbClr val="0070C0"/>
                </a:solidFill>
              </a:rPr>
              <a:t>phasing </a:t>
            </a:r>
            <a:r>
              <a:rPr lang="en-GB" sz="2600" dirty="0"/>
              <a:t>in the new system one application or location at a time, or </a:t>
            </a:r>
          </a:p>
          <a:p>
            <a:pPr marL="365760" lvl="1" indent="0">
              <a:buNone/>
            </a:pPr>
            <a:r>
              <a:rPr lang="en-GB" sz="2600" dirty="0"/>
              <a:t>d.  an immediate </a:t>
            </a:r>
            <a:r>
              <a:rPr lang="en-GB" sz="2600" b="1" dirty="0">
                <a:solidFill>
                  <a:srgbClr val="FF0000"/>
                </a:solidFill>
              </a:rPr>
              <a:t>cutover </a:t>
            </a:r>
            <a:r>
              <a:rPr lang="en-GB" sz="2600" dirty="0"/>
              <a:t>to the new system.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6417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7467600" cy="487375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System testing &amp; evaluation: </a:t>
            </a:r>
          </a:p>
          <a:p>
            <a:pPr lvl="1"/>
            <a:r>
              <a:rPr lang="en-US" dirty="0"/>
              <a:t>Testing, </a:t>
            </a:r>
            <a:r>
              <a:rPr lang="en-US" dirty="0">
                <a:solidFill>
                  <a:srgbClr val="FF0000"/>
                </a:solidFill>
              </a:rPr>
              <a:t>verification </a:t>
            </a:r>
            <a:r>
              <a:rPr lang="en-US" dirty="0">
                <a:solidFill>
                  <a:srgbClr val="00B0F0"/>
                </a:solidFill>
              </a:rPr>
              <a:t>and validation of the system </a:t>
            </a:r>
            <a:r>
              <a:rPr lang="en-US" dirty="0"/>
              <a:t>just built. </a:t>
            </a:r>
          </a:p>
          <a:p>
            <a:pPr lvl="1"/>
            <a:r>
              <a:rPr lang="en-US" sz="2800" dirty="0"/>
              <a:t>Deliverables: </a:t>
            </a:r>
          </a:p>
          <a:p>
            <a:pPr lvl="2"/>
            <a:r>
              <a:rPr lang="en-US" sz="2400" dirty="0">
                <a:solidFill>
                  <a:srgbClr val="00B0F0"/>
                </a:solidFill>
              </a:rPr>
              <a:t>Test and evaluation results and </a:t>
            </a:r>
          </a:p>
          <a:p>
            <a:pPr lvl="2"/>
            <a:r>
              <a:rPr lang="en-US" sz="2400" dirty="0">
                <a:solidFill>
                  <a:srgbClr val="7030A0"/>
                </a:solidFill>
              </a:rPr>
              <a:t>the system ready to be delivered to the user/client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System Development Process Models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487375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While nearly all system development efforts engage in some combination of the above tasks,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They can be </a:t>
            </a:r>
            <a:r>
              <a:rPr lang="en-US" dirty="0">
                <a:solidFill>
                  <a:srgbClr val="FF0000"/>
                </a:solidFill>
              </a:rPr>
              <a:t>differentiated</a:t>
            </a:r>
            <a:r>
              <a:rPr lang="en-US" dirty="0"/>
              <a:t> by the </a:t>
            </a:r>
            <a:r>
              <a:rPr lang="en-US" b="1" i="1" dirty="0">
                <a:solidFill>
                  <a:srgbClr val="00B0F0"/>
                </a:solidFill>
              </a:rPr>
              <a:t>feedback</a:t>
            </a: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dirty="0"/>
              <a:t>and </a:t>
            </a:r>
            <a:r>
              <a:rPr lang="en-US" b="1" i="1" dirty="0">
                <a:solidFill>
                  <a:srgbClr val="00B0F0"/>
                </a:solidFill>
              </a:rPr>
              <a:t>control methods</a:t>
            </a: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dirty="0"/>
              <a:t>employed during development and the timing of activities.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Structured System Analysis and Design models </a:t>
            </a:r>
          </a:p>
          <a:p>
            <a:pPr lvl="1"/>
            <a:r>
              <a:rPr lang="en-US" sz="2400" dirty="0"/>
              <a:t>Each of which has its own </a:t>
            </a:r>
            <a:r>
              <a:rPr lang="en-US" sz="2400" dirty="0">
                <a:solidFill>
                  <a:srgbClr val="7030A0"/>
                </a:solidFill>
              </a:rPr>
              <a:t>strength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7030A0"/>
                </a:solidFill>
              </a:rPr>
              <a:t>weakness </a:t>
            </a:r>
          </a:p>
          <a:p>
            <a:pPr lvl="1"/>
            <a:r>
              <a:rPr lang="en-US" sz="2400" dirty="0"/>
              <a:t>Share some </a:t>
            </a:r>
            <a:r>
              <a:rPr lang="en-US" sz="2400" dirty="0">
                <a:solidFill>
                  <a:srgbClr val="00B0F0"/>
                </a:solidFill>
              </a:rPr>
              <a:t>common features </a:t>
            </a:r>
          </a:p>
          <a:p>
            <a:pPr lvl="1"/>
            <a:r>
              <a:rPr lang="en-US" sz="2400" dirty="0"/>
              <a:t>They are basis for </a:t>
            </a:r>
            <a:r>
              <a:rPr lang="en-US" sz="2400" dirty="0">
                <a:solidFill>
                  <a:srgbClr val="FF0000"/>
                </a:solidFill>
              </a:rPr>
              <a:t>today’s  system development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371600"/>
            <a:ext cx="7239000" cy="510235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The</a:t>
            </a:r>
            <a:r>
              <a:rPr lang="en-US" sz="2800" b="1" dirty="0">
                <a:solidFill>
                  <a:srgbClr val="FF0000"/>
                </a:solidFill>
              </a:rPr>
              <a:t> Waterfall Model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the </a:t>
            </a:r>
            <a:r>
              <a:rPr lang="en-US" dirty="0">
                <a:solidFill>
                  <a:srgbClr val="FF0000"/>
                </a:solidFill>
              </a:rPr>
              <a:t>earliest</a:t>
            </a:r>
            <a:r>
              <a:rPr lang="en-US" dirty="0"/>
              <a:t> method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still </a:t>
            </a:r>
            <a:r>
              <a:rPr lang="en-US" dirty="0">
                <a:solidFill>
                  <a:srgbClr val="FF0000"/>
                </a:solidFill>
              </a:rPr>
              <a:t>widely used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It is </a:t>
            </a:r>
            <a:r>
              <a:rPr lang="en-US" dirty="0">
                <a:solidFill>
                  <a:srgbClr val="00B050"/>
                </a:solidFill>
              </a:rPr>
              <a:t>attributed</a:t>
            </a:r>
            <a:r>
              <a:rPr lang="en-US" dirty="0"/>
              <a:t> with providing the </a:t>
            </a:r>
            <a:r>
              <a:rPr lang="en-US" dirty="0">
                <a:solidFill>
                  <a:srgbClr val="FF0000"/>
                </a:solidFill>
              </a:rPr>
              <a:t>theoretical basis </a:t>
            </a:r>
            <a:r>
              <a:rPr lang="en-US" dirty="0"/>
              <a:t>for other  </a:t>
            </a:r>
            <a:r>
              <a:rPr lang="en-US" i="1" dirty="0"/>
              <a:t>Process Models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closely resembles a “</a:t>
            </a:r>
            <a:r>
              <a:rPr lang="en-US" b="1" dirty="0">
                <a:solidFill>
                  <a:srgbClr val="FF0000"/>
                </a:solidFill>
              </a:rPr>
              <a:t>generic</a:t>
            </a:r>
            <a:r>
              <a:rPr lang="en-US" dirty="0"/>
              <a:t>” model for  software development.</a:t>
            </a:r>
          </a:p>
          <a:p>
            <a:pPr lvl="1">
              <a:buFont typeface="Wingdings" pitchFamily="2" charset="2"/>
              <a:buChar char="q"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2076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Waterfall process Model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76400"/>
            <a:ext cx="7620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7848600" cy="5867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b="1" dirty="0">
                <a:solidFill>
                  <a:srgbClr val="FF0000"/>
                </a:solidFill>
              </a:rPr>
              <a:t>Problem with Waterfall model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Real projects </a:t>
            </a:r>
            <a:r>
              <a:rPr lang="en-US" b="1" dirty="0"/>
              <a:t>rarely</a:t>
            </a:r>
            <a:r>
              <a:rPr lang="en-US" dirty="0"/>
              <a:t> follow the </a:t>
            </a:r>
            <a:r>
              <a:rPr lang="en-US" dirty="0">
                <a:solidFill>
                  <a:srgbClr val="FF0000"/>
                </a:solidFill>
              </a:rPr>
              <a:t>sequential flow </a:t>
            </a:r>
            <a:r>
              <a:rPr lang="en-US" dirty="0"/>
              <a:t>that the model proposes.</a:t>
            </a:r>
          </a:p>
          <a:p>
            <a:pPr lvl="1"/>
            <a:r>
              <a:rPr lang="en-US" dirty="0"/>
              <a:t> At the beginning of most projects there is often a great deal of </a:t>
            </a:r>
            <a:r>
              <a:rPr lang="en-US" dirty="0">
                <a:solidFill>
                  <a:srgbClr val="FF0000"/>
                </a:solidFill>
              </a:rPr>
              <a:t>uncertainty</a:t>
            </a:r>
            <a:r>
              <a:rPr lang="en-US" dirty="0"/>
              <a:t>  about </a:t>
            </a:r>
            <a:r>
              <a:rPr lang="en-US" dirty="0">
                <a:solidFill>
                  <a:srgbClr val="00B0F0"/>
                </a:solidFill>
              </a:rPr>
              <a:t>requirements and goals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Difficult for customers to identify </a:t>
            </a:r>
            <a:r>
              <a:rPr lang="en-US" dirty="0"/>
              <a:t>these criteria on a detailed level. </a:t>
            </a:r>
          </a:p>
          <a:p>
            <a:pPr lvl="1"/>
            <a:r>
              <a:rPr lang="en-US" dirty="0"/>
              <a:t>The model does not accommodate this </a:t>
            </a:r>
            <a:r>
              <a:rPr lang="en-US" dirty="0">
                <a:solidFill>
                  <a:srgbClr val="FF0000"/>
                </a:solidFill>
              </a:rPr>
              <a:t>natural uncertainty </a:t>
            </a:r>
            <a:r>
              <a:rPr lang="en-US" dirty="0"/>
              <a:t>very well.</a:t>
            </a:r>
          </a:p>
          <a:p>
            <a:pPr lvl="1"/>
            <a:r>
              <a:rPr lang="en-US" dirty="0"/>
              <a:t> Developing a system using the </a:t>
            </a:r>
            <a:r>
              <a:rPr lang="en-US" i="1" dirty="0"/>
              <a:t>Waterfall Model </a:t>
            </a:r>
            <a:r>
              <a:rPr lang="en-US" dirty="0"/>
              <a:t>can be a </a:t>
            </a:r>
            <a:r>
              <a:rPr lang="en-US" dirty="0">
                <a:solidFill>
                  <a:srgbClr val="FF0000"/>
                </a:solidFill>
              </a:rPr>
              <a:t>long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painstaking</a:t>
            </a:r>
            <a:r>
              <a:rPr lang="en-US" dirty="0"/>
              <a:t> process </a:t>
            </a:r>
            <a:r>
              <a:rPr lang="en-US" dirty="0">
                <a:solidFill>
                  <a:srgbClr val="00B050"/>
                </a:solidFill>
              </a:rPr>
              <a:t>that does not yield </a:t>
            </a:r>
            <a:r>
              <a:rPr lang="en-US" dirty="0"/>
              <a:t>a working version of the system until late in the process</a:t>
            </a:r>
          </a:p>
          <a:p>
            <a:pPr>
              <a:buNone/>
            </a:pPr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79248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2.    Iterative Development</a:t>
            </a:r>
          </a:p>
          <a:p>
            <a:pPr lvl="1"/>
            <a:r>
              <a:rPr lang="en-US" dirty="0"/>
              <a:t>could provide </a:t>
            </a:r>
            <a:r>
              <a:rPr lang="en-US" dirty="0">
                <a:solidFill>
                  <a:srgbClr val="FF0000"/>
                </a:solidFill>
              </a:rPr>
              <a:t>faster results,</a:t>
            </a:r>
          </a:p>
          <a:p>
            <a:pPr lvl="1"/>
            <a:r>
              <a:rPr lang="en-US" dirty="0"/>
              <a:t> require </a:t>
            </a:r>
            <a:r>
              <a:rPr lang="en-US" dirty="0">
                <a:solidFill>
                  <a:srgbClr val="00B0F0"/>
                </a:solidFill>
              </a:rPr>
              <a:t>less up-front </a:t>
            </a:r>
            <a:r>
              <a:rPr lang="en-US" dirty="0"/>
              <a:t>information </a:t>
            </a:r>
          </a:p>
          <a:p>
            <a:pPr lvl="1"/>
            <a:r>
              <a:rPr lang="en-US" dirty="0"/>
              <a:t>offer </a:t>
            </a:r>
            <a:r>
              <a:rPr lang="en-US" b="1" dirty="0">
                <a:solidFill>
                  <a:srgbClr val="00B0F0"/>
                </a:solidFill>
              </a:rPr>
              <a:t>greater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flexibility. </a:t>
            </a:r>
          </a:p>
          <a:p>
            <a:pPr lvl="1"/>
            <a:r>
              <a:rPr lang="en-US" dirty="0"/>
              <a:t>the project is </a:t>
            </a:r>
            <a:r>
              <a:rPr lang="en-US" dirty="0">
                <a:solidFill>
                  <a:srgbClr val="00B050"/>
                </a:solidFill>
              </a:rPr>
              <a:t>divided into small</a:t>
            </a:r>
            <a:r>
              <a:rPr lang="en-US" dirty="0"/>
              <a:t> parts. </a:t>
            </a:r>
          </a:p>
          <a:p>
            <a:pPr lvl="1"/>
            <a:r>
              <a:rPr lang="en-US" dirty="0"/>
              <a:t>allows the development team to </a:t>
            </a:r>
            <a:r>
              <a:rPr lang="en-US" dirty="0">
                <a:solidFill>
                  <a:srgbClr val="FF0000"/>
                </a:solidFill>
              </a:rPr>
              <a:t>demonstrate results earlier </a:t>
            </a:r>
            <a:r>
              <a:rPr lang="en-US" dirty="0"/>
              <a:t>on in the process and </a:t>
            </a:r>
            <a:r>
              <a:rPr lang="en-US" dirty="0">
                <a:solidFill>
                  <a:srgbClr val="FF0000"/>
                </a:solidFill>
              </a:rPr>
              <a:t>obtain valuable feedback </a:t>
            </a:r>
            <a:r>
              <a:rPr lang="en-US" dirty="0"/>
              <a:t>from system users.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each iteration is actually a mini-</a:t>
            </a:r>
            <a:r>
              <a:rPr lang="en-US" i="1" dirty="0">
                <a:solidFill>
                  <a:srgbClr val="FF0000"/>
                </a:solidFill>
              </a:rPr>
              <a:t>Waterfall </a:t>
            </a:r>
            <a:r>
              <a:rPr lang="en-US" dirty="0"/>
              <a:t>process with the feedback from one phase providing vital information for the design of the next phase.</a:t>
            </a:r>
          </a:p>
          <a:p>
            <a:pPr lvl="1"/>
            <a:r>
              <a:rPr lang="en-US" dirty="0"/>
              <a:t> In a </a:t>
            </a:r>
            <a:r>
              <a:rPr lang="en-US" b="1" dirty="0">
                <a:solidFill>
                  <a:srgbClr val="FF0000"/>
                </a:solidFill>
              </a:rPr>
              <a:t>variation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this model,</a:t>
            </a:r>
          </a:p>
          <a:p>
            <a:pPr lvl="2"/>
            <a:r>
              <a:rPr lang="en-US" dirty="0"/>
              <a:t> </a:t>
            </a:r>
            <a:r>
              <a:rPr lang="en-US" sz="2400" dirty="0"/>
              <a:t>the software products which are produced at the </a:t>
            </a:r>
            <a:r>
              <a:rPr lang="en-US" sz="2400" dirty="0">
                <a:solidFill>
                  <a:srgbClr val="00B0F0"/>
                </a:solidFill>
              </a:rPr>
              <a:t>end of each step </a:t>
            </a:r>
            <a:r>
              <a:rPr lang="en-US" sz="2400" dirty="0"/>
              <a:t>(or series of steps) can </a:t>
            </a:r>
            <a:r>
              <a:rPr lang="en-US" sz="2400" dirty="0">
                <a:solidFill>
                  <a:srgbClr val="FF0000"/>
                </a:solidFill>
              </a:rPr>
              <a:t>go into production immediately </a:t>
            </a:r>
            <a:r>
              <a:rPr lang="en-US" sz="2400" dirty="0"/>
              <a:t>as incremental releases.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034"/>
            <a:ext cx="74676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Iterative Development process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8763000" cy="502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System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382000" cy="525780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2800" b="1" dirty="0">
                <a:solidFill>
                  <a:srgbClr val="FF0000"/>
                </a:solidFill>
              </a:rPr>
              <a:t>Systems Analysis </a:t>
            </a:r>
            <a:r>
              <a:rPr lang="en-US" sz="2800" dirty="0"/>
              <a:t>is the process of </a:t>
            </a:r>
            <a:r>
              <a:rPr lang="en-US" sz="2800" dirty="0">
                <a:solidFill>
                  <a:srgbClr val="7030A0"/>
                </a:solidFill>
              </a:rPr>
              <a:t>investigation of a system’s operation </a:t>
            </a:r>
            <a:r>
              <a:rPr lang="en-US" sz="2800" dirty="0"/>
              <a:t>with a view to </a:t>
            </a:r>
            <a:r>
              <a:rPr lang="en-US" sz="2800" b="1" dirty="0"/>
              <a:t>changing</a:t>
            </a:r>
            <a:r>
              <a:rPr lang="en-US" sz="2800" dirty="0"/>
              <a:t> it to new </a:t>
            </a:r>
            <a:r>
              <a:rPr lang="en-US" sz="2800" dirty="0">
                <a:solidFill>
                  <a:srgbClr val="FF0000"/>
                </a:solidFill>
              </a:rPr>
              <a:t>requirements</a:t>
            </a:r>
            <a:r>
              <a:rPr lang="en-US" sz="2800" dirty="0"/>
              <a:t> or </a:t>
            </a:r>
            <a:r>
              <a:rPr lang="en-US" sz="2800" dirty="0">
                <a:solidFill>
                  <a:srgbClr val="FF0000"/>
                </a:solidFill>
              </a:rPr>
              <a:t>improving</a:t>
            </a:r>
            <a:r>
              <a:rPr lang="en-US" sz="2800" dirty="0"/>
              <a:t> its current working.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/>
              <a:t>Systems Analysis is plays a </a:t>
            </a:r>
            <a:r>
              <a:rPr lang="en-US" sz="2800" b="1" dirty="0">
                <a:solidFill>
                  <a:srgbClr val="FF0000"/>
                </a:solidFill>
              </a:rPr>
              <a:t>vital role </a:t>
            </a:r>
            <a:r>
              <a:rPr lang="en-US" sz="2800" dirty="0"/>
              <a:t>in the development of MIS.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/>
              <a:t>MIS is a </a:t>
            </a:r>
            <a:r>
              <a:rPr lang="en-US" sz="2800" b="1" dirty="0">
                <a:solidFill>
                  <a:srgbClr val="FF0000"/>
                </a:solidFill>
              </a:rPr>
              <a:t>conglomerate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of various systems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/>
              <a:t>Each system within the MIS </a:t>
            </a:r>
            <a:r>
              <a:rPr lang="en-US" sz="2800" dirty="0">
                <a:solidFill>
                  <a:srgbClr val="FF0000"/>
                </a:solidFill>
              </a:rPr>
              <a:t>plays a role </a:t>
            </a:r>
            <a:r>
              <a:rPr lang="en-US" sz="2800" dirty="0"/>
              <a:t>which contributes to the </a:t>
            </a:r>
            <a:r>
              <a:rPr lang="en-US" sz="2800" b="1" dirty="0">
                <a:solidFill>
                  <a:srgbClr val="FF0000"/>
                </a:solidFill>
              </a:rPr>
              <a:t>accomplishment</a:t>
            </a:r>
            <a:r>
              <a:rPr lang="en-US" sz="2800" dirty="0"/>
              <a:t> of the MIS </a:t>
            </a:r>
            <a:r>
              <a:rPr lang="en-US" sz="2800" b="1" dirty="0">
                <a:solidFill>
                  <a:srgbClr val="FF0000"/>
                </a:solidFill>
              </a:rPr>
              <a:t>objective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/>
              <a:t>The success of MIS </a:t>
            </a:r>
            <a:r>
              <a:rPr lang="en-US" sz="2800" b="1" dirty="0">
                <a:solidFill>
                  <a:srgbClr val="7030A0"/>
                </a:solidFill>
              </a:rPr>
              <a:t>lies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/>
              <a:t>in meeting the </a:t>
            </a:r>
            <a:r>
              <a:rPr lang="en-US" sz="2800" dirty="0">
                <a:solidFill>
                  <a:srgbClr val="FF0000"/>
                </a:solidFill>
              </a:rPr>
              <a:t>information needs of the various users  </a:t>
            </a:r>
            <a:r>
              <a:rPr lang="en-US" sz="2800" dirty="0"/>
              <a:t>in organization across all levels of the management.</a:t>
            </a:r>
          </a:p>
          <a:p>
            <a:pPr>
              <a:buFont typeface="Wingdings" pitchFamily="2" charset="2"/>
              <a:buChar char="q"/>
            </a:pPr>
            <a:endParaRPr lang="en-US" sz="2800" dirty="0"/>
          </a:p>
          <a:p>
            <a:pPr>
              <a:buFont typeface="Wingdings" pitchFamily="2" charset="2"/>
              <a:buChar char="q"/>
            </a:pP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001000" cy="639762"/>
          </a:xfrm>
        </p:spPr>
        <p:txBody>
          <a:bodyPr>
            <a:normAutofit fontScale="90000"/>
          </a:bodyPr>
          <a:lstStyle/>
          <a:p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Problems associated with the Iterative Model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5300" y="1066800"/>
            <a:ext cx="7810500" cy="53340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user community </a:t>
            </a:r>
            <a:r>
              <a:rPr lang="en-US" dirty="0"/>
              <a:t>needs to be </a:t>
            </a:r>
            <a:r>
              <a:rPr lang="en-US" dirty="0">
                <a:solidFill>
                  <a:srgbClr val="00B0F0"/>
                </a:solidFill>
              </a:rPr>
              <a:t>actively involved </a:t>
            </a:r>
            <a:r>
              <a:rPr lang="en-US" dirty="0"/>
              <a:t>throughout the project. </a:t>
            </a:r>
          </a:p>
          <a:p>
            <a:pPr lvl="0"/>
            <a:r>
              <a:rPr lang="en-US" dirty="0"/>
              <a:t>While this involvement is a positive for the project, it is </a:t>
            </a:r>
            <a:r>
              <a:rPr lang="en-US" dirty="0">
                <a:solidFill>
                  <a:srgbClr val="00B0F0"/>
                </a:solidFill>
              </a:rPr>
              <a:t>demanding on the time </a:t>
            </a:r>
            <a:r>
              <a:rPr lang="en-US" dirty="0"/>
              <a:t>of the staff and can add project </a:t>
            </a:r>
            <a:r>
              <a:rPr lang="en-US" dirty="0">
                <a:solidFill>
                  <a:srgbClr val="FF0000"/>
                </a:solidFill>
              </a:rPr>
              <a:t>delay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Communication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coordination skills </a:t>
            </a:r>
            <a:r>
              <a:rPr lang="en-US" dirty="0"/>
              <a:t>take center stage in project development.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Informal requests for improvement </a:t>
            </a:r>
            <a:r>
              <a:rPr lang="en-US" dirty="0"/>
              <a:t>after each phase may </a:t>
            </a:r>
            <a:r>
              <a:rPr lang="en-US" dirty="0">
                <a:solidFill>
                  <a:srgbClr val="00B050"/>
                </a:solidFill>
              </a:rPr>
              <a:t>lead to confusion  </a:t>
            </a:r>
            <a:r>
              <a:rPr lang="en-US" dirty="0"/>
              <a:t>a controlled mechanism for handling substantive requests needs to be developed.</a:t>
            </a:r>
          </a:p>
          <a:p>
            <a:pPr lvl="0"/>
            <a:r>
              <a:rPr lang="en-US" dirty="0"/>
              <a:t> Can lead to </a:t>
            </a:r>
            <a:r>
              <a:rPr lang="en-US" b="1" dirty="0">
                <a:solidFill>
                  <a:srgbClr val="FF0000"/>
                </a:solidFill>
              </a:rPr>
              <a:t>“scope creep</a:t>
            </a:r>
            <a:r>
              <a:rPr lang="en-US" dirty="0">
                <a:solidFill>
                  <a:srgbClr val="FF0000"/>
                </a:solidFill>
              </a:rPr>
              <a:t>,” </a:t>
            </a:r>
            <a:r>
              <a:rPr lang="en-US" dirty="0"/>
              <a:t>since user feedback following each phase may </a:t>
            </a:r>
            <a:r>
              <a:rPr lang="en-US" dirty="0">
                <a:solidFill>
                  <a:srgbClr val="00B050"/>
                </a:solidFill>
              </a:rPr>
              <a:t>lead to increased customer demands.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533400"/>
            <a:ext cx="8305800" cy="5943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3.   Prototyping</a:t>
            </a:r>
          </a:p>
          <a:p>
            <a:pPr marL="0" indent="0">
              <a:buNone/>
            </a:pPr>
            <a:endParaRPr lang="en-US" sz="3200" b="1" dirty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The </a:t>
            </a:r>
            <a:r>
              <a:rPr lang="en-US" sz="2400" i="1" dirty="0"/>
              <a:t>Prototyping Model </a:t>
            </a:r>
            <a:r>
              <a:rPr lang="en-US" sz="2400" dirty="0"/>
              <a:t>was developed on the assumption that:</a:t>
            </a:r>
          </a:p>
          <a:p>
            <a:pPr lvl="2"/>
            <a:r>
              <a:rPr lang="en-US" sz="2400" dirty="0"/>
              <a:t>It is often </a:t>
            </a:r>
            <a:r>
              <a:rPr lang="en-US" sz="2400" b="1" dirty="0">
                <a:solidFill>
                  <a:srgbClr val="FF0000"/>
                </a:solidFill>
              </a:rPr>
              <a:t>difficult</a:t>
            </a:r>
            <a:r>
              <a:rPr lang="en-US" sz="2400" dirty="0"/>
              <a:t> to know all of </a:t>
            </a:r>
            <a:r>
              <a:rPr lang="en-US" sz="2400" dirty="0">
                <a:solidFill>
                  <a:srgbClr val="FF0000"/>
                </a:solidFill>
              </a:rPr>
              <a:t>your requirements </a:t>
            </a:r>
            <a:r>
              <a:rPr lang="en-US" sz="2400" dirty="0"/>
              <a:t>at the beginning of a project.</a:t>
            </a:r>
          </a:p>
          <a:p>
            <a:pPr lvl="1"/>
            <a:r>
              <a:rPr lang="en-US" sz="2400" dirty="0"/>
              <a:t>the developer builds a </a:t>
            </a:r>
            <a:r>
              <a:rPr lang="en-US" sz="2800" dirty="0">
                <a:solidFill>
                  <a:srgbClr val="FF0000"/>
                </a:solidFill>
              </a:rPr>
              <a:t>simplified version </a:t>
            </a:r>
            <a:r>
              <a:rPr lang="en-US" sz="2400" dirty="0"/>
              <a:t>of the proposed system and presents it to the customer </a:t>
            </a:r>
          </a:p>
          <a:p>
            <a:pPr lvl="1"/>
            <a:r>
              <a:rPr lang="en-US" sz="2400" dirty="0"/>
              <a:t>The customer in turn </a:t>
            </a:r>
            <a:r>
              <a:rPr lang="en-US" sz="2400" dirty="0">
                <a:solidFill>
                  <a:srgbClr val="FF0000"/>
                </a:solidFill>
              </a:rPr>
              <a:t>provides feedback </a:t>
            </a:r>
            <a:r>
              <a:rPr lang="en-US" sz="2400" dirty="0"/>
              <a:t>to the developer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</a:rPr>
              <a:t>Refine the system requirements </a:t>
            </a:r>
            <a:r>
              <a:rPr lang="en-US" sz="2400" dirty="0"/>
              <a:t>to incorporate the additional information</a:t>
            </a:r>
          </a:p>
          <a:p>
            <a:pPr lvl="1"/>
            <a:r>
              <a:rPr lang="en-US" sz="2400" dirty="0"/>
              <a:t>the prototype code is </a:t>
            </a:r>
            <a:r>
              <a:rPr lang="en-US" sz="2400" dirty="0">
                <a:solidFill>
                  <a:srgbClr val="FF0000"/>
                </a:solidFill>
              </a:rPr>
              <a:t>thrown away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00B050"/>
                </a:solidFill>
              </a:rPr>
              <a:t>entirely new programs are developed </a:t>
            </a:r>
            <a:r>
              <a:rPr lang="en-US" sz="2400" dirty="0"/>
              <a:t>once requirements are identified.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533400"/>
            <a:ext cx="7696200" cy="5867400"/>
          </a:xfrm>
        </p:spPr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</a:rPr>
              <a:t>Steps  to develop prototyping model</a:t>
            </a:r>
          </a:p>
          <a:p>
            <a:pPr lvl="1"/>
            <a:endParaRPr lang="en-US" b="1" dirty="0"/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Requirements Definition/Collection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Design</a:t>
            </a:r>
          </a:p>
          <a:p>
            <a:pPr lvl="1"/>
            <a:r>
              <a:rPr lang="en-US" b="1" dirty="0"/>
              <a:t>Prototype Creation/Modification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Assessment</a:t>
            </a:r>
          </a:p>
          <a:p>
            <a:pPr lvl="1"/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</a:rPr>
              <a:t>Prototype Refinement</a:t>
            </a:r>
            <a:br>
              <a:rPr lang="en-US" b="1" dirty="0"/>
            </a:br>
            <a:endParaRPr lang="en-US" b="1" dirty="0"/>
          </a:p>
          <a:p>
            <a:pPr marL="0" indent="0">
              <a:buNone/>
            </a:pPr>
            <a:r>
              <a:rPr lang="en-US" sz="2300" b="1" dirty="0">
                <a:solidFill>
                  <a:srgbClr val="FF0000"/>
                </a:solidFill>
              </a:rPr>
              <a:t>Problems associated with the Prototyping Model</a:t>
            </a:r>
          </a:p>
          <a:p>
            <a:pPr lvl="1"/>
            <a:r>
              <a:rPr lang="en-US" dirty="0"/>
              <a:t>Prototyping can </a:t>
            </a:r>
            <a:r>
              <a:rPr lang="en-US" dirty="0">
                <a:solidFill>
                  <a:srgbClr val="00B0F0"/>
                </a:solidFill>
              </a:rPr>
              <a:t>lead to false expectations</a:t>
            </a:r>
          </a:p>
          <a:p>
            <a:pPr lvl="1"/>
            <a:r>
              <a:rPr lang="en-US" dirty="0"/>
              <a:t>Prototyping can lead to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poorly designed systems</a:t>
            </a:r>
          </a:p>
          <a:p>
            <a:pPr marL="365760" lvl="1" indent="0">
              <a:buNone/>
            </a:pPr>
            <a:endParaRPr lang="en-US" b="1" dirty="0"/>
          </a:p>
          <a:p>
            <a:pPr lvl="1"/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MIS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153400" cy="5334000"/>
          </a:xfrm>
        </p:spPr>
        <p:txBody>
          <a:bodyPr>
            <a:normAutofit/>
          </a:bodyPr>
          <a:lstStyle/>
          <a:p>
            <a:r>
              <a:rPr lang="en-US" b="1" dirty="0"/>
              <a:t>MIS implementation</a:t>
            </a:r>
            <a:r>
              <a:rPr lang="en-US" dirty="0"/>
              <a:t> process involves a number of sequential steps</a:t>
            </a:r>
          </a:p>
          <a:p>
            <a:pPr lvl="1"/>
            <a:r>
              <a:rPr lang="en-US" dirty="0"/>
              <a:t>First </a:t>
            </a:r>
            <a:r>
              <a:rPr lang="en-US" dirty="0">
                <a:solidFill>
                  <a:srgbClr val="FF0000"/>
                </a:solidFill>
              </a:rPr>
              <a:t>establish management information needs </a:t>
            </a:r>
            <a:r>
              <a:rPr lang="en-US" dirty="0"/>
              <a:t>and formulate broad </a:t>
            </a:r>
            <a:r>
              <a:rPr lang="en-US" dirty="0">
                <a:solidFill>
                  <a:srgbClr val="FF0000"/>
                </a:solidFill>
              </a:rPr>
              <a:t>systems objectives </a:t>
            </a:r>
            <a:r>
              <a:rPr lang="en-US" dirty="0"/>
              <a:t>so as to delineate important decision areas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Develop a general description </a:t>
            </a:r>
            <a:r>
              <a:rPr lang="en-US" dirty="0"/>
              <a:t>of a possible MIS as a course design</a:t>
            </a:r>
          </a:p>
          <a:p>
            <a:pPr marL="1371600" lvl="2" indent="-457200">
              <a:buFont typeface="+mj-lt"/>
              <a:buAutoNum type="alphaUcPeriod"/>
            </a:pPr>
            <a:r>
              <a:rPr lang="en-US" sz="2200" dirty="0"/>
              <a:t>Once the information units needed have been determined and </a:t>
            </a:r>
            <a:r>
              <a:rPr lang="en-US" sz="2200" dirty="0">
                <a:solidFill>
                  <a:srgbClr val="FF0000"/>
                </a:solidFill>
              </a:rPr>
              <a:t>a systems design developed</a:t>
            </a:r>
            <a:r>
              <a:rPr lang="en-US" sz="2200" dirty="0"/>
              <a:t>,</a:t>
            </a:r>
          </a:p>
          <a:p>
            <a:pPr marL="1371600" lvl="2" indent="-457200">
              <a:buFont typeface="+mj-lt"/>
              <a:buAutoNum type="alphaUcPeriod"/>
            </a:pPr>
            <a:r>
              <a:rPr lang="en-US" sz="2200" dirty="0"/>
              <a:t>Decide </a:t>
            </a:r>
            <a:r>
              <a:rPr lang="en-US" sz="2200" dirty="0">
                <a:solidFill>
                  <a:schemeClr val="accent2"/>
                </a:solidFill>
              </a:rPr>
              <a:t>how information will be collected</a:t>
            </a:r>
            <a:r>
              <a:rPr lang="en-US" sz="2200" dirty="0"/>
              <a:t>. </a:t>
            </a:r>
          </a:p>
          <a:p>
            <a:pPr marL="1371600" lvl="2" indent="-457200">
              <a:buFont typeface="+mj-lt"/>
              <a:buAutoNum type="alphaUcPeriod"/>
            </a:pPr>
            <a:r>
              <a:rPr lang="en-US" sz="2200" dirty="0"/>
              <a:t>Positions will be allocated responsibility for </a:t>
            </a:r>
            <a:r>
              <a:rPr lang="en-US" sz="2200" dirty="0">
                <a:solidFill>
                  <a:srgbClr val="7030A0"/>
                </a:solidFill>
              </a:rPr>
              <a:t>generating and packaging </a:t>
            </a:r>
            <a:r>
              <a:rPr lang="en-US" sz="2200" dirty="0"/>
              <a:t>the information.</a:t>
            </a:r>
          </a:p>
          <a:p>
            <a:pPr marL="1371600" lvl="2" indent="-457200">
              <a:buFont typeface="+mj-lt"/>
              <a:buAutoNum type="alphaUcPeriod"/>
            </a:pPr>
            <a:r>
              <a:rPr lang="en-US" sz="2200" dirty="0"/>
              <a:t>Develop a network showing </a:t>
            </a:r>
            <a:r>
              <a:rPr lang="en-US" sz="2200" dirty="0">
                <a:solidFill>
                  <a:srgbClr val="FF0000"/>
                </a:solidFill>
              </a:rPr>
              <a:t>information flows</a:t>
            </a:r>
            <a:r>
              <a:rPr lang="en-US" sz="2200" dirty="0"/>
              <a:t>. </a:t>
            </a:r>
          </a:p>
          <a:p>
            <a:pPr marL="1371600" lvl="2" indent="-457200">
              <a:buFont typeface="+mj-lt"/>
              <a:buAutoNum type="alphaUcPeriod"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>
                <a:solidFill>
                  <a:srgbClr val="FF0000"/>
                </a:solidFill>
              </a:rPr>
              <a:t>E</a:t>
            </a:r>
            <a:r>
              <a:rPr lang="en-US" dirty="0"/>
              <a:t>. </a:t>
            </a:r>
            <a:r>
              <a:rPr lang="en-US" dirty="0">
                <a:solidFill>
                  <a:schemeClr val="accent2"/>
                </a:solidFill>
              </a:rPr>
              <a:t>Test the system </a:t>
            </a:r>
            <a:r>
              <a:rPr lang="en-US" dirty="0"/>
              <a:t>until it meets the </a:t>
            </a:r>
            <a:r>
              <a:rPr lang="en-US" dirty="0">
                <a:solidFill>
                  <a:srgbClr val="FF0000"/>
                </a:solidFill>
              </a:rPr>
              <a:t>operational requirements</a:t>
            </a:r>
          </a:p>
          <a:p>
            <a:pPr marL="514350" indent="-514350">
              <a:buAutoNum type="alphaUcPeriod" startAt="6"/>
            </a:pPr>
            <a:r>
              <a:rPr lang="en-US" b="1" dirty="0">
                <a:solidFill>
                  <a:schemeClr val="accent2"/>
                </a:solidFill>
              </a:rPr>
              <a:t>Re-check</a:t>
            </a:r>
            <a:r>
              <a:rPr lang="en-US" dirty="0"/>
              <a:t> that all the </a:t>
            </a:r>
            <a:r>
              <a:rPr lang="en-US" dirty="0">
                <a:solidFill>
                  <a:srgbClr val="00B050"/>
                </a:solidFill>
              </a:rPr>
              <a:t>critical data pertaining </a:t>
            </a:r>
            <a:r>
              <a:rPr lang="en-US" dirty="0"/>
              <a:t>to various </a:t>
            </a:r>
            <a:r>
              <a:rPr lang="en-US" dirty="0">
                <a:solidFill>
                  <a:srgbClr val="00B050"/>
                </a:solidFill>
              </a:rPr>
              <a:t>sub-systems and for the organization</a:t>
            </a:r>
            <a:r>
              <a:rPr lang="en-US" dirty="0"/>
              <a:t> as a whole are fully captured.</a:t>
            </a:r>
          </a:p>
          <a:p>
            <a:pPr marL="514350" indent="-514350">
              <a:buAutoNum type="alphaUcPeriod" startAt="6"/>
            </a:pPr>
            <a:r>
              <a:rPr lang="en-US" dirty="0">
                <a:solidFill>
                  <a:schemeClr val="accent2"/>
                </a:solidFill>
              </a:rPr>
              <a:t>Monitor actual implementation </a:t>
            </a:r>
            <a:r>
              <a:rPr lang="en-US" dirty="0"/>
              <a:t>of the MIS and its functioning from time to time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Criteria for MIS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924800" cy="525475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3800" b="1" dirty="0">
                <a:solidFill>
                  <a:srgbClr val="FF0000"/>
                </a:solidFill>
              </a:rPr>
              <a:t>1.Relevance</a:t>
            </a:r>
            <a:r>
              <a:rPr lang="en-US" sz="3800" dirty="0">
                <a:solidFill>
                  <a:srgbClr val="FF0000"/>
                </a:solidFill>
              </a:rPr>
              <a:t> </a:t>
            </a:r>
            <a:r>
              <a:rPr lang="en-US" sz="3800" dirty="0"/>
              <a:t>Information should be </a:t>
            </a:r>
            <a:r>
              <a:rPr lang="en-US" sz="3800" dirty="0">
                <a:solidFill>
                  <a:srgbClr val="00B0F0"/>
                </a:solidFill>
              </a:rPr>
              <a:t>relevant to the individual decision-makers </a:t>
            </a:r>
            <a:r>
              <a:rPr lang="en-US" sz="3800" dirty="0"/>
              <a:t>at their level of management. </a:t>
            </a:r>
          </a:p>
          <a:p>
            <a:pPr>
              <a:buNone/>
            </a:pPr>
            <a:r>
              <a:rPr lang="en-US" sz="3800" b="1" dirty="0">
                <a:solidFill>
                  <a:srgbClr val="FF0000"/>
                </a:solidFill>
              </a:rPr>
              <a:t>2.</a:t>
            </a:r>
            <a:r>
              <a:rPr lang="en-US" sz="3800" dirty="0">
                <a:solidFill>
                  <a:srgbClr val="FF0000"/>
                </a:solidFill>
              </a:rPr>
              <a:t> </a:t>
            </a:r>
            <a:r>
              <a:rPr lang="en-US" sz="3800" b="1" dirty="0">
                <a:solidFill>
                  <a:srgbClr val="FF0000"/>
                </a:solidFill>
              </a:rPr>
              <a:t>Management by exception</a:t>
            </a:r>
            <a:r>
              <a:rPr lang="en-US" sz="3800" dirty="0">
                <a:solidFill>
                  <a:srgbClr val="FF0000"/>
                </a:solidFill>
              </a:rPr>
              <a:t> </a:t>
            </a:r>
            <a:r>
              <a:rPr lang="en-US" sz="3800" dirty="0"/>
              <a:t>Managers should get </a:t>
            </a:r>
            <a:r>
              <a:rPr lang="en-US" sz="3800" dirty="0">
                <a:solidFill>
                  <a:srgbClr val="00B050"/>
                </a:solidFill>
              </a:rPr>
              <a:t>precise information pertaining to factors critical </a:t>
            </a:r>
            <a:r>
              <a:rPr lang="en-US" sz="3800" dirty="0"/>
              <a:t>to their decision making. </a:t>
            </a:r>
          </a:p>
          <a:p>
            <a:pPr>
              <a:buNone/>
            </a:pPr>
            <a:r>
              <a:rPr lang="en-US" sz="3800" b="1" dirty="0"/>
              <a:t>3. </a:t>
            </a:r>
            <a:r>
              <a:rPr lang="en-US" sz="3800" b="1" dirty="0">
                <a:solidFill>
                  <a:srgbClr val="FF0000"/>
                </a:solidFill>
              </a:rPr>
              <a:t>Accuracy</a:t>
            </a:r>
            <a:r>
              <a:rPr lang="en-US" sz="3800" dirty="0">
                <a:solidFill>
                  <a:srgbClr val="FF0000"/>
                </a:solidFill>
              </a:rPr>
              <a:t> </a:t>
            </a:r>
            <a:r>
              <a:rPr lang="en-US" sz="3800" dirty="0"/>
              <a:t>The database from which information is extracted should be </a:t>
            </a:r>
            <a:r>
              <a:rPr lang="en-US" sz="3800" dirty="0">
                <a:solidFill>
                  <a:srgbClr val="0070C0"/>
                </a:solidFill>
              </a:rPr>
              <a:t>up-to-date</a:t>
            </a:r>
            <a:r>
              <a:rPr lang="en-US" sz="3800" dirty="0"/>
              <a:t>, contextually relevant and </a:t>
            </a:r>
            <a:r>
              <a:rPr lang="en-US" sz="3800" dirty="0">
                <a:solidFill>
                  <a:srgbClr val="0070C0"/>
                </a:solidFill>
              </a:rPr>
              <a:t>validated</a:t>
            </a:r>
            <a:r>
              <a:rPr lang="en-US" sz="3800" dirty="0"/>
              <a:t>. </a:t>
            </a:r>
          </a:p>
          <a:p>
            <a:pPr>
              <a:buNone/>
            </a:pPr>
            <a:r>
              <a:rPr lang="en-US" sz="3800" b="1" dirty="0"/>
              <a:t>4.</a:t>
            </a:r>
            <a:r>
              <a:rPr lang="en-US" sz="3800" dirty="0"/>
              <a:t> </a:t>
            </a:r>
            <a:r>
              <a:rPr lang="en-US" sz="3800" b="1" dirty="0">
                <a:solidFill>
                  <a:srgbClr val="FF0000"/>
                </a:solidFill>
              </a:rPr>
              <a:t>Timeliness</a:t>
            </a:r>
            <a:r>
              <a:rPr lang="en-US" sz="3800" dirty="0">
                <a:solidFill>
                  <a:srgbClr val="FF0000"/>
                </a:solidFill>
              </a:rPr>
              <a:t> </a:t>
            </a:r>
            <a:r>
              <a:rPr lang="en-US" sz="3800" dirty="0"/>
              <a:t>The information should be </a:t>
            </a:r>
            <a:r>
              <a:rPr lang="en-US" sz="3800" dirty="0">
                <a:solidFill>
                  <a:srgbClr val="0070C0"/>
                </a:solidFill>
              </a:rPr>
              <a:t>provided at the time required</a:t>
            </a:r>
            <a:r>
              <a:rPr lang="en-US" sz="3800" dirty="0"/>
              <a:t>. </a:t>
            </a:r>
          </a:p>
          <a:p>
            <a:pPr>
              <a:buNone/>
            </a:pPr>
            <a:r>
              <a:rPr lang="en-US" sz="3800" b="1" dirty="0"/>
              <a:t>5.</a:t>
            </a:r>
            <a:r>
              <a:rPr lang="en-US" sz="3800" dirty="0"/>
              <a:t> </a:t>
            </a:r>
            <a:r>
              <a:rPr lang="en-US" sz="3800" b="1" dirty="0">
                <a:solidFill>
                  <a:srgbClr val="FF0000"/>
                </a:solidFill>
              </a:rPr>
              <a:t>Adaptability</a:t>
            </a:r>
            <a:r>
              <a:rPr lang="en-US" sz="3800" dirty="0">
                <a:solidFill>
                  <a:srgbClr val="FF0000"/>
                </a:solidFill>
              </a:rPr>
              <a:t> </a:t>
            </a:r>
            <a:r>
              <a:rPr lang="en-US" sz="3800" dirty="0"/>
              <a:t>The information system should have an </a:t>
            </a:r>
            <a:r>
              <a:rPr lang="en-US" sz="3800" dirty="0">
                <a:solidFill>
                  <a:srgbClr val="00B050"/>
                </a:solidFill>
              </a:rPr>
              <a:t>in-built capability </a:t>
            </a:r>
            <a:r>
              <a:rPr lang="en-US" sz="3800" dirty="0">
                <a:solidFill>
                  <a:srgbClr val="0070C0"/>
                </a:solidFill>
              </a:rPr>
              <a:t>for re-design </a:t>
            </a:r>
            <a:r>
              <a:rPr lang="en-US" sz="3800" dirty="0"/>
              <a:t>so that it can suitably </a:t>
            </a:r>
            <a:r>
              <a:rPr lang="en-US" sz="3800" dirty="0">
                <a:solidFill>
                  <a:srgbClr val="0070C0"/>
                </a:solidFill>
              </a:rPr>
              <a:t>adapt to environmental changes </a:t>
            </a:r>
            <a:r>
              <a:rPr lang="en-US" sz="3800" dirty="0"/>
              <a:t>and changing information requirements</a:t>
            </a:r>
          </a:p>
          <a:p>
            <a:pPr lvl="1"/>
            <a:endParaRPr lang="en-US" sz="3800" dirty="0"/>
          </a:p>
          <a:p>
            <a:endParaRPr lang="en-US" sz="3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305800" cy="6324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FF0000"/>
                </a:solidFill>
              </a:rPr>
              <a:t>Strategies for determining MIS design</a:t>
            </a:r>
            <a:endParaRPr lang="en-US" sz="2800" dirty="0">
              <a:solidFill>
                <a:srgbClr val="FF0000"/>
              </a:solidFill>
            </a:endParaRPr>
          </a:p>
          <a:p>
            <a:pPr lvl="0"/>
            <a:r>
              <a:rPr lang="en-US" b="1" i="1" dirty="0">
                <a:solidFill>
                  <a:srgbClr val="00B0F0"/>
                </a:solidFill>
              </a:rPr>
              <a:t>Organization-chart approach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the MIS is designed based on the </a:t>
            </a:r>
            <a:r>
              <a:rPr lang="en-US" dirty="0">
                <a:solidFill>
                  <a:srgbClr val="FF0000"/>
                </a:solidFill>
              </a:rPr>
              <a:t>traditional functional areas</a:t>
            </a:r>
            <a:r>
              <a:rPr lang="en-US" dirty="0"/>
              <a:t>(the boundaries of the organization structure) </a:t>
            </a:r>
          </a:p>
          <a:p>
            <a:pPr lvl="0"/>
            <a:r>
              <a:rPr lang="en-US" b="1" i="1" dirty="0">
                <a:solidFill>
                  <a:srgbClr val="00B0F0"/>
                </a:solidFill>
              </a:rPr>
              <a:t>Integrate-later approach</a:t>
            </a:r>
            <a:r>
              <a:rPr lang="en-US" dirty="0">
                <a:solidFill>
                  <a:srgbClr val="00B0F0"/>
                </a:solidFill>
              </a:rPr>
              <a:t>: </a:t>
            </a:r>
          </a:p>
          <a:p>
            <a:pPr lvl="1"/>
            <a:r>
              <a:rPr lang="en-US" dirty="0"/>
              <a:t>largely a </a:t>
            </a:r>
            <a:r>
              <a:rPr lang="en-US" b="1" i="1" dirty="0">
                <a:solidFill>
                  <a:srgbClr val="FF0000"/>
                </a:solidFill>
              </a:rPr>
              <a:t>laissez faire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approach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rgbClr val="FF0000"/>
                </a:solidFill>
              </a:rPr>
              <a:t>does not conform to </a:t>
            </a:r>
            <a:r>
              <a:rPr lang="en-US" dirty="0">
                <a:solidFill>
                  <a:srgbClr val="00B050"/>
                </a:solidFill>
              </a:rPr>
              <a:t>any specified </a:t>
            </a:r>
            <a:r>
              <a:rPr lang="en-US" dirty="0">
                <a:solidFill>
                  <a:srgbClr val="FF0000"/>
                </a:solidFill>
              </a:rPr>
              <a:t>formats </a:t>
            </a:r>
            <a:r>
              <a:rPr lang="en-US" dirty="0"/>
              <a:t>as part of an overall design. </a:t>
            </a:r>
          </a:p>
          <a:p>
            <a:pPr lvl="1"/>
            <a:r>
              <a:rPr lang="en-US" dirty="0"/>
              <a:t>There is </a:t>
            </a:r>
            <a:r>
              <a:rPr lang="en-US" dirty="0">
                <a:solidFill>
                  <a:srgbClr val="FF0000"/>
                </a:solidFill>
              </a:rPr>
              <a:t>no notion of how the MIS will evolve </a:t>
            </a:r>
            <a:r>
              <a:rPr lang="en-US" dirty="0"/>
              <a:t>in the organization. </a:t>
            </a:r>
          </a:p>
          <a:p>
            <a:pPr lvl="1"/>
            <a:r>
              <a:rPr lang="en-US" dirty="0"/>
              <a:t>becomes </a:t>
            </a:r>
            <a:r>
              <a:rPr lang="en-US" dirty="0">
                <a:solidFill>
                  <a:srgbClr val="FF0000"/>
                </a:solidFill>
              </a:rPr>
              <a:t>difficult to integrate  </a:t>
            </a:r>
            <a:r>
              <a:rPr lang="en-US" dirty="0"/>
              <a:t>In today's environment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8305800" cy="6400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i="1" dirty="0">
                <a:solidFill>
                  <a:srgbClr val="00B0F0"/>
                </a:solidFill>
              </a:rPr>
              <a:t>Data-collection approach: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/>
              <a:t>This approach</a:t>
            </a:r>
          </a:p>
          <a:p>
            <a:pPr lvl="1"/>
            <a:r>
              <a:rPr lang="en-US" dirty="0"/>
              <a:t>collection of all data which might be </a:t>
            </a:r>
            <a:r>
              <a:rPr lang="en-US" dirty="0">
                <a:solidFill>
                  <a:srgbClr val="FF0000"/>
                </a:solidFill>
              </a:rPr>
              <a:t>relevant to MIS design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data are then </a:t>
            </a:r>
            <a:r>
              <a:rPr lang="en-US" dirty="0">
                <a:solidFill>
                  <a:srgbClr val="FF0000"/>
                </a:solidFill>
              </a:rPr>
              <a:t>classified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classification influences the way </a:t>
            </a:r>
            <a:r>
              <a:rPr lang="en-US" dirty="0">
                <a:solidFill>
                  <a:srgbClr val="FF0000"/>
                </a:solidFill>
              </a:rPr>
              <a:t>the data can be </a:t>
            </a:r>
            <a:r>
              <a:rPr lang="en-US" dirty="0">
                <a:solidFill>
                  <a:srgbClr val="00B050"/>
                </a:solidFill>
              </a:rPr>
              <a:t>exploited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usefully at a later stage. </a:t>
            </a:r>
          </a:p>
          <a:p>
            <a:pPr lvl="1"/>
            <a:r>
              <a:rPr lang="en-US" dirty="0"/>
              <a:t>The classification therefore </a:t>
            </a:r>
            <a:r>
              <a:rPr lang="en-US" dirty="0">
                <a:solidFill>
                  <a:srgbClr val="FF0000"/>
                </a:solidFill>
              </a:rPr>
              <a:t>needs to be done extremely carefully. </a:t>
            </a:r>
          </a:p>
          <a:p>
            <a:pPr lvl="0"/>
            <a:r>
              <a:rPr lang="en-US" b="1" i="1" dirty="0">
                <a:solidFill>
                  <a:srgbClr val="00B0F0"/>
                </a:solidFill>
              </a:rPr>
              <a:t>Database approach</a:t>
            </a:r>
            <a:r>
              <a:rPr lang="en-US" b="1" dirty="0">
                <a:solidFill>
                  <a:srgbClr val="00B0F0"/>
                </a:solidFill>
              </a:rPr>
              <a:t>: </a:t>
            </a:r>
          </a:p>
          <a:p>
            <a:pPr lvl="1"/>
            <a:r>
              <a:rPr lang="en-US" b="1" dirty="0"/>
              <a:t>A</a:t>
            </a:r>
            <a:r>
              <a:rPr lang="en-US" dirty="0"/>
              <a:t> large and detailed database is </a:t>
            </a:r>
            <a:r>
              <a:rPr lang="en-US" dirty="0">
                <a:solidFill>
                  <a:srgbClr val="00B0F0"/>
                </a:solidFill>
              </a:rPr>
              <a:t>amassed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stored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maintained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database approach is </a:t>
            </a:r>
            <a:r>
              <a:rPr lang="en-US" dirty="0">
                <a:solidFill>
                  <a:srgbClr val="7030A0"/>
                </a:solidFill>
              </a:rPr>
              <a:t>more and more accepted </a:t>
            </a:r>
            <a:r>
              <a:rPr lang="en-US" dirty="0"/>
              <a:t>for two main reasons: </a:t>
            </a:r>
          </a:p>
          <a:p>
            <a:pPr lvl="2"/>
            <a:r>
              <a:rPr lang="en-US" dirty="0"/>
              <a:t>First, because of </a:t>
            </a:r>
            <a:r>
              <a:rPr lang="en-US" dirty="0">
                <a:solidFill>
                  <a:srgbClr val="FF0000"/>
                </a:solidFill>
              </a:rPr>
              <a:t>data independence</a:t>
            </a:r>
            <a:r>
              <a:rPr lang="en-US" dirty="0"/>
              <a:t> it </a:t>
            </a:r>
            <a:r>
              <a:rPr lang="en-US" dirty="0">
                <a:solidFill>
                  <a:srgbClr val="00B050"/>
                </a:solidFill>
              </a:rPr>
              <a:t>allows for easier system development</a:t>
            </a:r>
            <a:r>
              <a:rPr lang="en-US" dirty="0"/>
              <a:t>, even without attempting a complete MIS; </a:t>
            </a:r>
          </a:p>
          <a:p>
            <a:pPr lvl="2"/>
            <a:r>
              <a:rPr lang="en-US" dirty="0"/>
              <a:t>Second, it provides management with </a:t>
            </a:r>
            <a:r>
              <a:rPr lang="en-US" dirty="0">
                <a:solidFill>
                  <a:srgbClr val="FF0000"/>
                </a:solidFill>
              </a:rPr>
              <a:t>immediate access to information required. </a:t>
            </a:r>
          </a:p>
          <a:p>
            <a:pPr marL="36576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609600"/>
            <a:ext cx="8305800" cy="5943600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en-US" sz="11200" b="1" i="1" dirty="0">
                <a:solidFill>
                  <a:srgbClr val="00B0F0"/>
                </a:solidFill>
              </a:rPr>
              <a:t>Top-down approach:</a:t>
            </a:r>
            <a:endParaRPr lang="en-US" sz="11200" dirty="0">
              <a:solidFill>
                <a:srgbClr val="00B0F0"/>
              </a:solidFill>
            </a:endParaRPr>
          </a:p>
          <a:p>
            <a:pPr lvl="1"/>
            <a:r>
              <a:rPr lang="en-US" sz="9300" dirty="0"/>
              <a:t>defining the information needs for </a:t>
            </a:r>
            <a:r>
              <a:rPr lang="en-US" sz="9300" dirty="0">
                <a:solidFill>
                  <a:srgbClr val="FF0000"/>
                </a:solidFill>
              </a:rPr>
              <a:t>successive layers of management. </a:t>
            </a:r>
          </a:p>
          <a:p>
            <a:pPr lvl="1"/>
            <a:r>
              <a:rPr lang="en-US" sz="9300" dirty="0"/>
              <a:t>The </a:t>
            </a:r>
            <a:r>
              <a:rPr lang="en-US" sz="9300" b="1" dirty="0">
                <a:solidFill>
                  <a:srgbClr val="FF0000"/>
                </a:solidFill>
              </a:rPr>
              <a:t>usefulness</a:t>
            </a:r>
            <a:r>
              <a:rPr lang="en-US" sz="9300" dirty="0">
                <a:solidFill>
                  <a:srgbClr val="FF0000"/>
                </a:solidFill>
              </a:rPr>
              <a:t> </a:t>
            </a:r>
            <a:r>
              <a:rPr lang="en-US" sz="9300" dirty="0"/>
              <a:t>of this approach </a:t>
            </a:r>
            <a:r>
              <a:rPr lang="en-US" sz="9300" b="1" dirty="0">
                <a:solidFill>
                  <a:srgbClr val="FF0000"/>
                </a:solidFill>
              </a:rPr>
              <a:t>depends</a:t>
            </a:r>
            <a:r>
              <a:rPr lang="en-US" sz="9300" dirty="0">
                <a:solidFill>
                  <a:srgbClr val="FF0000"/>
                </a:solidFill>
              </a:rPr>
              <a:t> </a:t>
            </a:r>
            <a:r>
              <a:rPr lang="en-US" sz="9300" dirty="0"/>
              <a:t>on the </a:t>
            </a:r>
            <a:r>
              <a:rPr lang="en-US" sz="9300" b="1" dirty="0">
                <a:solidFill>
                  <a:srgbClr val="7030A0"/>
                </a:solidFill>
              </a:rPr>
              <a:t>nature</a:t>
            </a:r>
            <a:r>
              <a:rPr lang="en-US" sz="9300" dirty="0">
                <a:solidFill>
                  <a:srgbClr val="7030A0"/>
                </a:solidFill>
              </a:rPr>
              <a:t> of the organization. </a:t>
            </a:r>
          </a:p>
          <a:p>
            <a:pPr lvl="1"/>
            <a:r>
              <a:rPr lang="en-US" sz="9300" dirty="0"/>
              <a:t> suitable for those organizations where there is a </a:t>
            </a:r>
            <a:r>
              <a:rPr lang="en-US" sz="9300" dirty="0">
                <a:solidFill>
                  <a:srgbClr val="7030A0"/>
                </a:solidFill>
              </a:rPr>
              <a:t>difference in the type of information required </a:t>
            </a:r>
            <a:r>
              <a:rPr lang="en-US" sz="9300" dirty="0"/>
              <a:t>at the various levels. </a:t>
            </a:r>
          </a:p>
          <a:p>
            <a:pPr lvl="0"/>
            <a:endParaRPr lang="en-US" sz="5100" b="1" i="1" dirty="0"/>
          </a:p>
          <a:p>
            <a:pPr lvl="0"/>
            <a:r>
              <a:rPr lang="en-US" sz="11200" b="1" i="1" dirty="0">
                <a:solidFill>
                  <a:srgbClr val="00B0F0"/>
                </a:solidFill>
              </a:rPr>
              <a:t>Total-system approach:</a:t>
            </a:r>
            <a:r>
              <a:rPr lang="en-US" sz="11200" dirty="0">
                <a:solidFill>
                  <a:srgbClr val="00B0F0"/>
                </a:solidFill>
              </a:rPr>
              <a:t> </a:t>
            </a:r>
          </a:p>
          <a:p>
            <a:pPr lvl="1"/>
            <a:r>
              <a:rPr lang="en-US" sz="7100" dirty="0"/>
              <a:t> </a:t>
            </a:r>
            <a:r>
              <a:rPr lang="en-US" sz="9300" dirty="0"/>
              <a:t>the interrelationships of the basic information are defined </a:t>
            </a:r>
            <a:r>
              <a:rPr lang="en-US" sz="9300" b="1" dirty="0">
                <a:solidFill>
                  <a:srgbClr val="7030A0"/>
                </a:solidFill>
              </a:rPr>
              <a:t>prior</a:t>
            </a:r>
            <a:r>
              <a:rPr lang="en-US" sz="9300" dirty="0"/>
              <a:t> to implementation. </a:t>
            </a:r>
          </a:p>
          <a:p>
            <a:pPr lvl="1"/>
            <a:r>
              <a:rPr lang="en-US" sz="9300" dirty="0"/>
              <a:t>Data collection, storage and processing are designed and done within the </a:t>
            </a:r>
            <a:r>
              <a:rPr lang="en-US" sz="9300" dirty="0">
                <a:solidFill>
                  <a:srgbClr val="7030A0"/>
                </a:solidFill>
              </a:rPr>
              <a:t>framework of the total system</a:t>
            </a:r>
            <a:r>
              <a:rPr lang="en-US" sz="9300" dirty="0"/>
              <a:t>. </a:t>
            </a:r>
          </a:p>
          <a:p>
            <a:pPr lvl="1"/>
            <a:r>
              <a:rPr lang="en-US" sz="9300" dirty="0"/>
              <a:t>This approach can be </a:t>
            </a:r>
            <a:r>
              <a:rPr lang="en-US" sz="9300" dirty="0">
                <a:solidFill>
                  <a:srgbClr val="7030A0"/>
                </a:solidFill>
              </a:rPr>
              <a:t>successfully implemented </a:t>
            </a:r>
            <a:r>
              <a:rPr lang="en-US" sz="9300" dirty="0"/>
              <a:t>in organizations which are </a:t>
            </a:r>
            <a:r>
              <a:rPr lang="en-US" sz="9300" dirty="0">
                <a:solidFill>
                  <a:srgbClr val="7030A0"/>
                </a:solidFill>
              </a:rPr>
              <a:t>developing</a:t>
            </a:r>
            <a:r>
              <a:rPr lang="en-US" sz="9300" dirty="0"/>
              <a:t>.</a:t>
            </a:r>
          </a:p>
          <a:p>
            <a:pPr rtl="1">
              <a:buNone/>
            </a:pPr>
            <a:r>
              <a:rPr lang="en-US" sz="5100" dirty="0"/>
              <a:t> </a:t>
            </a:r>
          </a:p>
          <a:p>
            <a:endParaRPr lang="en-US" sz="51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572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6000" b="1" dirty="0">
                <a:solidFill>
                  <a:schemeClr val="accent2">
                    <a:lumMod val="50000"/>
                  </a:schemeClr>
                </a:solidFill>
              </a:rPr>
              <a:t>Solving Business Problems with </a:t>
            </a:r>
            <a:r>
              <a:rPr lang="en-GB" sz="6000" dirty="0">
                <a:solidFill>
                  <a:srgbClr val="FF0000"/>
                </a:solidFill>
              </a:rPr>
              <a:t>Information Systems</a:t>
            </a:r>
          </a:p>
        </p:txBody>
      </p:sp>
    </p:spTree>
    <p:extLst>
      <p:ext uri="{BB962C8B-B14F-4D97-AF65-F5344CB8AC3E}">
        <p14:creationId xmlns:p14="http://schemas.microsoft.com/office/powerpoint/2010/main" val="217415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4676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NEED FOR SYSTEMS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6492" y="914400"/>
            <a:ext cx="7877908" cy="5638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Business systems are usually </a:t>
            </a:r>
            <a:r>
              <a:rPr lang="en-US" dirty="0">
                <a:solidFill>
                  <a:schemeClr val="accent1"/>
                </a:solidFill>
              </a:rPr>
              <a:t>complex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Making changes to a system without reference to its </a:t>
            </a:r>
            <a:r>
              <a:rPr lang="en-US" b="1" dirty="0"/>
              <a:t>effects</a:t>
            </a:r>
            <a:r>
              <a:rPr lang="en-US" dirty="0"/>
              <a:t> on other </a:t>
            </a:r>
            <a:r>
              <a:rPr lang="en-US" dirty="0">
                <a:solidFill>
                  <a:schemeClr val="accent1"/>
                </a:solidFill>
              </a:rPr>
              <a:t>subsystems</a:t>
            </a:r>
            <a:r>
              <a:rPr lang="en-US" dirty="0"/>
              <a:t> or </a:t>
            </a:r>
            <a:r>
              <a:rPr lang="en-US" dirty="0">
                <a:solidFill>
                  <a:schemeClr val="accent1"/>
                </a:solidFill>
              </a:rPr>
              <a:t>current working</a:t>
            </a:r>
            <a:r>
              <a:rPr lang="en-US" dirty="0"/>
              <a:t> practices could result in a </a:t>
            </a:r>
            <a:r>
              <a:rPr lang="en-US" b="1" dirty="0">
                <a:solidFill>
                  <a:srgbClr val="7030A0"/>
                </a:solidFill>
              </a:rPr>
              <a:t>worsening </a:t>
            </a:r>
            <a:r>
              <a:rPr lang="en-US" dirty="0"/>
              <a:t>rather than improvement. 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7030A0"/>
                </a:solidFill>
              </a:rPr>
              <a:t>Systems analysis will identify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User requirements </a:t>
            </a:r>
          </a:p>
          <a:p>
            <a:pPr lvl="1"/>
            <a:r>
              <a:rPr lang="en-US" dirty="0"/>
              <a:t>Outputs and processing needed.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Data required </a:t>
            </a:r>
            <a:r>
              <a:rPr lang="en-US" dirty="0"/>
              <a:t>providing this processing and output.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Role of people in the process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Security aspects </a:t>
            </a:r>
            <a:r>
              <a:rPr lang="en-US" dirty="0"/>
              <a:t>to ensure the efficient continuation of the business.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Costs of providing the system.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924800" cy="5181600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Systems Approach </a:t>
            </a:r>
            <a:r>
              <a:rPr lang="en-GB" sz="2800" dirty="0">
                <a:solidFill>
                  <a:srgbClr val="FF0000"/>
                </a:solidFill>
              </a:rPr>
              <a:t>to Problem Solving</a:t>
            </a:r>
            <a:r>
              <a:rPr lang="en-GB" sz="2800" dirty="0"/>
              <a:t>, </a:t>
            </a:r>
          </a:p>
          <a:p>
            <a:pPr lvl="1"/>
            <a:r>
              <a:rPr lang="en-GB" sz="2400" dirty="0"/>
              <a:t>Describes and gives </a:t>
            </a:r>
            <a:r>
              <a:rPr lang="en-GB" sz="2400" dirty="0">
                <a:solidFill>
                  <a:srgbClr val="FF0000"/>
                </a:solidFill>
              </a:rPr>
              <a:t>examples of the steps </a:t>
            </a:r>
            <a:r>
              <a:rPr lang="en-GB" sz="2400" dirty="0"/>
              <a:t>involved in using a systems approach to solve business problems.</a:t>
            </a:r>
          </a:p>
          <a:p>
            <a:r>
              <a:rPr lang="en-GB" sz="2800" b="1" dirty="0">
                <a:solidFill>
                  <a:srgbClr val="FF0000"/>
                </a:solidFill>
              </a:rPr>
              <a:t>Developing Information Systems Solutions</a:t>
            </a:r>
            <a:r>
              <a:rPr lang="en-GB" sz="2800" dirty="0"/>
              <a:t>,</a:t>
            </a:r>
          </a:p>
          <a:p>
            <a:pPr lvl="1"/>
            <a:r>
              <a:rPr lang="en-GB" sz="2400" dirty="0"/>
              <a:t>Describes the </a:t>
            </a:r>
            <a:r>
              <a:rPr lang="en-GB" sz="2400" dirty="0">
                <a:solidFill>
                  <a:srgbClr val="FF0000"/>
                </a:solidFill>
              </a:rPr>
              <a:t>activities involved </a:t>
            </a:r>
            <a:r>
              <a:rPr lang="en-GB" sz="2400" dirty="0"/>
              <a:t>and products produced in each of the stages of the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information systems development cycle</a:t>
            </a:r>
            <a:r>
              <a:rPr lang="en-GB" sz="2400" dirty="0"/>
              <a:t>, </a:t>
            </a:r>
          </a:p>
          <a:p>
            <a:pPr lvl="2"/>
            <a:r>
              <a:rPr lang="en-GB" sz="2400" dirty="0"/>
              <a:t>including  </a:t>
            </a:r>
            <a:r>
              <a:rPr lang="en-GB" sz="2400" dirty="0">
                <a:solidFill>
                  <a:srgbClr val="FF0000"/>
                </a:solidFill>
              </a:rPr>
              <a:t>computer-aided</a:t>
            </a:r>
            <a:r>
              <a:rPr lang="en-GB" sz="2400" dirty="0"/>
              <a:t> and</a:t>
            </a:r>
          </a:p>
          <a:p>
            <a:pPr lvl="2"/>
            <a:r>
              <a:rPr lang="en-GB" sz="2400" dirty="0">
                <a:solidFill>
                  <a:srgbClr val="FF0000"/>
                </a:solidFill>
              </a:rPr>
              <a:t>prototyping</a:t>
            </a:r>
            <a:r>
              <a:rPr lang="en-GB" sz="2400" dirty="0"/>
              <a:t> approaches to systems development.</a:t>
            </a:r>
          </a:p>
        </p:txBody>
      </p:sp>
    </p:spTree>
    <p:extLst>
      <p:ext uri="{BB962C8B-B14F-4D97-AF65-F5344CB8AC3E}">
        <p14:creationId xmlns:p14="http://schemas.microsoft.com/office/powerpoint/2010/main" val="238453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563562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The Scientific Method </a:t>
            </a:r>
            <a:r>
              <a:rPr lang="en-GB" sz="2400" dirty="0"/>
              <a:t>vs. </a:t>
            </a:r>
            <a:r>
              <a:rPr lang="en-GB" sz="2400" dirty="0">
                <a:solidFill>
                  <a:srgbClr val="0070C0"/>
                </a:solidFill>
              </a:rPr>
              <a:t>The Systems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924800" cy="540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1" dirty="0">
                <a:solidFill>
                  <a:srgbClr val="FF0000"/>
                </a:solidFill>
              </a:rPr>
              <a:t>The Scientific Method</a:t>
            </a:r>
          </a:p>
          <a:p>
            <a:pPr lvl="1"/>
            <a:r>
              <a:rPr lang="en-GB" sz="2400" dirty="0"/>
              <a:t>Based on the established problem-solving methodology known as the scientific method. </a:t>
            </a:r>
          </a:p>
          <a:p>
            <a:pPr lvl="1"/>
            <a:r>
              <a:rPr lang="en-GB" sz="2400" dirty="0"/>
              <a:t>The scientific method consists </a:t>
            </a:r>
            <a:r>
              <a:rPr lang="en-GB" sz="2400" dirty="0">
                <a:solidFill>
                  <a:srgbClr val="0070C0"/>
                </a:solidFill>
              </a:rPr>
              <a:t>of five steps</a:t>
            </a:r>
            <a:r>
              <a:rPr lang="en-GB" sz="2400" dirty="0"/>
              <a:t>:</a:t>
            </a:r>
          </a:p>
          <a:p>
            <a:pPr marL="640080" lvl="2" indent="0">
              <a:buNone/>
            </a:pPr>
            <a:r>
              <a:rPr lang="en-GB" dirty="0"/>
              <a:t>1</a:t>
            </a:r>
            <a:r>
              <a:rPr lang="en-GB" sz="2400" dirty="0"/>
              <a:t>.  </a:t>
            </a:r>
            <a:r>
              <a:rPr lang="en-GB" sz="2400" dirty="0">
                <a:solidFill>
                  <a:srgbClr val="FF0000"/>
                </a:solidFill>
              </a:rPr>
              <a:t>Recognize phenomena </a:t>
            </a:r>
            <a:r>
              <a:rPr lang="en-GB" sz="2400" dirty="0"/>
              <a:t>in the real world.</a:t>
            </a:r>
          </a:p>
          <a:p>
            <a:pPr marL="640080" lvl="2" indent="0">
              <a:buNone/>
            </a:pPr>
            <a:r>
              <a:rPr lang="en-GB" sz="2400" dirty="0"/>
              <a:t>2.  </a:t>
            </a:r>
            <a:r>
              <a:rPr lang="en-GB" sz="2400" dirty="0">
                <a:solidFill>
                  <a:srgbClr val="0070C0"/>
                </a:solidFill>
              </a:rPr>
              <a:t>Formulate a hypothesis </a:t>
            </a:r>
            <a:r>
              <a:rPr lang="en-GB" sz="2400" dirty="0"/>
              <a:t>about the causes or effects of the phenomena.</a:t>
            </a:r>
          </a:p>
          <a:p>
            <a:pPr marL="640080" lvl="2" indent="0">
              <a:buNone/>
            </a:pPr>
            <a:r>
              <a:rPr lang="en-GB" sz="2400" dirty="0"/>
              <a:t>3.  </a:t>
            </a:r>
            <a:r>
              <a:rPr lang="en-GB" sz="2400" dirty="0">
                <a:solidFill>
                  <a:srgbClr val="FF0000"/>
                </a:solidFill>
              </a:rPr>
              <a:t>Test the hypothesis </a:t>
            </a:r>
            <a:r>
              <a:rPr lang="en-GB" sz="2400" dirty="0"/>
              <a:t>through experimentation.</a:t>
            </a:r>
          </a:p>
          <a:p>
            <a:pPr marL="640080" lvl="2" indent="0">
              <a:buNone/>
            </a:pPr>
            <a:r>
              <a:rPr lang="en-GB" sz="2400" dirty="0"/>
              <a:t>4.  </a:t>
            </a:r>
            <a:r>
              <a:rPr lang="en-GB" sz="2400" dirty="0">
                <a:solidFill>
                  <a:srgbClr val="FF0000"/>
                </a:solidFill>
              </a:rPr>
              <a:t>Evaluate</a:t>
            </a:r>
            <a:r>
              <a:rPr lang="en-GB" sz="2400" dirty="0"/>
              <a:t> the results of the </a:t>
            </a:r>
            <a:r>
              <a:rPr lang="en-GB" sz="2400" dirty="0">
                <a:solidFill>
                  <a:srgbClr val="FF0000"/>
                </a:solidFill>
              </a:rPr>
              <a:t>experiments</a:t>
            </a:r>
            <a:r>
              <a:rPr lang="en-GB" sz="2400" dirty="0"/>
              <a:t>.</a:t>
            </a:r>
          </a:p>
          <a:p>
            <a:pPr marL="640080" lvl="2" indent="0">
              <a:buNone/>
            </a:pPr>
            <a:r>
              <a:rPr lang="en-GB" sz="2400" dirty="0"/>
              <a:t>5.  </a:t>
            </a:r>
            <a:r>
              <a:rPr lang="en-GB" sz="2400" dirty="0">
                <a:solidFill>
                  <a:srgbClr val="FF0000"/>
                </a:solidFill>
              </a:rPr>
              <a:t>Draw conclusions </a:t>
            </a:r>
            <a:r>
              <a:rPr lang="en-GB" sz="2400" dirty="0"/>
              <a:t>about the hypothesis.</a:t>
            </a:r>
          </a:p>
        </p:txBody>
      </p:sp>
    </p:spTree>
    <p:extLst>
      <p:ext uri="{BB962C8B-B14F-4D97-AF65-F5344CB8AC3E}">
        <p14:creationId xmlns:p14="http://schemas.microsoft.com/office/powerpoint/2010/main" val="2513570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487362"/>
          </a:xfrm>
        </p:spPr>
        <p:txBody>
          <a:bodyPr/>
          <a:lstStyle/>
          <a:p>
            <a:r>
              <a:rPr lang="en-GB" sz="2400" dirty="0">
                <a:solidFill>
                  <a:srgbClr val="FF0000"/>
                </a:solidFill>
              </a:rPr>
              <a:t>The Scientific Method </a:t>
            </a:r>
            <a:r>
              <a:rPr lang="en-GB" sz="2400" dirty="0">
                <a:solidFill>
                  <a:srgbClr val="575F6D"/>
                </a:solidFill>
              </a:rPr>
              <a:t>vs. </a:t>
            </a:r>
            <a:r>
              <a:rPr lang="en-GB" sz="2400" dirty="0">
                <a:solidFill>
                  <a:srgbClr val="0070C0"/>
                </a:solidFill>
              </a:rPr>
              <a:t>The Systems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924800" cy="5178552"/>
          </a:xfrm>
        </p:spPr>
        <p:txBody>
          <a:bodyPr/>
          <a:lstStyle/>
          <a:p>
            <a:pPr marL="0" indent="0">
              <a:buNone/>
            </a:pPr>
            <a:r>
              <a:rPr lang="en-GB" sz="3200" b="1" dirty="0">
                <a:solidFill>
                  <a:srgbClr val="0070C0"/>
                </a:solidFill>
              </a:rPr>
              <a:t>The Systems Approach</a:t>
            </a:r>
          </a:p>
          <a:p>
            <a:r>
              <a:rPr lang="en-GB" dirty="0"/>
              <a:t>is a </a:t>
            </a:r>
            <a:r>
              <a:rPr lang="en-GB" dirty="0">
                <a:solidFill>
                  <a:srgbClr val="FF0000"/>
                </a:solidFill>
              </a:rPr>
              <a:t>modification</a:t>
            </a:r>
            <a:r>
              <a:rPr lang="en-GB" dirty="0"/>
              <a:t> of the scientific method</a:t>
            </a:r>
          </a:p>
          <a:p>
            <a:r>
              <a:rPr lang="en-GB" dirty="0"/>
              <a:t>It stresses a </a:t>
            </a:r>
            <a:r>
              <a:rPr lang="en-GB" dirty="0">
                <a:solidFill>
                  <a:srgbClr val="FF0000"/>
                </a:solidFill>
              </a:rPr>
              <a:t>systematic process </a:t>
            </a:r>
            <a:r>
              <a:rPr lang="en-GB" dirty="0"/>
              <a:t>of problem solving</a:t>
            </a:r>
          </a:p>
          <a:p>
            <a:r>
              <a:rPr lang="en-GB" dirty="0">
                <a:solidFill>
                  <a:srgbClr val="FF0000"/>
                </a:solidFill>
              </a:rPr>
              <a:t>Problems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</a:rPr>
              <a:t>opportunities</a:t>
            </a:r>
            <a:r>
              <a:rPr lang="en-GB" dirty="0"/>
              <a:t> are viewed in a systems context. </a:t>
            </a:r>
          </a:p>
          <a:p>
            <a:r>
              <a:rPr lang="en-GB" dirty="0"/>
              <a:t>Steps of the systems approach may </a:t>
            </a:r>
            <a:r>
              <a:rPr lang="en-GB" b="1" dirty="0">
                <a:solidFill>
                  <a:srgbClr val="FF0000"/>
                </a:solidFill>
              </a:rPr>
              <a:t>overlap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each other</a:t>
            </a:r>
          </a:p>
          <a:p>
            <a:r>
              <a:rPr lang="en-GB" dirty="0"/>
              <a:t>The completion of activities in one step </a:t>
            </a:r>
            <a:r>
              <a:rPr lang="en-GB" dirty="0">
                <a:solidFill>
                  <a:srgbClr val="FF0000"/>
                </a:solidFill>
              </a:rPr>
              <a:t>may extend </a:t>
            </a:r>
            <a:r>
              <a:rPr lang="en-GB" dirty="0"/>
              <a:t>into the performance of another.</a:t>
            </a:r>
          </a:p>
        </p:txBody>
      </p:sp>
    </p:spTree>
    <p:extLst>
      <p:ext uri="{BB962C8B-B14F-4D97-AF65-F5344CB8AC3E}">
        <p14:creationId xmlns:p14="http://schemas.microsoft.com/office/powerpoint/2010/main" val="33695961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Steps in </a:t>
            </a:r>
            <a:r>
              <a:rPr lang="en-GB" sz="2800" b="1" dirty="0">
                <a:solidFill>
                  <a:srgbClr val="0070C0"/>
                </a:solidFill>
              </a:rPr>
              <a:t>The Systems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001000" cy="4949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1.  Define a </a:t>
            </a:r>
            <a:r>
              <a:rPr lang="en-GB" sz="2800" dirty="0">
                <a:solidFill>
                  <a:srgbClr val="0070C0"/>
                </a:solidFill>
              </a:rPr>
              <a:t>problem</a:t>
            </a:r>
            <a:r>
              <a:rPr lang="en-GB" sz="2800" dirty="0"/>
              <a:t> or </a:t>
            </a:r>
            <a:r>
              <a:rPr lang="en-GB" sz="2800" dirty="0">
                <a:solidFill>
                  <a:srgbClr val="0070C0"/>
                </a:solidFill>
              </a:rPr>
              <a:t>opportunity</a:t>
            </a:r>
            <a:r>
              <a:rPr lang="en-GB" sz="2800" dirty="0"/>
              <a:t> in a systems context.</a:t>
            </a:r>
          </a:p>
          <a:p>
            <a:pPr marL="0" indent="0">
              <a:buNone/>
            </a:pPr>
            <a:r>
              <a:rPr lang="en-GB" sz="2800" dirty="0"/>
              <a:t>2.  </a:t>
            </a:r>
            <a:r>
              <a:rPr lang="en-GB" sz="2800" dirty="0">
                <a:solidFill>
                  <a:srgbClr val="0070C0"/>
                </a:solidFill>
              </a:rPr>
              <a:t>Gather data </a:t>
            </a:r>
            <a:r>
              <a:rPr lang="en-GB" sz="2800" dirty="0"/>
              <a:t>describing the problem or opportunity</a:t>
            </a:r>
          </a:p>
          <a:p>
            <a:pPr marL="0" indent="0">
              <a:buNone/>
            </a:pPr>
            <a:r>
              <a:rPr lang="en-GB" sz="2800" dirty="0"/>
              <a:t>3.  Identify alternative solutions.</a:t>
            </a:r>
          </a:p>
          <a:p>
            <a:pPr marL="0" indent="0">
              <a:buNone/>
            </a:pPr>
            <a:r>
              <a:rPr lang="en-GB" sz="2800" dirty="0"/>
              <a:t>4.  </a:t>
            </a:r>
            <a:r>
              <a:rPr lang="en-GB" sz="2800" dirty="0">
                <a:solidFill>
                  <a:srgbClr val="0070C0"/>
                </a:solidFill>
              </a:rPr>
              <a:t>Evaluate</a:t>
            </a:r>
            <a:r>
              <a:rPr lang="en-GB" sz="2800" dirty="0"/>
              <a:t> each alternative solution.</a:t>
            </a:r>
          </a:p>
          <a:p>
            <a:pPr marL="0" indent="0">
              <a:buNone/>
            </a:pPr>
            <a:r>
              <a:rPr lang="en-GB" sz="2800" dirty="0"/>
              <a:t>5.  Select the </a:t>
            </a:r>
            <a:r>
              <a:rPr lang="en-GB" sz="2800" dirty="0">
                <a:solidFill>
                  <a:srgbClr val="FF0000"/>
                </a:solidFill>
              </a:rPr>
              <a:t>best solution</a:t>
            </a:r>
            <a:r>
              <a:rPr lang="en-GB" sz="2800" dirty="0"/>
              <a:t>.</a:t>
            </a:r>
          </a:p>
          <a:p>
            <a:pPr marL="0" indent="0">
              <a:buNone/>
            </a:pPr>
            <a:r>
              <a:rPr lang="en-GB" sz="2800" dirty="0"/>
              <a:t>6.  </a:t>
            </a:r>
            <a:r>
              <a:rPr lang="en-GB" sz="2800" dirty="0">
                <a:solidFill>
                  <a:srgbClr val="FF0000"/>
                </a:solidFill>
              </a:rPr>
              <a:t>Implement </a:t>
            </a:r>
            <a:r>
              <a:rPr lang="en-GB" sz="2800" dirty="0"/>
              <a:t>the selected solution.</a:t>
            </a:r>
          </a:p>
          <a:p>
            <a:pPr marL="0" indent="0">
              <a:buNone/>
            </a:pPr>
            <a:r>
              <a:rPr lang="en-GB" sz="2800" dirty="0"/>
              <a:t>7.  </a:t>
            </a:r>
            <a:r>
              <a:rPr lang="en-GB" sz="2800" dirty="0">
                <a:solidFill>
                  <a:srgbClr val="00B050"/>
                </a:solidFill>
              </a:rPr>
              <a:t>Evaluate the success </a:t>
            </a:r>
            <a:r>
              <a:rPr lang="en-GB" sz="2800" dirty="0"/>
              <a:t>of the implemented solution</a:t>
            </a:r>
          </a:p>
        </p:txBody>
      </p:sp>
    </p:spTree>
    <p:extLst>
      <p:ext uri="{BB962C8B-B14F-4D97-AF65-F5344CB8AC3E}">
        <p14:creationId xmlns:p14="http://schemas.microsoft.com/office/powerpoint/2010/main" val="33452022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563562"/>
          </a:xfrm>
        </p:spPr>
        <p:txBody>
          <a:bodyPr>
            <a:normAutofit/>
          </a:bodyPr>
          <a:lstStyle/>
          <a:p>
            <a:pPr algn="ctr"/>
            <a:r>
              <a:rPr lang="en-GB" sz="2400" b="1">
                <a:solidFill>
                  <a:srgbClr val="FF0000"/>
                </a:solidFill>
              </a:rPr>
              <a:t>Understanding a Problem or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077200" cy="57150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Implies viewing the problem/opportunity in a systematic fashion within a systems context.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    1. Defining Problems and Opportunities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Symptoms </a:t>
            </a:r>
            <a:r>
              <a:rPr lang="en-GB" dirty="0"/>
              <a:t>must be separated from </a:t>
            </a:r>
            <a:r>
              <a:rPr lang="en-GB" dirty="0">
                <a:solidFill>
                  <a:srgbClr val="FF0000"/>
                </a:solidFill>
              </a:rPr>
              <a:t>problems. </a:t>
            </a:r>
            <a:r>
              <a:rPr lang="en-GB" dirty="0"/>
              <a:t>Symptoms are merely signals of </a:t>
            </a:r>
            <a:r>
              <a:rPr lang="en-GB" b="1" dirty="0"/>
              <a:t>underlying</a:t>
            </a:r>
            <a:r>
              <a:rPr lang="en-GB" dirty="0"/>
              <a:t> problems.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 A </a:t>
            </a:r>
            <a:r>
              <a:rPr lang="en-GB" b="1" dirty="0">
                <a:solidFill>
                  <a:srgbClr val="FF0000"/>
                </a:solidFill>
              </a:rPr>
              <a:t>problem</a:t>
            </a:r>
            <a:r>
              <a:rPr lang="en-GB" dirty="0"/>
              <a:t> is a basic condition that causes undesirable results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An </a:t>
            </a:r>
            <a:r>
              <a:rPr lang="en-GB" b="1" dirty="0">
                <a:solidFill>
                  <a:srgbClr val="FF0000"/>
                </a:solidFill>
              </a:rPr>
              <a:t>opportunity </a:t>
            </a:r>
            <a:r>
              <a:rPr lang="en-GB" dirty="0"/>
              <a:t>is a condition that presents the potential for desirable results</a:t>
            </a:r>
          </a:p>
          <a:p>
            <a:pPr marL="365760" lvl="1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2. Gathering Data and Information.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Data and information need to be </a:t>
            </a:r>
            <a:r>
              <a:rPr lang="en-GB" dirty="0">
                <a:solidFill>
                  <a:srgbClr val="FF0000"/>
                </a:solidFill>
              </a:rPr>
              <a:t>captured </a:t>
            </a:r>
            <a:r>
              <a:rPr lang="en-GB" dirty="0"/>
              <a:t>to gain </a:t>
            </a:r>
            <a:r>
              <a:rPr lang="en-GB" dirty="0">
                <a:solidFill>
                  <a:srgbClr val="FF0000"/>
                </a:solidFill>
              </a:rPr>
              <a:t>sufficient background </a:t>
            </a:r>
            <a:r>
              <a:rPr lang="en-GB" dirty="0"/>
              <a:t>into the problem or opportunity situation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rgbClr val="FF0000"/>
                </a:solidFill>
              </a:rPr>
              <a:t>Interviews</a:t>
            </a:r>
            <a:r>
              <a:rPr lang="en-GB" dirty="0"/>
              <a:t>, </a:t>
            </a:r>
            <a:r>
              <a:rPr lang="en-GB" dirty="0">
                <a:solidFill>
                  <a:srgbClr val="00B050"/>
                </a:solidFill>
              </a:rPr>
              <a:t>Questionnaires</a:t>
            </a:r>
            <a:r>
              <a:rPr lang="en-GB" dirty="0"/>
              <a:t>, </a:t>
            </a:r>
            <a:r>
              <a:rPr lang="en-GB" dirty="0">
                <a:solidFill>
                  <a:srgbClr val="0070C0"/>
                </a:solidFill>
              </a:rPr>
              <a:t>Personal observation</a:t>
            </a:r>
            <a:r>
              <a:rPr lang="en-GB" dirty="0"/>
              <a:t>, </a:t>
            </a:r>
            <a:r>
              <a:rPr lang="en-GB" dirty="0">
                <a:solidFill>
                  <a:srgbClr val="7030A0"/>
                </a:solidFill>
              </a:rPr>
              <a:t>Examination of documents, </a:t>
            </a:r>
            <a:r>
              <a:rPr lang="en-GB" dirty="0"/>
              <a:t>Inspecting accounting and management reports, </a:t>
            </a:r>
            <a:r>
              <a:rPr lang="en-GB" dirty="0">
                <a:solidFill>
                  <a:srgbClr val="7030A0"/>
                </a:solidFill>
              </a:rPr>
              <a:t>performance results </a:t>
            </a:r>
            <a:r>
              <a:rPr lang="en-GB" dirty="0"/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31553351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077200" cy="6169152"/>
          </a:xfrm>
        </p:spPr>
        <p:txBody>
          <a:bodyPr/>
          <a:lstStyle/>
          <a:p>
            <a:r>
              <a:rPr lang="en-GB" dirty="0"/>
              <a:t>Once you understand a problem or opportunity, you can develop an appropriate solution.</a:t>
            </a: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3. </a:t>
            </a:r>
            <a:r>
              <a:rPr lang="en-GB" sz="2800" b="1" dirty="0">
                <a:solidFill>
                  <a:srgbClr val="FF0000"/>
                </a:solidFill>
              </a:rPr>
              <a:t>Designing Alternative Solutions</a:t>
            </a:r>
            <a:endParaRPr lang="en-GB" sz="2800" dirty="0"/>
          </a:p>
          <a:p>
            <a:r>
              <a:rPr lang="en-GB" dirty="0"/>
              <a:t> Jumping immediately from problem definition to a 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single solution </a:t>
            </a:r>
            <a:r>
              <a:rPr lang="en-GB" dirty="0"/>
              <a:t>limits your options and </a:t>
            </a:r>
            <a:r>
              <a:rPr lang="en-GB" b="1" dirty="0">
                <a:solidFill>
                  <a:srgbClr val="FF0000"/>
                </a:solidFill>
              </a:rPr>
              <a:t>robs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you of the chance to consider the advantages and disadvantages of several alternatives. </a:t>
            </a:r>
          </a:p>
          <a:p>
            <a:r>
              <a:rPr lang="en-GB" b="1" dirty="0"/>
              <a:t>Of course, </a:t>
            </a:r>
            <a:r>
              <a:rPr lang="en-GB" dirty="0"/>
              <a:t>having </a:t>
            </a:r>
            <a:r>
              <a:rPr lang="en-GB" dirty="0">
                <a:solidFill>
                  <a:srgbClr val="FF0000"/>
                </a:solidFill>
              </a:rPr>
              <a:t>too many </a:t>
            </a:r>
            <a:r>
              <a:rPr lang="en-GB" dirty="0"/>
              <a:t>alternatives can  </a:t>
            </a:r>
            <a:r>
              <a:rPr lang="en-GB" dirty="0">
                <a:solidFill>
                  <a:srgbClr val="7030A0"/>
                </a:solidFill>
              </a:rPr>
              <a:t>obscure the best solution</a:t>
            </a:r>
            <a:r>
              <a:rPr lang="en-GB" dirty="0"/>
              <a:t>. </a:t>
            </a:r>
          </a:p>
          <a:p>
            <a:r>
              <a:rPr lang="en-GB" dirty="0"/>
              <a:t>Alternative solutions may come from </a:t>
            </a:r>
            <a:r>
              <a:rPr lang="en-GB" dirty="0">
                <a:solidFill>
                  <a:srgbClr val="7030A0"/>
                </a:solidFill>
              </a:rPr>
              <a:t>past experience</a:t>
            </a:r>
            <a:r>
              <a:rPr lang="en-GB" dirty="0"/>
              <a:t>, </a:t>
            </a:r>
            <a:r>
              <a:rPr lang="en-GB" dirty="0">
                <a:solidFill>
                  <a:srgbClr val="FF0000"/>
                </a:solidFill>
              </a:rPr>
              <a:t>advice of others</a:t>
            </a:r>
            <a:r>
              <a:rPr lang="en-GB" dirty="0"/>
              <a:t>, </a:t>
            </a:r>
            <a:r>
              <a:rPr lang="en-GB" dirty="0">
                <a:solidFill>
                  <a:srgbClr val="00B050"/>
                </a:solidFill>
              </a:rPr>
              <a:t>simulation of business operations models,</a:t>
            </a:r>
            <a:r>
              <a:rPr lang="en-GB" dirty="0"/>
              <a:t> and your own </a:t>
            </a:r>
            <a:r>
              <a:rPr lang="en-GB" b="1" dirty="0"/>
              <a:t>intuition</a:t>
            </a:r>
            <a:r>
              <a:rPr lang="en-GB" dirty="0"/>
              <a:t> and </a:t>
            </a:r>
            <a:r>
              <a:rPr lang="en-GB" b="1" dirty="0"/>
              <a:t>ingenuity</a:t>
            </a:r>
            <a:r>
              <a:rPr lang="en-GB" dirty="0"/>
              <a:t>. </a:t>
            </a:r>
          </a:p>
          <a:p>
            <a:r>
              <a:rPr lang="en-GB" dirty="0"/>
              <a:t>The "</a:t>
            </a:r>
            <a:r>
              <a:rPr lang="en-GB" b="1" dirty="0">
                <a:solidFill>
                  <a:srgbClr val="FF0000"/>
                </a:solidFill>
              </a:rPr>
              <a:t>doing nothing</a:t>
            </a:r>
            <a:r>
              <a:rPr lang="en-GB" dirty="0"/>
              <a:t>" option is also a valid alternative.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0445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153400" cy="6324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800" b="1" dirty="0">
                <a:solidFill>
                  <a:srgbClr val="FF0000"/>
                </a:solidFill>
              </a:rPr>
              <a:t>4.  Evaluating Alternative Solutions</a:t>
            </a:r>
          </a:p>
          <a:p>
            <a:r>
              <a:rPr lang="en-GB" dirty="0"/>
              <a:t>The goal of evaluation is to determine </a:t>
            </a:r>
            <a:r>
              <a:rPr lang="en-GB" dirty="0">
                <a:solidFill>
                  <a:srgbClr val="FF0000"/>
                </a:solidFill>
              </a:rPr>
              <a:t>how well each alternative solution helps the firm </a:t>
            </a:r>
            <a:r>
              <a:rPr lang="en-GB" dirty="0"/>
              <a:t>and </a:t>
            </a:r>
            <a:r>
              <a:rPr lang="en-GB" dirty="0">
                <a:solidFill>
                  <a:srgbClr val="0070C0"/>
                </a:solidFill>
              </a:rPr>
              <a:t>its selected subsystems meet their objectives. </a:t>
            </a:r>
          </a:p>
          <a:p>
            <a:r>
              <a:rPr lang="en-GB" dirty="0"/>
              <a:t>To understand a problem and solve it, you should try to determine if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basic system functions are being properly performed</a:t>
            </a:r>
          </a:p>
          <a:p>
            <a:r>
              <a:rPr lang="en-GB" dirty="0"/>
              <a:t>This should be done </a:t>
            </a:r>
            <a:r>
              <a:rPr lang="en-GB" dirty="0">
                <a:solidFill>
                  <a:srgbClr val="FF0000"/>
                </a:solidFill>
              </a:rPr>
              <a:t>within a systems context </a:t>
            </a:r>
            <a:r>
              <a:rPr lang="en-GB" dirty="0"/>
              <a:t>by looking at inputs, processing, outputs, feedback, and control structures</a:t>
            </a:r>
          </a:p>
          <a:p>
            <a:r>
              <a:rPr lang="en-GB" dirty="0"/>
              <a:t>The systems approach must determine </a:t>
            </a:r>
            <a:r>
              <a:rPr lang="en-GB" dirty="0">
                <a:solidFill>
                  <a:srgbClr val="FF0000"/>
                </a:solidFill>
              </a:rPr>
              <a:t>firm objectives</a:t>
            </a:r>
            <a:r>
              <a:rPr lang="en-GB" dirty="0"/>
              <a:t>, </a:t>
            </a:r>
            <a:r>
              <a:rPr lang="en-GB" dirty="0">
                <a:solidFill>
                  <a:srgbClr val="0070C0"/>
                </a:solidFill>
              </a:rPr>
              <a:t>identify standards</a:t>
            </a:r>
            <a:r>
              <a:rPr lang="en-GB" dirty="0"/>
              <a:t>, and </a:t>
            </a:r>
            <a:r>
              <a:rPr lang="en-GB" dirty="0">
                <a:solidFill>
                  <a:srgbClr val="7030A0"/>
                </a:solidFill>
              </a:rPr>
              <a:t>recognize constraints</a:t>
            </a:r>
          </a:p>
          <a:p>
            <a:r>
              <a:rPr lang="en-GB" b="1" dirty="0">
                <a:solidFill>
                  <a:srgbClr val="00B0F0"/>
                </a:solidFill>
              </a:rPr>
              <a:t>Objectives:- </a:t>
            </a:r>
            <a:r>
              <a:rPr lang="en-GB" dirty="0"/>
              <a:t>are accomplishments a system is supposed to achieve (a good performance for this year)</a:t>
            </a:r>
          </a:p>
          <a:p>
            <a:r>
              <a:rPr lang="en-GB" b="1" dirty="0">
                <a:solidFill>
                  <a:srgbClr val="00B0F0"/>
                </a:solidFill>
              </a:rPr>
              <a:t>Standards:-  </a:t>
            </a:r>
            <a:r>
              <a:rPr lang="en-GB" dirty="0"/>
              <a:t>(Quantitative Measures)used to measure the progress a firm makes as it tries to achieve objectives of the system.</a:t>
            </a:r>
          </a:p>
          <a:p>
            <a:r>
              <a:rPr lang="en-GB" b="1" dirty="0">
                <a:solidFill>
                  <a:srgbClr val="00B0F0"/>
                </a:solidFill>
              </a:rPr>
              <a:t>Constraints:- </a:t>
            </a:r>
            <a:r>
              <a:rPr lang="en-GB" dirty="0"/>
              <a:t>are restrictions on the form and content of a solution</a:t>
            </a:r>
          </a:p>
        </p:txBody>
      </p:sp>
    </p:spTree>
    <p:extLst>
      <p:ext uri="{BB962C8B-B14F-4D97-AF65-F5344CB8AC3E}">
        <p14:creationId xmlns:p14="http://schemas.microsoft.com/office/powerpoint/2010/main" val="14232875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077200" cy="6169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err="1"/>
              <a:t>Cont</a:t>
            </a:r>
            <a:r>
              <a:rPr lang="en-GB" dirty="0"/>
              <a:t>…</a:t>
            </a:r>
            <a:r>
              <a:rPr lang="en-GB" b="1" dirty="0">
                <a:solidFill>
                  <a:srgbClr val="FF0000"/>
                </a:solidFill>
              </a:rPr>
              <a:t>Evaluating Alternative Solutions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B0F0"/>
                </a:solidFill>
              </a:rPr>
              <a:t>Cost Benefit Analysis</a:t>
            </a:r>
          </a:p>
          <a:p>
            <a:r>
              <a:rPr lang="en-GB" dirty="0"/>
              <a:t>This process identifies the benefits and costs associated with each alternative solution.</a:t>
            </a:r>
          </a:p>
          <a:p>
            <a:r>
              <a:rPr lang="en-GB" dirty="0"/>
              <a:t>Every legitimate solution will have some </a:t>
            </a:r>
            <a:r>
              <a:rPr lang="en-GB" dirty="0">
                <a:solidFill>
                  <a:srgbClr val="FF0000"/>
                </a:solidFill>
              </a:rPr>
              <a:t>advantages or  benefits</a:t>
            </a:r>
            <a:r>
              <a:rPr lang="en-GB" dirty="0"/>
              <a:t>, and some </a:t>
            </a:r>
            <a:r>
              <a:rPr lang="en-GB" dirty="0">
                <a:solidFill>
                  <a:srgbClr val="7030A0"/>
                </a:solidFill>
              </a:rPr>
              <a:t>disadvantages or costs</a:t>
            </a:r>
            <a:r>
              <a:rPr lang="en-GB" dirty="0"/>
              <a:t>. </a:t>
            </a:r>
          </a:p>
          <a:p>
            <a:pPr marL="514350" indent="-514350">
              <a:buFont typeface="+mj-lt"/>
              <a:buAutoNum type="romanUcPeriod"/>
            </a:pPr>
            <a:r>
              <a:rPr lang="en-GB" dirty="0">
                <a:solidFill>
                  <a:srgbClr val="7030A0"/>
                </a:solidFill>
              </a:rPr>
              <a:t>Tangible costs - quantified costs</a:t>
            </a:r>
            <a:r>
              <a:rPr lang="en-GB" dirty="0">
                <a:solidFill>
                  <a:srgbClr val="FF0000"/>
                </a:solidFill>
              </a:rPr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Hardware,  Software,  Salaries</a:t>
            </a:r>
          </a:p>
          <a:p>
            <a:pPr marL="514350" indent="-514350">
              <a:buFont typeface="+mj-lt"/>
              <a:buAutoNum type="romanUcPeriod"/>
            </a:pPr>
            <a:r>
              <a:rPr lang="en-GB" dirty="0">
                <a:solidFill>
                  <a:srgbClr val="7030A0"/>
                </a:solidFill>
              </a:rPr>
              <a:t>Intangible Costs - difficult to quantify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Customer goodwill, Employee morale caused by system errors,  Installation/conversion problems</a:t>
            </a:r>
          </a:p>
          <a:p>
            <a:pPr marL="514350" indent="-514350">
              <a:buFont typeface="+mj-lt"/>
              <a:buAutoNum type="romanUcPeriod"/>
            </a:pPr>
            <a:r>
              <a:rPr lang="en-GB" dirty="0">
                <a:solidFill>
                  <a:srgbClr val="FF0000"/>
                </a:solidFill>
              </a:rPr>
              <a:t>Tangible Benefits - favourable results that the firm has attained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Decrease in payroll, Decrease in inventory carry</a:t>
            </a:r>
          </a:p>
          <a:p>
            <a:pPr marL="514350" indent="-514350">
              <a:buFont typeface="+mj-lt"/>
              <a:buAutoNum type="romanUcPeriod"/>
            </a:pPr>
            <a:r>
              <a:rPr lang="en-GB" dirty="0">
                <a:solidFill>
                  <a:srgbClr val="FF0000"/>
                </a:solidFill>
              </a:rPr>
              <a:t>Intangible Benefits - hard to estimate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Customer service, Better delivery of customer request(s)</a:t>
            </a:r>
          </a:p>
        </p:txBody>
      </p:sp>
    </p:spTree>
    <p:extLst>
      <p:ext uri="{BB962C8B-B14F-4D97-AF65-F5344CB8AC3E}">
        <p14:creationId xmlns:p14="http://schemas.microsoft.com/office/powerpoint/2010/main" val="26304748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8077200" cy="5864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>
                <a:solidFill>
                  <a:srgbClr val="FF0000"/>
                </a:solidFill>
              </a:rPr>
              <a:t>5.  Selecting the Best Solution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Once all alternative solutions have been evaluated, they can be compared to each other, and the "best" (most desirable) solution can be selected.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Since the solutions are compared based on multiple criteria (some of which may be intangible), </a:t>
            </a:r>
            <a:r>
              <a:rPr lang="en-GB" dirty="0">
                <a:solidFill>
                  <a:schemeClr val="accent1"/>
                </a:solidFill>
              </a:rPr>
              <a:t>this selection is not always a simple process.</a:t>
            </a:r>
          </a:p>
          <a:p>
            <a:pPr marL="0" indent="0">
              <a:buNone/>
            </a:pPr>
            <a:r>
              <a:rPr lang="en-GB" sz="2800" b="1" dirty="0">
                <a:solidFill>
                  <a:srgbClr val="FF0000"/>
                </a:solidFill>
              </a:rPr>
              <a:t>6.  Implement the selected solution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An implementation plan may have to be developed.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A </a:t>
            </a:r>
            <a:r>
              <a:rPr lang="en-GB" dirty="0">
                <a:solidFill>
                  <a:srgbClr val="FF0000"/>
                </a:solidFill>
              </a:rPr>
              <a:t>project management </a:t>
            </a:r>
            <a:r>
              <a:rPr lang="en-GB" dirty="0"/>
              <a:t>effort may be required to supervise the implementation of large projects. </a:t>
            </a:r>
          </a:p>
        </p:txBody>
      </p:sp>
    </p:spTree>
    <p:extLst>
      <p:ext uri="{BB962C8B-B14F-4D97-AF65-F5344CB8AC3E}">
        <p14:creationId xmlns:p14="http://schemas.microsoft.com/office/powerpoint/2010/main" val="36112305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0010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 err="1">
                <a:solidFill>
                  <a:srgbClr val="FF0000"/>
                </a:solidFill>
              </a:rPr>
              <a:t>Cont</a:t>
            </a:r>
            <a:r>
              <a:rPr lang="en-GB" sz="2800" b="1" dirty="0">
                <a:solidFill>
                  <a:srgbClr val="FF0000"/>
                </a:solidFill>
              </a:rPr>
              <a:t>… Implement the selected solution</a:t>
            </a:r>
            <a:endParaRPr lang="en-GB" i="1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Typically, an implementation </a:t>
            </a:r>
            <a:r>
              <a:rPr lang="en-GB" dirty="0">
                <a:solidFill>
                  <a:srgbClr val="FF0000"/>
                </a:solidFill>
              </a:rPr>
              <a:t>plan specifies the activities</a:t>
            </a:r>
            <a:r>
              <a:rPr lang="en-GB" dirty="0"/>
              <a:t>, </a:t>
            </a:r>
            <a:r>
              <a:rPr lang="en-GB" dirty="0">
                <a:solidFill>
                  <a:srgbClr val="0070C0"/>
                </a:solidFill>
              </a:rPr>
              <a:t>resources,</a:t>
            </a:r>
            <a:r>
              <a:rPr lang="en-GB" dirty="0"/>
              <a:t> and </a:t>
            </a:r>
            <a:r>
              <a:rPr lang="en-GB" dirty="0">
                <a:solidFill>
                  <a:srgbClr val="7030A0"/>
                </a:solidFill>
              </a:rPr>
              <a:t>timing needed  </a:t>
            </a:r>
            <a:r>
              <a:rPr lang="en-GB" dirty="0"/>
              <a:t>for proper implementation.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This may include:</a:t>
            </a:r>
          </a:p>
          <a:p>
            <a:pPr marL="822960" lvl="1" indent="-457200">
              <a:buFont typeface="+mj-lt"/>
              <a:buAutoNum type="alphaLcParenR"/>
            </a:pPr>
            <a:r>
              <a:rPr lang="en-GB" sz="2400" dirty="0">
                <a:solidFill>
                  <a:srgbClr val="7030A0"/>
                </a:solidFill>
              </a:rPr>
              <a:t>Types and sources of hardware and software</a:t>
            </a:r>
          </a:p>
          <a:p>
            <a:pPr marL="822960" lvl="1" indent="-457200">
              <a:buFont typeface="+mj-lt"/>
              <a:buAutoNum type="alphaLcParenR"/>
            </a:pPr>
            <a:r>
              <a:rPr lang="en-GB" sz="2400" dirty="0">
                <a:solidFill>
                  <a:schemeClr val="accent1"/>
                </a:solidFill>
              </a:rPr>
              <a:t>Construction of physical facilities.</a:t>
            </a:r>
          </a:p>
          <a:p>
            <a:pPr marL="822960" lvl="1" indent="-457200">
              <a:buFont typeface="+mj-lt"/>
              <a:buAutoNum type="alphaLcParenR"/>
            </a:pPr>
            <a:r>
              <a:rPr lang="en-GB" sz="2400" dirty="0">
                <a:solidFill>
                  <a:srgbClr val="00B050"/>
                </a:solidFill>
              </a:rPr>
              <a:t>Hiring and training of personnel</a:t>
            </a:r>
          </a:p>
          <a:p>
            <a:pPr marL="822960" lvl="1" indent="-457200">
              <a:buFont typeface="+mj-lt"/>
              <a:buAutoNum type="alphaLcParenR"/>
            </a:pPr>
            <a:r>
              <a:rPr lang="en-GB" sz="2400" dirty="0">
                <a:solidFill>
                  <a:schemeClr val="accent4"/>
                </a:solidFill>
              </a:rPr>
              <a:t>Start-up and operating procedures</a:t>
            </a:r>
          </a:p>
          <a:p>
            <a:pPr marL="822960" lvl="1" indent="-457200">
              <a:buFont typeface="+mj-lt"/>
              <a:buAutoNum type="alphaLcParenR"/>
            </a:pPr>
            <a:r>
              <a:rPr lang="en-GB" sz="2400" dirty="0">
                <a:solidFill>
                  <a:srgbClr val="FF0000"/>
                </a:solidFill>
              </a:rPr>
              <a:t>Conversion procedures and timetables</a:t>
            </a:r>
          </a:p>
        </p:txBody>
      </p:sp>
    </p:spTree>
    <p:extLst>
      <p:ext uri="{BB962C8B-B14F-4D97-AF65-F5344CB8AC3E}">
        <p14:creationId xmlns:p14="http://schemas.microsoft.com/office/powerpoint/2010/main" val="191174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153400" cy="63976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Structured System Analysis and Design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495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SSADM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was designed to formalize the </a:t>
            </a:r>
            <a:r>
              <a:rPr lang="en-US" dirty="0">
                <a:solidFill>
                  <a:srgbClr val="7030A0"/>
                </a:solidFill>
              </a:rPr>
              <a:t>stages of the Systems Life Cycle</a:t>
            </a:r>
            <a:r>
              <a:rPr lang="en-US" dirty="0"/>
              <a:t> from planning through to implementation and maintenance as follows (Cashman, 2001)</a:t>
            </a:r>
          </a:p>
          <a:p>
            <a:pPr lvl="1"/>
            <a:r>
              <a:rPr lang="en-US" sz="2800" dirty="0"/>
              <a:t>Planning</a:t>
            </a:r>
          </a:p>
          <a:p>
            <a:pPr lvl="1"/>
            <a:r>
              <a:rPr lang="en-US" sz="2800" dirty="0">
                <a:solidFill>
                  <a:srgbClr val="7030A0"/>
                </a:solidFill>
              </a:rPr>
              <a:t>Analysis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Design</a:t>
            </a:r>
          </a:p>
          <a:p>
            <a:pPr lvl="1"/>
            <a:r>
              <a:rPr lang="en-US" sz="2800" dirty="0">
                <a:solidFill>
                  <a:srgbClr val="0070C0"/>
                </a:solidFill>
              </a:rPr>
              <a:t>Implementation</a:t>
            </a:r>
          </a:p>
          <a:p>
            <a:pPr lvl="1"/>
            <a:r>
              <a:rPr lang="en-US" sz="2800" dirty="0">
                <a:solidFill>
                  <a:srgbClr val="00B050"/>
                </a:solidFill>
              </a:rPr>
              <a:t>Support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077200" cy="6092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>
                <a:solidFill>
                  <a:srgbClr val="FF0000"/>
                </a:solidFill>
              </a:rPr>
              <a:t>7.  Post implementation Review (Evaluate the success of the implemented solution)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Focus to determine if the implemented solution has indeed helped the firm and selected subsystems meet their system objectives.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</a:t>
            </a:r>
            <a:r>
              <a:rPr lang="en-GB" sz="2800" dirty="0">
                <a:solidFill>
                  <a:srgbClr val="FF0000"/>
                </a:solidFill>
              </a:rPr>
              <a:t>If not,</a:t>
            </a:r>
            <a:endParaRPr lang="en-GB" dirty="0">
              <a:solidFill>
                <a:srgbClr val="FF0000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/>
              <a:t>The systems approach assumes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/>
              <a:t>you will </a:t>
            </a:r>
            <a:r>
              <a:rPr lang="en-GB" sz="2400" dirty="0">
                <a:solidFill>
                  <a:srgbClr val="FF0000"/>
                </a:solidFill>
              </a:rPr>
              <a:t>cycle back </a:t>
            </a:r>
            <a:r>
              <a:rPr lang="en-GB" sz="2400" dirty="0"/>
              <a:t>to a previous step and make </a:t>
            </a:r>
            <a:r>
              <a:rPr lang="en-GB" sz="2400" dirty="0">
                <a:solidFill>
                  <a:srgbClr val="FF0000"/>
                </a:solidFill>
              </a:rPr>
              <a:t>another attempt </a:t>
            </a:r>
            <a:r>
              <a:rPr lang="en-GB" sz="2400" dirty="0"/>
              <a:t>to find a workable solution.</a:t>
            </a:r>
          </a:p>
        </p:txBody>
      </p:sp>
    </p:spTree>
    <p:extLst>
      <p:ext uri="{BB962C8B-B14F-4D97-AF65-F5344CB8AC3E}">
        <p14:creationId xmlns:p14="http://schemas.microsoft.com/office/powerpoint/2010/main" val="562572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7638"/>
            <a:ext cx="7696200" cy="505631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800" dirty="0"/>
              <a:t>SSADM stands for?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/>
              <a:t>Write the seven steps of problem solving approach?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/>
              <a:t>Define MIS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/>
              <a:t>List the structured system analysis and design models?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/>
              <a:t>List the four criteria's used for feasibility study?</a:t>
            </a:r>
          </a:p>
        </p:txBody>
      </p:sp>
    </p:spTree>
    <p:extLst>
      <p:ext uri="{BB962C8B-B14F-4D97-AF65-F5344CB8AC3E}">
        <p14:creationId xmlns:p14="http://schemas.microsoft.com/office/powerpoint/2010/main" val="9037712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46782012"/>
              </p:ext>
            </p:extLst>
          </p:nvPr>
        </p:nvGraphicFramePr>
        <p:xfrm>
          <a:off x="457200" y="457200"/>
          <a:ext cx="8001000" cy="6092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314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32582" y="1066800"/>
            <a:ext cx="7873218" cy="5410200"/>
          </a:xfrm>
        </p:spPr>
        <p:txBody>
          <a:bodyPr>
            <a:normAutofit/>
          </a:bodyPr>
          <a:lstStyle/>
          <a:p>
            <a:pPr lvl="0"/>
            <a:r>
              <a:rPr lang="en-US" sz="2800" b="1" dirty="0">
                <a:solidFill>
                  <a:srgbClr val="FF0000"/>
                </a:solidFill>
              </a:rPr>
              <a:t>Planning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sz="2400" dirty="0"/>
              <a:t>Review project requests ,</a:t>
            </a:r>
          </a:p>
          <a:p>
            <a:pPr lvl="1"/>
            <a:r>
              <a:rPr lang="en-US" sz="2400" dirty="0"/>
              <a:t>Prioritize project requests, </a:t>
            </a:r>
          </a:p>
          <a:p>
            <a:pPr lvl="1"/>
            <a:r>
              <a:rPr lang="en-US" sz="2400" dirty="0"/>
              <a:t>Allocate resources and </a:t>
            </a:r>
          </a:p>
          <a:p>
            <a:pPr lvl="1"/>
            <a:r>
              <a:rPr lang="en-US" sz="2400" dirty="0"/>
              <a:t>Identify project development team)</a:t>
            </a:r>
          </a:p>
          <a:p>
            <a:pPr lvl="0"/>
            <a:r>
              <a:rPr lang="en-US" sz="2800" b="1" dirty="0">
                <a:solidFill>
                  <a:srgbClr val="FF0000"/>
                </a:solidFill>
              </a:rPr>
              <a:t>Analysis</a:t>
            </a:r>
          </a:p>
          <a:p>
            <a:pPr lvl="1"/>
            <a:r>
              <a:rPr lang="en-US" dirty="0"/>
              <a:t>Conduct preliminary </a:t>
            </a:r>
            <a:r>
              <a:rPr lang="en-US" dirty="0">
                <a:solidFill>
                  <a:srgbClr val="FF0000"/>
                </a:solidFill>
              </a:rPr>
              <a:t>investigation</a:t>
            </a:r>
            <a:r>
              <a:rPr lang="en-US" dirty="0"/>
              <a:t>, </a:t>
            </a:r>
          </a:p>
          <a:p>
            <a:r>
              <a:rPr lang="en-US" dirty="0"/>
              <a:t>perform detailed analysis activities </a:t>
            </a:r>
          </a:p>
          <a:p>
            <a:pPr lvl="2"/>
            <a:r>
              <a:rPr lang="en-US" sz="2400" dirty="0">
                <a:solidFill>
                  <a:srgbClr val="00B050"/>
                </a:solidFill>
              </a:rPr>
              <a:t>information needs assessment</a:t>
            </a:r>
          </a:p>
          <a:p>
            <a:pPr lvl="2"/>
            <a:r>
              <a:rPr lang="en-US" sz="2400" dirty="0">
                <a:solidFill>
                  <a:srgbClr val="7030A0"/>
                </a:solidFill>
              </a:rPr>
              <a:t>requirements analysis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and requirements specification</a:t>
            </a:r>
          </a:p>
          <a:p>
            <a:pPr lvl="3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001000" cy="53340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3000" b="1" dirty="0">
                <a:solidFill>
                  <a:srgbClr val="FF0000"/>
                </a:solidFill>
              </a:rPr>
              <a:t>Design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focused on the data requirements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synthesis of alternatives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00B050"/>
                </a:solidFill>
              </a:rPr>
              <a:t>cost-effectiveness analysis of alternatives, </a:t>
            </a:r>
          </a:p>
          <a:p>
            <a:pPr lvl="1"/>
            <a:r>
              <a:rPr lang="en-US" sz="2200" dirty="0"/>
              <a:t>specification of </a:t>
            </a:r>
            <a:r>
              <a:rPr lang="en-US" sz="2200" b="1" dirty="0">
                <a:solidFill>
                  <a:srgbClr val="00B050"/>
                </a:solidFill>
              </a:rPr>
              <a:t>criteria</a:t>
            </a:r>
            <a:r>
              <a:rPr lang="en-US" sz="2200" dirty="0"/>
              <a:t> for selecting a preferred alternative, selection of a preferred alternative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Implementation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Support</a:t>
            </a:r>
          </a:p>
          <a:p>
            <a:pPr marL="0" lv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SSADM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provides sets of </a:t>
            </a:r>
            <a:r>
              <a:rPr lang="en-US" dirty="0">
                <a:solidFill>
                  <a:srgbClr val="FF0000"/>
                </a:solidFill>
              </a:rPr>
              <a:t>standard</a:t>
            </a:r>
            <a:r>
              <a:rPr lang="en-US" dirty="0"/>
              <a:t> analysis and design techniques.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It separates the </a:t>
            </a:r>
            <a:r>
              <a:rPr lang="en-US" dirty="0">
                <a:solidFill>
                  <a:srgbClr val="FF0000"/>
                </a:solidFill>
              </a:rPr>
              <a:t>logical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physical</a:t>
            </a:r>
            <a:r>
              <a:rPr lang="en-US" dirty="0"/>
              <a:t> components of a system.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stages of the systems life cycle </a:t>
            </a:r>
            <a:r>
              <a:rPr lang="en-US" dirty="0"/>
              <a:t>are effectively broken down into a </a:t>
            </a:r>
            <a:r>
              <a:rPr lang="en-US" dirty="0">
                <a:solidFill>
                  <a:srgbClr val="FF0000"/>
                </a:solidFill>
              </a:rPr>
              <a:t>series of modules (called stages) </a:t>
            </a:r>
            <a:r>
              <a:rPr lang="en-US" dirty="0"/>
              <a:t>with standard method of approaching and dealing with them.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715962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standard method of approaching to </a:t>
            </a:r>
            <a:r>
              <a:rPr lang="en-US" sz="2800" b="1" dirty="0">
                <a:solidFill>
                  <a:srgbClr val="7030A0"/>
                </a:solidFill>
              </a:rPr>
              <a:t>SSADM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3062" y="1219200"/>
            <a:ext cx="7467600" cy="4873752"/>
          </a:xfrm>
        </p:spPr>
        <p:txBody>
          <a:bodyPr>
            <a:normAutofit/>
          </a:bodyPr>
          <a:lstStyle/>
          <a:p>
            <a:pPr lvl="0"/>
            <a:endParaRPr lang="en-US" dirty="0"/>
          </a:p>
          <a:p>
            <a:pPr lvl="0"/>
            <a:r>
              <a:rPr lang="en-US" dirty="0">
                <a:solidFill>
                  <a:srgbClr val="7030A0"/>
                </a:solidFill>
              </a:rPr>
              <a:t>Feasibility study</a:t>
            </a:r>
          </a:p>
          <a:p>
            <a:pPr lvl="0"/>
            <a:r>
              <a:rPr lang="en-US" dirty="0">
                <a:solidFill>
                  <a:schemeClr val="accent2"/>
                </a:solidFill>
              </a:rPr>
              <a:t>Investigation of current requirements</a:t>
            </a:r>
          </a:p>
          <a:p>
            <a:pPr lvl="0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Business systems options.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Requirements Specification.</a:t>
            </a:r>
          </a:p>
          <a:p>
            <a:pPr lvl="0"/>
            <a:r>
              <a:rPr lang="en-US" dirty="0">
                <a:solidFill>
                  <a:srgbClr val="00B050"/>
                </a:solidFill>
              </a:rPr>
              <a:t>Technical Systems Specification.</a:t>
            </a:r>
          </a:p>
          <a:p>
            <a:pPr lvl="0"/>
            <a:r>
              <a:rPr lang="en-US" dirty="0">
                <a:solidFill>
                  <a:schemeClr val="tx2"/>
                </a:solidFill>
              </a:rPr>
              <a:t>Logical Design.</a:t>
            </a:r>
          </a:p>
          <a:p>
            <a:r>
              <a:rPr lang="en-US" dirty="0">
                <a:solidFill>
                  <a:srgbClr val="00B0F0"/>
                </a:solidFill>
              </a:rPr>
              <a:t>Physical Design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001000" cy="6324600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Feasibility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is a measure of </a:t>
            </a:r>
            <a:r>
              <a:rPr lang="en-US" dirty="0">
                <a:solidFill>
                  <a:srgbClr val="00B0F0"/>
                </a:solidFill>
              </a:rPr>
              <a:t>how suitable </a:t>
            </a:r>
            <a:r>
              <a:rPr lang="en-US" dirty="0"/>
              <a:t>the development of a system will be to the organization.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Feasibility study</a:t>
            </a:r>
          </a:p>
          <a:p>
            <a:pPr lvl="1"/>
            <a:r>
              <a:rPr lang="en-US" dirty="0"/>
              <a:t>clearly </a:t>
            </a:r>
            <a:r>
              <a:rPr lang="en-US" sz="2400" dirty="0"/>
              <a:t>define the </a:t>
            </a:r>
            <a:r>
              <a:rPr lang="en-US" sz="2400" dirty="0">
                <a:solidFill>
                  <a:srgbClr val="00B0F0"/>
                </a:solidFill>
              </a:rPr>
              <a:t>scope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B0F0"/>
                </a:solidFill>
              </a:rPr>
              <a:t>objectives</a:t>
            </a:r>
            <a:r>
              <a:rPr lang="en-US" sz="2400" dirty="0"/>
              <a:t> of the systems project 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identify alternative solutions </a:t>
            </a:r>
            <a:r>
              <a:rPr lang="en-US" sz="2400" dirty="0"/>
              <a:t>to the problem defined earlier.</a:t>
            </a:r>
          </a:p>
          <a:p>
            <a:pPr lvl="1"/>
            <a:endParaRPr lang="en-US" sz="2400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System analysts use </a:t>
            </a:r>
            <a:r>
              <a:rPr lang="en-US" b="1" dirty="0">
                <a:solidFill>
                  <a:srgbClr val="FF0000"/>
                </a:solidFill>
              </a:rPr>
              <a:t>four criteria </a:t>
            </a:r>
            <a:r>
              <a:rPr lang="en-US" dirty="0"/>
              <a:t>to test feasibility of the proposed system (Cashman, 2001)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Operational feasibility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>
                <a:solidFill>
                  <a:srgbClr val="00B050"/>
                </a:solidFill>
              </a:rPr>
              <a:t>Organizational Feasibility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>
                <a:solidFill>
                  <a:srgbClr val="7030A0"/>
                </a:solidFill>
              </a:rPr>
              <a:t>Technical Feasibility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>
                <a:solidFill>
                  <a:srgbClr val="FFC000"/>
                </a:solidFill>
              </a:rPr>
              <a:t>Economical Feasibility</a:t>
            </a:r>
            <a:endParaRPr lang="en-US" dirty="0">
              <a:solidFill>
                <a:srgbClr val="FFC000"/>
              </a:solidFill>
            </a:endParaRPr>
          </a:p>
          <a:p>
            <a:pPr marL="365760" lvl="1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7924800" cy="5943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methodology system design life cycle </a:t>
            </a:r>
            <a:r>
              <a:rPr lang="en-US" b="1" dirty="0">
                <a:solidFill>
                  <a:srgbClr val="FF0000"/>
                </a:solidFill>
              </a:rPr>
              <a:t>(SDLC)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is closely linked to </a:t>
            </a:r>
            <a:r>
              <a:rPr lang="en-US" sz="2400" dirty="0">
                <a:solidFill>
                  <a:srgbClr val="00B050"/>
                </a:solidFill>
              </a:rPr>
              <a:t>what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has come to be known </a:t>
            </a:r>
            <a:r>
              <a:rPr lang="en-US" sz="2400" dirty="0"/>
              <a:t>as </a:t>
            </a:r>
            <a:r>
              <a:rPr lang="en-US" sz="2400" dirty="0">
                <a:solidFill>
                  <a:srgbClr val="FF0000"/>
                </a:solidFill>
              </a:rPr>
              <a:t>structured systems analysis &amp; design.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Problem definition</a:t>
            </a:r>
          </a:p>
          <a:p>
            <a:r>
              <a:rPr lang="en-US" b="1" dirty="0"/>
              <a:t>Systems analysis phase</a:t>
            </a:r>
            <a:r>
              <a:rPr lang="en-US" dirty="0"/>
              <a:t>: The </a:t>
            </a:r>
            <a:r>
              <a:rPr lang="en-US" dirty="0">
                <a:solidFill>
                  <a:srgbClr val="FF0000"/>
                </a:solidFill>
              </a:rPr>
              <a:t>present system is investigated </a:t>
            </a:r>
            <a:r>
              <a:rPr lang="en-US" dirty="0"/>
              <a:t>and its specifications documented. </a:t>
            </a:r>
          </a:p>
          <a:p>
            <a:r>
              <a:rPr lang="en-US" dirty="0"/>
              <a:t> contain our understanding of </a:t>
            </a:r>
            <a:r>
              <a:rPr lang="en-US" dirty="0">
                <a:solidFill>
                  <a:srgbClr val="7030A0"/>
                </a:solidFill>
              </a:rPr>
              <a:t>HOW the present system works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WHAT it does</a:t>
            </a:r>
            <a:r>
              <a:rPr lang="en-US" dirty="0"/>
              <a:t>. </a:t>
            </a:r>
            <a:endParaRPr lang="en-US" b="1" dirty="0"/>
          </a:p>
          <a:p>
            <a:r>
              <a:rPr lang="en-US" dirty="0"/>
              <a:t>The information the </a:t>
            </a:r>
            <a:r>
              <a:rPr lang="en-US" dirty="0">
                <a:solidFill>
                  <a:srgbClr val="00B0F0"/>
                </a:solidFill>
              </a:rPr>
              <a:t>analyst will require </a:t>
            </a:r>
            <a:r>
              <a:rPr lang="en-US" dirty="0"/>
              <a:t>will include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Precise definition of each process</a:t>
            </a:r>
          </a:p>
          <a:p>
            <a:pPr lvl="1"/>
            <a:r>
              <a:rPr lang="en-US" dirty="0"/>
              <a:t>Who performs what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What it involves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What data is collected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How it is collected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What data is stored</a:t>
            </a:r>
          </a:p>
          <a:p>
            <a:pPr lvl="1"/>
            <a:r>
              <a:rPr lang="en-US" dirty="0"/>
              <a:t>What documentation/forms are used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Where the data then is moved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2630</TotalTime>
  <Words>2691</Words>
  <Application>Microsoft Office PowerPoint</Application>
  <PresentationFormat>On-screen Show (4:3)</PresentationFormat>
  <Paragraphs>312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Century Schoolbook</vt:lpstr>
      <vt:lpstr>Courier New</vt:lpstr>
      <vt:lpstr>Wingdings</vt:lpstr>
      <vt:lpstr>Wingdings 2</vt:lpstr>
      <vt:lpstr>Oriel</vt:lpstr>
      <vt:lpstr>Chapter Four</vt:lpstr>
      <vt:lpstr>System Analysis</vt:lpstr>
      <vt:lpstr>NEED FOR SYSTEMS ANALYSIS</vt:lpstr>
      <vt:lpstr>Structured System Analysis and Design Method</vt:lpstr>
      <vt:lpstr>Cont.</vt:lpstr>
      <vt:lpstr>Cont.</vt:lpstr>
      <vt:lpstr>standard method of approaching to SSADM</vt:lpstr>
      <vt:lpstr>PowerPoint Presentation</vt:lpstr>
      <vt:lpstr>PowerPoint Presentation</vt:lpstr>
      <vt:lpstr>Fact finding tools </vt:lpstr>
      <vt:lpstr>PowerPoint Presentation</vt:lpstr>
      <vt:lpstr>PowerPoint Presentation</vt:lpstr>
      <vt:lpstr>Cont.</vt:lpstr>
      <vt:lpstr> System Development Process Models </vt:lpstr>
      <vt:lpstr>Cont.</vt:lpstr>
      <vt:lpstr>Waterfall process Model</vt:lpstr>
      <vt:lpstr>PowerPoint Presentation</vt:lpstr>
      <vt:lpstr>PowerPoint Presentation</vt:lpstr>
      <vt:lpstr>Iterative Development process</vt:lpstr>
      <vt:lpstr> Problems associated with the Iterative Model</vt:lpstr>
      <vt:lpstr>PowerPoint Presentation</vt:lpstr>
      <vt:lpstr>PowerPoint Presentation</vt:lpstr>
      <vt:lpstr>MIS implementation </vt:lpstr>
      <vt:lpstr>Cont.</vt:lpstr>
      <vt:lpstr>Criteria for MIS</vt:lpstr>
      <vt:lpstr>PowerPoint Presentation</vt:lpstr>
      <vt:lpstr>PowerPoint Presentation</vt:lpstr>
      <vt:lpstr>PowerPoint Presentation</vt:lpstr>
      <vt:lpstr>PowerPoint Presentation</vt:lpstr>
      <vt:lpstr>Overview</vt:lpstr>
      <vt:lpstr>The Scientific Method vs. The Systems Approach</vt:lpstr>
      <vt:lpstr>The Scientific Method vs. The Systems Approach</vt:lpstr>
      <vt:lpstr>Steps in The Systems Approach</vt:lpstr>
      <vt:lpstr>Understanding a Problem or Opportunity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five </dc:title>
  <dc:creator>User</dc:creator>
  <cp:lastModifiedBy>HB</cp:lastModifiedBy>
  <cp:revision>58</cp:revision>
  <dcterms:created xsi:type="dcterms:W3CDTF">2011-12-12T11:42:39Z</dcterms:created>
  <dcterms:modified xsi:type="dcterms:W3CDTF">2018-05-30T15:55:26Z</dcterms:modified>
</cp:coreProperties>
</file>