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91" r:id="rId2"/>
    <p:sldId id="257" r:id="rId3"/>
    <p:sldId id="258" r:id="rId4"/>
    <p:sldId id="259" r:id="rId5"/>
    <p:sldId id="260" r:id="rId6"/>
    <p:sldId id="261" r:id="rId7"/>
    <p:sldId id="262" r:id="rId8"/>
    <p:sldId id="263" r:id="rId9"/>
    <p:sldId id="264" r:id="rId10"/>
    <p:sldId id="265" r:id="rId11"/>
    <p:sldId id="266" r:id="rId12"/>
    <p:sldId id="277" r:id="rId13"/>
    <p:sldId id="267" r:id="rId14"/>
    <p:sldId id="275" r:id="rId15"/>
    <p:sldId id="276" r:id="rId16"/>
    <p:sldId id="273" r:id="rId17"/>
    <p:sldId id="278" r:id="rId18"/>
    <p:sldId id="283" r:id="rId19"/>
    <p:sldId id="269" r:id="rId20"/>
    <p:sldId id="285" r:id="rId21"/>
    <p:sldId id="286" r:id="rId22"/>
    <p:sldId id="271" r:id="rId23"/>
    <p:sldId id="280" r:id="rId24"/>
    <p:sldId id="281" r:id="rId25"/>
    <p:sldId id="272"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41" autoAdjust="0"/>
  </p:normalViewPr>
  <p:slideViewPr>
    <p:cSldViewPr snapToGrid="0">
      <p:cViewPr varScale="1">
        <p:scale>
          <a:sx n="66" d="100"/>
          <a:sy n="66" d="100"/>
        </p:scale>
        <p:origin x="9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FA17A-319E-4B59-AD97-A48C23CD1E4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112044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FA17A-319E-4B59-AD97-A48C23CD1E4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20710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FA17A-319E-4B59-AD97-A48C23CD1E4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70540-E2E9-4F20-9780-CC7F151B01D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1385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F2FA17A-319E-4B59-AD97-A48C23CD1E4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2281196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F2FA17A-319E-4B59-AD97-A48C23CD1E4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70540-E2E9-4F20-9780-CC7F151B01D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3025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F2FA17A-319E-4B59-AD97-A48C23CD1E4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546970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FA17A-319E-4B59-AD97-A48C23CD1E4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3971063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FA17A-319E-4B59-AD97-A48C23CD1E4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32025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FA17A-319E-4B59-AD97-A48C23CD1E4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7062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FA17A-319E-4B59-AD97-A48C23CD1E4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46326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FA17A-319E-4B59-AD97-A48C23CD1E4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355225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FA17A-319E-4B59-AD97-A48C23CD1E43}"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328141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FA17A-319E-4B59-AD97-A48C23CD1E43}"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131575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FA17A-319E-4B59-AD97-A48C23CD1E43}"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1508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2FA17A-319E-4B59-AD97-A48C23CD1E4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411669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2FA17A-319E-4B59-AD97-A48C23CD1E4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770540-E2E9-4F20-9780-CC7F151B01D6}" type="slidenum">
              <a:rPr lang="en-US" smtClean="0"/>
              <a:t>‹#›</a:t>
            </a:fld>
            <a:endParaRPr lang="en-US"/>
          </a:p>
        </p:txBody>
      </p:sp>
    </p:spTree>
    <p:extLst>
      <p:ext uri="{BB962C8B-B14F-4D97-AF65-F5344CB8AC3E}">
        <p14:creationId xmlns:p14="http://schemas.microsoft.com/office/powerpoint/2010/main" val="207297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2FA17A-319E-4B59-AD97-A48C23CD1E43}" type="datetimeFigureOut">
              <a:rPr lang="en-US" smtClean="0"/>
              <a:t>2/27/2022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770540-E2E9-4F20-9780-CC7F151B01D6}" type="slidenum">
              <a:rPr lang="en-US" smtClean="0"/>
              <a:t>‹#›</a:t>
            </a:fld>
            <a:endParaRPr lang="en-US"/>
          </a:p>
        </p:txBody>
      </p:sp>
    </p:spTree>
    <p:extLst>
      <p:ext uri="{BB962C8B-B14F-4D97-AF65-F5344CB8AC3E}">
        <p14:creationId xmlns:p14="http://schemas.microsoft.com/office/powerpoint/2010/main" val="342724208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5913"/>
            <a:ext cx="8911687" cy="812804"/>
          </a:xfrm>
        </p:spPr>
        <p:txBody>
          <a:bodyPr>
            <a:normAutofit/>
          </a:bodyPr>
          <a:lstStyle/>
          <a:p>
            <a:r>
              <a:rPr lang="en-US" sz="4400"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2589212" y="1123404"/>
            <a:ext cx="8915400" cy="4937760"/>
          </a:xfrm>
        </p:spPr>
        <p:txBody>
          <a:bodyPr>
            <a:noAutofit/>
          </a:bodyPr>
          <a:lstStyle/>
          <a:p>
            <a:pPr>
              <a:buAutoNum type="arabicPeriod"/>
            </a:pPr>
            <a:r>
              <a:rPr lang="en-US" sz="2400" dirty="0">
                <a:solidFill>
                  <a:schemeClr val="tx1"/>
                </a:solidFill>
                <a:latin typeface="Times New Roman" panose="02020603050405020304" pitchFamily="18" charset="0"/>
                <a:cs typeface="Times New Roman" panose="02020603050405020304" pitchFamily="18" charset="0"/>
              </a:rPr>
              <a:t>Introduction</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Statement of project problem</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Scope &amp; objective</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Significant of the project</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Use case diagram</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User interface prototyping</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Sequence diagram</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Activity diagram</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Class diagram</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Persistent modeling</a:t>
            </a:r>
          </a:p>
          <a:p>
            <a:pPr>
              <a:buAutoNum type="arabicPeriod"/>
            </a:pPr>
            <a:r>
              <a:rPr lang="en-US" sz="2400" dirty="0">
                <a:solidFill>
                  <a:schemeClr val="tx1"/>
                </a:solidFill>
                <a:latin typeface="Times New Roman" panose="02020603050405020304" pitchFamily="18" charset="0"/>
                <a:cs typeface="Times New Roman" panose="02020603050405020304" pitchFamily="18" charset="0"/>
              </a:rPr>
              <a:t>Deployment diagram</a:t>
            </a:r>
          </a:p>
          <a:p>
            <a:pPr>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35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Use case modeling</a:t>
            </a:r>
            <a:br>
              <a:rPr lang="en-US" sz="3200" b="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a:t>
            </a:r>
          </a:p>
          <a:p>
            <a:pPr algn="just"/>
            <a:r>
              <a:rPr lang="en-US" sz="2400" dirty="0">
                <a:solidFill>
                  <a:schemeClr val="tx1"/>
                </a:solidFill>
                <a:latin typeface="Times New Roman" panose="02020603050405020304" pitchFamily="18"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p>
        </p:txBody>
      </p:sp>
    </p:spTree>
    <p:extLst>
      <p:ext uri="{BB962C8B-B14F-4D97-AF65-F5344CB8AC3E}">
        <p14:creationId xmlns:p14="http://schemas.microsoft.com/office/powerpoint/2010/main" val="161247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72224" y="5989683"/>
            <a:ext cx="8911687" cy="457200"/>
          </a:xfrm>
        </p:spPr>
        <p:txBody>
          <a:bodyPr>
            <a:normAutofit/>
          </a:bodyPr>
          <a:lstStyle/>
          <a:p>
            <a:r>
              <a:rPr lang="en-US" sz="2400" dirty="0">
                <a:latin typeface="Times New Roman" panose="02020603050405020304" pitchFamily="18" charset="0"/>
                <a:cs typeface="Times New Roman" panose="02020603050405020304" pitchFamily="18" charset="0"/>
              </a:rPr>
              <a:t>                                Figure 1: Essential Use case diagram</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80605" y="528885"/>
            <a:ext cx="8883996" cy="5460798"/>
          </a:xfrm>
          <a:prstGeom prst="rect">
            <a:avLst/>
          </a:prstGeom>
        </p:spPr>
      </p:pic>
    </p:spTree>
    <p:extLst>
      <p:ext uri="{BB962C8B-B14F-4D97-AF65-F5344CB8AC3E}">
        <p14:creationId xmlns:p14="http://schemas.microsoft.com/office/powerpoint/2010/main" val="122158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9524" y="5867400"/>
            <a:ext cx="8911687" cy="787400"/>
          </a:xfrm>
        </p:spPr>
        <p:txBody>
          <a:bodyPr>
            <a:normAutofit/>
          </a:bodyPr>
          <a:lstStyle/>
          <a:p>
            <a:r>
              <a:rPr lang="en-US" sz="2400" dirty="0">
                <a:latin typeface="Times New Roman" panose="02020603050405020304" pitchFamily="18" charset="0"/>
                <a:cs typeface="Times New Roman" panose="02020603050405020304" pitchFamily="18" charset="0"/>
              </a:rPr>
              <a:t>                       Figure 2: System Use Case Diagram</a:t>
            </a:r>
          </a:p>
        </p:txBody>
      </p:sp>
      <p:pic>
        <p:nvPicPr>
          <p:cNvPr id="4" name="Picture 3" descr="D:\my file\Diagram\New UseCase real.PNG"/>
          <p:cNvPicPr/>
          <p:nvPr/>
        </p:nvPicPr>
        <p:blipFill>
          <a:blip r:embed="rId2">
            <a:extLst>
              <a:ext uri="{28A0092B-C50C-407E-A947-70E740481C1C}">
                <a14:useLocalDpi xmlns:a14="http://schemas.microsoft.com/office/drawing/2010/main" val="0"/>
              </a:ext>
            </a:extLst>
          </a:blip>
          <a:srcRect/>
          <a:stretch>
            <a:fillRect/>
          </a:stretch>
        </p:blipFill>
        <p:spPr bwMode="auto">
          <a:xfrm>
            <a:off x="1606731" y="444500"/>
            <a:ext cx="8972369" cy="5422900"/>
          </a:xfrm>
          <a:prstGeom prst="rect">
            <a:avLst/>
          </a:prstGeom>
          <a:noFill/>
          <a:ln>
            <a:noFill/>
          </a:ln>
        </p:spPr>
      </p:pic>
    </p:spTree>
    <p:extLst>
      <p:ext uri="{BB962C8B-B14F-4D97-AF65-F5344CB8AC3E}">
        <p14:creationId xmlns:p14="http://schemas.microsoft.com/office/powerpoint/2010/main" val="112957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User Interface Prototyping</a:t>
            </a:r>
            <a:br>
              <a:rPr lang="en-US" b="1" dirty="0"/>
            </a:br>
            <a:endParaRPr lang="en-US" dirty="0"/>
          </a:p>
        </p:txBody>
      </p:sp>
      <p:sp>
        <p:nvSpPr>
          <p:cNvPr id="4" name="Content Placeholder 3"/>
          <p:cNvSpPr>
            <a:spLocks noGrp="1"/>
          </p:cNvSpPr>
          <p:nvPr>
            <p:ph idx="4294967295"/>
          </p:nvPr>
        </p:nvSpPr>
        <p:spPr>
          <a:xfrm>
            <a:off x="2211890" y="1646238"/>
            <a:ext cx="8915400" cy="865187"/>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user interface prototype is an iterative analysis technique in which users are actively involved in the mocking-up of the UI for a system.</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890" y="2511426"/>
            <a:ext cx="8915399" cy="3597274"/>
          </a:xfrm>
          <a:prstGeom prst="rect">
            <a:avLst/>
          </a:prstGeom>
        </p:spPr>
      </p:pic>
      <p:sp>
        <p:nvSpPr>
          <p:cNvPr id="6" name="Title 1"/>
          <p:cNvSpPr txBox="1">
            <a:spLocks/>
          </p:cNvSpPr>
          <p:nvPr/>
        </p:nvSpPr>
        <p:spPr>
          <a:xfrm>
            <a:off x="2148424" y="6108700"/>
            <a:ext cx="9446676" cy="4953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           Figure 3: User Interface Diagram for Login to the system</a:t>
            </a:r>
          </a:p>
        </p:txBody>
      </p:sp>
    </p:spTree>
    <p:extLst>
      <p:ext uri="{BB962C8B-B14F-4D97-AF65-F5344CB8AC3E}">
        <p14:creationId xmlns:p14="http://schemas.microsoft.com/office/powerpoint/2010/main" val="31811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424" y="6108700"/>
            <a:ext cx="9446676" cy="495300"/>
          </a:xfrm>
        </p:spPr>
        <p:txBody>
          <a:bodyPr>
            <a:normAutofit/>
          </a:bodyPr>
          <a:lstStyle/>
          <a:p>
            <a:r>
              <a:rPr lang="en-US" sz="2400" dirty="0">
                <a:latin typeface="Times New Roman" panose="02020603050405020304" pitchFamily="18" charset="0"/>
                <a:cs typeface="Times New Roman" panose="02020603050405020304" pitchFamily="18" charset="0"/>
              </a:rPr>
              <a:t>           Figure 4:User Interface Diagram for Registering Student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022" y="525880"/>
            <a:ext cx="9354304" cy="5012771"/>
          </a:xfrm>
          <a:prstGeom prst="rect">
            <a:avLst/>
          </a:prstGeom>
        </p:spPr>
      </p:pic>
    </p:spTree>
    <p:extLst>
      <p:ext uri="{BB962C8B-B14F-4D97-AF65-F5344CB8AC3E}">
        <p14:creationId xmlns:p14="http://schemas.microsoft.com/office/powerpoint/2010/main" val="310602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824" y="6096000"/>
            <a:ext cx="8911687" cy="546100"/>
          </a:xfrm>
        </p:spPr>
        <p:txBody>
          <a:bodyPr>
            <a:noAutofit/>
          </a:bodyPr>
          <a:lstStyle/>
          <a:p>
            <a:r>
              <a:rPr lang="en-US" sz="2400" dirty="0">
                <a:latin typeface="Times New Roman" panose="02020603050405020304" pitchFamily="18" charset="0"/>
                <a:cs typeface="Times New Roman" panose="02020603050405020304" pitchFamily="18" charset="0"/>
              </a:rPr>
              <a:t>                      Figure 5: Proposed System Flowing Diagram</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63699" y="215900"/>
            <a:ext cx="9575801" cy="5880100"/>
          </a:xfrm>
          <a:prstGeom prst="rect">
            <a:avLst/>
          </a:prstGeom>
        </p:spPr>
      </p:pic>
    </p:spTree>
    <p:extLst>
      <p:ext uri="{BB962C8B-B14F-4D97-AF65-F5344CB8AC3E}">
        <p14:creationId xmlns:p14="http://schemas.microsoft.com/office/powerpoint/2010/main" val="7141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Sequence Diagram</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dirty="0">
                <a:solidFill>
                  <a:schemeClr val="tx1"/>
                </a:solidFill>
                <a:latin typeface="Times New Roman" panose="02020603050405020304" pitchFamily="18" charset="0"/>
                <a:cs typeface="Times New Roman" panose="02020603050405020304" pitchFamily="18" charset="0"/>
              </a:rPr>
              <a:t>UML sequence diagrams model the flow of logic within our system in a visual manner, enabling us both to document and validate our logic</a:t>
            </a:r>
            <a:r>
              <a:rPr lang="en-US" dirty="0">
                <a:solidFill>
                  <a:schemeClr val="tx1"/>
                </a:solidFill>
              </a:rPr>
              <a:t>.</a:t>
            </a:r>
          </a:p>
          <a:p>
            <a:pPr algn="just"/>
            <a:r>
              <a:rPr lang="en-US" sz="2400" dirty="0">
                <a:solidFill>
                  <a:schemeClr val="tx1"/>
                </a:solidFill>
                <a:latin typeface="Times New Roman" panose="02020603050405020304" pitchFamily="18" charset="0"/>
                <a:cs typeface="Times New Roman" panose="02020603050405020304" pitchFamily="18" charset="0"/>
              </a:rPr>
              <a:t> In fact they used to illustrate the sequence of action </a:t>
            </a:r>
          </a:p>
        </p:txBody>
      </p:sp>
    </p:spTree>
    <p:extLst>
      <p:ext uri="{BB962C8B-B14F-4D97-AF65-F5344CB8AC3E}">
        <p14:creationId xmlns:p14="http://schemas.microsoft.com/office/powerpoint/2010/main" val="314387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0824" y="6096000"/>
            <a:ext cx="8911687" cy="635000"/>
          </a:xfrm>
        </p:spPr>
        <p:txBody>
          <a:bodyPr>
            <a:noAutofit/>
          </a:bodyPr>
          <a:lstStyle/>
          <a:p>
            <a:r>
              <a:rPr lang="en-US" sz="2800" dirty="0">
                <a:latin typeface="Times New Roman" panose="02020603050405020304" pitchFamily="18" charset="0"/>
                <a:cs typeface="Times New Roman" panose="02020603050405020304" pitchFamily="18" charset="0"/>
              </a:rPr>
              <a:t>      Figure 6: Sequence Diagram of Approving Title</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69" y="705394"/>
            <a:ext cx="9823268" cy="5390606"/>
          </a:xfrm>
          <a:prstGeom prst="rect">
            <a:avLst/>
          </a:prstGeom>
        </p:spPr>
      </p:pic>
    </p:spTree>
    <p:extLst>
      <p:ext uri="{BB962C8B-B14F-4D97-AF65-F5344CB8AC3E}">
        <p14:creationId xmlns:p14="http://schemas.microsoft.com/office/powerpoint/2010/main" val="2751750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089" y="6100353"/>
            <a:ext cx="8911687" cy="572589"/>
          </a:xfrm>
        </p:spPr>
        <p:txBody>
          <a:bodyPr>
            <a:noAutofit/>
          </a:bodyPr>
          <a:lstStyle/>
          <a:p>
            <a:r>
              <a:rPr lang="en-US" sz="2800" dirty="0">
                <a:latin typeface="Times New Roman" panose="02020603050405020304" pitchFamily="18" charset="0"/>
                <a:cs typeface="Times New Roman" panose="02020603050405020304" pitchFamily="18" charset="0"/>
              </a:rPr>
              <a:t>Figure 7: Sequence Diagram of Grade Approval</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6" y="627017"/>
            <a:ext cx="9496697" cy="5473336"/>
          </a:xfrm>
          <a:prstGeom prst="rect">
            <a:avLst/>
          </a:prstGeom>
        </p:spPr>
      </p:pic>
    </p:spTree>
    <p:extLst>
      <p:ext uri="{BB962C8B-B14F-4D97-AF65-F5344CB8AC3E}">
        <p14:creationId xmlns:p14="http://schemas.microsoft.com/office/powerpoint/2010/main" val="3825390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Activity Diagram</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Activity diagram is another important behavioral diagram in UML diagram to describe dynamic aspects of the system.</a:t>
            </a:r>
          </a:p>
          <a:p>
            <a:pPr algn="just"/>
            <a:r>
              <a:rPr lang="en-US" sz="2400" dirty="0">
                <a:solidFill>
                  <a:schemeClr val="tx1"/>
                </a:solidFill>
                <a:latin typeface="Times New Roman" panose="02020603050405020304" pitchFamily="18" charset="0"/>
                <a:cs typeface="Times New Roman" panose="02020603050405020304" pitchFamily="18" charset="0"/>
              </a:rPr>
              <a:t>Activity diagrams represent workflows in a graphical way. They can be used to describe the business workflow or the operational workflow of any component in a system. </a:t>
            </a:r>
          </a:p>
        </p:txBody>
      </p:sp>
    </p:spTree>
    <p:extLst>
      <p:ext uri="{BB962C8B-B14F-4D97-AF65-F5344CB8AC3E}">
        <p14:creationId xmlns:p14="http://schemas.microsoft.com/office/powerpoint/2010/main" val="245147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Background of the Study </a:t>
            </a:r>
            <a:br>
              <a:rPr lang="en-US" b="1" dirty="0"/>
            </a:br>
            <a:endParaRPr lang="en-US" dirty="0"/>
          </a:p>
        </p:txBody>
      </p:sp>
      <p:sp>
        <p:nvSpPr>
          <p:cNvPr id="3" name="Content Placeholder 2"/>
          <p:cNvSpPr>
            <a:spLocks noGrp="1"/>
          </p:cNvSpPr>
          <p:nvPr>
            <p:ph idx="1"/>
          </p:nvPr>
        </p:nvSpPr>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In Haramaya University particularly Faculty of computing and Informatics there are so many final year projects which done every year.</a:t>
            </a:r>
          </a:p>
          <a:p>
            <a:pPr algn="just"/>
            <a:r>
              <a:rPr lang="en-US" sz="2400" dirty="0">
                <a:solidFill>
                  <a:schemeClr val="tx1"/>
                </a:solidFill>
                <a:latin typeface="Times New Roman" panose="02020603050405020304" pitchFamily="18" charset="0"/>
                <a:cs typeface="Times New Roman" panose="02020603050405020304" pitchFamily="18" charset="0"/>
              </a:rPr>
              <a:t>Although final year projects are good and appreciable, there is no organized repository system for the project and it is difficult for junior students and also for instructors to identify whether the project is done or not before, there is copying of projects or plagiarism</a:t>
            </a:r>
          </a:p>
          <a:p>
            <a:pPr algn="just"/>
            <a:r>
              <a:rPr lang="en-US" sz="2400" dirty="0">
                <a:solidFill>
                  <a:schemeClr val="tx1"/>
                </a:solidFill>
                <a:latin typeface="Times New Roman" panose="02020603050405020304" pitchFamily="18" charset="0"/>
                <a:cs typeface="Times New Roman" panose="02020603050405020304" pitchFamily="18" charset="0"/>
              </a:rPr>
              <a:t>Due to manual system there is wastage time, effort, money and failure in morality of the students who come up with similarity of the project</a:t>
            </a:r>
          </a:p>
        </p:txBody>
      </p:sp>
    </p:spTree>
    <p:extLst>
      <p:ext uri="{BB962C8B-B14F-4D97-AF65-F5344CB8AC3E}">
        <p14:creationId xmlns:p14="http://schemas.microsoft.com/office/powerpoint/2010/main" val="3623837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587" y="6139542"/>
            <a:ext cx="8911687" cy="494211"/>
          </a:xfrm>
        </p:spPr>
        <p:txBody>
          <a:bodyPr>
            <a:noAutofit/>
          </a:bodyPr>
          <a:lstStyle/>
          <a:p>
            <a:r>
              <a:rPr lang="en-US" sz="2400" dirty="0">
                <a:latin typeface="Times New Roman" panose="02020603050405020304" pitchFamily="18" charset="0"/>
                <a:cs typeface="Times New Roman" panose="02020603050405020304" pitchFamily="18" charset="0"/>
              </a:rPr>
              <a:t>                Figure 8: Activity Diagram for Submitting Title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3" name="Picture 2" descr="G:\my file\Diagram\A Submit Title.PNG"/>
          <p:cNvPicPr/>
          <p:nvPr/>
        </p:nvPicPr>
        <p:blipFill>
          <a:blip r:embed="rId2"/>
          <a:srcRect/>
          <a:stretch>
            <a:fillRect/>
          </a:stretch>
        </p:blipFill>
        <p:spPr bwMode="auto">
          <a:xfrm>
            <a:off x="1600147" y="522514"/>
            <a:ext cx="9750605" cy="5617027"/>
          </a:xfrm>
          <a:prstGeom prst="rect">
            <a:avLst/>
          </a:prstGeom>
          <a:noFill/>
          <a:ln w="9525">
            <a:noFill/>
            <a:miter lim="800000"/>
            <a:headEnd/>
            <a:tailEnd/>
          </a:ln>
        </p:spPr>
      </p:pic>
    </p:spTree>
    <p:extLst>
      <p:ext uri="{BB962C8B-B14F-4D97-AF65-F5344CB8AC3E}">
        <p14:creationId xmlns:p14="http://schemas.microsoft.com/office/powerpoint/2010/main" val="220102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536" y="6296296"/>
            <a:ext cx="8911687" cy="561703"/>
          </a:xfrm>
        </p:spPr>
        <p:txBody>
          <a:bodyPr>
            <a:normAutofit/>
          </a:bodyPr>
          <a:lstStyle/>
          <a:p>
            <a:r>
              <a:rPr lang="en-US" sz="2400" dirty="0">
                <a:latin typeface="Times New Roman" panose="02020603050405020304" pitchFamily="18" charset="0"/>
                <a:cs typeface="Times New Roman" panose="02020603050405020304" pitchFamily="18" charset="0"/>
              </a:rPr>
              <a:t>              Figure 9: Activity Diagram for Sending Project</a:t>
            </a:r>
          </a:p>
        </p:txBody>
      </p:sp>
      <p:pic>
        <p:nvPicPr>
          <p:cNvPr id="3" name="Picture 2" descr="G:\my file\Diagram\A send Project.PNG"/>
          <p:cNvPicPr/>
          <p:nvPr/>
        </p:nvPicPr>
        <p:blipFill>
          <a:blip r:embed="rId2"/>
          <a:srcRect/>
          <a:stretch>
            <a:fillRect/>
          </a:stretch>
        </p:blipFill>
        <p:spPr bwMode="auto">
          <a:xfrm>
            <a:off x="1609344" y="470264"/>
            <a:ext cx="9768405" cy="5826032"/>
          </a:xfrm>
          <a:prstGeom prst="rect">
            <a:avLst/>
          </a:prstGeom>
          <a:noFill/>
          <a:ln w="9525">
            <a:noFill/>
            <a:miter lim="800000"/>
            <a:headEnd/>
            <a:tailEnd/>
          </a:ln>
        </p:spPr>
      </p:pic>
    </p:spTree>
    <p:extLst>
      <p:ext uri="{BB962C8B-B14F-4D97-AF65-F5344CB8AC3E}">
        <p14:creationId xmlns:p14="http://schemas.microsoft.com/office/powerpoint/2010/main" val="54387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 Diagram Modeling</a:t>
            </a:r>
            <a:br>
              <a:rPr lang="en-US" b="1" dirty="0"/>
            </a:br>
            <a:endParaRPr lang="en-US" dirty="0"/>
          </a:p>
        </p:txBody>
      </p:sp>
      <p:sp>
        <p:nvSpPr>
          <p:cNvPr id="4" name="Content Placeholder 3"/>
          <p:cNvSpPr>
            <a:spLocks noGrp="1"/>
          </p:cNvSpPr>
          <p:nvPr>
            <p:ph idx="1"/>
          </p:nvPr>
        </p:nvSpPr>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class diagram provides a static structure of all the classes that exist within the system. Classes are arranged in hierarchies sharing common structure and behavior and are associated with other classes.</a:t>
            </a:r>
          </a:p>
          <a:p>
            <a:pPr algn="just"/>
            <a:r>
              <a:rPr lang="en-US" sz="2400" dirty="0">
                <a:solidFill>
                  <a:schemeClr val="tx1"/>
                </a:solidFill>
                <a:latin typeface="Times New Roman" panose="02020603050405020304" pitchFamily="18" charset="0"/>
                <a:cs typeface="Times New Roman" panose="02020603050405020304" pitchFamily="18" charset="0"/>
              </a:rPr>
              <a:t>It shows the classes in a system, attributes, and operations of each class and the relationship between each class.</a:t>
            </a:r>
          </a:p>
          <a:p>
            <a:pPr algn="just"/>
            <a:r>
              <a:rPr lang="en-US" sz="2400" dirty="0">
                <a:solidFill>
                  <a:schemeClr val="tx1"/>
                </a:solidFill>
                <a:latin typeface="Times New Roman" panose="02020603050405020304" pitchFamily="18" charset="0"/>
                <a:cs typeface="Times New Roman" panose="02020603050405020304" pitchFamily="18" charset="0"/>
              </a:rPr>
              <a:t>In most modeling tools, a class has three parts. Name at the top, attributes in the middle and operations or methods at the bottom.</a:t>
            </a:r>
          </a:p>
        </p:txBody>
      </p:sp>
    </p:spTree>
    <p:extLst>
      <p:ext uri="{BB962C8B-B14F-4D97-AF65-F5344CB8AC3E}">
        <p14:creationId xmlns:p14="http://schemas.microsoft.com/office/powerpoint/2010/main" val="126252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592" y="6230983"/>
            <a:ext cx="8911687" cy="520337"/>
          </a:xfrm>
        </p:spPr>
        <p:txBody>
          <a:bodyPr>
            <a:noAutofit/>
          </a:bodyPr>
          <a:lstStyle/>
          <a:p>
            <a:r>
              <a:rPr lang="en-US" sz="2400" dirty="0">
                <a:latin typeface="Times New Roman" panose="02020603050405020304" pitchFamily="18" charset="0"/>
                <a:cs typeface="Times New Roman" panose="02020603050405020304" pitchFamily="18" charset="0"/>
              </a:rPr>
              <a:t>Figure10: Class Diagram showing APMES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52398" y="326569"/>
            <a:ext cx="9999670" cy="5904413"/>
          </a:xfrm>
          <a:prstGeom prst="rect">
            <a:avLst/>
          </a:prstGeom>
        </p:spPr>
      </p:pic>
    </p:spTree>
    <p:extLst>
      <p:ext uri="{BB962C8B-B14F-4D97-AF65-F5344CB8AC3E}">
        <p14:creationId xmlns:p14="http://schemas.microsoft.com/office/powerpoint/2010/main" val="254561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Persistent Modeling/ Database Design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solidFill>
                  <a:srgbClr val="000000"/>
                </a:solidFill>
                <a:latin typeface="Times New Roman" panose="02020603050405020304" pitchFamily="18" charset="0"/>
                <a:ea typeface="Calibri" panose="020F0502020204030204" pitchFamily="34" charset="0"/>
              </a:rPr>
              <a:t>Database design is the process of producing a detailed data model of a database. </a:t>
            </a:r>
          </a:p>
          <a:p>
            <a:pPr algn="just"/>
            <a:r>
              <a:rPr lang="en-US" sz="2400" dirty="0">
                <a:solidFill>
                  <a:srgbClr val="000000"/>
                </a:solidFill>
                <a:latin typeface="Times New Roman" panose="02020603050405020304" pitchFamily="18" charset="0"/>
                <a:ea typeface="Calibri" panose="020F0502020204030204" pitchFamily="34" charset="0"/>
              </a:rPr>
              <a:t>This logical data model contains all the needed logical and physical design choices and physical storage parameters needed to generate a design in a Data Definition Language, which can then be used to create a database. </a:t>
            </a:r>
          </a:p>
          <a:p>
            <a:pPr algn="just"/>
            <a:r>
              <a:rPr lang="en-US" sz="2400" dirty="0">
                <a:solidFill>
                  <a:srgbClr val="000000"/>
                </a:solidFill>
                <a:latin typeface="Times New Roman" panose="02020603050405020304" pitchFamily="18" charset="0"/>
                <a:ea typeface="Calibri" panose="020F0502020204030204" pitchFamily="34" charset="0"/>
              </a:rPr>
              <a:t>A fully attributed data model contains detailed attributes for each entity</a:t>
            </a:r>
            <a:endParaRPr lang="en-US" sz="2400" dirty="0"/>
          </a:p>
        </p:txBody>
      </p:sp>
    </p:spTree>
    <p:extLst>
      <p:ext uri="{BB962C8B-B14F-4D97-AF65-F5344CB8AC3E}">
        <p14:creationId xmlns:p14="http://schemas.microsoft.com/office/powerpoint/2010/main" val="183782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964" y="6387736"/>
            <a:ext cx="8911687" cy="470263"/>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                 Figure 11: Persistence Database Diagram</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D:\ \my file\Diagram\persistence diagram re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50813"/>
            <a:ext cx="9944100" cy="619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728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Deployment Diagram </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pPr algn="just"/>
            <a:r>
              <a:rPr lang="en-US" sz="2400" dirty="0">
                <a:solidFill>
                  <a:schemeClr val="tx1"/>
                </a:solidFill>
                <a:latin typeface="Times New Roman" panose="02020603050405020304" pitchFamily="18" charset="0"/>
                <a:cs typeface="Times New Roman" panose="02020603050405020304" pitchFamily="18" charset="0"/>
              </a:rPr>
              <a:t>Deployment diagram depicts a static view of the run-time configuration of processing nodes and the components that run on those nodes. </a:t>
            </a:r>
          </a:p>
          <a:p>
            <a:pPr algn="just"/>
            <a:r>
              <a:rPr lang="en-US" sz="2400" dirty="0">
                <a:solidFill>
                  <a:schemeClr val="tx1"/>
                </a:solidFill>
                <a:latin typeface="Times New Roman" panose="02020603050405020304" pitchFamily="18" charset="0"/>
                <a:cs typeface="Times New Roman" panose="02020603050405020304" pitchFamily="18" charset="0"/>
              </a:rPr>
              <a:t>In other words, deployment diagrams show the hardware for our system, the software installed on that hardware, and the middleware used to connect the disparate machines to one another.</a:t>
            </a:r>
          </a:p>
          <a:p>
            <a:r>
              <a:rPr lang="en-US" sz="2400" dirty="0">
                <a:solidFill>
                  <a:schemeClr val="tx1"/>
                </a:solidFill>
                <a:latin typeface="Times New Roman" panose="02020603050405020304" pitchFamily="18" charset="0"/>
                <a:cs typeface="Times New Roman" panose="02020603050405020304" pitchFamily="18" charset="0"/>
              </a:rPr>
              <a:t>Deployment diagrams are useful when your software solution is deployed across multiple machines with each having a unique configuration.</a:t>
            </a:r>
          </a:p>
        </p:txBody>
      </p:sp>
    </p:spTree>
    <p:extLst>
      <p:ext uri="{BB962C8B-B14F-4D97-AF65-F5344CB8AC3E}">
        <p14:creationId xmlns:p14="http://schemas.microsoft.com/office/powerpoint/2010/main" val="131660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159" y="6374674"/>
            <a:ext cx="8911687" cy="483326"/>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Figure 12: Deployment Diagram for APME</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H:\my file\Diagram\Deployement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619795" y="556260"/>
            <a:ext cx="9797142" cy="5818414"/>
          </a:xfrm>
          <a:prstGeom prst="rect">
            <a:avLst/>
          </a:prstGeom>
          <a:noFill/>
          <a:ln>
            <a:noFill/>
          </a:ln>
        </p:spPr>
      </p:pic>
    </p:spTree>
    <p:extLst>
      <p:ext uri="{BB962C8B-B14F-4D97-AF65-F5344CB8AC3E}">
        <p14:creationId xmlns:p14="http://schemas.microsoft.com/office/powerpoint/2010/main" val="323666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Cont.…</a:t>
            </a:r>
          </a:p>
        </p:txBody>
      </p:sp>
      <p:sp>
        <p:nvSpPr>
          <p:cNvPr id="3" name="Content Placeholder 2"/>
          <p:cNvSpPr>
            <a:spLocks noGrp="1"/>
          </p:cNvSpPr>
          <p:nvPr>
            <p:ph idx="1"/>
          </p:nvPr>
        </p:nvSpPr>
        <p:spPr/>
        <p:txBody>
          <a:bodyPr>
            <a:normAutofit lnSpcReduction="10000"/>
          </a:bodyPr>
          <a:lstStyle/>
          <a:p>
            <a:pPr algn="just"/>
            <a:r>
              <a:rPr lang="en-US" sz="2400" dirty="0">
                <a:solidFill>
                  <a:schemeClr val="tx1"/>
                </a:solidFill>
                <a:latin typeface="Times New Roman" panose="02020603050405020304" pitchFamily="18" charset="0"/>
                <a:cs typeface="Times New Roman" panose="02020603050405020304" pitchFamily="18" charset="0"/>
              </a:rPr>
              <a:t>Having this problems in mind, we come up with a solution to design and implement a system that helps the students and instructor to identify previously done project and their constraints along with the scope of such projects. </a:t>
            </a:r>
          </a:p>
          <a:p>
            <a:pPr algn="just"/>
            <a:r>
              <a:rPr lang="en-US" sz="2400" dirty="0">
                <a:solidFill>
                  <a:schemeClr val="tx1"/>
                </a:solidFill>
                <a:latin typeface="Times New Roman" panose="02020603050405020304" pitchFamily="18" charset="0"/>
                <a:cs typeface="Times New Roman" panose="02020603050405020304" pitchFamily="18" charset="0"/>
              </a:rPr>
              <a:t>The system is also going to be developed in order to enable students to upload their project and calculate the grade based on evaluation and examination made by examiner.</a:t>
            </a:r>
          </a:p>
          <a:p>
            <a:pPr algn="just"/>
            <a:r>
              <a:rPr lang="en-US" sz="2400" dirty="0">
                <a:solidFill>
                  <a:schemeClr val="tx1"/>
                </a:solidFill>
                <a:latin typeface="Times New Roman" panose="02020603050405020304" pitchFamily="18" charset="0"/>
                <a:cs typeface="Times New Roman" panose="02020603050405020304" pitchFamily="18" charset="0"/>
              </a:rPr>
              <a:t>Finally, our project is going to reduce the time wastage, effort made by students and coordinator in a process of finding and identifying developed project and as well as problem related to plagiarism.</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73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Statement of the Project Problem</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first and foremost problem of existing system is that, previously there is no  organized mechanism to store developed projects.</a:t>
            </a:r>
          </a:p>
          <a:p>
            <a:pPr algn="just"/>
            <a:r>
              <a:rPr lang="en-US" sz="2400" dirty="0">
                <a:solidFill>
                  <a:schemeClr val="tx1"/>
                </a:solidFill>
                <a:latin typeface="Times New Roman" panose="02020603050405020304" pitchFamily="18" charset="0"/>
                <a:cs typeface="Times New Roman" panose="02020603050405020304" pitchFamily="18" charset="0"/>
              </a:rPr>
              <a:t>Copying others project with small modification, which then result in plagiarism.</a:t>
            </a:r>
          </a:p>
          <a:p>
            <a:pPr algn="just"/>
            <a:r>
              <a:rPr lang="en-US" sz="2400" dirty="0">
                <a:solidFill>
                  <a:schemeClr val="tx1"/>
                </a:solidFill>
                <a:latin typeface="Times New Roman" panose="02020603050405020304" pitchFamily="18" charset="0"/>
                <a:cs typeface="Times New Roman" panose="02020603050405020304" pitchFamily="18" charset="0"/>
              </a:rPr>
              <a:t>There were no organized mechanism that students communicate with their coordinator and Advisor. </a:t>
            </a:r>
          </a:p>
          <a:p>
            <a:pPr algn="just"/>
            <a:r>
              <a:rPr lang="en-US" sz="2400" dirty="0">
                <a:solidFill>
                  <a:schemeClr val="tx1"/>
                </a:solidFill>
                <a:latin typeface="Times New Roman" panose="02020603050405020304" pitchFamily="18" charset="0"/>
                <a:cs typeface="Times New Roman" panose="02020603050405020304" pitchFamily="18" charset="0"/>
              </a:rPr>
              <a:t>The existing system lack efficiency and effectiveness to perform or operate its tasks. </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7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Scope of the Project</a:t>
            </a:r>
            <a:br>
              <a:rPr lang="en-US" b="1" dirty="0"/>
            </a:b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sz="2600" dirty="0">
                <a:solidFill>
                  <a:schemeClr val="tx1"/>
                </a:solidFill>
                <a:latin typeface="Times New Roman" panose="02020603050405020304" pitchFamily="18" charset="0"/>
                <a:cs typeface="Times New Roman" panose="02020603050405020304" pitchFamily="18" charset="0"/>
              </a:rPr>
              <a:t>The project is going to be developed for collage of computing and informatics.</a:t>
            </a:r>
          </a:p>
          <a:p>
            <a:pPr algn="just"/>
            <a:r>
              <a:rPr lang="en-US" sz="2600" dirty="0">
                <a:solidFill>
                  <a:schemeClr val="tx1"/>
                </a:solidFill>
                <a:latin typeface="Times New Roman" panose="02020603050405020304" pitchFamily="18" charset="0"/>
                <a:cs typeface="Times New Roman" panose="02020603050405020304" pitchFamily="18" charset="0"/>
              </a:rPr>
              <a:t>Administrator should able to create its account and assign coordinator for each department.</a:t>
            </a:r>
          </a:p>
          <a:p>
            <a:pPr lvl="0" algn="just"/>
            <a:r>
              <a:rPr lang="en-US" sz="2600" dirty="0">
                <a:solidFill>
                  <a:schemeClr val="tx1"/>
                </a:solidFill>
                <a:latin typeface="Times New Roman" panose="02020603050405020304" pitchFamily="18" charset="0"/>
                <a:cs typeface="Times New Roman" panose="02020603050405020304" pitchFamily="18" charset="0"/>
              </a:rPr>
              <a:t>Coordinators should be able to post notifications and submitted titles for students.</a:t>
            </a:r>
          </a:p>
          <a:p>
            <a:pPr algn="just"/>
            <a:r>
              <a:rPr lang="en-US" sz="2600" dirty="0">
                <a:solidFill>
                  <a:schemeClr val="tx1"/>
                </a:solidFill>
                <a:latin typeface="Times New Roman" panose="02020603050405020304" pitchFamily="18" charset="0"/>
                <a:cs typeface="Times New Roman" panose="02020603050405020304" pitchFamily="18" charset="0"/>
              </a:rPr>
              <a:t>Students should be able to upload their documentation’s and implementation’s.</a:t>
            </a:r>
          </a:p>
          <a:p>
            <a:pPr algn="just"/>
            <a:r>
              <a:rPr lang="en-US" sz="2600" dirty="0">
                <a:solidFill>
                  <a:schemeClr val="tx1"/>
                </a:solidFill>
                <a:latin typeface="Times New Roman" panose="02020603050405020304" pitchFamily="18" charset="0"/>
                <a:cs typeface="Times New Roman" panose="02020603050405020304" pitchFamily="18" charset="0"/>
              </a:rPr>
              <a:t>System Should enables advisors to control student’s project progress.</a:t>
            </a:r>
          </a:p>
          <a:p>
            <a:pPr lvl="0"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28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Project</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1623060" lvl="3" indent="-365760" algn="just">
              <a:spcBef>
                <a:spcPct val="20000"/>
              </a:spcBef>
              <a:buClr>
                <a:srgbClr val="873624"/>
              </a:buClr>
              <a:buFont typeface="Wingdings" pitchFamily="2" charset="2"/>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General objective</a:t>
            </a:r>
          </a:p>
          <a:p>
            <a:pPr algn="just"/>
            <a:r>
              <a:rPr lang="en-US" sz="2400" dirty="0">
                <a:solidFill>
                  <a:schemeClr val="tx1"/>
                </a:solidFill>
                <a:latin typeface="Times New Roman" panose="02020603050405020304" pitchFamily="18" charset="0"/>
                <a:cs typeface="Times New Roman" panose="02020603050405020304" pitchFamily="18" charset="0"/>
              </a:rPr>
              <a:t>The main objective of our project is to develop web based academic project management and evaluation system for collage of computing and informatics of Haramaya University.</a:t>
            </a:r>
            <a:endParaRPr lang="en-US" b="1" dirty="0">
              <a:solidFill>
                <a:schemeClr val="tx1"/>
              </a:solidFill>
              <a:latin typeface="Times New Roman" panose="02020603050405020304" pitchFamily="18" charset="0"/>
              <a:cs typeface="Times New Roman" panose="02020603050405020304" pitchFamily="18" charset="0"/>
            </a:endParaRPr>
          </a:p>
          <a:p>
            <a:pPr marL="1623060" lvl="3" indent="-365760" algn="just">
              <a:spcBef>
                <a:spcPct val="20000"/>
              </a:spcBef>
              <a:buClr>
                <a:srgbClr val="873624"/>
              </a:buClr>
              <a:buFont typeface="Wingdings" pitchFamily="2" charset="2"/>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Specific Objective</a:t>
            </a:r>
          </a:p>
          <a:p>
            <a:pPr algn="just"/>
            <a:r>
              <a:rPr lang="en-US" sz="2400" dirty="0">
                <a:solidFill>
                  <a:schemeClr val="tx1"/>
                </a:solidFill>
                <a:latin typeface="Times New Roman" panose="02020603050405020304" pitchFamily="18" charset="0"/>
                <a:cs typeface="Times New Roman" panose="02020603050405020304" pitchFamily="18" charset="0"/>
              </a:rPr>
              <a:t>To gather Requirement on how existing system used to manage academic project management activity.</a:t>
            </a:r>
          </a:p>
          <a:p>
            <a:pPr algn="just"/>
            <a:r>
              <a:rPr lang="en-US" sz="2400" dirty="0">
                <a:solidFill>
                  <a:schemeClr val="tx1"/>
                </a:solidFill>
                <a:latin typeface="Times New Roman" panose="02020603050405020304" pitchFamily="18" charset="0"/>
                <a:cs typeface="Times New Roman" panose="02020603050405020304" pitchFamily="18" charset="0"/>
              </a:rPr>
              <a:t>To design both user interface and database of the academic project management and evaluation system. </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89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Cont.…</a:t>
            </a:r>
          </a:p>
        </p:txBody>
      </p:sp>
      <p:sp>
        <p:nvSpPr>
          <p:cNvPr id="3" name="Content Placeholder 2"/>
          <p:cNvSpPr>
            <a:spLocks noGrp="1"/>
          </p:cNvSpPr>
          <p:nvPr>
            <p:ph idx="1"/>
          </p:nvPr>
        </p:nvSpPr>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To analyze the requirement that has been gathered so far about working of existing system.</a:t>
            </a:r>
          </a:p>
          <a:p>
            <a:pPr algn="just"/>
            <a:r>
              <a:rPr lang="en-US" sz="2400" dirty="0">
                <a:solidFill>
                  <a:schemeClr val="tx1"/>
                </a:solidFill>
                <a:latin typeface="Times New Roman" panose="02020603050405020304" pitchFamily="18" charset="0"/>
                <a:cs typeface="Times New Roman" panose="02020603050405020304" pitchFamily="18" charset="0"/>
              </a:rPr>
              <a:t>To model the proposed system to solve and reduce problems that has been seen on academic project management and evaluation system.</a:t>
            </a:r>
          </a:p>
          <a:p>
            <a:pPr algn="just"/>
            <a:r>
              <a:rPr lang="en-US" sz="2400" dirty="0">
                <a:solidFill>
                  <a:schemeClr val="tx1"/>
                </a:solidFill>
                <a:latin typeface="Times New Roman" panose="02020603050405020304" pitchFamily="18" charset="0"/>
                <a:cs typeface="Times New Roman" panose="02020603050405020304" pitchFamily="18" charset="0"/>
              </a:rPr>
              <a:t>Finally, we used to test the developed system as a unit its individual component and as a system the whole package.</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00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Significance of the Project</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new system is beneficial for both students and CCI.</a:t>
            </a:r>
          </a:p>
          <a:p>
            <a:pPr marL="1623060" lvl="3" indent="-365760" algn="just">
              <a:spcBef>
                <a:spcPct val="20000"/>
              </a:spcBef>
              <a:buClr>
                <a:srgbClr val="873624"/>
              </a:buClr>
              <a:buFont typeface="Wingdings"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For Students:</a:t>
            </a:r>
            <a:endParaRPr lang="en-US" sz="2400" dirty="0">
              <a:solidFill>
                <a:schemeClr val="tx1"/>
              </a:solidFill>
              <a:latin typeface="Times New Roman" panose="02020603050405020304" pitchFamily="18" charset="0"/>
              <a:cs typeface="Times New Roman" panose="02020603050405020304" pitchFamily="18" charset="0"/>
            </a:endParaRPr>
          </a:p>
          <a:p>
            <a:pPr lvl="0" algn="just"/>
            <a:r>
              <a:rPr lang="en-US" sz="2400" dirty="0">
                <a:solidFill>
                  <a:schemeClr val="tx1"/>
                </a:solidFill>
                <a:latin typeface="Times New Roman" panose="02020603050405020304" pitchFamily="18" charset="0"/>
                <a:cs typeface="Times New Roman" panose="02020603050405020304" pitchFamily="18" charset="0"/>
              </a:rPr>
              <a:t>Reduce time and effort of finding undeveloped titles.</a:t>
            </a:r>
          </a:p>
          <a:p>
            <a:pPr lvl="0" algn="just"/>
            <a:r>
              <a:rPr lang="en-US" sz="2400" dirty="0">
                <a:solidFill>
                  <a:schemeClr val="tx1"/>
                </a:solidFill>
                <a:latin typeface="Times New Roman" panose="02020603050405020304" pitchFamily="18" charset="0"/>
                <a:cs typeface="Times New Roman" panose="02020603050405020304" pitchFamily="18" charset="0"/>
              </a:rPr>
              <a:t>Make them self-dependent and self-confident by reducing plagiarism of project.</a:t>
            </a:r>
          </a:p>
          <a:p>
            <a:pPr lvl="0" algn="just"/>
            <a:r>
              <a:rPr lang="en-US" sz="2400" dirty="0">
                <a:solidFill>
                  <a:schemeClr val="tx1"/>
                </a:solidFill>
                <a:latin typeface="Times New Roman" panose="02020603050405020304" pitchFamily="18" charset="0"/>
                <a:cs typeface="Times New Roman" panose="02020603050405020304" pitchFamily="18" charset="0"/>
              </a:rPr>
              <a:t>Organize the way students communicate with their advisor and coordinator.</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7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                                                       Cont.….</a:t>
            </a:r>
          </a:p>
        </p:txBody>
      </p:sp>
      <p:sp>
        <p:nvSpPr>
          <p:cNvPr id="3" name="Content Placeholder 2"/>
          <p:cNvSpPr>
            <a:spLocks noGrp="1"/>
          </p:cNvSpPr>
          <p:nvPr>
            <p:ph idx="1"/>
          </p:nvPr>
        </p:nvSpPr>
        <p:spPr/>
        <p:txBody>
          <a:bodyPr>
            <a:normAutofit fontScale="92500" lnSpcReduction="20000"/>
          </a:bodyPr>
          <a:lstStyle/>
          <a:p>
            <a:pPr marL="1623060" lvl="3" indent="-365760" algn="just">
              <a:spcBef>
                <a:spcPct val="20000"/>
              </a:spcBef>
              <a:buClr>
                <a:srgbClr val="873624"/>
              </a:buClr>
              <a:buFont typeface="Wingdings" pitchFamily="2" charset="2"/>
              <a:buChar char=""/>
            </a:pPr>
            <a:r>
              <a:rPr lang="en-US" sz="2600" b="1" dirty="0">
                <a:solidFill>
                  <a:schemeClr val="tx1"/>
                </a:solidFill>
                <a:latin typeface="Times New Roman" panose="02020603050405020304" pitchFamily="18" charset="0"/>
                <a:cs typeface="Times New Roman" panose="02020603050405020304" pitchFamily="18" charset="0"/>
              </a:rPr>
              <a:t>For University:</a:t>
            </a:r>
            <a:endParaRPr lang="en-US" sz="2600" dirty="0">
              <a:solidFill>
                <a:schemeClr val="tx1"/>
              </a:solidFill>
              <a:latin typeface="Times New Roman" panose="02020603050405020304" pitchFamily="18" charset="0"/>
              <a:cs typeface="Times New Roman" panose="02020603050405020304" pitchFamily="18" charset="0"/>
            </a:endParaRPr>
          </a:p>
          <a:p>
            <a:pPr lvl="0" algn="just"/>
            <a:r>
              <a:rPr lang="en-US" sz="2600" dirty="0">
                <a:solidFill>
                  <a:schemeClr val="tx1"/>
                </a:solidFill>
                <a:latin typeface="Times New Roman" panose="02020603050405020304" pitchFamily="18" charset="0"/>
                <a:cs typeface="Times New Roman" panose="02020603050405020304" pitchFamily="18" charset="0"/>
              </a:rPr>
              <a:t>Reduce improper resource wastage.</a:t>
            </a:r>
          </a:p>
          <a:p>
            <a:pPr lvl="0" algn="just"/>
            <a:r>
              <a:rPr lang="en-US" sz="2600" dirty="0">
                <a:solidFill>
                  <a:schemeClr val="tx1"/>
                </a:solidFill>
                <a:latin typeface="Times New Roman" panose="02020603050405020304" pitchFamily="18" charset="0"/>
                <a:cs typeface="Times New Roman" panose="02020603050405020304" pitchFamily="18" charset="0"/>
              </a:rPr>
              <a:t>Reduce work overload of staff.</a:t>
            </a:r>
          </a:p>
          <a:p>
            <a:pPr lvl="0" algn="just"/>
            <a:r>
              <a:rPr lang="en-US" sz="2600" dirty="0">
                <a:solidFill>
                  <a:schemeClr val="tx1"/>
                </a:solidFill>
                <a:latin typeface="Times New Roman" panose="02020603050405020304" pitchFamily="18" charset="0"/>
                <a:cs typeface="Times New Roman" panose="02020603050405020304" pitchFamily="18" charset="0"/>
              </a:rPr>
              <a:t>Reduce plagiarism of project.</a:t>
            </a:r>
          </a:p>
          <a:p>
            <a:pPr lvl="0" algn="just"/>
            <a:r>
              <a:rPr lang="en-US" sz="2600" dirty="0">
                <a:solidFill>
                  <a:schemeClr val="tx1"/>
                </a:solidFill>
                <a:latin typeface="Times New Roman" panose="02020603050405020304" pitchFamily="18" charset="0"/>
                <a:cs typeface="Times New Roman" panose="02020603050405020304" pitchFamily="18" charset="0"/>
              </a:rPr>
              <a:t>Facilitate a way to identify between previously developed and undeveloped projects.</a:t>
            </a:r>
          </a:p>
          <a:p>
            <a:pPr lvl="0" algn="just"/>
            <a:r>
              <a:rPr lang="en-US" sz="2600" dirty="0">
                <a:solidFill>
                  <a:schemeClr val="tx1"/>
                </a:solidFill>
                <a:latin typeface="Times New Roman" panose="02020603050405020304" pitchFamily="18" charset="0"/>
                <a:cs typeface="Times New Roman" panose="02020603050405020304" pitchFamily="18" charset="0"/>
              </a:rPr>
              <a:t>Enable organized repository of developed projects.</a:t>
            </a:r>
          </a:p>
          <a:p>
            <a:pPr lvl="0" algn="just"/>
            <a:r>
              <a:rPr lang="en-US" sz="2600" dirty="0">
                <a:solidFill>
                  <a:schemeClr val="tx1"/>
                </a:solidFill>
                <a:latin typeface="Times New Roman" panose="02020603050405020304" pitchFamily="18" charset="0"/>
                <a:cs typeface="Times New Roman" panose="02020603050405020304" pitchFamily="18" charset="0"/>
              </a:rPr>
              <a:t>Facilitate hierarchical control and communication of advisor, examiner, coordinator and administrator</a:t>
            </a:r>
          </a:p>
          <a:p>
            <a:pPr algn="just"/>
            <a:endParaRPr lang="en-US" dirty="0">
              <a:solidFill>
                <a:schemeClr val="tx1"/>
              </a:solidFill>
            </a:endParaRPr>
          </a:p>
        </p:txBody>
      </p:sp>
    </p:spTree>
    <p:extLst>
      <p:ext uri="{BB962C8B-B14F-4D97-AF65-F5344CB8AC3E}">
        <p14:creationId xmlns:p14="http://schemas.microsoft.com/office/powerpoint/2010/main" val="7937871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629</TotalTime>
  <Words>1141</Words>
  <Application>Microsoft Office PowerPoint</Application>
  <PresentationFormat>Widescreen</PresentationFormat>
  <Paragraphs>90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Times New Roman</vt:lpstr>
      <vt:lpstr>Wingdings</vt:lpstr>
      <vt:lpstr>Wingdings 3</vt:lpstr>
      <vt:lpstr>Wisp</vt:lpstr>
      <vt:lpstr>Outline</vt:lpstr>
      <vt:lpstr>Background of the Study  </vt:lpstr>
      <vt:lpstr>                                                    Cont.…</vt:lpstr>
      <vt:lpstr>Statement of the Project Problem </vt:lpstr>
      <vt:lpstr>Scope of the Project  </vt:lpstr>
      <vt:lpstr>Objectives of the Project </vt:lpstr>
      <vt:lpstr>                                                         Cont.…</vt:lpstr>
      <vt:lpstr>Significance of the Project </vt:lpstr>
      <vt:lpstr>                                                       Cont.….</vt:lpstr>
      <vt:lpstr>Use case modeling </vt:lpstr>
      <vt:lpstr>                                Figure 1: Essential Use case diagram</vt:lpstr>
      <vt:lpstr>                       Figure 2: System Use Case Diagram</vt:lpstr>
      <vt:lpstr>User Interface Prototyping </vt:lpstr>
      <vt:lpstr>           Figure 4:User Interface Diagram for Registering Student</vt:lpstr>
      <vt:lpstr>                      Figure 5: Proposed System Flowing Diagram </vt:lpstr>
      <vt:lpstr>Sequence Diagram </vt:lpstr>
      <vt:lpstr>      Figure 6: Sequence Diagram of Approving Title </vt:lpstr>
      <vt:lpstr>Figure 7: Sequence Diagram of Grade Approval </vt:lpstr>
      <vt:lpstr>Activity Diagram </vt:lpstr>
      <vt:lpstr>                Figure 8: Activity Diagram for Submitting Title </vt:lpstr>
      <vt:lpstr>              Figure 9: Activity Diagram for Sending Project</vt:lpstr>
      <vt:lpstr>Class Diagram Modeling </vt:lpstr>
      <vt:lpstr>Figure10: Class Diagram showing APMES </vt:lpstr>
      <vt:lpstr>Persistent Modeling/ Database Design  </vt:lpstr>
      <vt:lpstr>                 Figure 11: Persistence Database Diagram </vt:lpstr>
      <vt:lpstr>Deployment Diagram  </vt:lpstr>
      <vt:lpstr>Figure 12: Deployment Diagram for APME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Kidi</dc:creator>
  <cp:lastModifiedBy>HINSOO</cp:lastModifiedBy>
  <cp:revision>56</cp:revision>
  <dcterms:created xsi:type="dcterms:W3CDTF">2019-02-23T06:07:59Z</dcterms:created>
  <dcterms:modified xsi:type="dcterms:W3CDTF">2022-02-27T08:21:07Z</dcterms:modified>
</cp:coreProperties>
</file>