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6"/>
  </p:notesMasterIdLst>
  <p:sldIdLst>
    <p:sldId id="256" r:id="rId2"/>
    <p:sldId id="257" r:id="rId3"/>
    <p:sldId id="273" r:id="rId4"/>
    <p:sldId id="258" r:id="rId5"/>
    <p:sldId id="275" r:id="rId6"/>
    <p:sldId id="274" r:id="rId7"/>
    <p:sldId id="276" r:id="rId8"/>
    <p:sldId id="277" r:id="rId9"/>
    <p:sldId id="278" r:id="rId10"/>
    <p:sldId id="279" r:id="rId11"/>
    <p:sldId id="280" r:id="rId12"/>
    <p:sldId id="281" r:id="rId13"/>
    <p:sldId id="282"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SOO" initials="H" lastIdx="1" clrIdx="0">
    <p:extLst>
      <p:ext uri="{19B8F6BF-5375-455C-9EA6-DF929625EA0E}">
        <p15:presenceInfo xmlns="" xmlns:p15="http://schemas.microsoft.com/office/powerpoint/2012/main" userId="HINSO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235" autoAdjust="0"/>
    <p:restoredTop sz="94660"/>
  </p:normalViewPr>
  <p:slideViewPr>
    <p:cSldViewPr snapToGrid="0">
      <p:cViewPr varScale="1">
        <p:scale>
          <a:sx n="88" d="100"/>
          <a:sy n="88" d="100"/>
        </p:scale>
        <p:origin x="-1162"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DA1992-3F22-4C7B-8AA6-24AE47109CF4}" type="datetimeFigureOut">
              <a:rPr lang="en-US" smtClean="0"/>
              <a:pPr/>
              <a:t>10/19/2021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CF4946-D9D4-454C-954B-D21664D3E807}" type="slidenum">
              <a:rPr lang="en-US" smtClean="0"/>
              <a:pPr/>
              <a:t>‹#›</a:t>
            </a:fld>
            <a:endParaRPr lang="en-US"/>
          </a:p>
        </p:txBody>
      </p:sp>
    </p:spTree>
    <p:extLst>
      <p:ext uri="{BB962C8B-B14F-4D97-AF65-F5344CB8AC3E}">
        <p14:creationId xmlns="" xmlns:p14="http://schemas.microsoft.com/office/powerpoint/2010/main" val="2598490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BAFEA-9C59-4BD0-A4F8-5C54BD70C166}" type="datetime1">
              <a:rPr lang="en-US" smtClean="0"/>
              <a:pPr/>
              <a:t>10/19/2021</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59781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D8916-4194-46A6-9E6F-347C8A1A60C5}" type="datetime1">
              <a:rPr lang="en-US" smtClean="0"/>
              <a:pPr/>
              <a:t>10/19/2021</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4977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77E3A8-A139-401E-9D8E-AF238657A70D}" type="datetime1">
              <a:rPr lang="en-US" smtClean="0"/>
              <a:pPr/>
              <a:t>10/19/2021</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25826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5F25F-45E4-4139-8AD9-70EA2447DD22}" type="datetime1">
              <a:rPr lang="en-US" smtClean="0"/>
              <a:pPr/>
              <a:t>10/19/2021</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318675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BC6BA-0F12-49D0-A7FF-0A16A35B6905}" type="datetime1">
              <a:rPr lang="en-US" smtClean="0"/>
              <a:pPr/>
              <a:t>10/19/2021</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204923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403F55-39E2-415A-ACB4-810ED07A4CF8}" type="datetime1">
              <a:rPr lang="en-US" smtClean="0"/>
              <a:pPr/>
              <a:t>10/19/2021</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409418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FADD2-2092-4D3A-84F5-610DF5E4140E}" type="datetime1">
              <a:rPr lang="en-US" smtClean="0"/>
              <a:pPr/>
              <a:t>10/19/2021</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12117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1D5C0-5F68-4ADB-A2D8-EFD3AA64192E}" type="datetime1">
              <a:rPr lang="en-US" smtClean="0"/>
              <a:pPr/>
              <a:t>10/19/2021</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40494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AEDAB-1575-45BB-90FB-B9716BE64F53}" type="datetime1">
              <a:rPr lang="en-US" smtClean="0"/>
              <a:pPr/>
              <a:t>10/19/2021</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123219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BE3BB-9DDB-4D2A-97D7-7DC1B0817BBF}" type="datetime1">
              <a:rPr lang="en-US" smtClean="0"/>
              <a:pPr/>
              <a:t>10/19/2021</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17568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868E8F-E79D-48DC-B95A-F3ECBBE8A34A}" type="datetime1">
              <a:rPr lang="en-US" smtClean="0"/>
              <a:pPr/>
              <a:t>10/19/2021</a:t>
            </a:fld>
            <a:endParaRPr lang="en-US"/>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331420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D61942-8753-4BC3-909A-646A8B1792EE}" type="datetime1">
              <a:rPr lang="en-US" smtClean="0"/>
              <a:pPr/>
              <a:t>10/19/2021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11767-86C1-4BF4-8CEC-CF85FEBBA4C3}" type="slidenum">
              <a:rPr lang="en-US" smtClean="0"/>
              <a:pPr/>
              <a:t>‹#›</a:t>
            </a:fld>
            <a:endParaRPr lang="en-US"/>
          </a:p>
        </p:txBody>
      </p:sp>
    </p:spTree>
    <p:extLst>
      <p:ext uri="{BB962C8B-B14F-4D97-AF65-F5344CB8AC3E}">
        <p14:creationId xmlns="" xmlns:p14="http://schemas.microsoft.com/office/powerpoint/2010/main" val="5109699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manage.p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62897E-83D1-4633-9BDC-2BC704E26218}"/>
              </a:ext>
            </a:extLst>
          </p:cNvPr>
          <p:cNvSpPr>
            <a:spLocks noGrp="1"/>
          </p:cNvSpPr>
          <p:nvPr>
            <p:ph type="ctrTitle"/>
          </p:nvPr>
        </p:nvSpPr>
        <p:spPr>
          <a:xfrm>
            <a:off x="554452" y="2027206"/>
            <a:ext cx="8242853" cy="2181090"/>
          </a:xfrm>
          <a:solidFill>
            <a:schemeClr val="bg1"/>
          </a:solidFill>
        </p:spPr>
        <p:txBody>
          <a:bodyPr>
            <a:normAutofit/>
          </a:bodyPr>
          <a:lstStyle/>
          <a:p>
            <a:pPr lvl="0"/>
            <a:r>
              <a:rPr lang="en-US" sz="3675"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Haramaya </a:t>
            </a:r>
            <a:r>
              <a:rPr lang="en-US" sz="4000" b="1" dirty="0">
                <a:latin typeface="Times New Roman" panose="02020603050405020304" pitchFamily="18" charset="0"/>
                <a:cs typeface="Times New Roman" panose="02020603050405020304" pitchFamily="18" charset="0"/>
              </a:rPr>
              <a:t>University</a:t>
            </a:r>
            <a:r>
              <a:rPr lang="en-US" sz="4900" dirty="0">
                <a:latin typeface="Times New Roman" panose="02020603050405020304" pitchFamily="18" charset="0"/>
                <a:cs typeface="Times New Roman" panose="02020603050405020304" pitchFamily="18" charset="0"/>
              </a:rPr>
              <a:t/>
            </a:r>
            <a:br>
              <a:rPr lang="en-US" sz="49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College of Computing and Informatics(CCI)</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Department of Information Systems </a:t>
            </a:r>
            <a:endParaRPr lang="en-US" sz="3100" b="1" dirty="0"/>
          </a:p>
        </p:txBody>
      </p:sp>
      <p:sp>
        <p:nvSpPr>
          <p:cNvPr id="3" name="Subtitle 2">
            <a:extLst>
              <a:ext uri="{FF2B5EF4-FFF2-40B4-BE49-F238E27FC236}">
                <a16:creationId xmlns="" xmlns:a16="http://schemas.microsoft.com/office/drawing/2014/main" id="{3F056EB7-BF3A-4E87-B393-48080FD1147B}"/>
              </a:ext>
            </a:extLst>
          </p:cNvPr>
          <p:cNvSpPr>
            <a:spLocks noGrp="1"/>
          </p:cNvSpPr>
          <p:nvPr>
            <p:ph type="subTitle" idx="1"/>
          </p:nvPr>
        </p:nvSpPr>
        <p:spPr>
          <a:xfrm>
            <a:off x="1214379" y="4457190"/>
            <a:ext cx="7455168" cy="1811243"/>
          </a:xfrm>
        </p:spPr>
        <p:txBody>
          <a:bodyPr>
            <a:normAutofit/>
          </a:bodyPr>
          <a:lstStyle/>
          <a:p>
            <a:r>
              <a:rPr lang="en-US" b="1" dirty="0">
                <a:latin typeface="Times New Roman" panose="02020603050405020304" pitchFamily="18" charset="0"/>
                <a:cs typeface="Times New Roman" panose="02020603050405020304" pitchFamily="18" charset="0"/>
              </a:rPr>
              <a:t>Project Report on</a:t>
            </a:r>
          </a:p>
          <a:p>
            <a:r>
              <a:rPr lang="en-US" b="1" dirty="0">
                <a:latin typeface="Times New Roman" panose="02020603050405020304" pitchFamily="18" charset="0"/>
                <a:cs typeface="Times New Roman" panose="02020603050405020304" pitchFamily="18" charset="0"/>
              </a:rPr>
              <a:t>Fayyaan Faaya Online Medical Consultation </a:t>
            </a:r>
          </a:p>
          <a:p>
            <a:r>
              <a:rPr lang="en-US" b="1" dirty="0">
                <a:latin typeface="Times New Roman" panose="02020603050405020304" pitchFamily="18" charset="0"/>
                <a:cs typeface="Times New Roman" panose="02020603050405020304" pitchFamily="18" charset="0"/>
              </a:rPr>
              <a:t>and Subscription System</a:t>
            </a:r>
          </a:p>
        </p:txBody>
      </p:sp>
      <p:pic>
        <p:nvPicPr>
          <p:cNvPr id="4" name="Picture 3">
            <a:extLst>
              <a:ext uri="{FF2B5EF4-FFF2-40B4-BE49-F238E27FC236}">
                <a16:creationId xmlns="" xmlns:a16="http://schemas.microsoft.com/office/drawing/2014/main" id="{639C8DC3-516E-4782-B85D-EC502198958F}"/>
              </a:ext>
            </a:extLst>
          </p:cNvPr>
          <p:cNvPicPr/>
          <p:nvPr/>
        </p:nvPicPr>
        <p:blipFill>
          <a:blip r:embed="rId2">
            <a:extLst>
              <a:ext uri="{28A0092B-C50C-407E-A947-70E740481C1C}">
                <a14:useLocalDpi xmlns="" xmlns:a14="http://schemas.microsoft.com/office/drawing/2010/main" val="0"/>
              </a:ext>
            </a:extLst>
          </a:blip>
          <a:stretch>
            <a:fillRect/>
          </a:stretch>
        </p:blipFill>
        <p:spPr>
          <a:xfrm>
            <a:off x="3654045" y="535210"/>
            <a:ext cx="1922168" cy="1426267"/>
          </a:xfrm>
          <a:prstGeom prst="rect">
            <a:avLst/>
          </a:prstGeom>
        </p:spPr>
      </p:pic>
      <p:sp>
        <p:nvSpPr>
          <p:cNvPr id="7" name="Rectangle 6">
            <a:extLst>
              <a:ext uri="{FF2B5EF4-FFF2-40B4-BE49-F238E27FC236}">
                <a16:creationId xmlns="" xmlns:a16="http://schemas.microsoft.com/office/drawing/2014/main" id="{BAC10579-8D89-4171-9057-484EF91F3F8F}"/>
              </a:ext>
            </a:extLst>
          </p:cNvPr>
          <p:cNvSpPr/>
          <p:nvPr/>
        </p:nvSpPr>
        <p:spPr>
          <a:xfrm>
            <a:off x="0" y="0"/>
            <a:ext cx="9143999" cy="225287"/>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42D360E-A570-4EB4-A60F-77C4619FA585}"/>
              </a:ext>
            </a:extLst>
          </p:cNvPr>
          <p:cNvSpPr/>
          <p:nvPr/>
        </p:nvSpPr>
        <p:spPr>
          <a:xfrm>
            <a:off x="-18213" y="6733310"/>
            <a:ext cx="9143999" cy="123364"/>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78995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378204" y="403214"/>
            <a:ext cx="830859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07000"/>
              </a:lnSpc>
              <a:spcBef>
                <a:spcPts val="200"/>
              </a:spcBef>
            </a:pP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Significance of the Project</a:t>
            </a:r>
            <a:endParaRPr lang="en-US" sz="40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57200" y="1216123"/>
            <a:ext cx="8308596" cy="5262979"/>
          </a:xfrm>
          <a:prstGeom prst="rect">
            <a:avLst/>
          </a:prstGeom>
          <a:noFill/>
        </p:spPr>
        <p:txBody>
          <a:bodyPr wrap="square">
            <a:spAutoFit/>
          </a:bodyPr>
          <a:lstStyle/>
          <a:p>
            <a:pPr marL="2114550" lvl="4" indent="-285750" algn="just">
              <a:lnSpc>
                <a:spcPct val="150000"/>
              </a:lnSpc>
              <a:buClr>
                <a:schemeClr val="tx2"/>
              </a:buClr>
              <a:buFont typeface="Wingdings" pitchFamily="2" charset="2"/>
              <a:buChar char="q"/>
            </a:pPr>
            <a:r>
              <a:rPr lang="en-US" sz="2800" b="1" dirty="0" smtClean="0">
                <a:latin typeface="Times New Roman" panose="02020603050405020304" pitchFamily="18" charset="0"/>
                <a:ea typeface="Calibri" panose="020F0502020204030204" pitchFamily="34" charset="0"/>
              </a:rPr>
              <a:t> </a:t>
            </a:r>
            <a:r>
              <a:rPr lang="en-US" sz="2800" b="1" dirty="0" smtClean="0">
                <a:solidFill>
                  <a:schemeClr val="tx2"/>
                </a:solidFill>
                <a:latin typeface="Times New Roman" panose="02020603050405020304" pitchFamily="18" charset="0"/>
                <a:ea typeface="Calibri" panose="020F0502020204030204" pitchFamily="34" charset="0"/>
              </a:rPr>
              <a:t>For</a:t>
            </a:r>
            <a:r>
              <a:rPr lang="en-US" sz="2800" b="1" dirty="0" smtClean="0">
                <a:latin typeface="Times New Roman" panose="02020603050405020304" pitchFamily="18" charset="0"/>
                <a:ea typeface="Calibri" panose="020F0502020204030204" pitchFamily="34" charset="0"/>
              </a:rPr>
              <a:t> </a:t>
            </a:r>
            <a:r>
              <a:rPr lang="en-US" sz="2800" b="1" dirty="0" smtClean="0">
                <a:solidFill>
                  <a:schemeClr val="tx2"/>
                </a:solidFill>
                <a:latin typeface="Times New Roman" panose="02020603050405020304" pitchFamily="18" charset="0"/>
                <a:ea typeface="Calibri" panose="020F0502020204030204" pitchFamily="34" charset="0"/>
              </a:rPr>
              <a:t>Everyone : -</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Provide healthcare related information on health topics.</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provide symptom checker service based on symptoms.</a:t>
            </a:r>
            <a:endParaRPr lang="en-US" sz="2800" b="1" dirty="0" smtClean="0">
              <a:solidFill>
                <a:schemeClr val="tx2"/>
              </a:solidFill>
              <a:latin typeface="Times New Roman" panose="02020603050405020304" pitchFamily="18" charset="0"/>
              <a:ea typeface="Calibri" panose="020F0502020204030204" pitchFamily="34" charset="0"/>
            </a:endParaRPr>
          </a:p>
          <a:p>
            <a:pPr marL="2114550" lvl="4" indent="-285750" algn="just">
              <a:lnSpc>
                <a:spcPct val="150000"/>
              </a:lnSpc>
              <a:buClr>
                <a:schemeClr val="tx2"/>
              </a:buClr>
              <a:buFont typeface="Wingdings" panose="05000000000000000000" pitchFamily="2" charset="2"/>
              <a:buChar char="q"/>
            </a:pPr>
            <a:r>
              <a:rPr lang="en-US" sz="2400" b="1" dirty="0" smtClean="0">
                <a:solidFill>
                  <a:schemeClr val="tx2"/>
                </a:solidFill>
                <a:latin typeface="Times New Roman" panose="02020603050405020304" pitchFamily="18" charset="0"/>
                <a:ea typeface="Calibri" panose="020F0502020204030204" pitchFamily="34" charset="0"/>
              </a:rPr>
              <a:t> </a:t>
            </a:r>
            <a:r>
              <a:rPr lang="en-US" sz="2800" b="1" dirty="0" smtClean="0">
                <a:solidFill>
                  <a:schemeClr val="tx2"/>
                </a:solidFill>
                <a:latin typeface="Times New Roman" panose="02020603050405020304" pitchFamily="18" charset="0"/>
                <a:ea typeface="Calibri" panose="020F0502020204030204" pitchFamily="34" charset="0"/>
              </a:rPr>
              <a:t>For Patient: -</a:t>
            </a:r>
            <a:endParaRPr lang="en-US" sz="2800" dirty="0">
              <a:solidFill>
                <a:schemeClr val="tx2"/>
              </a:solidFill>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Provide healthcare related information on health topics.</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Allow them to check symptoms of their disease.</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Provide medical consultation services either via Chabot or video technology.</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Enable them to get Find Care - Find Doctor service.</a:t>
            </a:r>
          </a:p>
        </p:txBody>
      </p:sp>
      <p:sp>
        <p:nvSpPr>
          <p:cNvPr id="3" name="Footer Placeholder 2">
            <a:extLst>
              <a:ext uri="{FF2B5EF4-FFF2-40B4-BE49-F238E27FC236}">
                <a16:creationId xmlns="" xmlns:a16="http://schemas.microsoft.com/office/drawing/2014/main" id="{C7600FB2-E5D6-41AB-A71F-3723CCAC6776}"/>
              </a:ext>
            </a:extLst>
          </p:cNvPr>
          <p:cNvSpPr>
            <a:spLocks noGrp="1"/>
          </p:cNvSpPr>
          <p:nvPr>
            <p:ph type="ftr" sz="quarter" idx="11"/>
          </p:nvPr>
        </p:nvSpPr>
        <p:spPr/>
        <p:txBody>
          <a:bodyPr/>
          <a:lstStyle/>
          <a:p>
            <a:r>
              <a:rPr lang="en-US" dirty="0"/>
              <a:t>8</a:t>
            </a:r>
          </a:p>
        </p:txBody>
      </p:sp>
    </p:spTree>
    <p:extLst>
      <p:ext uri="{BB962C8B-B14F-4D97-AF65-F5344CB8AC3E}">
        <p14:creationId xmlns="" xmlns:p14="http://schemas.microsoft.com/office/powerpoint/2010/main" val="139147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378204" y="413304"/>
            <a:ext cx="830859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07000"/>
              </a:lnSpc>
              <a:spcBef>
                <a:spcPts val="200"/>
              </a:spcBef>
            </a:pP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Cont</a:t>
            </a:r>
            <a:r>
              <a:rPr lang="en-US" sz="4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57200" y="1369489"/>
            <a:ext cx="8308596" cy="2954655"/>
          </a:xfrm>
          <a:prstGeom prst="rect">
            <a:avLst/>
          </a:prstGeom>
          <a:noFill/>
        </p:spPr>
        <p:txBody>
          <a:bodyPr wrap="square">
            <a:spAutoFit/>
          </a:bodyPr>
          <a:lstStyle/>
          <a:p>
            <a:pPr marL="2628900" lvl="5" indent="-342900" algn="just">
              <a:lnSpc>
                <a:spcPct val="150000"/>
              </a:lnSpc>
              <a:buClr>
                <a:schemeClr val="tx2"/>
              </a:buClr>
              <a:buFont typeface="Wingdings" panose="05000000000000000000" pitchFamily="2" charset="2"/>
              <a:buChar char="q"/>
            </a:pPr>
            <a:r>
              <a:rPr lang="en-US" sz="2800" b="1" dirty="0">
                <a:solidFill>
                  <a:schemeClr val="accent1"/>
                </a:solidFill>
                <a:latin typeface="Times New Roman" panose="02020603050405020304" pitchFamily="18" charset="0"/>
                <a:ea typeface="Calibri" panose="020F0502020204030204" pitchFamily="34" charset="0"/>
              </a:rPr>
              <a:t> </a:t>
            </a:r>
            <a:r>
              <a:rPr lang="en-US" sz="2800" b="1" dirty="0">
                <a:solidFill>
                  <a:schemeClr val="tx2"/>
                </a:solidFill>
                <a:latin typeface="Times New Roman" panose="02020603050405020304" pitchFamily="18" charset="0"/>
                <a:ea typeface="Calibri" panose="020F0502020204030204" pitchFamily="34" charset="0"/>
              </a:rPr>
              <a:t>For Doctor: -</a:t>
            </a: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Enable them to get income from medical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consultation.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Clr>
                <a:schemeClr val="accent1"/>
              </a:buClr>
              <a:buFont typeface="Times New Roman" panose="02020603050405020304" pitchFamily="18"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Reduce manual work overload of staff during consultation.</a:t>
            </a:r>
          </a:p>
          <a:p>
            <a:pPr marL="3086100" lvl="6" indent="-342900" algn="just">
              <a:lnSpc>
                <a:spcPct val="150000"/>
              </a:lnSpc>
              <a:buClr>
                <a:schemeClr val="tx2"/>
              </a:buClr>
              <a:buFont typeface="Wingdings" panose="05000000000000000000" pitchFamily="2" charset="2"/>
              <a:buChar char="q"/>
            </a:pPr>
            <a:endParaRPr lang="en-US" sz="2400" dirty="0">
              <a:solidFill>
                <a:schemeClr val="tx2"/>
              </a:solidFill>
              <a:effectLst/>
              <a:latin typeface="Times New Roman" panose="02020603050405020304" pitchFamily="18" charset="0"/>
              <a:ea typeface="Calibri" panose="020F0502020204030204" pitchFamily="34" charset="0"/>
            </a:endParaRPr>
          </a:p>
          <a:p>
            <a:pPr algn="just">
              <a:lnSpc>
                <a:spcPct val="150000"/>
              </a:lnSpc>
              <a:buClr>
                <a:schemeClr val="tx2"/>
              </a:buCl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98D649A2-ED9C-4E99-B119-0CF14E11E8A9}"/>
              </a:ext>
            </a:extLst>
          </p:cNvPr>
          <p:cNvSpPr>
            <a:spLocks noGrp="1"/>
          </p:cNvSpPr>
          <p:nvPr>
            <p:ph type="ftr" sz="quarter" idx="11"/>
          </p:nvPr>
        </p:nvSpPr>
        <p:spPr/>
        <p:txBody>
          <a:bodyPr/>
          <a:lstStyle/>
          <a:p>
            <a:r>
              <a:rPr lang="en-US" dirty="0"/>
              <a:t>9</a:t>
            </a:r>
          </a:p>
        </p:txBody>
      </p:sp>
    </p:spTree>
    <p:extLst>
      <p:ext uri="{BB962C8B-B14F-4D97-AF65-F5344CB8AC3E}">
        <p14:creationId xmlns="" xmlns:p14="http://schemas.microsoft.com/office/powerpoint/2010/main" val="3154464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248789" y="206272"/>
            <a:ext cx="861916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lvl="1" indent="-342900" algn="just">
              <a:lnSpc>
                <a:spcPct val="160000"/>
              </a:lnSpc>
            </a:pPr>
            <a:r>
              <a:rPr lang="en-US" sz="4000" dirty="0" smtClean="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US" sz="40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65826" y="1481633"/>
            <a:ext cx="8308596" cy="5816977"/>
          </a:xfrm>
          <a:prstGeom prst="rect">
            <a:avLst/>
          </a:prstGeom>
          <a:noFill/>
        </p:spPr>
        <p:txBody>
          <a:bodyPr wrap="square">
            <a:spAutoFit/>
          </a:bodyPr>
          <a:lstStyle/>
          <a:p>
            <a:pPr marL="2628900" lvl="5" indent="-342900" algn="just">
              <a:lnSpc>
                <a:spcPct val="150000"/>
              </a:lnSpc>
              <a:buClr>
                <a:schemeClr val="tx2"/>
              </a:buClr>
              <a:buFont typeface="Wingdings" panose="05000000000000000000" pitchFamily="2" charset="2"/>
              <a:buChar char="q"/>
            </a:pPr>
            <a:r>
              <a:rPr lang="en-US" sz="2800" b="1" dirty="0">
                <a:solidFill>
                  <a:schemeClr val="accent1"/>
                </a:solidFill>
                <a:latin typeface="Times New Roman" panose="02020603050405020304" pitchFamily="18" charset="0"/>
                <a:ea typeface="Calibri" panose="020F0502020204030204" pitchFamily="34" charset="0"/>
              </a:rPr>
              <a:t> </a:t>
            </a:r>
            <a:r>
              <a:rPr lang="en-US" sz="2400" b="1" dirty="0" smtClean="0">
                <a:solidFill>
                  <a:srgbClr val="002060"/>
                </a:solidFill>
                <a:latin typeface="Times New Roman" pitchFamily="18" charset="0"/>
                <a:cs typeface="Times New Roman" pitchFamily="18" charset="0"/>
              </a:rPr>
              <a:t>TECHNOLOGY USED </a:t>
            </a:r>
          </a:p>
          <a:p>
            <a:pPr marL="800100" lvl="1" indent="-342900" algn="just">
              <a:lnSpc>
                <a:spcPct val="150000"/>
              </a:lnSpc>
              <a:buClr>
                <a:schemeClr val="tx2"/>
              </a:buClr>
              <a:buFont typeface="Wingdings" pitchFamily="2" charset="2"/>
              <a:buChar char="Ø"/>
            </a:pPr>
            <a:r>
              <a:rPr lang="en-US" sz="2400" dirty="0" smtClean="0">
                <a:latin typeface="Times New Roman" pitchFamily="18" charset="0"/>
                <a:cs typeface="Times New Roman" pitchFamily="18" charset="0"/>
              </a:rPr>
              <a:t>Front end: HTML, CSS , Bootstrap,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a:t>
            </a:r>
          </a:p>
          <a:p>
            <a:pPr marL="800100" lvl="1" indent="-342900" algn="just">
              <a:lnSpc>
                <a:spcPct val="150000"/>
              </a:lnSpc>
              <a:buClr>
                <a:schemeClr val="tx2"/>
              </a:buClr>
              <a:buFont typeface="Wingdings" pitchFamily="2" charset="2"/>
              <a:buChar char="Ø"/>
            </a:pPr>
            <a:r>
              <a:rPr lang="en-US" sz="2400" dirty="0" smtClean="0">
                <a:latin typeface="Times New Roman" pitchFamily="18" charset="0"/>
                <a:cs typeface="Times New Roman" pitchFamily="18" charset="0"/>
              </a:rPr>
              <a:t>Back end: </a:t>
            </a:r>
            <a:r>
              <a:rPr lang="en-US" sz="2400" dirty="0" err="1" smtClean="0">
                <a:latin typeface="Times New Roman" pitchFamily="18" charset="0"/>
                <a:cs typeface="Times New Roman" pitchFamily="18" charset="0"/>
              </a:rPr>
              <a:t>Django</a:t>
            </a:r>
            <a:r>
              <a:rPr lang="en-US" sz="2400" dirty="0" smtClean="0">
                <a:latin typeface="Times New Roman" pitchFamily="18" charset="0"/>
                <a:cs typeface="Times New Roman" pitchFamily="18" charset="0"/>
              </a:rPr>
              <a:t> (Python based web framework) </a:t>
            </a:r>
          </a:p>
          <a:p>
            <a:pPr marL="800100" lvl="1" indent="-342900" algn="just">
              <a:lnSpc>
                <a:spcPct val="150000"/>
              </a:lnSpc>
              <a:buClr>
                <a:schemeClr val="tx2"/>
              </a:buClr>
              <a:buFont typeface="Wingdings" pitchFamily="2" charset="2"/>
              <a:buChar char="Ø"/>
            </a:pPr>
            <a:r>
              <a:rPr lang="en-US" sz="2400" dirty="0" smtClean="0">
                <a:latin typeface="Times New Roman" pitchFamily="18" charset="0"/>
                <a:cs typeface="Times New Roman" pitchFamily="18" charset="0"/>
              </a:rPr>
              <a:t>Database: </a:t>
            </a:r>
            <a:r>
              <a:rPr lang="en-US" sz="2400" dirty="0" err="1" smtClean="0">
                <a:latin typeface="Times New Roman" pitchFamily="18" charset="0"/>
                <a:cs typeface="Times New Roman" pitchFamily="18" charset="0"/>
              </a:rPr>
              <a:t>PostgreSQL</a:t>
            </a:r>
            <a:r>
              <a:rPr lang="en-US" sz="2400" dirty="0" smtClean="0">
                <a:latin typeface="Times New Roman" pitchFamily="18" charset="0"/>
                <a:cs typeface="Times New Roman" pitchFamily="18" charset="0"/>
              </a:rPr>
              <a:t> </a:t>
            </a:r>
          </a:p>
          <a:p>
            <a:pPr marL="800100" lvl="1" indent="-342900" algn="just">
              <a:lnSpc>
                <a:spcPct val="150000"/>
              </a:lnSpc>
              <a:buClr>
                <a:srgbClr val="002060"/>
              </a:buClr>
              <a:buFont typeface="Wingdings" pitchFamily="2" charset="2"/>
              <a:buChar char="Ø"/>
            </a:pPr>
            <a:r>
              <a:rPr lang="en-US" sz="2400" dirty="0" smtClean="0">
                <a:latin typeface="Times New Roman" pitchFamily="18" charset="0"/>
                <a:cs typeface="Times New Roman" pitchFamily="18" charset="0"/>
              </a:rPr>
              <a:t>Tools: </a:t>
            </a:r>
            <a:r>
              <a:rPr lang="en-US" sz="2400" dirty="0" err="1" smtClean="0">
                <a:latin typeface="Times New Roman" pitchFamily="18" charset="0"/>
                <a:cs typeface="Times New Roman" pitchFamily="18" charset="0"/>
              </a:rPr>
              <a:t>PgMyadmin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DbVisualizer</a:t>
            </a:r>
            <a:endParaRPr lang="en-US" sz="2400" dirty="0" smtClean="0">
              <a:latin typeface="Times New Roman" pitchFamily="18" charset="0"/>
              <a:cs typeface="Times New Roman" pitchFamily="18" charset="0"/>
            </a:endParaRPr>
          </a:p>
          <a:p>
            <a:pPr marL="342900" indent="-342900" algn="just">
              <a:lnSpc>
                <a:spcPct val="150000"/>
              </a:lnSpc>
              <a:buClr>
                <a:schemeClr val="tx2"/>
              </a:buClr>
            </a:pPr>
            <a:endParaRPr lang="en-US" sz="2800" b="1" dirty="0">
              <a:solidFill>
                <a:schemeClr val="tx2"/>
              </a:solidFill>
              <a:latin typeface="Times New Roman" panose="02020603050405020304" pitchFamily="18" charset="0"/>
              <a:ea typeface="Calibri" panose="020F0502020204030204" pitchFamily="34" charset="0"/>
            </a:endParaRPr>
          </a:p>
          <a:p>
            <a:pPr marL="2171700" lvl="4" indent="-342900" algn="just">
              <a:lnSpc>
                <a:spcPct val="150000"/>
              </a:lnSpc>
              <a:buClr>
                <a:schemeClr val="accent1"/>
              </a:buCl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Clr>
                <a:schemeClr val="accent1"/>
              </a:buCl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086100" lvl="6" indent="-342900" algn="just">
              <a:lnSpc>
                <a:spcPct val="150000"/>
              </a:lnSpc>
              <a:buClr>
                <a:schemeClr val="tx2"/>
              </a:buClr>
              <a:buFont typeface="Wingdings" panose="05000000000000000000" pitchFamily="2" charset="2"/>
              <a:buChar char="q"/>
            </a:pPr>
            <a:endParaRPr lang="en-US" sz="2400" dirty="0">
              <a:solidFill>
                <a:schemeClr val="tx2"/>
              </a:solidFill>
              <a:effectLst/>
              <a:latin typeface="Times New Roman" panose="02020603050405020304" pitchFamily="18" charset="0"/>
              <a:ea typeface="Calibri" panose="020F0502020204030204" pitchFamily="34" charset="0"/>
            </a:endParaRPr>
          </a:p>
          <a:p>
            <a:pPr algn="just">
              <a:lnSpc>
                <a:spcPct val="150000"/>
              </a:lnSpc>
              <a:buClr>
                <a:schemeClr val="tx2"/>
              </a:buCl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98D649A2-ED9C-4E99-B119-0CF14E11E8A9}"/>
              </a:ext>
            </a:extLst>
          </p:cNvPr>
          <p:cNvSpPr>
            <a:spLocks noGrp="1"/>
          </p:cNvSpPr>
          <p:nvPr>
            <p:ph type="ftr" sz="quarter" idx="11"/>
          </p:nvPr>
        </p:nvSpPr>
        <p:spPr/>
        <p:txBody>
          <a:bodyPr/>
          <a:lstStyle/>
          <a:p>
            <a:r>
              <a:rPr lang="en-US" dirty="0" smtClean="0"/>
              <a:t>10</a:t>
            </a:r>
            <a:endParaRPr lang="en-US" dirty="0"/>
          </a:p>
        </p:txBody>
      </p:sp>
    </p:spTree>
    <p:extLst>
      <p:ext uri="{BB962C8B-B14F-4D97-AF65-F5344CB8AC3E}">
        <p14:creationId xmlns="" xmlns:p14="http://schemas.microsoft.com/office/powerpoint/2010/main" val="3154464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248789" y="206272"/>
            <a:ext cx="861916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800100" lvl="1" indent="-342900" algn="just">
              <a:lnSpc>
                <a:spcPct val="160000"/>
              </a:lnSpc>
            </a:pPr>
            <a:r>
              <a:rPr lang="en-US" sz="4000" dirty="0" smtClean="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Cont…</a:t>
            </a:r>
            <a:endParaRPr lang="en-US" sz="4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65826" y="1481633"/>
            <a:ext cx="8308596" cy="3600986"/>
          </a:xfrm>
          <a:prstGeom prst="rect">
            <a:avLst/>
          </a:prstGeom>
          <a:noFill/>
        </p:spPr>
        <p:txBody>
          <a:bodyPr wrap="square">
            <a:spAutoFit/>
          </a:bodyPr>
          <a:lstStyle/>
          <a:p>
            <a:pPr marL="2628900" lvl="5" indent="-342900" algn="just">
              <a:lnSpc>
                <a:spcPct val="150000"/>
              </a:lnSpc>
              <a:buClr>
                <a:schemeClr val="tx2"/>
              </a:buClr>
              <a:buFont typeface="Wingdings" panose="05000000000000000000" pitchFamily="2" charset="2"/>
              <a:buChar char="q"/>
            </a:pPr>
            <a:r>
              <a:rPr lang="en-US" sz="2800" b="1" dirty="0">
                <a:solidFill>
                  <a:schemeClr val="accent1"/>
                </a:solidFill>
                <a:latin typeface="Times New Roman" panose="02020603050405020304" pitchFamily="18" charset="0"/>
                <a:ea typeface="Calibri" panose="020F0502020204030204" pitchFamily="34" charset="0"/>
              </a:rPr>
              <a:t> </a:t>
            </a:r>
            <a:r>
              <a:rPr lang="en-US" sz="2800" b="1" dirty="0" smtClean="0">
                <a:solidFill>
                  <a:srgbClr val="002060"/>
                </a:solidFill>
                <a:latin typeface="Times New Roman" pitchFamily="18" charset="0"/>
                <a:cs typeface="Times New Roman" pitchFamily="18" charset="0"/>
              </a:rPr>
              <a:t>Lets </a:t>
            </a:r>
            <a:r>
              <a:rPr lang="en-US" sz="2800" b="1" dirty="0" smtClean="0">
                <a:solidFill>
                  <a:srgbClr val="002060"/>
                </a:solidFill>
                <a:latin typeface="Times New Roman" pitchFamily="18" charset="0"/>
                <a:cs typeface="Times New Roman" pitchFamily="18" charset="0"/>
              </a:rPr>
              <a:t>start demo</a:t>
            </a:r>
          </a:p>
          <a:p>
            <a:pPr marL="342900" indent="-342900" algn="just">
              <a:lnSpc>
                <a:spcPct val="150000"/>
              </a:lnSpc>
              <a:buClr>
                <a:schemeClr val="tx2"/>
              </a:buClr>
            </a:pPr>
            <a:endParaRPr lang="en-US" sz="2800" b="1" dirty="0">
              <a:solidFill>
                <a:schemeClr val="tx2"/>
              </a:solidFill>
              <a:latin typeface="Times New Roman" panose="02020603050405020304" pitchFamily="18" charset="0"/>
              <a:ea typeface="Calibri" panose="020F0502020204030204" pitchFamily="34" charset="0"/>
            </a:endParaRPr>
          </a:p>
          <a:p>
            <a:pPr marL="2171700" lvl="4" indent="-342900" algn="just">
              <a:lnSpc>
                <a:spcPct val="150000"/>
              </a:lnSpc>
              <a:buClr>
                <a:schemeClr val="accent1"/>
              </a:buCl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400" dirty="0" smtClean="0">
                <a:latin typeface="Times New Roman" panose="02020603050405020304" pitchFamily="18" charset="0"/>
                <a:ea typeface="Calibri" panose="020F0502020204030204" pitchFamily="34" charset="0"/>
                <a:cs typeface="Times New Roman" panose="02020603050405020304" pitchFamily="18" charset="0"/>
                <a:hlinkClick r:id="rId2" action="ppaction://hlinkfile"/>
              </a:rPr>
              <a:t>http://127.0.0.1:8000/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Clr>
                <a:schemeClr val="accent1"/>
              </a:buCl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086100" lvl="6" indent="-342900" algn="just">
              <a:lnSpc>
                <a:spcPct val="150000"/>
              </a:lnSpc>
              <a:buClr>
                <a:schemeClr val="tx2"/>
              </a:buClr>
              <a:buFont typeface="Wingdings" panose="05000000000000000000" pitchFamily="2" charset="2"/>
              <a:buChar char="q"/>
            </a:pPr>
            <a:endParaRPr lang="en-US" sz="2400" dirty="0">
              <a:solidFill>
                <a:schemeClr val="tx2"/>
              </a:solidFill>
              <a:effectLst/>
              <a:latin typeface="Times New Roman" panose="02020603050405020304" pitchFamily="18" charset="0"/>
              <a:ea typeface="Calibri" panose="020F0502020204030204" pitchFamily="34" charset="0"/>
            </a:endParaRPr>
          </a:p>
          <a:p>
            <a:pPr algn="just">
              <a:lnSpc>
                <a:spcPct val="150000"/>
              </a:lnSpc>
              <a:buClr>
                <a:schemeClr val="tx2"/>
              </a:buCl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98D649A2-ED9C-4E99-B119-0CF14E11E8A9}"/>
              </a:ext>
            </a:extLst>
          </p:cNvPr>
          <p:cNvSpPr>
            <a:spLocks noGrp="1"/>
          </p:cNvSpPr>
          <p:nvPr>
            <p:ph type="ftr" sz="quarter" idx="11"/>
          </p:nvPr>
        </p:nvSpPr>
        <p:spPr/>
        <p:txBody>
          <a:bodyPr/>
          <a:lstStyle/>
          <a:p>
            <a:r>
              <a:rPr lang="en-US" dirty="0" smtClean="0"/>
              <a:t>11</a:t>
            </a:r>
            <a:endParaRPr lang="en-US" dirty="0"/>
          </a:p>
        </p:txBody>
      </p:sp>
    </p:spTree>
    <p:extLst>
      <p:ext uri="{BB962C8B-B14F-4D97-AF65-F5344CB8AC3E}">
        <p14:creationId xmlns="" xmlns:p14="http://schemas.microsoft.com/office/powerpoint/2010/main" val="3154464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06B08B28-8D42-4450-AB74-365B9C23BE98}"/>
              </a:ext>
            </a:extLst>
          </p:cNvPr>
          <p:cNvSpPr/>
          <p:nvPr/>
        </p:nvSpPr>
        <p:spPr>
          <a:xfrm>
            <a:off x="0" y="3007"/>
            <a:ext cx="9144000" cy="248784"/>
          </a:xfrm>
          <a:prstGeom prst="rect">
            <a:avLst/>
          </a:prstGeom>
          <a:solidFill>
            <a:srgbClr val="00206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Text Placeholder 5">
            <a:extLst>
              <a:ext uri="{FF2B5EF4-FFF2-40B4-BE49-F238E27FC236}">
                <a16:creationId xmlns="" xmlns:a16="http://schemas.microsoft.com/office/drawing/2014/main" id="{5E5D9BF4-7648-4229-B1C4-12DD9102419D}"/>
              </a:ext>
            </a:extLst>
          </p:cNvPr>
          <p:cNvSpPr>
            <a:spLocks noGrp="1"/>
          </p:cNvSpPr>
          <p:nvPr>
            <p:ph type="body" idx="1"/>
          </p:nvPr>
        </p:nvSpPr>
        <p:spPr>
          <a:xfrm>
            <a:off x="1146313" y="2064327"/>
            <a:ext cx="6851374" cy="2782922"/>
          </a:xfrm>
        </p:spPr>
        <p:txBody>
          <a:bodyPr>
            <a:normAutofit fontScale="25000" lnSpcReduction="20000"/>
          </a:bodyPr>
          <a:lstStyle/>
          <a:p>
            <a:r>
              <a:rPr lang="en-US" sz="17600" dirty="0">
                <a:latin typeface="Times New Roman" panose="02020603050405020304" pitchFamily="18" charset="0"/>
                <a:cs typeface="Times New Roman" panose="02020603050405020304" pitchFamily="18" charset="0"/>
              </a:rPr>
              <a:t>         </a:t>
            </a:r>
            <a:r>
              <a:rPr lang="en-US" sz="26400" dirty="0">
                <a:solidFill>
                  <a:srgbClr val="00B050"/>
                </a:solidFill>
                <a:latin typeface="Times New Roman" panose="02020603050405020304" pitchFamily="18" charset="0"/>
                <a:cs typeface="Times New Roman" panose="02020603050405020304" pitchFamily="18" charset="0"/>
              </a:rPr>
              <a:t>Thank You!</a:t>
            </a:r>
          </a:p>
          <a:p>
            <a:endParaRPr lang="en-US" sz="4800" dirty="0">
              <a:latin typeface="Times New Roman" panose="02020603050405020304" pitchFamily="18" charset="0"/>
              <a:cs typeface="Times New Roman" panose="02020603050405020304" pitchFamily="18" charset="0"/>
            </a:endParaRP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a:t>
            </a:r>
            <a:r>
              <a:rPr lang="en-US" sz="26400" dirty="0">
                <a:latin typeface="Times New Roman" panose="02020603050405020304" pitchFamily="18" charset="0"/>
                <a:cs typeface="Times New Roman" panose="02020603050405020304" pitchFamily="18" charset="0"/>
              </a:rPr>
              <a:t>		</a:t>
            </a:r>
            <a:r>
              <a:rPr lang="en-US" sz="28800" b="1" dirty="0">
                <a:solidFill>
                  <a:srgbClr val="FF0000"/>
                </a:solidFill>
                <a:latin typeface="Copperplate Gothic Bold" panose="020E0705020206020404" pitchFamily="34" charset="0"/>
                <a:cs typeface="Times New Roman" panose="02020603050405020304" pitchFamily="18" charset="0"/>
              </a:rPr>
              <a:t>??</a:t>
            </a:r>
          </a:p>
          <a:p>
            <a:endParaRPr lang="en-US" sz="4800" dirty="0"/>
          </a:p>
        </p:txBody>
      </p:sp>
    </p:spTree>
    <p:extLst>
      <p:ext uri="{BB962C8B-B14F-4D97-AF65-F5344CB8AC3E}">
        <p14:creationId xmlns="" xmlns:p14="http://schemas.microsoft.com/office/powerpoint/2010/main" val="1844566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9F6DDBA-3F2E-4226-AF77-29ED5DBBACBD}"/>
              </a:ext>
            </a:extLst>
          </p:cNvPr>
          <p:cNvSpPr/>
          <p:nvPr/>
        </p:nvSpPr>
        <p:spPr>
          <a:xfrm>
            <a:off x="0" y="3007"/>
            <a:ext cx="9144000" cy="242822"/>
          </a:xfrm>
          <a:prstGeom prst="rect">
            <a:avLst/>
          </a:prstGeom>
          <a:solidFill>
            <a:srgbClr val="00B050"/>
          </a:solidFill>
          <a:ln>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 name="Text Placeholder 4">
            <a:extLst>
              <a:ext uri="{FF2B5EF4-FFF2-40B4-BE49-F238E27FC236}">
                <a16:creationId xmlns="" xmlns:a16="http://schemas.microsoft.com/office/drawing/2014/main" id="{5E88AF76-10F4-4066-88DF-ECE7CFDC27A5}"/>
              </a:ext>
            </a:extLst>
          </p:cNvPr>
          <p:cNvSpPr>
            <a:spLocks noGrp="1"/>
          </p:cNvSpPr>
          <p:nvPr>
            <p:ph type="body" idx="1"/>
          </p:nvPr>
        </p:nvSpPr>
        <p:spPr>
          <a:xfrm>
            <a:off x="950629" y="1748866"/>
            <a:ext cx="6669372" cy="3630105"/>
          </a:xfrm>
        </p:spPr>
        <p:txBody>
          <a:bodyPr>
            <a:normAutofit/>
          </a:bodyPr>
          <a:lstStyle/>
          <a:p>
            <a:r>
              <a:rPr lang="en-US" b="1" dirty="0">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ID/10</a:t>
            </a:r>
          </a:p>
          <a:p>
            <a:pPr marL="457200" indent="-457200">
              <a:buAutoNum type="arabicPeriod"/>
            </a:pPr>
            <a:r>
              <a:rPr lang="en-US" dirty="0">
                <a:latin typeface="Times New Roman" panose="02020603050405020304" pitchFamily="18" charset="0"/>
                <a:cs typeface="Times New Roman" panose="02020603050405020304" pitchFamily="18" charset="0"/>
              </a:rPr>
              <a:t>Gadisa Teka 				1639</a:t>
            </a:r>
          </a:p>
          <a:p>
            <a:pPr marL="457200" indent="-457200">
              <a:buAutoNum type="arabicPeriod"/>
            </a:pPr>
            <a:r>
              <a:rPr lang="en-US" dirty="0">
                <a:latin typeface="Times New Roman" panose="02020603050405020304" pitchFamily="18" charset="0"/>
                <a:cs typeface="Times New Roman" panose="02020603050405020304" pitchFamily="18" charset="0"/>
              </a:rPr>
              <a:t>Habtemu Yetayo 				1642</a:t>
            </a:r>
          </a:p>
          <a:p>
            <a:pPr marL="457200" indent="-457200">
              <a:buAutoNum type="arabicPeriod"/>
            </a:pPr>
            <a:r>
              <a:rPr lang="en-US" dirty="0">
                <a:latin typeface="Times New Roman" panose="02020603050405020304" pitchFamily="18" charset="0"/>
                <a:cs typeface="Times New Roman" panose="02020603050405020304" pitchFamily="18" charset="0"/>
              </a:rPr>
              <a:t>Jibril Gela					1648</a:t>
            </a:r>
          </a:p>
          <a:p>
            <a:pPr marL="457200" indent="-457200">
              <a:buAutoNum type="arabicPeriod"/>
            </a:pPr>
            <a:r>
              <a:rPr lang="en-US" dirty="0">
                <a:latin typeface="Times New Roman" panose="02020603050405020304" pitchFamily="18" charset="0"/>
                <a:cs typeface="Times New Roman" panose="02020603050405020304" pitchFamily="18" charset="0"/>
              </a:rPr>
              <a:t>Sena Kenea				1662</a:t>
            </a:r>
          </a:p>
        </p:txBody>
      </p:sp>
      <p:sp>
        <p:nvSpPr>
          <p:cNvPr id="10" name="Title 1">
            <a:extLst>
              <a:ext uri="{FF2B5EF4-FFF2-40B4-BE49-F238E27FC236}">
                <a16:creationId xmlns="" xmlns:a16="http://schemas.microsoft.com/office/drawing/2014/main" id="{DC873298-2068-4226-82F2-C5CCBFFDC9D7}"/>
              </a:ext>
            </a:extLst>
          </p:cNvPr>
          <p:cNvSpPr>
            <a:spLocks noGrp="1"/>
          </p:cNvSpPr>
          <p:nvPr>
            <p:ph type="title"/>
          </p:nvPr>
        </p:nvSpPr>
        <p:spPr>
          <a:xfrm>
            <a:off x="1349829" y="413605"/>
            <a:ext cx="5108121" cy="924085"/>
          </a:xfrm>
          <a:solidFill>
            <a:schemeClr val="bg1"/>
          </a:solidFill>
          <a:ln>
            <a:solidFill>
              <a:schemeClr val="bg1"/>
            </a:solidFill>
          </a:ln>
        </p:spPr>
        <p:txBody>
          <a:bodyPr/>
          <a:lstStyle/>
          <a:p>
            <a:r>
              <a:rPr lang="en-US" sz="4000" dirty="0">
                <a:solidFill>
                  <a:srgbClr val="002060"/>
                </a:solidFill>
                <a:latin typeface="Times New Roman" panose="02020603050405020304" pitchFamily="18" charset="0"/>
                <a:cs typeface="Times New Roman" panose="02020603050405020304" pitchFamily="18" charset="0"/>
              </a:rPr>
              <a:t>Group Members</a:t>
            </a:r>
          </a:p>
        </p:txBody>
      </p:sp>
      <p:sp>
        <p:nvSpPr>
          <p:cNvPr id="8" name="Rectangle 7">
            <a:extLst>
              <a:ext uri="{FF2B5EF4-FFF2-40B4-BE49-F238E27FC236}">
                <a16:creationId xmlns="" xmlns:a16="http://schemas.microsoft.com/office/drawing/2014/main" id="{9053DDAF-6FFE-4742-9096-7245E3949453}"/>
              </a:ext>
            </a:extLst>
          </p:cNvPr>
          <p:cNvSpPr/>
          <p:nvPr/>
        </p:nvSpPr>
        <p:spPr>
          <a:xfrm>
            <a:off x="983673" y="1337690"/>
            <a:ext cx="6636327"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5908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1CC9A-13A8-45A5-9527-4B0EC7B13FFC}"/>
              </a:ext>
            </a:extLst>
          </p:cNvPr>
          <p:cNvSpPr>
            <a:spLocks noGrp="1"/>
          </p:cNvSpPr>
          <p:nvPr>
            <p:ph type="title"/>
          </p:nvPr>
        </p:nvSpPr>
        <p:spPr>
          <a:xfrm>
            <a:off x="1302567" y="431147"/>
            <a:ext cx="6636325" cy="521615"/>
          </a:xfrm>
          <a:solidFill>
            <a:schemeClr val="bg1"/>
          </a:solidFill>
          <a:ln>
            <a:solidFill>
              <a:schemeClr val="bg1"/>
            </a:solidFill>
          </a:ln>
        </p:spPr>
        <p:txBody>
          <a:bodyPr>
            <a:normAutofit fontScale="90000"/>
          </a:bodyPr>
          <a:lstStyle/>
          <a:p>
            <a:r>
              <a:rPr lang="en-US" sz="4000" dirty="0">
                <a:solidFill>
                  <a:srgbClr val="002060"/>
                </a:solidFill>
                <a:latin typeface="Times New Roman" panose="02020603050405020304" pitchFamily="18" charset="0"/>
                <a:cs typeface="Times New Roman" panose="02020603050405020304" pitchFamily="18" charset="0"/>
              </a:rPr>
              <a:t>Outline</a:t>
            </a:r>
          </a:p>
        </p:txBody>
      </p:sp>
      <p:sp>
        <p:nvSpPr>
          <p:cNvPr id="4" name="Content Placeholder 2">
            <a:extLst>
              <a:ext uri="{FF2B5EF4-FFF2-40B4-BE49-F238E27FC236}">
                <a16:creationId xmlns="" xmlns:a16="http://schemas.microsoft.com/office/drawing/2014/main" id="{D327C9D8-7A59-49E6-8E0F-4B835CEEFC30}"/>
              </a:ext>
            </a:extLst>
          </p:cNvPr>
          <p:cNvSpPr>
            <a:spLocks noGrp="1"/>
          </p:cNvSpPr>
          <p:nvPr>
            <p:ph type="body" idx="1"/>
          </p:nvPr>
        </p:nvSpPr>
        <p:spPr>
          <a:xfrm>
            <a:off x="873100" y="1264451"/>
            <a:ext cx="7356500" cy="4446236"/>
          </a:xfrm>
        </p:spPr>
        <p:txBody>
          <a:bodyPr>
            <a:noAutofit/>
          </a:bodyPr>
          <a:lstStyle/>
          <a:p>
            <a:pPr marL="800100" lvl="1" indent="-342900" algn="just">
              <a:lnSpc>
                <a:spcPct val="160000"/>
              </a:lnSpc>
              <a:buFont typeface="Wingdings" panose="05000000000000000000" pitchFamily="2" charset="2"/>
              <a:buChar char="q"/>
            </a:pPr>
            <a:r>
              <a:rPr lang="en-US" sz="2400" dirty="0">
                <a:solidFill>
                  <a:schemeClr val="accent1">
                    <a:lumMod val="50000"/>
                  </a:schemeClr>
                </a:solidFill>
                <a:latin typeface="Times New Roman" panose="02020603050405020304" pitchFamily="18" charset="0"/>
                <a:cs typeface="Times New Roman" panose="02020603050405020304" pitchFamily="18" charset="0"/>
              </a:rPr>
              <a:t>Introduction</a:t>
            </a:r>
          </a:p>
          <a:p>
            <a:pPr marL="800100" lvl="1" indent="-342900" algn="just">
              <a:lnSpc>
                <a:spcPct val="160000"/>
              </a:lnSpc>
              <a:buFont typeface="Wingdings" panose="05000000000000000000" pitchFamily="2" charset="2"/>
              <a:buChar char="q"/>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Project Problem</a:t>
            </a:r>
          </a:p>
          <a:p>
            <a:pPr marL="800100" lvl="1" indent="-342900" algn="just">
              <a:lnSpc>
                <a:spcPct val="160000"/>
              </a:lnSpc>
              <a:buFont typeface="Wingdings" panose="05000000000000000000" pitchFamily="2" charset="2"/>
              <a:buChar char="q"/>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Objectives </a:t>
            </a:r>
            <a:r>
              <a:rPr lang="en-US" sz="24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US" sz="2400" dirty="0">
              <a:solidFill>
                <a:schemeClr val="accent1">
                  <a:lumMod val="50000"/>
                </a:schemeClr>
              </a:solidFill>
              <a:latin typeface="Calibri Light" panose="020F0302020204030204" pitchFamily="34" charset="0"/>
              <a:ea typeface="Times New Roman" panose="02020603050405020304" pitchFamily="18" charset="0"/>
              <a:cs typeface="Times New Roman" panose="02020603050405020304" pitchFamily="18" charset="0"/>
            </a:endParaRPr>
          </a:p>
          <a:p>
            <a:pPr marL="800100" lvl="1" indent="-342900" algn="just">
              <a:lnSpc>
                <a:spcPct val="160000"/>
              </a:lnSpc>
              <a:buFont typeface="Wingdings" panose="05000000000000000000" pitchFamily="2" charset="2"/>
              <a:buChar char="q"/>
            </a:pPr>
            <a:r>
              <a:rPr lang="en-US"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Significance of the </a:t>
            </a:r>
            <a:r>
              <a:rPr lang="en-US" sz="2400" dirty="0" smtClean="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p>
          <a:p>
            <a:pPr marL="800100" lvl="1" indent="-342900" algn="just">
              <a:lnSpc>
                <a:spcPct val="160000"/>
              </a:lnSpc>
              <a:buFont typeface="Wingdings" panose="05000000000000000000" pitchFamily="2" charset="2"/>
              <a:buChar char="q"/>
            </a:pPr>
            <a:r>
              <a:rPr lang="en-US" sz="2400" dirty="0" smtClean="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lgn="just">
              <a:lnSpc>
                <a:spcPct val="160000"/>
              </a:lnSpc>
            </a:pPr>
            <a:endParaRPr lang="en-US" sz="2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lgn="just">
              <a:lnSpc>
                <a:spcPct val="160000"/>
              </a:lnSpc>
            </a:pPr>
            <a:endParaRPr lang="en-US" sz="20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3" algn="just">
              <a:lnSpc>
                <a:spcPct val="160000"/>
              </a:lnSpc>
            </a:pPr>
            <a:endParaRPr lang="en-US" sz="2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lgn="just">
              <a:lnSpc>
                <a:spcPct val="160000"/>
              </a:lnSpc>
            </a:pPr>
            <a:endParaRPr lang="en-US" sz="20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3" algn="just">
              <a:lnSpc>
                <a:spcPct val="160000"/>
              </a:lnSpc>
            </a:pPr>
            <a:endParaRPr lang="en-US" sz="24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3" algn="just">
              <a:lnSpc>
                <a:spcPct val="160000"/>
              </a:lnSpc>
            </a:pPr>
            <a:endParaRPr lang="en-US" sz="24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3" algn="just">
              <a:lnSpc>
                <a:spcPct val="160000"/>
              </a:lnSpc>
            </a:pPr>
            <a:endParaRPr lang="en-US" sz="24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lvl="3">
              <a:lnSpc>
                <a:spcPct val="160000"/>
              </a:lnSpc>
            </a:pPr>
            <a:endParaRPr lang="en-US" sz="24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lnSpc>
                <a:spcPct val="160000"/>
              </a:lnSpc>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1E589FEF-00E3-4BBD-BBB7-2E24224C9EC2}"/>
              </a:ext>
            </a:extLst>
          </p:cNvPr>
          <p:cNvSpPr/>
          <p:nvPr/>
        </p:nvSpPr>
        <p:spPr>
          <a:xfrm>
            <a:off x="942110" y="998219"/>
            <a:ext cx="7287490"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29F6DDBA-3F2E-4226-AF77-29ED5DBBACBD}"/>
              </a:ext>
            </a:extLst>
          </p:cNvPr>
          <p:cNvSpPr/>
          <p:nvPr/>
        </p:nvSpPr>
        <p:spPr>
          <a:xfrm>
            <a:off x="0" y="3007"/>
            <a:ext cx="9144000" cy="149012"/>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56343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378204" y="410019"/>
            <a:ext cx="8308596" cy="661987"/>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2060"/>
                </a:solidFill>
                <a:latin typeface="Times New Roman" panose="02020603050405020304" pitchFamily="18" charset="0"/>
                <a:cs typeface="Times New Roman" panose="02020603050405020304" pitchFamily="18" charset="0"/>
              </a:rPr>
              <a:t>  Introduction</a:t>
            </a:r>
            <a:endParaRPr lang="en-US" sz="4000" dirty="0">
              <a:solidFill>
                <a:srgbClr val="00206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007"/>
            <a:ext cx="9144000" cy="186774"/>
          </a:xfrm>
          <a:prstGeom prst="rect">
            <a:avLst/>
          </a:prstGeom>
          <a:solidFill>
            <a:srgbClr val="00B050"/>
          </a:solidFill>
          <a:ln>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A3A3918D-CC6A-4582-9080-865A52749C69}"/>
              </a:ext>
            </a:extLst>
          </p:cNvPr>
          <p:cNvSpPr txBox="1"/>
          <p:nvPr/>
        </p:nvSpPr>
        <p:spPr>
          <a:xfrm>
            <a:off x="457200" y="1474116"/>
            <a:ext cx="8308596" cy="4524315"/>
          </a:xfrm>
          <a:prstGeom prst="rect">
            <a:avLst/>
          </a:prstGeom>
          <a:noFill/>
        </p:spPr>
        <p:txBody>
          <a:bodyPr wrap="square">
            <a:spAutoFit/>
          </a:bodyPr>
          <a:lstStyle/>
          <a:p>
            <a:pPr marL="342900" indent="-342900" algn="just">
              <a:buClr>
                <a:schemeClr val="accent1"/>
              </a:buClr>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rPr>
              <a:t>H</a:t>
            </a:r>
            <a:r>
              <a:rPr lang="en-US" sz="2400" dirty="0">
                <a:effectLst/>
                <a:latin typeface="Times New Roman" panose="02020603050405020304" pitchFamily="18" charset="0"/>
                <a:ea typeface="Calibri" panose="020F0502020204030204" pitchFamily="34" charset="0"/>
              </a:rPr>
              <a:t>ealthcare is the diagnosis, treatment, and prevention of disease, illness, injury, and other physical and mental impairments in human beings. </a:t>
            </a:r>
            <a:endParaRPr lang="en-US" sz="2400" dirty="0">
              <a:latin typeface="Times New Roman" panose="02020603050405020304" pitchFamily="18" charset="0"/>
              <a:ea typeface="Calibri" panose="020F0502020204030204" pitchFamily="34" charset="0"/>
            </a:endParaRPr>
          </a:p>
          <a:p>
            <a:pPr algn="just">
              <a:buClr>
                <a:schemeClr val="accent1"/>
              </a:buClr>
            </a:pPr>
            <a:endParaRPr lang="en-US" sz="2400" dirty="0">
              <a:effectLst/>
              <a:latin typeface="Times New Roman" panose="02020603050405020304" pitchFamily="18" charset="0"/>
              <a:ea typeface="Calibri" panose="020F0502020204030204" pitchFamily="34" charset="0"/>
            </a:endParaRPr>
          </a:p>
          <a:p>
            <a:pPr marL="342900" indent="-342900" algn="jus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rPr>
              <a:t>In Ethiopia healthcare service have very limited automation system with respect to providing healthcare related information and consultation service for communities.</a:t>
            </a:r>
          </a:p>
          <a:p>
            <a:pPr algn="just">
              <a:buClr>
                <a:schemeClr val="accent1"/>
              </a:buClr>
            </a:pPr>
            <a:endParaRPr lang="en-US" sz="2400" dirty="0">
              <a:effectLst/>
              <a:latin typeface="Times New Roman" panose="02020603050405020304" pitchFamily="18" charset="0"/>
              <a:ea typeface="Calibri" panose="020F0502020204030204" pitchFamily="34" charset="0"/>
            </a:endParaRPr>
          </a:p>
          <a:p>
            <a:pPr marL="342900" indent="-342900" algn="jus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rPr>
              <a:t>Most of the information those related to providing healthcare related information and consultation services are carried out in manual way and it was time and resource consuming, and also  requires physically being at healthcare centers. </a:t>
            </a:r>
            <a:endParaRPr lang="en-US" sz="2400" dirty="0"/>
          </a:p>
        </p:txBody>
      </p:sp>
      <p:sp>
        <p:nvSpPr>
          <p:cNvPr id="3" name="Footer Placeholder 2">
            <a:extLst>
              <a:ext uri="{FF2B5EF4-FFF2-40B4-BE49-F238E27FC236}">
                <a16:creationId xmlns="" xmlns:a16="http://schemas.microsoft.com/office/drawing/2014/main" id="{00DF56A7-E1CE-497C-8594-7636488A6E23}"/>
              </a:ext>
            </a:extLst>
          </p:cNvPr>
          <p:cNvSpPr>
            <a:spLocks noGrp="1"/>
          </p:cNvSpPr>
          <p:nvPr>
            <p:ph type="ftr" sz="quarter" idx="11"/>
          </p:nvPr>
        </p:nvSpPr>
        <p:spPr/>
        <p:txBody>
          <a:bodyPr/>
          <a:lstStyle/>
          <a:p>
            <a:r>
              <a:rPr lang="en-US" dirty="0"/>
              <a:t>1</a:t>
            </a:r>
          </a:p>
        </p:txBody>
      </p:sp>
    </p:spTree>
    <p:extLst>
      <p:ext uri="{BB962C8B-B14F-4D97-AF65-F5344CB8AC3E}">
        <p14:creationId xmlns="" xmlns:p14="http://schemas.microsoft.com/office/powerpoint/2010/main" val="248553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325196" y="482951"/>
            <a:ext cx="8308596" cy="661987"/>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2060"/>
                </a:solidFill>
                <a:latin typeface="Times New Roman" panose="02020603050405020304" pitchFamily="18" charset="0"/>
                <a:cs typeface="Times New Roman" panose="02020603050405020304" pitchFamily="18" charset="0"/>
              </a:rPr>
              <a:t>Cont...</a:t>
            </a: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007"/>
            <a:ext cx="9144000" cy="202698"/>
          </a:xfrm>
          <a:prstGeom prst="rect">
            <a:avLst/>
          </a:prstGeom>
          <a:solidFill>
            <a:srgbClr val="00B05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A3A3918D-CC6A-4582-9080-865A52749C69}"/>
              </a:ext>
            </a:extLst>
          </p:cNvPr>
          <p:cNvSpPr txBox="1"/>
          <p:nvPr/>
        </p:nvSpPr>
        <p:spPr>
          <a:xfrm>
            <a:off x="457200" y="1422184"/>
            <a:ext cx="8308596" cy="4893647"/>
          </a:xfrm>
          <a:prstGeom prst="rect">
            <a:avLst/>
          </a:prstGeom>
          <a:noFill/>
        </p:spPr>
        <p:txBody>
          <a:bodyPr wrap="square">
            <a:spAutoFit/>
          </a:bodyPr>
          <a:lstStyle/>
          <a:p>
            <a:pPr marL="342900" indent="-342900" algn="jus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That is the reason why we are initiated to develop the system so called </a:t>
            </a:r>
            <a:r>
              <a:rPr lang="en-US" sz="24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Fayyaan Faaya Online Medical Consultation and Subscription System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allow our communities to have the access of healthcare related information</a:t>
            </a:r>
            <a:r>
              <a:rPr lang="en-US" sz="2400" dirty="0">
                <a:latin typeface="Times New Roman" panose="02020603050405020304" pitchFamily="18" charset="0"/>
                <a:cs typeface="Times New Roman" panose="02020603050405020304" pitchFamily="18" charset="0"/>
              </a:rPr>
              <a:t> and consultation services.</a:t>
            </a:r>
          </a:p>
          <a:p>
            <a:pPr algn="just">
              <a:buClr>
                <a:schemeClr val="accent1"/>
              </a:buClr>
            </a:pPr>
            <a:endParaRPr lang="en-US" sz="2400" dirty="0">
              <a:latin typeface="Times New Roman" panose="02020603050405020304" pitchFamily="18" charset="0"/>
              <a:cs typeface="Times New Roman" panose="02020603050405020304" pitchFamily="18" charset="0"/>
            </a:endParaRPr>
          </a:p>
          <a:p>
            <a:pPr marL="342900" indent="-342900" algn="just">
              <a:buClr>
                <a:schemeClr val="accent1"/>
              </a:buClr>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rPr>
              <a:t>The </a:t>
            </a:r>
            <a:r>
              <a:rPr lang="en-US" sz="2400" dirty="0">
                <a:effectLst/>
                <a:latin typeface="Times New Roman" panose="02020603050405020304" pitchFamily="18" charset="0"/>
                <a:ea typeface="Calibri" panose="020F0502020204030204" pitchFamily="34" charset="0"/>
              </a:rPr>
              <a:t>system aims to design and implement automated and expertise system that will allow patients to have an access of healthcare related information, </a:t>
            </a:r>
            <a:r>
              <a:rPr lang="en-US" sz="2400" dirty="0" smtClean="0">
                <a:latin typeface="Times New Roman" panose="02020603050405020304" pitchFamily="18" charset="0"/>
                <a:ea typeface="Calibri" panose="020F0502020204030204" pitchFamily="34" charset="0"/>
              </a:rPr>
              <a:t>provide</a:t>
            </a:r>
            <a:r>
              <a:rPr lang="en-US" sz="2400" dirty="0" smtClean="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medical consultation service and medical diagnosis.</a:t>
            </a:r>
          </a:p>
          <a:p>
            <a:pPr algn="just">
              <a:buClr>
                <a:schemeClr val="accent1"/>
              </a:buClr>
            </a:pPr>
            <a:endParaRPr lang="en-US" sz="2400" dirty="0">
              <a:latin typeface="Times New Roman" panose="02020603050405020304" pitchFamily="18" charset="0"/>
              <a:ea typeface="Calibri" panose="020F0502020204030204" pitchFamily="34" charset="0"/>
            </a:endParaRPr>
          </a:p>
          <a:p>
            <a:pPr marL="342900" indent="-342900" algn="jus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Generally, </a:t>
            </a:r>
            <a:r>
              <a:rPr lang="en-US" sz="2400">
                <a:effectLst/>
                <a:latin typeface="Times New Roman" panose="02020603050405020304" pitchFamily="18" charset="0"/>
                <a:ea typeface="Calibri" panose="020F0502020204030204" pitchFamily="34" charset="0"/>
                <a:cs typeface="Times New Roman" panose="02020603050405020304" pitchFamily="18" charset="0"/>
              </a:rPr>
              <a:t>it </a:t>
            </a:r>
            <a:r>
              <a:rPr lang="en-US" sz="2400" smtClean="0">
                <a:effectLst/>
                <a:latin typeface="Times New Roman" panose="02020603050405020304" pitchFamily="18" charset="0"/>
                <a:ea typeface="Calibri" panose="020F0502020204030204" pitchFamily="34" charset="0"/>
                <a:cs typeface="Times New Roman" panose="02020603050405020304" pitchFamily="18" charset="0"/>
              </a:rPr>
              <a:t>is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developed to make both patients and doctors more benefitable in accordance of healthcare services.</a:t>
            </a:r>
          </a:p>
        </p:txBody>
      </p:sp>
      <p:sp>
        <p:nvSpPr>
          <p:cNvPr id="3" name="Footer Placeholder 2">
            <a:extLst>
              <a:ext uri="{FF2B5EF4-FFF2-40B4-BE49-F238E27FC236}">
                <a16:creationId xmlns="" xmlns:a16="http://schemas.microsoft.com/office/drawing/2014/main" id="{80D1898E-74FB-4C67-B55C-22302C3DD4D9}"/>
              </a:ext>
            </a:extLst>
          </p:cNvPr>
          <p:cNvSpPr>
            <a:spLocks noGrp="1"/>
          </p:cNvSpPr>
          <p:nvPr>
            <p:ph type="ftr" sz="quarter" idx="11"/>
          </p:nvPr>
        </p:nvSpPr>
        <p:spPr/>
        <p:txBody>
          <a:bodyPr/>
          <a:lstStyle/>
          <a:p>
            <a:r>
              <a:rPr lang="en-US" dirty="0"/>
              <a:t>2</a:t>
            </a:r>
          </a:p>
        </p:txBody>
      </p:sp>
    </p:spTree>
    <p:extLst>
      <p:ext uri="{BB962C8B-B14F-4D97-AF65-F5344CB8AC3E}">
        <p14:creationId xmlns="" xmlns:p14="http://schemas.microsoft.com/office/powerpoint/2010/main" val="2419140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417702" y="171104"/>
            <a:ext cx="8387592" cy="840278"/>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Project Problem</a:t>
            </a:r>
          </a:p>
          <a:p>
            <a:endParaRPr lang="en-US" sz="4000" dirty="0">
              <a:solidFill>
                <a:srgbClr val="00206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007"/>
            <a:ext cx="9144000" cy="202698"/>
          </a:xfrm>
          <a:prstGeom prst="rect">
            <a:avLst/>
          </a:prstGeom>
          <a:solidFill>
            <a:srgbClr val="00B050"/>
          </a:solidFill>
          <a:ln>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57200" y="1588740"/>
            <a:ext cx="8308596" cy="3349956"/>
          </a:xfrm>
          <a:prstGeom prst="rect">
            <a:avLst/>
          </a:prstGeom>
          <a:noFill/>
        </p:spPr>
        <p:txBody>
          <a:bodyPr wrap="square">
            <a:spAutoFit/>
          </a:bodyPr>
          <a:lstStyle/>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There is no healthcare related information provider system.</a:t>
            </a:r>
          </a:p>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There is no online medical consultation, basic medical diagnosis and treatment system.</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addition to the above problems, there is no way in which the doctors get payment via online subscription rather working at healthcare centers.</a:t>
            </a:r>
          </a:p>
        </p:txBody>
      </p:sp>
      <p:sp>
        <p:nvSpPr>
          <p:cNvPr id="3" name="Footer Placeholder 2">
            <a:extLst>
              <a:ext uri="{FF2B5EF4-FFF2-40B4-BE49-F238E27FC236}">
                <a16:creationId xmlns="" xmlns:a16="http://schemas.microsoft.com/office/drawing/2014/main" id="{714BC479-D64E-4C32-9743-ACA2DDA39E49}"/>
              </a:ext>
            </a:extLst>
          </p:cNvPr>
          <p:cNvSpPr>
            <a:spLocks noGrp="1"/>
          </p:cNvSpPr>
          <p:nvPr>
            <p:ph type="ftr" sz="quarter" idx="11"/>
          </p:nvPr>
        </p:nvSpPr>
        <p:spPr/>
        <p:txBody>
          <a:bodyPr/>
          <a:lstStyle/>
          <a:p>
            <a:r>
              <a:rPr lang="en-US" dirty="0"/>
              <a:t>3</a:t>
            </a:r>
          </a:p>
        </p:txBody>
      </p:sp>
    </p:spTree>
    <p:extLst>
      <p:ext uri="{BB962C8B-B14F-4D97-AF65-F5344CB8AC3E}">
        <p14:creationId xmlns="" xmlns:p14="http://schemas.microsoft.com/office/powerpoint/2010/main" val="2357468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206754" y="369954"/>
            <a:ext cx="830859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07000"/>
              </a:lnSpc>
              <a:spcBef>
                <a:spcPts val="200"/>
              </a:spcBef>
            </a:pP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the Project</a:t>
            </a:r>
            <a:endParaRPr lang="en-US" sz="40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a:ln>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378204" y="1282789"/>
            <a:ext cx="8308596" cy="4708981"/>
          </a:xfrm>
          <a:prstGeom prst="rect">
            <a:avLst/>
          </a:prstGeom>
          <a:noFill/>
        </p:spPr>
        <p:txBody>
          <a:bodyPr wrap="square">
            <a:spAutoFit/>
          </a:bodyPr>
          <a:lstStyle/>
          <a:p>
            <a:pPr marL="2171700" lvl="4" indent="-342900" algn="just">
              <a:lnSpc>
                <a:spcPct val="150000"/>
              </a:lnSpc>
              <a:buClr>
                <a:schemeClr val="accent1"/>
              </a:buClr>
              <a:buFont typeface="Wingdings" panose="05000000000000000000" pitchFamily="2" charset="2"/>
              <a:buChar char="q"/>
            </a:pPr>
            <a:r>
              <a:rPr lang="en-US" sz="28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General Objective</a:t>
            </a:r>
            <a:endParaRPr lang="en-US" sz="2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our project is to develop an automated and expertise medical consultation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and diagnosis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system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2114550" lvl="4" indent="-285750" algn="just">
              <a:lnSpc>
                <a:spcPct val="150000"/>
              </a:lnSpc>
              <a:buClr>
                <a:schemeClr val="accent1"/>
              </a:buClr>
              <a:buFont typeface="Wingdings" panose="05000000000000000000" pitchFamily="2" charset="2"/>
              <a:buChar char="q"/>
            </a:pPr>
            <a:r>
              <a:rPr lang="en-US" sz="28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Specific Objective</a:t>
            </a:r>
          </a:p>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allow communities to access healthcare related information via online.</a:t>
            </a:r>
            <a:endPar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50000"/>
              </a:lnSpc>
              <a:spcBef>
                <a:spcPts val="0"/>
              </a:spcBef>
              <a:spcAft>
                <a:spcPts val="0"/>
              </a:spcAft>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To develop and facilitate questionnaire based online medical consultations.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B2E940E8-5A27-402C-BBE5-720FB5F359E8}"/>
              </a:ext>
            </a:extLst>
          </p:cNvPr>
          <p:cNvSpPr>
            <a:spLocks noGrp="1"/>
          </p:cNvSpPr>
          <p:nvPr>
            <p:ph type="ftr" sz="quarter" idx="11"/>
          </p:nvPr>
        </p:nvSpPr>
        <p:spPr/>
        <p:txBody>
          <a:bodyPr/>
          <a:lstStyle/>
          <a:p>
            <a:r>
              <a:rPr lang="en-US" dirty="0"/>
              <a:t>4</a:t>
            </a:r>
          </a:p>
        </p:txBody>
      </p:sp>
    </p:spTree>
    <p:extLst>
      <p:ext uri="{BB962C8B-B14F-4D97-AF65-F5344CB8AC3E}">
        <p14:creationId xmlns="" xmlns:p14="http://schemas.microsoft.com/office/powerpoint/2010/main" val="194064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206754" y="369954"/>
            <a:ext cx="830859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07000"/>
              </a:lnSpc>
              <a:spcBef>
                <a:spcPts val="200"/>
              </a:spcBef>
            </a:pP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Cont</a:t>
            </a:r>
            <a:r>
              <a:rPr lang="en-US" sz="4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4000" b="1"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02698"/>
          </a:xfrm>
          <a:prstGeom prst="rect">
            <a:avLst/>
          </a:prstGeom>
          <a:solidFill>
            <a:srgbClr val="00B050"/>
          </a:solidFill>
          <a:ln>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272897" y="1156664"/>
            <a:ext cx="8308596" cy="3970318"/>
          </a:xfrm>
          <a:prstGeom prst="rect">
            <a:avLst/>
          </a:prstGeom>
          <a:noFill/>
        </p:spPr>
        <p:txBody>
          <a:bodyPr wrap="square">
            <a:spAutoFit/>
          </a:bodyPr>
          <a:lstStyle/>
          <a:p>
            <a:pPr marL="285750" indent="-285750" algn="just">
              <a:lnSpc>
                <a:spcPct val="150000"/>
              </a:lnSpc>
              <a:buClr>
                <a:schemeClr val="accent1"/>
              </a:buClr>
              <a:buFont typeface="Times New Roman" panose="02020603050405020304" pitchFamily="18"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 develop online symptom checker system where the patient enters their symptoms.</a:t>
            </a:r>
          </a:p>
          <a:p>
            <a:pPr marL="285750" indent="-285750" algn="just">
              <a:lnSpc>
                <a:spcPct val="150000"/>
              </a:lnSpc>
              <a:buClr>
                <a:schemeClr val="accent1"/>
              </a:buClr>
              <a:buFont typeface="Times New Roman" panose="02020603050405020304" pitchFamily="18" charset="0"/>
              <a:buChar char="►"/>
            </a:pP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To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develop subscription medical care for find care-find doctor healthcare services.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Clr>
                <a:schemeClr val="accent1"/>
              </a:buClr>
              <a:buFont typeface="Times New Roman" panose="02020603050405020304" pitchFamily="18"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 inform the newly emerging diseases with its prevention and recovery methods</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D06CD387-802E-4B9D-87DF-FD14ECA7C1A7}"/>
              </a:ext>
            </a:extLst>
          </p:cNvPr>
          <p:cNvSpPr>
            <a:spLocks noGrp="1"/>
          </p:cNvSpPr>
          <p:nvPr>
            <p:ph type="ftr" sz="quarter" idx="11"/>
          </p:nvPr>
        </p:nvSpPr>
        <p:spPr/>
        <p:txBody>
          <a:bodyPr/>
          <a:lstStyle/>
          <a:p>
            <a:r>
              <a:rPr lang="en-US" dirty="0"/>
              <a:t>5</a:t>
            </a:r>
          </a:p>
        </p:txBody>
      </p:sp>
    </p:spTree>
    <p:extLst>
      <p:ext uri="{BB962C8B-B14F-4D97-AF65-F5344CB8AC3E}">
        <p14:creationId xmlns="" xmlns:p14="http://schemas.microsoft.com/office/powerpoint/2010/main" val="8473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B572E-4F61-40AC-9E3B-A1D8A43D2D95}"/>
              </a:ext>
            </a:extLst>
          </p:cNvPr>
          <p:cNvSpPr txBox="1">
            <a:spLocks/>
          </p:cNvSpPr>
          <p:nvPr/>
        </p:nvSpPr>
        <p:spPr>
          <a:xfrm>
            <a:off x="378204" y="413304"/>
            <a:ext cx="8308596" cy="714241"/>
          </a:xfrm>
          <a:prstGeom prst="rect">
            <a:avLst/>
          </a:prstGeom>
          <a:solidFill>
            <a:schemeClr val="bg1"/>
          </a:solidFill>
          <a:ln>
            <a:solidFill>
              <a:schemeClr val="bg1"/>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gn="just">
              <a:lnSpc>
                <a:spcPct val="107000"/>
              </a:lnSpc>
              <a:spcBef>
                <a:spcPts val="200"/>
              </a:spcBef>
            </a:pPr>
            <a:r>
              <a:rPr lang="en-US" sz="40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Scope of the Project</a:t>
            </a:r>
            <a:endParaRPr lang="en-US" sz="400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C03517E-E107-468A-A2C9-43CA5115B27D}"/>
              </a:ext>
            </a:extLst>
          </p:cNvPr>
          <p:cNvSpPr/>
          <p:nvPr/>
        </p:nvSpPr>
        <p:spPr>
          <a:xfrm flipV="1">
            <a:off x="457200" y="1135048"/>
            <a:ext cx="8308596" cy="45719"/>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 xmlns:a16="http://schemas.microsoft.com/office/drawing/2014/main" id="{DFAF2900-1716-4503-8F89-82E32218B543}"/>
              </a:ext>
            </a:extLst>
          </p:cNvPr>
          <p:cNvSpPr/>
          <p:nvPr/>
        </p:nvSpPr>
        <p:spPr>
          <a:xfrm>
            <a:off x="0" y="-31338"/>
            <a:ext cx="9144000" cy="212494"/>
          </a:xfrm>
          <a:prstGeom prst="rect">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3">
            <a:extLst>
              <a:ext uri="{FF2B5EF4-FFF2-40B4-BE49-F238E27FC236}">
                <a16:creationId xmlns="" xmlns:a16="http://schemas.microsoft.com/office/drawing/2014/main" id="{3C323962-BAE8-469C-B5C3-6766D216229E}"/>
              </a:ext>
            </a:extLst>
          </p:cNvPr>
          <p:cNvSpPr txBox="1">
            <a:spLocks noChangeArrowheads="1"/>
          </p:cNvSpPr>
          <p:nvPr/>
        </p:nvSpPr>
        <p:spPr>
          <a:xfrm>
            <a:off x="457200" y="1600200"/>
            <a:ext cx="8229600" cy="47446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ea typeface="ＭＳ Ｐゴシック" panose="020B0600070205080204" pitchFamily="34" charset="-128"/>
            </a:endParaRPr>
          </a:p>
        </p:txBody>
      </p:sp>
      <p:sp>
        <p:nvSpPr>
          <p:cNvPr id="10" name="TextBox 9">
            <a:extLst>
              <a:ext uri="{FF2B5EF4-FFF2-40B4-BE49-F238E27FC236}">
                <a16:creationId xmlns="" xmlns:a16="http://schemas.microsoft.com/office/drawing/2014/main" id="{28658F92-2128-4FBA-BD62-47B2B020D040}"/>
              </a:ext>
            </a:extLst>
          </p:cNvPr>
          <p:cNvSpPr txBox="1"/>
          <p:nvPr/>
        </p:nvSpPr>
        <p:spPr>
          <a:xfrm>
            <a:off x="457200" y="1437486"/>
            <a:ext cx="8308596" cy="5632311"/>
          </a:xfrm>
          <a:prstGeom prst="rect">
            <a:avLst/>
          </a:prstGeom>
          <a:noFill/>
        </p:spPr>
        <p:txBody>
          <a:bodyPr wrap="square">
            <a:spAutoFit/>
          </a:bodyPr>
          <a:lstStyle/>
          <a:p>
            <a:pPr marL="285750" indent="-285750" algn="just">
              <a:lnSpc>
                <a:spcPct val="150000"/>
              </a:lnSpc>
              <a:buClr>
                <a:schemeClr val="accent1"/>
              </a:buClr>
              <a:buFont typeface="Times New Roman" panose="02020603050405020304" pitchFamily="18"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system gives access </a:t>
            </a:r>
            <a:r>
              <a:rPr lang="en-US" sz="2400" dirty="0">
                <a:latin typeface="Times New Roman" panose="02020603050405020304" pitchFamily="18" charset="0"/>
                <a:ea typeface="Calibri" panose="020F0502020204030204" pitchFamily="34" charset="0"/>
                <a:cs typeface="Times New Roman" panose="02020603050405020304" pitchFamily="18" charset="0"/>
              </a:rPr>
              <a:t>of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healthcare related information and symptom checking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service.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accent1"/>
              </a:buClr>
              <a:buFont typeface="Times New Roman" panose="02020603050405020304" pitchFamily="18"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Patients </a:t>
            </a:r>
            <a:r>
              <a:rPr lang="en-US" sz="2400" dirty="0">
                <a:latin typeface="Times New Roman" panose="02020603050405020304" pitchFamily="18" charset="0"/>
                <a:ea typeface="Calibri" panose="020F0502020204030204" pitchFamily="34" charset="0"/>
                <a:cs typeface="Times New Roman" panose="02020603050405020304" pitchFamily="18" charset="0"/>
              </a:rPr>
              <a:t>should be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able to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create an account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get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medical consultation and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find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doctor services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buClr>
                <a:schemeClr val="accent1"/>
              </a:buClr>
              <a:buFont typeface="Times New Roman" panose="02020603050405020304" pitchFamily="18"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Administrator should be able to create an account </a:t>
            </a:r>
            <a:r>
              <a:rPr lang="en-US" sz="2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doctor</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accent1"/>
              </a:buClr>
              <a:buFont typeface="Times New Roman" panose="02020603050405020304" pitchFamily="18" charset="0"/>
              <a:buChar char="►"/>
            </a:pPr>
            <a:r>
              <a:rPr lang="en-US"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Doctor should be able to give </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consultation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service </a:t>
            </a:r>
            <a:r>
              <a:rPr lang="en-US" sz="2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24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add healthcare related information</a:t>
            </a:r>
            <a:r>
              <a:rPr lang="en-US" sz="2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buClr>
                <a:schemeClr val="accent1"/>
              </a:buClr>
              <a:buFont typeface="Times New Roman" panose="02020603050405020304" pitchFamily="18" charset="0"/>
              <a:buChar char="►"/>
            </a:pP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The system didn’t support all local languages, it works in English and rarely in Afaan </a:t>
            </a:r>
            <a:r>
              <a:rPr lang="en-US" sz="2400" dirty="0" err="1"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Oromoo</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Clr>
                <a:schemeClr val="accent1"/>
              </a:buClr>
              <a:buFont typeface="Times New Roman" panose="02020603050405020304" pitchFamily="18"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 xmlns:a16="http://schemas.microsoft.com/office/drawing/2014/main" id="{C43E787C-290D-4A5F-B74F-D0B351E9DEA2}"/>
              </a:ext>
            </a:extLst>
          </p:cNvPr>
          <p:cNvSpPr>
            <a:spLocks noGrp="1"/>
          </p:cNvSpPr>
          <p:nvPr>
            <p:ph type="ftr" sz="quarter" idx="11"/>
          </p:nvPr>
        </p:nvSpPr>
        <p:spPr/>
        <p:txBody>
          <a:bodyPr/>
          <a:lstStyle/>
          <a:p>
            <a:r>
              <a:rPr lang="en-US" dirty="0"/>
              <a:t>6</a:t>
            </a:r>
          </a:p>
        </p:txBody>
      </p:sp>
    </p:spTree>
    <p:extLst>
      <p:ext uri="{BB962C8B-B14F-4D97-AF65-F5344CB8AC3E}">
        <p14:creationId xmlns="" xmlns:p14="http://schemas.microsoft.com/office/powerpoint/2010/main" val="128303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1367</TotalTime>
  <Words>605</Words>
  <Application>Microsoft Office PowerPoint</Application>
  <PresentationFormat>On-screen Show (4:3)</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Haramaya University     College of Computing and Informatics(CCI)     Department of Information Systems </vt:lpstr>
      <vt:lpstr>Group Members</vt:lpstr>
      <vt:lpstr>Outline</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Haramaya University         College of Computing and Informatics(CCI)                Department of Information Systems</dc:title>
  <dc:creator>HINSOO</dc:creator>
  <cp:lastModifiedBy>yodi</cp:lastModifiedBy>
  <cp:revision>158</cp:revision>
  <dcterms:created xsi:type="dcterms:W3CDTF">2021-07-28T15:10:02Z</dcterms:created>
  <dcterms:modified xsi:type="dcterms:W3CDTF">2021-10-19T06:59:38Z</dcterms:modified>
</cp:coreProperties>
</file>