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Play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lay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f3b834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9af3b834c4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af3b834c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9af3b834c4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af3b834c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af3b834c4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b0b1e83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9b0b1e836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af3b834c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af3b834c4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b0b1e83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9b0b1e836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d225a87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9d225a870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af3b834c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9af3b834c4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b0b1e836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9b0b1e8367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d225a87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9d225a870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f3b834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9af3b834c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d225a87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9d225a870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b943ae2e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9b943ae2e3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b0b1e83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9b0b1e8367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d225a870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9d225a870b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b0b1e836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9b0b1e8367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b943ae2e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9b943ae2e3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f3b834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9af3b834c4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f3b834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af3b834c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af3b834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9af3b834c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af3b834c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9af3b834c4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af3b834c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9af3b834c4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b943ae2e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b943ae2e3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лайд отбивка">
  <p:cSld name="1_Слайд отбивка">
    <p:bg>
      <p:bgPr>
        <a:solidFill>
          <a:srgbClr val="0C0C0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8086" y="-171318"/>
            <a:ext cx="12599595" cy="708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211" y="-2399504"/>
            <a:ext cx="11517078" cy="860781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title"/>
          </p:nvPr>
        </p:nvSpPr>
        <p:spPr>
          <a:xfrm>
            <a:off x="423334" y="3457905"/>
            <a:ext cx="7755466" cy="1189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1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" name="Google Shape;90;p14"/>
          <p:cNvGrpSpPr/>
          <p:nvPr/>
        </p:nvGrpSpPr>
        <p:grpSpPr>
          <a:xfrm>
            <a:off x="10042181" y="6320360"/>
            <a:ext cx="1726609" cy="423119"/>
            <a:chOff x="1088682" y="275381"/>
            <a:chExt cx="2398099" cy="587673"/>
          </a:xfrm>
        </p:grpSpPr>
        <p:pic>
          <p:nvPicPr>
            <p:cNvPr id="91" name="Google Shape;91;p14"/>
            <p:cNvPicPr preferRelativeResize="0"/>
            <p:nvPr/>
          </p:nvPicPr>
          <p:blipFill rotWithShape="1">
            <a:blip r:embed="rId4">
              <a:alphaModFix/>
            </a:blip>
            <a:srcRect b="28295" l="0" r="0" t="0"/>
            <a:stretch/>
          </p:blipFill>
          <p:spPr>
            <a:xfrm>
              <a:off x="2667211" y="275381"/>
              <a:ext cx="819570" cy="587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8682" y="437531"/>
              <a:ext cx="1514120" cy="412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4"/>
          <p:cNvSpPr txBox="1"/>
          <p:nvPr/>
        </p:nvSpPr>
        <p:spPr>
          <a:xfrm>
            <a:off x="442624" y="6427113"/>
            <a:ext cx="21451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Play"/>
              <a:buNone/>
            </a:pPr>
            <a:r>
              <a:rPr b="0" i="0" lang="en-US" sz="1100" u="none" cap="none" strike="noStrike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Data-sprint «This is SPARTA»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264466" y="6427113"/>
            <a:ext cx="10294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ноябрь 2023</a:t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_Типовой слайд">
  <p:cSld name="0_Типовой слайд">
    <p:bg>
      <p:bgPr>
        <a:solidFill>
          <a:srgbClr val="0C0C0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10042181" y="6320360"/>
            <a:ext cx="1726609" cy="423119"/>
            <a:chOff x="1088682" y="275381"/>
            <a:chExt cx="2398099" cy="587673"/>
          </a:xfrm>
        </p:grpSpPr>
        <p:pic>
          <p:nvPicPr>
            <p:cNvPr id="97" name="Google Shape;97;p15"/>
            <p:cNvPicPr preferRelativeResize="0"/>
            <p:nvPr/>
          </p:nvPicPr>
          <p:blipFill rotWithShape="1">
            <a:blip r:embed="rId2">
              <a:alphaModFix/>
            </a:blip>
            <a:srcRect b="28295" l="0" r="0" t="0"/>
            <a:stretch/>
          </p:blipFill>
          <p:spPr>
            <a:xfrm>
              <a:off x="2667211" y="275381"/>
              <a:ext cx="819570" cy="587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8682" y="437531"/>
              <a:ext cx="1514120" cy="412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423334" y="334432"/>
            <a:ext cx="4190999" cy="28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b="1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442624" y="6427113"/>
            <a:ext cx="21451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Play"/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Data-sprint «This is SPARTA»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264466" y="6427113"/>
            <a:ext cx="10294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ноябрь 2023</a:t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88">
          <p15:clr>
            <a:srgbClr val="C35EA4"/>
          </p15:clr>
        </p15:guide>
        <p15:guide id="2" pos="7355">
          <p15:clr>
            <a:srgbClr val="C35EA4"/>
          </p15:clr>
        </p15:guide>
        <p15:guide id="3" pos="325">
          <p15:clr>
            <a:srgbClr val="C35EA4"/>
          </p15:clr>
        </p15:guide>
        <p15:guide id="4" orient="horz" pos="232">
          <p15:clr>
            <a:srgbClr val="C35EA4"/>
          </p15:clr>
        </p15:guide>
        <p15:guide id="5" pos="3772">
          <p15:clr>
            <a:srgbClr val="5ACBF0"/>
          </p15:clr>
        </p15:guide>
        <p15:guide id="6" pos="3908">
          <p15:clr>
            <a:srgbClr val="5ACBF0"/>
          </p15:clr>
        </p15:guide>
        <p15:guide id="7" pos="2116">
          <p15:clr>
            <a:srgbClr val="5ACBF0"/>
          </p15:clr>
        </p15:guide>
        <p15:guide id="8" pos="1980">
          <p15:clr>
            <a:srgbClr val="5ACBF0"/>
          </p15:clr>
        </p15:guide>
        <p15:guide id="9" pos="5564">
          <p15:clr>
            <a:srgbClr val="5ACBF0"/>
          </p15:clr>
        </p15:guide>
        <p15:guide id="10" pos="570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 (черный фон)">
  <p:cSld name="2_Пустой слайд (черный фон)">
    <p:bg>
      <p:bgPr>
        <a:solidFill>
          <a:srgbClr val="0C0C0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086" y="-95118"/>
            <a:ext cx="12599597" cy="70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76125" y="3266975"/>
            <a:ext cx="6364373" cy="29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28295" l="0" r="0" t="0"/>
          <a:stretch/>
        </p:blipFill>
        <p:spPr>
          <a:xfrm>
            <a:off x="2667211" y="275381"/>
            <a:ext cx="819570" cy="587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950313" y="2965270"/>
            <a:ext cx="8238153" cy="1734471"/>
            <a:chOff x="1742373" y="1399337"/>
            <a:chExt cx="8238153" cy="1734471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1742373" y="1550001"/>
              <a:ext cx="5746282" cy="1523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300"/>
                <a:buFont typeface="Play"/>
                <a:buNone/>
              </a:pPr>
              <a:r>
                <a:rPr b="1" i="0" lang="en-US" sz="9300" u="none" cap="none" strike="noStrike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SPARTA</a:t>
              </a:r>
              <a:endParaRPr b="1" i="0" sz="93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783948" y="2795254"/>
              <a:ext cx="53398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ACBE"/>
                </a:buClr>
                <a:buSzPts val="1600"/>
                <a:buFont typeface="Play"/>
                <a:buNone/>
              </a:pPr>
              <a:r>
                <a:rPr b="1" i="0" lang="en-US" sz="1600" u="none" cap="none" strike="noStrike">
                  <a:solidFill>
                    <a:srgbClr val="40ACBE"/>
                  </a:solidFill>
                  <a:latin typeface="Play"/>
                  <a:ea typeface="Play"/>
                  <a:cs typeface="Play"/>
                  <a:sym typeface="Play"/>
                </a:rPr>
                <a:t>Sber Process Analytics Research Teams Association</a:t>
              </a:r>
              <a:endParaRPr b="1" i="0" sz="1600" u="none" cap="none" strike="noStrike">
                <a:solidFill>
                  <a:srgbClr val="40ACBE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111727" y="2209225"/>
              <a:ext cx="28687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Play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.data-sprint</a:t>
              </a:r>
              <a:endParaRPr b="1" i="0" sz="36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764698" y="1399337"/>
              <a:ext cx="9396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Play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THIS IS</a:t>
              </a:r>
              <a:endParaRPr b="1" i="0" sz="16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682" y="437531"/>
            <a:ext cx="1514120" cy="41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1088675" y="4786450"/>
            <a:ext cx="44442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Команда «No more decimal»</a:t>
            </a:r>
            <a:endParaRPr b="1" sz="1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301675" y="4955250"/>
            <a:ext cx="3752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Андрей Супрун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Чэмэлиинэ Александрова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Мария Галаганова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Александра Ковалева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Олег Кузьмин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  </a:t>
            </a:r>
            <a:endParaRPr sz="1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>
            <a:off x="6782350" y="3842675"/>
            <a:ext cx="4554600" cy="189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3858225" y="907375"/>
            <a:ext cx="7870200" cy="21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423328" y="334425"/>
            <a:ext cx="10631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Распределение экземпляров по длительности: три группы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7156000" y="4038125"/>
            <a:ext cx="38988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Вывод: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большая часть процессов длится от 60 до 70 минут - это время можно принимать за усредненный стандарт, остальное считая за отклонение. Отклонение в меньшую сторону говорит о неуспешности процесса, отклонение в большую сторону - о неэффективности.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248100" y="1066000"/>
            <a:ext cx="71154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Экземпляры по длительности можно разделить на три группы: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меньше 40 минут (в основном - 20-30 минут) - 1567 экземпляров (8%)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40-80 минут (в основном - 60-70 минут) - 13975 экземпляров (72%)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больше 80 минут(в основном - 90-104 минуты) - 3871 экземпляр (20%)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Все успешные процессы входят во вторую и третью группу с преобладанием второй. Неуспешные процессы распределены между всеми тремя группами, при этом количество неуспешных процессов в первой и второй группах почти эквивалентно.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515950" y="971025"/>
            <a:ext cx="2946224" cy="22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50" y="3736875"/>
            <a:ext cx="2728028" cy="20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4500" y="3736875"/>
            <a:ext cx="2770512" cy="20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515950" y="4045050"/>
            <a:ext cx="10137300" cy="166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5791400" y="961900"/>
            <a:ext cx="5349300" cy="21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352578" y="302325"/>
            <a:ext cx="10289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Среднее распределение времени на отдельные этапы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893474" y="4539150"/>
            <a:ext cx="9494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Вывод: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наиболее затратными по времени этапами являются “Сборка заказа” и “Доставка заказа”. Именно на них необходимо обратить внимание в дальнейшем при изучении неэффективностей и поиске путей по сокращению общего времени выполнения процессов. 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6130850" y="1192250"/>
            <a:ext cx="46704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Ранжируя этапы по среднему времени исполнения, можно увидеть, что большинство этапов не занимает много времени, за исключением двух - “Доставка заказа” и “Сборка заказа”.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При этом сумма средних значений длительности всех этапов составляет 71 минуту, что близко к средней длительности выполнения процесса (72.6 минуты).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50" y="961900"/>
            <a:ext cx="4336374" cy="25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5466500" y="886725"/>
            <a:ext cx="6263400" cy="324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515950" y="4984275"/>
            <a:ext cx="11160000" cy="118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423299" y="334425"/>
            <a:ext cx="11306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SLA: работа до последнего клиента и передача заказов курьерам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887300" y="5241150"/>
            <a:ext cx="10492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Вывод: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требование работы до последнего клиента соблюдается для не отмененных на ранних этапах заказов, тогда как требование передачи заказов курьерам соблюдается в 94% случаев.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719" l="0" r="0" t="719"/>
          <a:stretch/>
        </p:blipFill>
        <p:spPr>
          <a:xfrm>
            <a:off x="515950" y="1039125"/>
            <a:ext cx="4674425" cy="35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5875400" y="1088225"/>
            <a:ext cx="54456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Требование работы до последнего клиента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Максимальная длительность успешного процесса - 106 минут, отмена заказа происходит максимум в срок до 104 минут после оформления. В случае отсутствия операции отмены заказ доставляется клиенту в течение менее чем 2 часов.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Требование передачи заказов курьерам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 большинстве случаев передача заказа курьеру (рассчитывается от момента завершения этапа сборки до завершения этапа передачи заказа курьеру) занимает до 10 минут, однако есть случаи, когда процесс занимает 40 и более минут. Таких случаев насчитывается 6%.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423324" y="3457900"/>
            <a:ext cx="78354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Процессные неэффективности 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3340050" y="3677650"/>
            <a:ext cx="2864100" cy="17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516050" y="1189850"/>
            <a:ext cx="5688000" cy="20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0"/>
          <p:cNvSpPr txBox="1"/>
          <p:nvPr>
            <p:ph type="title"/>
          </p:nvPr>
        </p:nvSpPr>
        <p:spPr>
          <a:xfrm>
            <a:off x="515943" y="368300"/>
            <a:ext cx="754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Неэффективности: зацикленности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6595550" y="886725"/>
            <a:ext cx="5134500" cy="483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663" y="3748738"/>
            <a:ext cx="2436862" cy="15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28" y="1336240"/>
            <a:ext cx="5450532" cy="175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/>
          <p:nvPr/>
        </p:nvSpPr>
        <p:spPr>
          <a:xfrm>
            <a:off x="515950" y="3649750"/>
            <a:ext cx="2627400" cy="17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37" y="3834137"/>
            <a:ext cx="2526025" cy="13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>
            <p:ph type="title"/>
          </p:nvPr>
        </p:nvSpPr>
        <p:spPr>
          <a:xfrm>
            <a:off x="587078" y="3232938"/>
            <a:ext cx="2627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lang="en-US" sz="1000"/>
              <a:t>“Пинг-понг”, “Возврат”, “В себя”</a:t>
            </a:r>
            <a:endParaRPr b="1" sz="10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5" name="Google Shape;245;p30"/>
          <p:cNvSpPr txBox="1"/>
          <p:nvPr>
            <p:ph type="title"/>
          </p:nvPr>
        </p:nvSpPr>
        <p:spPr>
          <a:xfrm>
            <a:off x="3576753" y="5354450"/>
            <a:ext cx="2844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lang="en-US" sz="1000"/>
              <a:t>“Возврат” и “В себя”</a:t>
            </a:r>
            <a:endParaRPr b="1" sz="10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516053" y="5385925"/>
            <a:ext cx="2627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Play"/>
              <a:buNone/>
            </a:pPr>
            <a:r>
              <a:rPr lang="en-US" sz="1000"/>
              <a:t>“В себя”</a:t>
            </a:r>
            <a:endParaRPr b="1" sz="10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908750" y="1336250"/>
            <a:ext cx="45081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 представленных данных выделяются три вида неэффективностей группы “зацикленности”: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зацикленность “Возврат”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зацикленность “Пинг-понг”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зацикленность “В себя”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Они видны на представленных изображениях DFG-графа процесса.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“Возврат” возникает при возврате от этапа “Звонок клиенту” к этапу “Сбор заказа”.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“Пинг-понг” - при переходе между этапами “Сбор заказа” и “Поступление заказа сборщику”.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“В себя” - на этапах “Оплата”, “Звонок клиенту” и “Упаковка товара”.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6096000" y="1426400"/>
            <a:ext cx="5580000" cy="491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423325" y="1379275"/>
            <a:ext cx="5306400" cy="491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423319" y="334425"/>
            <a:ext cx="7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Неэффективности: “Возврат” и “Пинг-понг”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1184575" y="912025"/>
            <a:ext cx="1905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“Возврат”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8253650" y="912025"/>
            <a:ext cx="2335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“Пинг-понг”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767575" y="1550450"/>
            <a:ext cx="4527000" cy="4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Зацикленность типа "возврат" возникает после этапа "Звонок клиенту": происходит возврат на этап "Сборка заказа", после чего процесс идет по стандартному пути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время: 40 236 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Причины возникновения: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если товар отсутствует или данные для доставки указаны неверно, необходимо связаться с клиентом, чтобы либо предложить  замену товара, либо уточнить данные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возврат осуществляется после подтверждения клиентом измененного заказа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совершенствование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автоматизированной системы, обновляющей информацию о доступных товарах 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на сайте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автоматизация проверки наличия товара до поступления сборщику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Рассчитывается как сумма длительностей первого появления операции в экземпляре, умноженная на стоимость минуты работы сотрудника.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 стоимости 10 руб. за минуту процесса потенциальный финансовый эффект равняется 402 361 р. за три месяца работы или примерно 134 000 р. в месяц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6481400" y="1597575"/>
            <a:ext cx="4945800" cy="4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Ситуация зацикленности "пинг-понг" означает, что две операции, следующие друг за другом, повторяются, при этом зациклены и эти операции, и переход между ними. В нашем кейсе “пинг-понг” возникает между этапами "Сбор заказа" и "Поступление заказа сборщику"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время: 25 107 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Причины возникновения: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алгоритм сборки заказа не оптимизирован, вследствие чего возникает 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необходимость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 отложить операцию сборки на определенный срок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оптимизация алгоритма сборки заказа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</a:t>
            </a: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Рассчитывается как сумма длительностей дублирующихся операций (за исключением последнего появления), умноженная на стоимость минуты работы сотрудника.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 стоимости 10 руб. за минуту процесса потенциальный финансовый эффект равняется 251 070 р. за три месяца работы или примерно 83 500 р. в месяц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>
            <a:off x="4250675" y="2733175"/>
            <a:ext cx="3295200" cy="355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23325" y="2733175"/>
            <a:ext cx="3428100" cy="355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423319" y="334425"/>
            <a:ext cx="7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Неэффективность: “В себя”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6" name="Google Shape;266;p32"/>
          <p:cNvSpPr txBox="1"/>
          <p:nvPr>
            <p:ph type="title"/>
          </p:nvPr>
        </p:nvSpPr>
        <p:spPr>
          <a:xfrm>
            <a:off x="515950" y="2199150"/>
            <a:ext cx="3725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</a:t>
            </a:r>
            <a:r>
              <a:rPr lang="en-US"/>
              <a:t>Упаковка товара</a:t>
            </a:r>
            <a:r>
              <a:rPr lang="en-US"/>
              <a:t>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7" name="Google Shape;267;p32"/>
          <p:cNvSpPr txBox="1"/>
          <p:nvPr>
            <p:ph type="title"/>
          </p:nvPr>
        </p:nvSpPr>
        <p:spPr>
          <a:xfrm>
            <a:off x="5027625" y="2161638"/>
            <a:ext cx="173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“Оплата”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8229550" y="2199150"/>
            <a:ext cx="4062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</a:t>
            </a:r>
            <a:r>
              <a:rPr lang="en-US"/>
              <a:t>Звонок клиенту</a:t>
            </a:r>
            <a:r>
              <a:rPr lang="en-US"/>
              <a:t>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767575" y="2916400"/>
            <a:ext cx="27738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время: 2 306 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Причины возникновения: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нарушения технологии проведения процесса упаковки товара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*дополнительная регламентация и автоматизация процесса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за три месяца равняется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23 060 р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7950875" y="2733175"/>
            <a:ext cx="3725400" cy="355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4604175" y="2916400"/>
            <a:ext cx="25809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время: 587 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Причины возникновения: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повторные попытки платежей при ошибках платежной системы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контроль работоспособности платежной системы, выбор системы с большим коэффициентом доступности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за три месяца равняется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5 870 р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8398750" y="2916400"/>
            <a:ext cx="29115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время: 2 486 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Причины возникновения: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неквалифицированное проведение первого созвона с клиентом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увеличение скорости реагирования сайта на изменения ассортимента товаров, предложение автозамены на похожий товар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за три месяца равняется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24 865 р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1584475" y="800525"/>
            <a:ext cx="93903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Зацикленностью “В себя” называется повторение операции два или более раз подряд. Этот тип зацикленности возникает при осуществлении трех операций: </a:t>
            </a: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"Упаковка товара", "Оплата", "Звонок клиенту".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рассчитывается как сумма длительностей дублирующихся операций (за исключением последнего появления) на стоимость минуты работы сотрудника.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285275" y="2569200"/>
            <a:ext cx="3598200" cy="366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4305400" y="2569200"/>
            <a:ext cx="7293300" cy="366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>
            <p:ph type="title"/>
          </p:nvPr>
        </p:nvSpPr>
        <p:spPr>
          <a:xfrm>
            <a:off x="423314" y="334425"/>
            <a:ext cx="9265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Неэффективности: длительность операции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599425" y="2869225"/>
            <a:ext cx="2650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 имеющихся данных можно </a:t>
            </a: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выделить</a:t>
            </a: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две операции, имеющие высокую длительность - это “Сборка заказа” и “Доставка заказа”</a:t>
            </a:r>
            <a:r>
              <a:rPr i="1"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Именно они относятся  к категории “нестандартный /  ручной этап”: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1. Операция классифицируется как длительная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2. 0,9 &lt; Средняя длительность / медиана длительности &lt; 1,1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3. Стандартное отклонение длительности операции &gt; 0,3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4621925" y="2869225"/>
            <a:ext cx="6696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Общее время: доставка заказа - 3 558 минут, сборка заказа - 1 143 минуты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* оптимизация маршрута курьеров для сокращения времени на доставку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* автоматизация и более четкая регламентация процесса сборки заказа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финансового эффекта: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рассчитывается как сумма</a:t>
            </a: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длительностей, превышающих среднее значение для операции, умноженная  на стоимость минуты работы сотрудника.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При стоимости 10 руб. за минуту процесса, потенциальный финансовый эффект за три месяца равняется: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* для операции "Доставка товара" - 35 585 р.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* для операции "Сборка заказа" - 11 434 р.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38" y="907638"/>
            <a:ext cx="8729625" cy="13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341150" y="3114425"/>
            <a:ext cx="11559600" cy="332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рвкервк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3685525" y="750175"/>
            <a:ext cx="8215200" cy="223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рвкервк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423299" y="334425"/>
            <a:ext cx="10664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Неэффективности: влияние на процесс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3962500" y="854625"/>
            <a:ext cx="75786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Ошибки системы</a:t>
            </a:r>
            <a:r>
              <a:rPr b="1"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На подготовленном датасете выделяется 14 успешных процессов, в которых перед завершающим этапом после этапа "Доставка заказа" возникает этап "Отмена заказа". Несмотря на незначительное количество таких процессов, ситуация не может остаться без внимания, потому что свидетельствует об ошибке в автоматизированной системе, которая потенциально может привести к большому сбою.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Также ошибками системы являются операции ошибок в системе оплаты (они приводят к зацикливанию операции "Оплата" и посчитаны в разделе "Зацикленность: в себя")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рвкервк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586250" y="3322325"/>
            <a:ext cx="110289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Нерегулярные операции</a:t>
            </a: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Этап “Звонок клиенту” - нерегулярный ( 2512 операций, 12.9%, без учета зацикленностей - 1617 операций)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время: 4 615 минут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Причины возникновения: </a:t>
            </a: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недостаточно эффективные механизмы обработки информации о клиентах на сайте, недостаточно быстрое обновление информации о доступных и недоступных для заказа товарах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Доработка и настройка системы мониторинга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Уменьшение времени обновления системы 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Интеграция информационных систем, внедрение RPA для минимизации ручных действий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финансового эффекта: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рассчитывается как сумма длительности нерегулярных операций за исключением случаев, признанных зацикленностью, умноженная на стоимость минуты работы сотрудника.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 стоимости 10 руб. за минуту процесса потенциальный финансовый эффект за три месяца равняется 46 155 р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0" y="1017250"/>
            <a:ext cx="3000003" cy="1747548"/>
          </a:xfrm>
          <a:prstGeom prst="rect">
            <a:avLst/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/>
          <p:nvPr/>
        </p:nvSpPr>
        <p:spPr>
          <a:xfrm>
            <a:off x="285275" y="3348700"/>
            <a:ext cx="3598200" cy="2888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4305400" y="3348600"/>
            <a:ext cx="7293300" cy="2888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423314" y="334425"/>
            <a:ext cx="9265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Неэффективности: неуспех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708350" y="3686925"/>
            <a:ext cx="26508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Варианты неуспешного завершения экземпляров:</a:t>
            </a:r>
            <a:endParaRPr b="1" sz="1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После звонка клиенту: 905 случаев - 19.5%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После проверки:</a:t>
            </a:r>
            <a:endParaRPr sz="1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447 случаев - 9.6%</a:t>
            </a:r>
            <a:endParaRPr sz="1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 оплате:</a:t>
            </a:r>
            <a:endParaRPr sz="1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1006 случаев - 21.7%</a:t>
            </a:r>
            <a:endParaRPr sz="1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Во время доставки: 2267 - 49%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4681575" y="3555050"/>
            <a:ext cx="66969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</a:t>
            </a: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ричины возникновения ситуации неуспеха </a:t>
            </a:r>
            <a:r>
              <a:rPr b="1" lang="en-US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Отсутствие заказанного товара на складе и невозможность предоставить удовлетворяющую клиента замену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Некачественная сборка заказа (поврежденный товар, ошибочно отправленный товар)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Ошибка обработки платежа платежной системой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Требует наибольшего внимания, т.к. отмена происходит в процессе доставки, что свидетельствует о нарушении процесса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финансового эффекта: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рассчитывается как сумма длительностей экземпляров без операции успеха на стоимость минуты работы сотрудника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169150" y="851575"/>
            <a:ext cx="11917200" cy="177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0AC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5" y="923375"/>
            <a:ext cx="11614024" cy="1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23325" y="334425"/>
            <a:ext cx="10620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Кейс: процесс обработки и доставки заказов </a:t>
            </a:r>
            <a:r>
              <a:rPr lang="en-US"/>
              <a:t>интернет-магазина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945400" y="883150"/>
            <a:ext cx="8730600" cy="235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43100" y="994900"/>
            <a:ext cx="85329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Описание кейса: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магазин обрабатывает заказы с 8:00 до 23:59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работает до последнего клиента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входящий поток от 100 до 400 заказов ежедневно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анализируемый период с начала октября по декабрь 2022 года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владелец магазина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ожидает,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что заказ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передается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курьеру в течение 30 минут после сборки 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 словам владельца,  в октябре и декабре были зафиксированы сбои в работе магазина, при первой итерации анализа не удалось определить характер проблем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945400" y="4864225"/>
            <a:ext cx="8730600" cy="135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143100" y="4950925"/>
            <a:ext cx="853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Задачи: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выявить классические процессные неэффективности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рассчитать хронометраж процесса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Char char="●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проверить SLA передачи заказов курьерам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945400" y="3430388"/>
            <a:ext cx="8730600" cy="126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143100" y="3517088"/>
            <a:ext cx="85329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Цель: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Помочь владельцу интернет магазина улучшить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бизнес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-процесс, сократить издержки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на доставку, оптимизировать работу и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численность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персонала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>
            <a:off x="423325" y="1361575"/>
            <a:ext cx="5240400" cy="2036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423319" y="334425"/>
            <a:ext cx="7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Неэффективности: неуспех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p36"/>
          <p:cNvSpPr txBox="1"/>
          <p:nvPr>
            <p:ph type="title"/>
          </p:nvPr>
        </p:nvSpPr>
        <p:spPr>
          <a:xfrm>
            <a:off x="1709650" y="863400"/>
            <a:ext cx="2042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“Звонок”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767575" y="1392400"/>
            <a:ext cx="46191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 неуспешных экземпляров: 30 041 минута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совершенствование системы обновления информации о доступности товаров на сайте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за три месяца равняется 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300 410 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р</a:t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6203950" y="1361575"/>
            <a:ext cx="5280300" cy="2067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 txBox="1"/>
          <p:nvPr>
            <p:ph type="title"/>
          </p:nvPr>
        </p:nvSpPr>
        <p:spPr>
          <a:xfrm>
            <a:off x="7899525" y="863388"/>
            <a:ext cx="2042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“Проверка”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6613200" y="1392400"/>
            <a:ext cx="47085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 неуспешных экземпляров: 32 525 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совершенствование работы по контролю качества сборки товаров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за три месяца равняется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325 254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р</a:t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423325" y="4120000"/>
            <a:ext cx="5280300" cy="2067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 txBox="1"/>
          <p:nvPr>
            <p:ph type="title"/>
          </p:nvPr>
        </p:nvSpPr>
        <p:spPr>
          <a:xfrm>
            <a:off x="1709650" y="3621825"/>
            <a:ext cx="2042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“Оплата”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767575" y="4150825"/>
            <a:ext cx="47085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 неуспешных экземпляров: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32 865 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проверка корректности работы системы оплаты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за три месяца равняется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328 655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р</a:t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243900" y="4120000"/>
            <a:ext cx="5240400" cy="2067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7899525" y="3621825"/>
            <a:ext cx="2042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“Доставка”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6547350" y="4150825"/>
            <a:ext cx="47742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Общее время неуспешных экземпляров: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160 227мину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Предложения по устранению:</a:t>
            </a:r>
            <a:endParaRPr b="1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* 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ребует наибольшего внимания, т.к. отмена происходит в процессе доставки, что свидетельствует о нарушении процесса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фин. эффекта: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эффект за три месяца равняется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1 602 276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р</a:t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6571175" y="1379275"/>
            <a:ext cx="5100000" cy="172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423325" y="1379275"/>
            <a:ext cx="5672700" cy="491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7"/>
          <p:cNvSpPr txBox="1"/>
          <p:nvPr>
            <p:ph type="title"/>
          </p:nvPr>
        </p:nvSpPr>
        <p:spPr>
          <a:xfrm>
            <a:off x="423319" y="334425"/>
            <a:ext cx="7122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Неэффективности: вывод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767575" y="1550450"/>
            <a:ext cx="5220600" cy="4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 ходе исследования удалось выявить следующие процессные неэффективности: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три типа неэффективностей группы "Зацикленностей":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возврат на этап “Сборки заказа” после “Звонка клиенту”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"пинг-понг" между этапами "Сборка заказа" и "Поступление заказа сборщику"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"в себя" на этапах "Звонок клиенту", "Оплата" и "Упаковка товара"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неэффективность группы “Длительность операции”: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этапы "Доставка заказа” и "Сборка заказа" классифицируются как "нестандартные / ручные этапы"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два типа неэффективностей группы "Влияние на процесс":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ошибки системы: одновременность наличия этапа "Отмена заказа" и этапа "Заказ доставлен", ошибки на этапе “Оплата”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нерегулярные операции: этап "Звонок клиентам"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6576250" y="3517075"/>
            <a:ext cx="5100000" cy="277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7017925" y="1665500"/>
            <a:ext cx="43371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Пути формирования неуспешных процессов: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отмена заказа после звонка клиенту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отмена заказа после проверки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отмена заказа на этапе оплаты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отмена заказа во время доставки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7017975" y="3556750"/>
            <a:ext cx="43371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Основные рекомендации: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проверка качества, надежности и отказоустойчивости используемой платежной системы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регламентация работы, совершенствование системы обновления количества товаров в наличии на сайте магазина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регламентация и автоматизация этапа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●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усиление системы контроля качества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/>
          <p:nvPr/>
        </p:nvSpPr>
        <p:spPr>
          <a:xfrm>
            <a:off x="423300" y="796025"/>
            <a:ext cx="11200800" cy="5401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 txBox="1"/>
          <p:nvPr>
            <p:ph type="title"/>
          </p:nvPr>
        </p:nvSpPr>
        <p:spPr>
          <a:xfrm>
            <a:off x="423310" y="334425"/>
            <a:ext cx="1120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Итоги: этапы исследования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767575" y="999075"/>
            <a:ext cx="104415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 рамках исследования мы провели работу по изучению процессов обработки и доставки заказов интернет-магазина.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На этапе обзора и предобработки данных: 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получили логи процессов обработки и доставки заказов (таблица из 8 столбцов и 179 тыс 30 строк)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обработали логи с помощью библиотеки PM4PY, добавили новые столбцы (общая длительность процессов, количество этапов, время от завершения сборки до передачи товара курьеру, длительность каждого этапа)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преобразовали типы данных в корректные форматы (datetime, минуты вместо timedelta)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создали две дополнительные таблицы (только успешные и только неуспешные процессы)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На этапе исследовательского анализа: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построили общую модель прохождения процессов в виде DFG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выделили выбросы в данных и устранили их (3% от датасета)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проследили хронометраж, разделив процессы на три группы - 25-30, 60-70 и 90-100 минут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выделили "идеальный" срок протекания процесса - 9 неповторяющихся этапов за 60-70 минут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проверили выполнение SLA: требование по "работе до последнего клиента" соблюдается, а требование по передаче заказа курьеру в течение 40 минут соблюдается в 94% случаев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Выделение процессных неэффективностей: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выделяется большая группа "зацикленностей": возврат на этап сборки заказа, "пинг-понг" между сборкой и поступлением заказа сборщику, зацикленности "в себя" на этапах "Звонок клиенту", "Оплата" и "Упаковка товара"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две операции, а именно "Сборка заказа" и "Доставка заказа", классифицируются как длительные типа "нестандартные / ручные операции"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выделяются также такие неэффективности, как "ошибки системы" (этап "Отмена заказа" при наличии этапа "Заказ доставлен") и "нерегулярные операции" ("Звонок клиенту")</a:t>
            </a:r>
            <a:endParaRPr sz="1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/>
          <p:nvPr/>
        </p:nvSpPr>
        <p:spPr>
          <a:xfrm>
            <a:off x="423300" y="796025"/>
            <a:ext cx="11200800" cy="5401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пыц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 txBox="1"/>
          <p:nvPr>
            <p:ph type="title"/>
          </p:nvPr>
        </p:nvSpPr>
        <p:spPr>
          <a:xfrm>
            <a:off x="423310" y="334425"/>
            <a:ext cx="1120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Итоги: потенциальный эффект и рекомендации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67575" y="999075"/>
            <a:ext cx="104415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Оценка потенциального эффекта: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-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суммарный финансовый эффект от неуспешных экземпляров потенциально составляет 2 556 596 р. </a:t>
            </a: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за три месяца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-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больше половины указанной суммы приходится на отмену заказов во время этапа доставки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-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оставшаяся часть равномерно распределяется между этапами проверки, оплаты и звонков клиентам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-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из остальных неэффективностей наиболее крупными и потенциально опасными оказываются неэффективности зацикливания: “Возврат” и “Пинг-понг”, сосредоточенные вокруг этапа “Сборка заказа” - суммарно потенциальный финансовый эффект составляет 653 431 р.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-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эффект от остальных неэффективностей за три месяца работы на порядок меньше (десятки тысяч)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Основные рекомендации: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для этапа "Оплата" - проверка качества, надежности и отказоустойчивости используемой платежной системы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для этапа "Звонок клиенту" - регламентация работы, совершенствование системы обновления количества товаров в наличии на сайте магазина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для этапов "Сборка заказа" и "Доставка заказа" - регламентация и автоматизация этапа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для этапа "Упаковка товара" - усиление системы контроля качества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в целом, в первую очередь необходимо сосредоточить внимание на совершенствовании трех этапов работы: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этап “Сборка заказа” - требует регламентации деятельности и обучения работников, чтобы сократить количество зацикливаний и повторений процедур, сокращение длительности операции (стремиться к 10 минутам)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этап “Доставка заказа” требует большего контроля за деятельностью курьеров, своевременностью доставки, т.к. является потенциально самым финансово опасным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этап “Звонок клиенту” - это этап, который необходимо минимизировать за счет совершенствования автоматизации процессов сбора информации о клиенте, о заказе и о наличии товаров</a:t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423310" y="334425"/>
            <a:ext cx="1120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Play"/>
              <a:buNone/>
            </a:pPr>
            <a:r>
              <a:rPr lang="en-US" sz="2500"/>
              <a:t>Контакты</a:t>
            </a:r>
            <a:endParaRPr b="1" sz="25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23300" y="4243900"/>
            <a:ext cx="76797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Андрей Супрун  				souprunandrew@gmail.com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Чэмэлиинэ Александрова  		aleksandrova.chemeliine@mail.ru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Мария Галаганова  			ms.galaganova@gmail.com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Александра Ковалева  			akkovaleva14@gmail.com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Олег Кузьмин  					kuzmin.oleg.rus@gmail.com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23334" y="3457905"/>
            <a:ext cx="775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Обзор и предобработка данных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5918225" y="961600"/>
            <a:ext cx="5955300" cy="518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Обзор данных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3236" l="0" r="0" t="3236"/>
          <a:stretch/>
        </p:blipFill>
        <p:spPr>
          <a:xfrm>
            <a:off x="499525" y="1851425"/>
            <a:ext cx="4292351" cy="3168299"/>
          </a:xfrm>
          <a:prstGeom prst="rect">
            <a:avLst/>
          </a:prstGeom>
          <a:noFill/>
          <a:ln cap="flat" cmpd="sng" w="9525">
            <a:solidFill>
              <a:srgbClr val="4386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0"/>
          <p:cNvSpPr txBox="1"/>
          <p:nvPr/>
        </p:nvSpPr>
        <p:spPr>
          <a:xfrm>
            <a:off x="6203525" y="1187300"/>
            <a:ext cx="5384700" cy="4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Для исследования мы обращаемся к логам с операциями работников, в частности, обработке заказов в онлайн-магазине.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 таблице: 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179 тысяч 30 строк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8 столбцов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Столбцы: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	</a:t>
            </a: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case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- идентификаторы процессов(19988 уникальных)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stage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- название этапа процесса (11 уникальных)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start_time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-  временная метка начала этапа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end_time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- временная метка конца этапа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client -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имя клиента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staff -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ответственный работник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feedback -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обратная связь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status - 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статус операции оплаты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Пропуски в значимых данных отсутствуют (status заполнен только для этапа оплаты, работник не назван при операциях, в которых он не участвует: в оформлении и отмене заказа)</a:t>
            </a:r>
            <a:b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Особый интерес вызывает редкая обратная связь.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23313" y="334425"/>
            <a:ext cx="9625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Предобработка</a:t>
            </a:r>
            <a:r>
              <a:rPr lang="en-US"/>
              <a:t> данных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777700" y="837100"/>
            <a:ext cx="9932700" cy="84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140625" y="1004650"/>
            <a:ext cx="9214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 ходе предобработки данных мы обработали логи с помощью библиотеки для process mining PM4PY, также мы добавили необходимые для дальнейшего исследования столбцы.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143250" y="3957700"/>
            <a:ext cx="35676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Дополнительные столбцы: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case_total_time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общая длительность процесса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case_stage_count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количество этапов в процессе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time_to_courrier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 время от сборки до передачи курьеру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stage_time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длительность этапа</a:t>
            </a:r>
            <a:r>
              <a:rPr lang="en-US" sz="1200"/>
              <a:t> </a:t>
            </a:r>
            <a:r>
              <a:rPr lang="en-US"/>
              <a:t>созданные 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143200" y="2045925"/>
            <a:ext cx="3567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Столбцы, созданные библиотекой  PM4PY: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case:concept:name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ID процесса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concept:name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название этапа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time:timestamp 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 временные метки конца этапа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@@index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общая индексация</a:t>
            </a: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Char char="●"/>
            </a:pPr>
            <a:r>
              <a:rPr b="1"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@@case_index</a:t>
            </a:r>
            <a:r>
              <a:rPr lang="en-US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- индексация процессов</a:t>
            </a:r>
            <a:r>
              <a:rPr lang="en-US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021875" y="2045925"/>
            <a:ext cx="4737300" cy="406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681100" y="2378625"/>
            <a:ext cx="37338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Мы преобразовали типы данных: во-первых, мы привели временные метки к типу datetime; во-вторых, для удобства дальнейшей работы мы привели к минутам данные типа timedelta.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Дополнительно мы создали две производные таблицы</a:t>
            </a: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success_data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и </a:t>
            </a: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fail_data,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содержащие только успешные и неуспешные процессы соответственно.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25" y="2174925"/>
            <a:ext cx="2335250" cy="3930799"/>
          </a:xfrm>
          <a:prstGeom prst="rect">
            <a:avLst/>
          </a:prstGeom>
          <a:noFill/>
          <a:ln cap="flat" cmpd="sng" w="9525">
            <a:solidFill>
              <a:srgbClr val="40ACB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23334" y="3457905"/>
            <a:ext cx="775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Исследовательский анализ данных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415909" y="368307"/>
            <a:ext cx="419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Модель процесса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87725" y="3652625"/>
            <a:ext cx="56124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Из инструментов, предлагаемых библиотекой PM4PY, наиболее удачно отображает модель процессов заказа и доставки товаров DFG-граф.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Этот граф позволяет увидеть общую направленность всех процессов, сразу обнаружить ряд неэффективностей (зацикленности) и </a:t>
            </a:r>
            <a:r>
              <a:rPr lang="en-US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выявить “идеальный путь” процесса через девять неповторяющихся этапов.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81475" y="1158650"/>
            <a:ext cx="11962500" cy="1628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0AC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149" r="159" t="0"/>
          <a:stretch/>
        </p:blipFill>
        <p:spPr>
          <a:xfrm>
            <a:off x="138050" y="1194675"/>
            <a:ext cx="11850573" cy="1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7807075" y="3424175"/>
            <a:ext cx="32073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“</a:t>
            </a: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Идеальный путь”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Заказ оформлен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Поступление заказа сборщику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Сборка заказа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Упаковка товара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Оплата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Передача товара курьеру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Доставка заказа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Проверка заказа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lay"/>
              <a:buAutoNum type="arabicPeriod"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Заказ доставлен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7051825" y="3248225"/>
            <a:ext cx="4399800" cy="268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470225" y="3287300"/>
            <a:ext cx="6047400" cy="268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4105625" y="937413"/>
            <a:ext cx="7353600" cy="21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821250" y="3551675"/>
            <a:ext cx="4638000" cy="235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479977" y="354175"/>
            <a:ext cx="891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Количество этапов процесса 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7164125" y="3678113"/>
            <a:ext cx="42222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Вывод:</a:t>
            </a:r>
            <a:endParaRPr b="1"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Данные, полученные при моделировании процесса на DFG-графе, получили подтверждение: минимально необходимое количество этапов для успешного завершения процесса - 9 неповторяющихся этапов.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endParaRPr sz="1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515950" y="963950"/>
            <a:ext cx="3015316" cy="22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4508025" y="1218400"/>
            <a:ext cx="6660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Количество этапов в отдельном процессе варьируется от 2 до 14.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 неуспешных процессах количество изменяется от 2 до 12, в успешных процессах - от 9 до 14 этапов.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Подавляющее большинство процессов проходит за 9 этапов. Большее количество этапов вызвано повторами, т.е. нарушениями модели процесса.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75" y="966600"/>
            <a:ext cx="3081470" cy="23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725" y="3615125"/>
            <a:ext cx="2711040" cy="2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75" y="3608225"/>
            <a:ext cx="2764629" cy="21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7361675" y="3842675"/>
            <a:ext cx="3855600" cy="189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4556775" y="907375"/>
            <a:ext cx="7171800" cy="218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386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423328" y="334425"/>
            <a:ext cx="1079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Распределение экземпляров по длительности:</a:t>
            </a:r>
            <a:r>
              <a:rPr lang="en-US"/>
              <a:t>  удаление выбросов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805975" y="4308575"/>
            <a:ext cx="2967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Вывод:</a:t>
            </a: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удаление выбросов (3% данных) позволяет заметить распределение процессов по трем группам.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954775" y="1017450"/>
            <a:ext cx="64575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При изучении длительности времени экземпляров возникает необходимость удалить выбросы (случаи длительностью от 120 до 700 минут и случаи короче 20 минут).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Удаление выбросов (575 процессов из 19988)  приводит к сокращению датасета на 3%, что является допустимым.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lang="en-US" sz="15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График после удаления выбросов позволяет увидеть более точную картину распределения процессов по времени.</a:t>
            </a:r>
            <a:endParaRPr sz="15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t/>
            </a:r>
            <a:endParaRPr b="1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5" y="907375"/>
            <a:ext cx="3180427" cy="24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25" y="3655926"/>
            <a:ext cx="2966915" cy="218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b="0" l="89" r="89" t="0"/>
          <a:stretch/>
        </p:blipFill>
        <p:spPr>
          <a:xfrm>
            <a:off x="3943675" y="3655925"/>
            <a:ext cx="2870268" cy="218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Дизайн-шаблон для Хакатона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