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6" r:id="rId6"/>
    <p:sldId id="269" r:id="rId7"/>
    <p:sldId id="265" r:id="rId8"/>
    <p:sldId id="267" r:id="rId9"/>
    <p:sldId id="268" r:id="rId10"/>
    <p:sldId id="261" r:id="rId11"/>
    <p:sldId id="271" r:id="rId12"/>
    <p:sldId id="272" r:id="rId13"/>
    <p:sldId id="270" r:id="rId14"/>
    <p:sldId id="27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664982"/>
            <a:ext cx="883264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1. The RFM Analysis shows most customers are Occasional Buyers. So, more focused should be to convert them to regular customers.</a:t>
            </a:r>
          </a:p>
          <a:p>
            <a:r>
              <a:rPr lang="en-IN" dirty="0"/>
              <a:t>2. There are also a big number of Big Spenders which shows quality of company’s products.</a:t>
            </a:r>
            <a:endParaRPr dirty="0"/>
          </a:p>
        </p:txBody>
      </p:sp>
      <p:pic>
        <p:nvPicPr>
          <p:cNvPr id="4" name="Picture 3" descr="A graph with colorful bars">
            <a:extLst>
              <a:ext uri="{FF2B5EF4-FFF2-40B4-BE49-F238E27FC236}">
                <a16:creationId xmlns:a16="http://schemas.microsoft.com/office/drawing/2014/main" id="{A25E9910-E973-8F1F-F54D-71ED0854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" y="2805446"/>
            <a:ext cx="9144000" cy="23251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2506274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Wise RFM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23235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1. According to side-by-side graph most customers come from 20-40 years age category and are Big Spenders or Occasional Buyers.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1D2A0AA-1625-F0DC-C934-D53AD6F9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60" y="820525"/>
            <a:ext cx="6230680" cy="43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670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Monthly Analysis of Transactions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0" y="1561104"/>
            <a:ext cx="8481775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August shows a slight increase in profit for all categories.</a:t>
            </a:r>
          </a:p>
          <a:p>
            <a:pPr marL="342900" indent="-342900">
              <a:buAutoNum type="arabicPeriod"/>
            </a:pPr>
            <a:r>
              <a:rPr lang="en-IN" dirty="0"/>
              <a:t>For both big categories Big Spenders and Occasional Buyers profits start to decline after September.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52BA807-D396-5873-95EE-CA34F8B1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914"/>
            <a:ext cx="9144000" cy="23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77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Potential Future Clients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7950147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Based on Our Data Analysis, We found,</a:t>
            </a:r>
          </a:p>
          <a:p>
            <a:pPr marL="342900" indent="-342900">
              <a:buAutoNum type="arabicPeriod"/>
            </a:pPr>
            <a:r>
              <a:rPr lang="en-IN" dirty="0"/>
              <a:t>Potential Customers lies between age 40-60 years.</a:t>
            </a:r>
          </a:p>
          <a:p>
            <a:pPr marL="342900" indent="-342900">
              <a:buAutoNum type="arabicPeriod"/>
            </a:pPr>
            <a:r>
              <a:rPr lang="en-IN" dirty="0"/>
              <a:t>Most of them come from Manufacturing, Health and Financial Services.</a:t>
            </a:r>
          </a:p>
          <a:p>
            <a:pPr marL="342900" indent="-342900">
              <a:buAutoNum type="arabicPeriod"/>
            </a:pPr>
            <a:r>
              <a:rPr lang="en-IN" dirty="0"/>
              <a:t>Most of them are female.</a:t>
            </a:r>
          </a:p>
          <a:p>
            <a:pPr marL="342900" indent="-342900">
              <a:buAutoNum type="arabicPeriod"/>
            </a:pPr>
            <a:r>
              <a:rPr lang="en-IN" dirty="0"/>
              <a:t>Most of them come from NSW.</a:t>
            </a:r>
          </a:p>
          <a:p>
            <a:pPr marL="342900" indent="-342900">
              <a:buAutoNum type="arabicPeriod"/>
            </a:pPr>
            <a:r>
              <a:rPr lang="en-IN" dirty="0"/>
              <a:t>Most of them are Mass customers.</a:t>
            </a:r>
          </a:p>
          <a:p>
            <a:pPr marL="342900" indent="-342900">
              <a:buAutoNum type="arabicPeriod"/>
            </a:pPr>
            <a:r>
              <a:rPr lang="en-IN" dirty="0" err="1"/>
              <a:t>Solex</a:t>
            </a:r>
            <a:r>
              <a:rPr lang="en-IN" dirty="0"/>
              <a:t> and Giant Bicycles are main players of market.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2089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Potential Future Clients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154537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Based on our analysis, we figure out this list of potential customers</a:t>
            </a:r>
            <a:endParaRPr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9330D51-3230-5DBB-98A5-EC80A22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" y="2746204"/>
            <a:ext cx="815453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82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4134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Problem Outline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945410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Sprocket Central Pty Ltd specialised in high quality bikes and related accessories. </a:t>
            </a:r>
          </a:p>
          <a:p>
            <a:endParaRPr lang="en-IN" dirty="0"/>
          </a:p>
          <a:p>
            <a:r>
              <a:rPr lang="en-IN" dirty="0"/>
              <a:t>Sprocket has 1000 new customers which can play a major role towards company.</a:t>
            </a:r>
          </a:p>
          <a:p>
            <a:endParaRPr lang="en-IN" dirty="0"/>
          </a:p>
          <a:p>
            <a:r>
              <a:rPr lang="en-IN" dirty="0"/>
              <a:t>Sprocket wants to analyse new customers’ data to maximize the profits</a:t>
            </a:r>
          </a:p>
          <a:p>
            <a:endParaRPr lang="en-IN" dirty="0"/>
          </a:p>
          <a:p>
            <a:r>
              <a:rPr lang="en-IN" dirty="0"/>
              <a:t>We will do Data Exploration, Model Development and Interpretation. </a:t>
            </a:r>
            <a:endParaRPr dirty="0"/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D46A28EE-DC95-C148-FEB5-DC632A5016AF}"/>
              </a:ext>
            </a:extLst>
          </p:cNvPr>
          <p:cNvSpPr/>
          <p:nvPr/>
        </p:nvSpPr>
        <p:spPr>
          <a:xfrm>
            <a:off x="4969973" y="1083299"/>
            <a:ext cx="4134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843E3-CA13-7D32-9037-6601D2149A62}"/>
              </a:ext>
            </a:extLst>
          </p:cNvPr>
          <p:cNvSpPr txBox="1"/>
          <p:nvPr/>
        </p:nvSpPr>
        <p:spPr>
          <a:xfrm>
            <a:off x="4969973" y="1945410"/>
            <a:ext cx="3326755" cy="309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Age based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behvior</a:t>
            </a: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dirty="0"/>
              <a:t>Trends related to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Job Industry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dirty="0"/>
              <a:t>State Wise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Brand Perception and Demand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dirty="0"/>
              <a:t>Effect of pricing on customers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dirty="0"/>
              <a:t>Profit based Analysis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Based Comparison for past 3 years bike related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2578554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dirty="0"/>
              <a:t>In old data, most of the purchases were made by age group 40 50 and 30-40 years.</a:t>
            </a:r>
          </a:p>
          <a:p>
            <a:pPr marL="342900" indent="-342900">
              <a:buAutoNum type="arabicPeriod"/>
            </a:pPr>
            <a:r>
              <a:rPr lang="en-IN" dirty="0"/>
              <a:t>In New Data, Most purchases are also made by 40-50 year olds but also by nearby age groups.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5E55E-DC6C-F877-432D-0D85D0EB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19" y="2315522"/>
            <a:ext cx="2960216" cy="2811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617BA-DC4C-4FAA-B10D-325577D9F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75" y="2313586"/>
            <a:ext cx="2998661" cy="28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51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Acquisition of Market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96293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tree map clearly shows that market is mostly captured by </a:t>
            </a:r>
            <a:r>
              <a:rPr lang="en-IN" dirty="0" err="1"/>
              <a:t>Solex</a:t>
            </a:r>
            <a:r>
              <a:rPr lang="en-IN" dirty="0"/>
              <a:t> and Giant Bicycles.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62C71-B76A-3997-30BD-71E101F1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4" y="1599626"/>
            <a:ext cx="4976036" cy="3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03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Market Acquisition based on Wealth and Brands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427545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stacked bars showed that Mass customers are biggest users for all brands.</a:t>
            </a:r>
          </a:p>
          <a:p>
            <a:endParaRPr dirty="0"/>
          </a:p>
        </p:txBody>
      </p:sp>
      <p:pic>
        <p:nvPicPr>
          <p:cNvPr id="2" name="Picture 1" descr="A graph of a chart">
            <a:extLst>
              <a:ext uri="{FF2B5EF4-FFF2-40B4-BE49-F238E27FC236}">
                <a16:creationId xmlns:a16="http://schemas.microsoft.com/office/drawing/2014/main" id="{884CAA82-3986-30C5-8021-AD4A98AF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70" y="1862400"/>
            <a:ext cx="5487166" cy="3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26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Industry Wise Profit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Packed Bubbles showed that customers from Manufacturing, Health and Financial Services plays a crucial role towards profit of company.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E1749-7627-2BAE-AE34-D2ACFA4C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28" y="1884293"/>
            <a:ext cx="3933071" cy="32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12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State Wise Customer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3843523"/>
            <a:ext cx="8565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horizontal describes that most of customers come from NSW followed by VIC and QLD.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99EAF-A09A-DFAA-D12C-E6A1386F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" y="1722467"/>
            <a:ext cx="9031910" cy="20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109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Distribution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Pie Chart shows most of customers are Female.</a:t>
            </a:r>
            <a:endParaRPr dirty="0"/>
          </a:p>
        </p:txBody>
      </p:sp>
      <p:pic>
        <p:nvPicPr>
          <p:cNvPr id="3" name="Picture 2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5FD24E2B-F65E-7CF4-AECA-D3FAD5B2B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98" y="1862400"/>
            <a:ext cx="4544402" cy="32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825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472</Words>
  <Application>Microsoft Office PowerPoint</Application>
  <PresentationFormat>On-screen Show (16:9)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preetpal singh</cp:lastModifiedBy>
  <cp:revision>3</cp:revision>
  <dcterms:modified xsi:type="dcterms:W3CDTF">2023-08-26T10:48:35Z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2023-08-25T13:06:27Z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0f628d37-8c8a-480e-8ad3-4b6f6737d8ac</vt:lpwstr>
  </property>
  <property fmtid="{D5CDD505-2E9C-101B-9397-08002B2CF9AE}" pid="7" name="MSIP_Label_defa4170-0d19-0005-0004-bc88714345d2_ActionId">
    <vt:lpwstr>d58d1232-8cd6-49b8-8cf0-f38ab86c0602</vt:lpwstr>
  </property>
  <property fmtid="{D5CDD505-2E9C-101B-9397-08002B2CF9AE}" pid="8" name="MSIP_Label_defa4170-0d19-0005-0004-bc88714345d2_ContentBits">
    <vt:lpwstr>0</vt:lpwstr>
  </property>
</Properties>
</file>