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5" r:id="rId11"/>
    <p:sldId id="263" r:id="rId12"/>
    <p:sldId id="264" r:id="rId13"/>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80AF0DE-86E4-41DD-98FC-2EB0C0826B3B}"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327F29C-C9E9-4CB3-8EC8-C3D6CBFFF50C}"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01C6857-B52D-4AD8-A84E-ED7F00C2FD13}"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4ADDE4F-F3F2-46CF-8DA1-1B7491011EBE}"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B5D8A705-91E3-477F-A8D0-8CC4909E0B5D}"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092E470-6954-435E-B811-B57EE3F14F06}"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3005B06-818D-42B0-881F-85E42A1C1F4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4155D46-00D2-42E9-AA20-5D7D7077D4F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EA7A0EE-C4AD-4E51-BAA7-CE581164A755}"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2A5A8FF-FB12-4D8B-B8F8-AA3E55EC04D8}"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6E5AD3-1748-42B8-88CA-CBEF39C1983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B7FFBE4-BAF7-4439-A6F3-26EA129241A4}"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AEDEA36-6030-4889-A274-33939842E258}"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B1FF07C-85FE-42DF-BEFE-0EB9C978423B}"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2AD9335-2D19-4EB1-87DD-022B4634F25F}"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8AD0C59B-4A4D-4C57-9C04-A106A54E1516}"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1474413-4A7A-486B-8293-FD374535B2D9}"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3E618C7A-9BD4-45AE-89A7-A6939189029D}"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BE3480C-29D8-4B6D-A9C6-CA9E4BB7F318}"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5889A064-C1C9-40F0-BA2B-1C4E3447631A}"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93"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94"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E34DC9E8-F933-4BCB-9D45-A367B193D51B}"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EC0227AC-C4F1-4C3D-A21D-C913D5EECBD1}"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38FDF03-4A7B-4956-A411-F713F75D1C6F}"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03E1B27D-AA9D-4941-8ACE-EC406AA0F7D2}"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98"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99"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00"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D3EAFEA3-601B-483A-9F3D-1C691BF71F0C}"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02"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03"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04"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9A3F1B6B-1858-4E26-9EDA-141449DED2F6}"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08"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18F93394-553C-41D8-A6BE-9EB8C3F784AF}"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10"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11"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433D914F-2D42-470D-BC06-C9FC3CE833F5}"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1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1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15"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16"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1D43E4AF-1558-4317-A193-2BAFC68ECF42}"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18"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19"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20"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21"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22"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23"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603A68B-C6CF-4A16-AC1E-13526778A2D4}"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49484FA-BB28-4967-9E65-B42EFB36CA03}"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E7A6369-E089-49DB-9810-2E8B2C9D7741}"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14CCA88-E2D5-4377-AAEE-9AB83F8A4A92}"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9E726B0-57C6-4FF3-88D5-E1095473B592}"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6087BC6-5646-4EA5-8B8F-DA2514ECF86A}"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pt-PT"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pt-PT"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31C41C0-8B29-47A8-9EC4-8B073676C1D7}"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pt-PT" sz="6000" b="0" strike="noStrike" spc="-1">
                <a:solidFill>
                  <a:srgbClr val="000000"/>
                </a:solidFill>
                <a:latin typeface="Calibri Light"/>
              </a:rPr>
              <a:t>Clique para editar o estilo de título do Modelo Global</a:t>
            </a:r>
            <a:endParaRPr lang="pt-PT"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pt-PT" sz="1200" b="0" strike="noStrike" spc="-1">
                <a:solidFill>
                  <a:srgbClr val="8B8B8B"/>
                </a:solidFill>
                <a:latin typeface="Calibri"/>
              </a:defRPr>
            </a:lvl1pPr>
          </a:lstStyle>
          <a:p>
            <a:pPr>
              <a:lnSpc>
                <a:spcPct val="100000"/>
              </a:lnSpc>
              <a:buNone/>
            </a:pPr>
            <a:r>
              <a:rPr lang="pt-PT" sz="1200" b="0" strike="noStrike" spc="-1">
                <a:solidFill>
                  <a:srgbClr val="8B8B8B"/>
                </a:solidFill>
                <a:latin typeface="Calibri"/>
              </a:rPr>
              <a:t> </a:t>
            </a:r>
            <a:endParaRPr lang="en-US"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pt-PT" sz="1200" b="0" strike="noStrike" spc="-1">
                <a:solidFill>
                  <a:srgbClr val="8B8B8B"/>
                </a:solidFill>
                <a:latin typeface="Calibri"/>
              </a:defRPr>
            </a:lvl1pPr>
          </a:lstStyle>
          <a:p>
            <a:pPr algn="r">
              <a:lnSpc>
                <a:spcPct val="100000"/>
              </a:lnSpc>
              <a:buNone/>
            </a:pPr>
            <a:fld id="{046C8CA6-B8FB-4F27-804B-5E5733BC2C24}" type="slidenum">
              <a:rPr lang="pt-PT" sz="1200" b="0" strike="noStrike" spc="-1">
                <a:solidFill>
                  <a:srgbClr val="8B8B8B"/>
                </a:solidFill>
                <a:latin typeface="Calibri"/>
              </a:rPr>
              <a:t>‹nº›</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pt-PT"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pt-PT"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pt-PT"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pt-PT"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pt-PT" sz="4400" b="0" strike="noStrike" spc="-1">
                <a:solidFill>
                  <a:srgbClr val="000000"/>
                </a:solidFill>
                <a:latin typeface="Calibri Light"/>
              </a:rPr>
              <a:t>Clique para editar o estilo de título do Modelo Global</a:t>
            </a:r>
            <a:endParaRPr lang="pt-PT"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pt-PT" sz="2800" b="0" strike="noStrike" spc="-1">
                <a:solidFill>
                  <a:srgbClr val="000000"/>
                </a:solidFill>
                <a:latin typeface="Calibri"/>
              </a:rPr>
              <a:t>Editar os estilos de texto do Modelo Global</a:t>
            </a:r>
          </a:p>
          <a:p>
            <a:pPr marL="685800" lvl="1" indent="-228600">
              <a:lnSpc>
                <a:spcPct val="90000"/>
              </a:lnSpc>
              <a:spcBef>
                <a:spcPts val="499"/>
              </a:spcBef>
              <a:buClr>
                <a:srgbClr val="000000"/>
              </a:buClr>
              <a:buFont typeface="Arial"/>
              <a:buChar char="•"/>
            </a:pPr>
            <a:r>
              <a:rPr lang="pt-PT" sz="2400" b="0" strike="noStrike" spc="-1">
                <a:solidFill>
                  <a:srgbClr val="000000"/>
                </a:solidFill>
                <a:latin typeface="Calibri"/>
              </a:rPr>
              <a:t>Segundo nível</a:t>
            </a:r>
          </a:p>
          <a:p>
            <a:pPr marL="1143000" lvl="2" indent="-228600">
              <a:lnSpc>
                <a:spcPct val="90000"/>
              </a:lnSpc>
              <a:spcBef>
                <a:spcPts val="499"/>
              </a:spcBef>
              <a:buClr>
                <a:srgbClr val="000000"/>
              </a:buClr>
              <a:buFont typeface="Arial"/>
              <a:buChar char="•"/>
            </a:pPr>
            <a:r>
              <a:rPr lang="pt-PT" sz="2000" b="0" strike="noStrike" spc="-1">
                <a:solidFill>
                  <a:srgbClr val="000000"/>
                </a:solidFill>
                <a:latin typeface="Calibri"/>
              </a:rPr>
              <a:t>Terceiro nível</a:t>
            </a:r>
          </a:p>
          <a:p>
            <a:pPr marL="1600200" lvl="3" indent="-228600">
              <a:lnSpc>
                <a:spcPct val="90000"/>
              </a:lnSpc>
              <a:spcBef>
                <a:spcPts val="499"/>
              </a:spcBef>
              <a:buClr>
                <a:srgbClr val="000000"/>
              </a:buClr>
              <a:buFont typeface="Arial"/>
              <a:buChar char="•"/>
            </a:pPr>
            <a:r>
              <a:rPr lang="pt-PT" sz="1800" b="0" strike="noStrike" spc="-1">
                <a:solidFill>
                  <a:srgbClr val="000000"/>
                </a:solidFill>
                <a:latin typeface="Calibri"/>
              </a:rPr>
              <a:t>Quarto nível</a:t>
            </a:r>
          </a:p>
          <a:p>
            <a:pPr marL="2057400" lvl="4" indent="-228600">
              <a:lnSpc>
                <a:spcPct val="90000"/>
              </a:lnSpc>
              <a:spcBef>
                <a:spcPts val="499"/>
              </a:spcBef>
              <a:buClr>
                <a:srgbClr val="000000"/>
              </a:buClr>
              <a:buFont typeface="Arial"/>
              <a:buChar char="•"/>
            </a:pPr>
            <a:r>
              <a:rPr lang="pt-PT" sz="1800" b="0" strike="noStrike" spc="-1">
                <a:solidFill>
                  <a:srgbClr val="000000"/>
                </a:solidFill>
                <a:latin typeface="Calibri"/>
              </a:rPr>
              <a:t>Quinto nível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pt-PT" sz="1200" b="0" strike="noStrike" spc="-1">
                <a:solidFill>
                  <a:srgbClr val="8B8B8B"/>
                </a:solidFill>
                <a:latin typeface="Calibri"/>
              </a:defRPr>
            </a:lvl1pPr>
          </a:lstStyle>
          <a:p>
            <a:pPr>
              <a:lnSpc>
                <a:spcPct val="100000"/>
              </a:lnSpc>
              <a:buNone/>
            </a:pPr>
            <a:r>
              <a:rPr lang="pt-PT" sz="1200" b="0" strike="noStrike" spc="-1">
                <a:solidFill>
                  <a:srgbClr val="8B8B8B"/>
                </a:solidFill>
                <a:latin typeface="Calibri"/>
              </a:rPr>
              <a:t>&lt;date/time&gt;</a:t>
            </a:r>
            <a:endParaRPr lang="en-US"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pt-PT" sz="1200" b="0" strike="noStrike" spc="-1">
                <a:solidFill>
                  <a:srgbClr val="8B8B8B"/>
                </a:solidFill>
                <a:latin typeface="Calibri"/>
              </a:defRPr>
            </a:lvl1pPr>
          </a:lstStyle>
          <a:p>
            <a:pPr algn="r">
              <a:lnSpc>
                <a:spcPct val="100000"/>
              </a:lnSpc>
              <a:buNone/>
            </a:pPr>
            <a:fld id="{FEAF3802-ADC2-43FB-9759-10741C57491E}" type="slidenum">
              <a:rPr lang="pt-PT" sz="1200" b="0" strike="noStrike" spc="-1">
                <a:solidFill>
                  <a:srgbClr val="8B8B8B"/>
                </a:solidFill>
                <a:latin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457200"/>
            <a:ext cx="3931920" cy="1599840"/>
          </a:xfrm>
          <a:prstGeom prst="rect">
            <a:avLst/>
          </a:prstGeom>
          <a:noFill/>
          <a:ln w="0">
            <a:noFill/>
          </a:ln>
        </p:spPr>
        <p:txBody>
          <a:bodyPr anchor="b">
            <a:noAutofit/>
          </a:bodyPr>
          <a:lstStyle/>
          <a:p>
            <a:pPr>
              <a:lnSpc>
                <a:spcPct val="90000"/>
              </a:lnSpc>
              <a:buNone/>
            </a:pPr>
            <a:r>
              <a:rPr lang="pt-PT" sz="3200" b="0" strike="noStrike" spc="-1">
                <a:solidFill>
                  <a:srgbClr val="000000"/>
                </a:solidFill>
                <a:latin typeface="Calibri Light"/>
              </a:rPr>
              <a:t>Clique para editar o estilo de título do Modelo Global</a:t>
            </a:r>
            <a:endParaRPr lang="pt-PT" sz="3200" b="0" strike="noStrike" spc="-1">
              <a:solidFill>
                <a:srgbClr val="000000"/>
              </a:solidFill>
              <a:latin typeface="Calibri"/>
            </a:endParaRPr>
          </a:p>
        </p:txBody>
      </p:sp>
      <p:sp>
        <p:nvSpPr>
          <p:cNvPr id="83" name="PlaceHolder 2"/>
          <p:cNvSpPr>
            <a:spLocks noGrp="1"/>
          </p:cNvSpPr>
          <p:nvPr>
            <p:ph type="body"/>
          </p:nvPr>
        </p:nvSpPr>
        <p:spPr>
          <a:xfrm>
            <a:off x="5183280" y="987480"/>
            <a:ext cx="6171840" cy="487332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pt-PT" sz="3200" b="0" strike="noStrike" spc="-1">
                <a:solidFill>
                  <a:srgbClr val="000000"/>
                </a:solidFill>
                <a:latin typeface="Calibri"/>
              </a:rPr>
              <a:t>Editar os estilos de texto do Modelo Global</a:t>
            </a:r>
          </a:p>
          <a:p>
            <a:pPr marL="685800" lvl="1" indent="-228600">
              <a:lnSpc>
                <a:spcPct val="90000"/>
              </a:lnSpc>
              <a:spcBef>
                <a:spcPts val="499"/>
              </a:spcBef>
              <a:buClr>
                <a:srgbClr val="000000"/>
              </a:buClr>
              <a:buFont typeface="Arial"/>
              <a:buChar char="•"/>
            </a:pPr>
            <a:r>
              <a:rPr lang="pt-PT" sz="2800" b="0" strike="noStrike" spc="-1">
                <a:solidFill>
                  <a:srgbClr val="000000"/>
                </a:solidFill>
                <a:latin typeface="Calibri"/>
              </a:rPr>
              <a:t>Segundo nível</a:t>
            </a:r>
          </a:p>
          <a:p>
            <a:pPr marL="1143000" lvl="2" indent="-228600">
              <a:lnSpc>
                <a:spcPct val="90000"/>
              </a:lnSpc>
              <a:spcBef>
                <a:spcPts val="499"/>
              </a:spcBef>
              <a:buClr>
                <a:srgbClr val="000000"/>
              </a:buClr>
              <a:buFont typeface="Arial"/>
              <a:buChar char="•"/>
            </a:pPr>
            <a:r>
              <a:rPr lang="pt-PT" sz="2400" b="0" strike="noStrike" spc="-1">
                <a:solidFill>
                  <a:srgbClr val="000000"/>
                </a:solidFill>
                <a:latin typeface="Calibri"/>
              </a:rPr>
              <a:t>Terceiro nível</a:t>
            </a:r>
          </a:p>
          <a:p>
            <a:pPr marL="1600200" lvl="3" indent="-228600">
              <a:lnSpc>
                <a:spcPct val="90000"/>
              </a:lnSpc>
              <a:spcBef>
                <a:spcPts val="499"/>
              </a:spcBef>
              <a:buClr>
                <a:srgbClr val="000000"/>
              </a:buClr>
              <a:buFont typeface="Arial"/>
              <a:buChar char="•"/>
            </a:pPr>
            <a:r>
              <a:rPr lang="pt-PT" sz="2000" b="0" strike="noStrike" spc="-1">
                <a:solidFill>
                  <a:srgbClr val="000000"/>
                </a:solidFill>
                <a:latin typeface="Calibri"/>
              </a:rPr>
              <a:t>Quarto nível</a:t>
            </a:r>
          </a:p>
          <a:p>
            <a:pPr marL="2057400" lvl="4" indent="-228600">
              <a:lnSpc>
                <a:spcPct val="90000"/>
              </a:lnSpc>
              <a:spcBef>
                <a:spcPts val="499"/>
              </a:spcBef>
              <a:buClr>
                <a:srgbClr val="000000"/>
              </a:buClr>
              <a:buFont typeface="Arial"/>
              <a:buChar char="•"/>
            </a:pPr>
            <a:r>
              <a:rPr lang="pt-PT" sz="2000" b="0" strike="noStrike" spc="-1">
                <a:solidFill>
                  <a:srgbClr val="000000"/>
                </a:solidFill>
                <a:latin typeface="Calibri"/>
              </a:rPr>
              <a:t>Quinto nível</a:t>
            </a:r>
          </a:p>
        </p:txBody>
      </p:sp>
      <p:sp>
        <p:nvSpPr>
          <p:cNvPr id="84" name="PlaceHolder 3"/>
          <p:cNvSpPr>
            <a:spLocks noGrp="1"/>
          </p:cNvSpPr>
          <p:nvPr>
            <p:ph type="body"/>
          </p:nvPr>
        </p:nvSpPr>
        <p:spPr>
          <a:xfrm>
            <a:off x="839880" y="2057400"/>
            <a:ext cx="3931920" cy="3811320"/>
          </a:xfrm>
          <a:prstGeom prst="rect">
            <a:avLst/>
          </a:prstGeom>
          <a:noFill/>
          <a:ln w="0">
            <a:noFill/>
          </a:ln>
        </p:spPr>
        <p:txBody>
          <a:bodyPr anchor="t">
            <a:noAutofit/>
          </a:bodyPr>
          <a:lstStyle/>
          <a:p>
            <a:pPr>
              <a:lnSpc>
                <a:spcPct val="90000"/>
              </a:lnSpc>
              <a:spcBef>
                <a:spcPts val="1001"/>
              </a:spcBef>
              <a:buNone/>
              <a:tabLst>
                <a:tab pos="0" algn="l"/>
              </a:tabLst>
            </a:pPr>
            <a:r>
              <a:rPr lang="pt-PT" sz="1600" b="0" strike="noStrike" spc="-1">
                <a:solidFill>
                  <a:srgbClr val="000000"/>
                </a:solidFill>
                <a:latin typeface="Calibri"/>
              </a:rPr>
              <a:t>Editar os estilos de texto do Modelo Global</a:t>
            </a: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lang="pt-PT" sz="1200" b="0" strike="noStrike" spc="-1">
                <a:solidFill>
                  <a:srgbClr val="8B8B8B"/>
                </a:solidFill>
                <a:latin typeface="Calibri"/>
              </a:defRPr>
            </a:lvl1pPr>
          </a:lstStyle>
          <a:p>
            <a:pPr>
              <a:lnSpc>
                <a:spcPct val="100000"/>
              </a:lnSpc>
              <a:buNone/>
            </a:pPr>
            <a:r>
              <a:rPr lang="pt-PT" sz="1200" b="0" strike="noStrike" spc="-1">
                <a:solidFill>
                  <a:srgbClr val="8B8B8B"/>
                </a:solidFill>
                <a:latin typeface="Calibri"/>
              </a:rPr>
              <a:t>&lt;date/time&gt;</a:t>
            </a:r>
            <a:endParaRPr lang="en-US" sz="1200" b="0" strike="noStrike" spc="-1">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lang="pt-PT" sz="1200" b="0" strike="noStrike" spc="-1">
                <a:solidFill>
                  <a:srgbClr val="8B8B8B"/>
                </a:solidFill>
                <a:latin typeface="Calibri"/>
              </a:defRPr>
            </a:lvl1pPr>
          </a:lstStyle>
          <a:p>
            <a:pPr algn="r">
              <a:lnSpc>
                <a:spcPct val="100000"/>
              </a:lnSpc>
              <a:buNone/>
            </a:pPr>
            <a:fld id="{FD00122B-DF44-4BC0-8F91-2EFADF9387B9}" type="slidenum">
              <a:rPr lang="pt-PT" sz="1200" b="0" strike="noStrike" spc="-1">
                <a:solidFill>
                  <a:srgbClr val="8B8B8B"/>
                </a:solidFill>
                <a:latin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523880" y="406440"/>
            <a:ext cx="9143640" cy="2387160"/>
          </a:xfrm>
          <a:prstGeom prst="rect">
            <a:avLst/>
          </a:prstGeom>
          <a:noFill/>
          <a:ln w="0">
            <a:noFill/>
          </a:ln>
        </p:spPr>
        <p:txBody>
          <a:bodyPr anchor="b">
            <a:noAutofit/>
          </a:bodyPr>
          <a:lstStyle/>
          <a:p>
            <a:pPr algn="ctr">
              <a:lnSpc>
                <a:spcPct val="90000"/>
              </a:lnSpc>
              <a:buNone/>
            </a:pPr>
            <a:r>
              <a:rPr lang="pt-PT" sz="6000" b="0" strike="noStrike" spc="-1">
                <a:solidFill>
                  <a:srgbClr val="000000"/>
                </a:solidFill>
                <a:latin typeface="Calibri Light"/>
              </a:rPr>
              <a:t>Jogos em C</a:t>
            </a:r>
            <a:endParaRPr lang="pt-PT" sz="6000" b="0" strike="noStrike" spc="-1">
              <a:solidFill>
                <a:srgbClr val="000000"/>
              </a:solidFill>
              <a:latin typeface="Calibri"/>
            </a:endParaRPr>
          </a:p>
        </p:txBody>
      </p:sp>
      <p:sp>
        <p:nvSpPr>
          <p:cNvPr id="125"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algn="ctr">
              <a:lnSpc>
                <a:spcPct val="90000"/>
              </a:lnSpc>
              <a:spcBef>
                <a:spcPts val="1001"/>
              </a:spcBef>
              <a:buNone/>
              <a:tabLst>
                <a:tab pos="0" algn="l"/>
              </a:tabLst>
            </a:pPr>
            <a:r>
              <a:rPr lang="pt-PT" sz="2400" b="0" strike="noStrike" spc="-1">
                <a:solidFill>
                  <a:srgbClr val="000000"/>
                </a:solidFill>
                <a:latin typeface="Calibri"/>
              </a:rPr>
              <a:t>Artem Shemendiuk nº3</a:t>
            </a:r>
            <a:endParaRPr lang="en-US" sz="2400" b="0" strike="noStrike" spc="-1">
              <a:latin typeface="Arial"/>
            </a:endParaRPr>
          </a:p>
          <a:p>
            <a:pPr algn="ctr">
              <a:lnSpc>
                <a:spcPct val="90000"/>
              </a:lnSpc>
              <a:spcBef>
                <a:spcPts val="1001"/>
              </a:spcBef>
              <a:buNone/>
              <a:tabLst>
                <a:tab pos="0" algn="l"/>
              </a:tabLst>
            </a:pPr>
            <a:r>
              <a:rPr lang="pt-PT" sz="2400" b="0" strike="noStrike" spc="-1">
                <a:solidFill>
                  <a:srgbClr val="000000"/>
                </a:solidFill>
                <a:latin typeface="Calibri"/>
              </a:rPr>
              <a:t>13</a:t>
            </a:r>
            <a:r>
              <a:rPr lang="en-US" sz="2400" b="0" strike="noStrike" spc="-1">
                <a:solidFill>
                  <a:srgbClr val="000000"/>
                </a:solidFill>
                <a:latin typeface="Calibri"/>
              </a:rPr>
              <a:t>/06/2024</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pt-PT" sz="4400" b="0" strike="noStrike" spc="-1">
                <a:solidFill>
                  <a:srgbClr val="000000"/>
                </a:solidFill>
                <a:latin typeface="Calibri Light"/>
              </a:rPr>
              <a:t>Conclusão</a:t>
            </a:r>
            <a:endParaRPr lang="pt-PT" sz="4400" b="0" strike="noStrike" spc="-1">
              <a:solidFill>
                <a:srgbClr val="000000"/>
              </a:solidFill>
              <a:latin typeface="Calibri"/>
            </a:endParaRPr>
          </a:p>
        </p:txBody>
      </p:sp>
      <p:sp>
        <p:nvSpPr>
          <p:cNvPr id="146" name="PlaceHolder 2"/>
          <p:cNvSpPr>
            <a:spLocks noGrp="1"/>
          </p:cNvSpPr>
          <p:nvPr>
            <p:ph/>
          </p:nvPr>
        </p:nvSpPr>
        <p:spPr>
          <a:xfrm>
            <a:off x="612997" y="1690200"/>
            <a:ext cx="10515240" cy="4350960"/>
          </a:xfrm>
          <a:prstGeom prst="rect">
            <a:avLst/>
          </a:prstGeom>
          <a:noFill/>
          <a:ln w="0">
            <a:noFill/>
          </a:ln>
        </p:spPr>
        <p:txBody>
          <a:bodyPr anchor="t">
            <a:noAutofit/>
          </a:bodyPr>
          <a:lstStyle/>
          <a:p>
            <a:pPr>
              <a:lnSpc>
                <a:spcPct val="90000"/>
              </a:lnSpc>
              <a:spcBef>
                <a:spcPts val="1001"/>
              </a:spcBef>
              <a:buNone/>
              <a:tabLst>
                <a:tab pos="0" algn="l"/>
              </a:tabLst>
            </a:pPr>
            <a:r>
              <a:rPr lang="pt-PT" sz="2800" b="0" strike="noStrike" spc="-1" dirty="0">
                <a:solidFill>
                  <a:srgbClr val="000000"/>
                </a:solidFill>
                <a:latin typeface="Calibri"/>
              </a:rPr>
              <a:t>   Nesta apresentação mostrei meu programa na linguagem de programação C. Trabalhei neste projeto durante vários dias, desenvolvendo quatro jogos diferentes que ofereciam desafios divertidos e variados. Foi uma experiência maravilhosa que me ajudou a aprender mais sobre programação e lógica.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pt-PT" sz="4400" b="0" strike="noStrike" spc="-1">
                <a:solidFill>
                  <a:srgbClr val="000000"/>
                </a:solidFill>
                <a:latin typeface="Calibri Light"/>
              </a:rPr>
              <a:t>Índice</a:t>
            </a:r>
            <a:endParaRPr lang="pt-PT" sz="4400" b="0" strike="noStrike" spc="-1">
              <a:solidFill>
                <a:srgbClr val="000000"/>
              </a:solidFill>
              <a:latin typeface="Calibri"/>
            </a:endParaRPr>
          </a:p>
        </p:txBody>
      </p:sp>
      <p:sp>
        <p:nvSpPr>
          <p:cNvPr id="127" name="PlaceHolder 2"/>
          <p:cNvSpPr>
            <a:spLocks noGrp="1"/>
          </p:cNvSpPr>
          <p:nvPr>
            <p:ph/>
          </p:nvPr>
        </p:nvSpPr>
        <p:spPr>
          <a:xfrm>
            <a:off x="838080" y="1825560"/>
            <a:ext cx="10515240" cy="4350960"/>
          </a:xfrm>
          <a:prstGeom prst="rect">
            <a:avLst/>
          </a:prstGeom>
          <a:noFill/>
          <a:ln w="0">
            <a:noFill/>
          </a:ln>
        </p:spPr>
        <p:txBody>
          <a:bodyPr anchor="t">
            <a:normAutofit fontScale="94000"/>
          </a:bodyPr>
          <a:lstStyle/>
          <a:p>
            <a:pPr marL="514440" indent="-514440">
              <a:lnSpc>
                <a:spcPct val="90000"/>
              </a:lnSpc>
              <a:spcBef>
                <a:spcPts val="1001"/>
              </a:spcBef>
              <a:buClr>
                <a:srgbClr val="000000"/>
              </a:buClr>
              <a:buFont typeface="Calibri Light"/>
              <a:buAutoNum type="arabicPeriod"/>
            </a:pPr>
            <a:r>
              <a:rPr lang="pt-PT" sz="2800" b="0" strike="noStrike" spc="-1" dirty="0">
                <a:solidFill>
                  <a:srgbClr val="000000"/>
                </a:solidFill>
                <a:latin typeface="Calibri"/>
              </a:rPr>
              <a:t>Introdução</a:t>
            </a:r>
          </a:p>
          <a:p>
            <a:pPr marL="514440" indent="-514440">
              <a:lnSpc>
                <a:spcPct val="90000"/>
              </a:lnSpc>
              <a:spcBef>
                <a:spcPts val="1001"/>
              </a:spcBef>
              <a:buClr>
                <a:srgbClr val="000000"/>
              </a:buClr>
              <a:buFont typeface="Calibri Light"/>
              <a:buAutoNum type="arabicPeriod"/>
            </a:pPr>
            <a:r>
              <a:rPr lang="pt-PT" sz="2800" b="0" strike="noStrike" spc="-1" dirty="0">
                <a:solidFill>
                  <a:srgbClr val="000000"/>
                </a:solidFill>
                <a:latin typeface="Calibri"/>
              </a:rPr>
              <a:t>Apresentação dos Jogos</a:t>
            </a:r>
          </a:p>
          <a:p>
            <a:pPr marL="971640" lvl="1" indent="-514440">
              <a:lnSpc>
                <a:spcPct val="90000"/>
              </a:lnSpc>
              <a:spcBef>
                <a:spcPts val="499"/>
              </a:spcBef>
              <a:buClr>
                <a:srgbClr val="000000"/>
              </a:buClr>
              <a:buFont typeface="Calibri Light"/>
              <a:buAutoNum type="arabicPeriod"/>
            </a:pPr>
            <a:r>
              <a:rPr lang="pt-PT" sz="2400" b="0" strike="noStrike" spc="-1" dirty="0">
                <a:solidFill>
                  <a:srgbClr val="000000"/>
                </a:solidFill>
                <a:latin typeface="Calibri"/>
              </a:rPr>
              <a:t>Jogo de Cálculos</a:t>
            </a:r>
          </a:p>
          <a:p>
            <a:pPr marL="971640" lvl="1" indent="-514440">
              <a:lnSpc>
                <a:spcPct val="90000"/>
              </a:lnSpc>
              <a:spcBef>
                <a:spcPts val="499"/>
              </a:spcBef>
              <a:buClr>
                <a:srgbClr val="000000"/>
              </a:buClr>
              <a:buFont typeface="Calibri Light"/>
              <a:buAutoNum type="arabicPeriod"/>
            </a:pPr>
            <a:r>
              <a:rPr lang="pt-PT" sz="2400" b="0" strike="noStrike" spc="-1" dirty="0">
                <a:solidFill>
                  <a:srgbClr val="000000"/>
                </a:solidFill>
                <a:latin typeface="Calibri"/>
              </a:rPr>
              <a:t>Adivinhe o Número</a:t>
            </a:r>
          </a:p>
          <a:p>
            <a:pPr marL="971640" lvl="1" indent="-514440">
              <a:lnSpc>
                <a:spcPct val="90000"/>
              </a:lnSpc>
              <a:spcBef>
                <a:spcPts val="499"/>
              </a:spcBef>
              <a:buClr>
                <a:srgbClr val="000000"/>
              </a:buClr>
              <a:buFont typeface="Calibri Light"/>
              <a:buAutoNum type="arabicPeriod"/>
            </a:pPr>
            <a:r>
              <a:rPr lang="pt-PT" sz="2400" b="0" strike="noStrike" spc="-1" dirty="0">
                <a:solidFill>
                  <a:srgbClr val="000000"/>
                </a:solidFill>
                <a:latin typeface="Calibri"/>
              </a:rPr>
              <a:t>Pedra, Papel, Tesoura</a:t>
            </a:r>
          </a:p>
          <a:p>
            <a:pPr marL="971640" lvl="1" indent="-514440">
              <a:lnSpc>
                <a:spcPct val="90000"/>
              </a:lnSpc>
              <a:spcBef>
                <a:spcPts val="499"/>
              </a:spcBef>
              <a:buClr>
                <a:srgbClr val="000000"/>
              </a:buClr>
              <a:buFont typeface="Calibri Light"/>
              <a:buAutoNum type="arabicPeriod"/>
            </a:pPr>
            <a:r>
              <a:rPr lang="pt-PT" sz="2400" b="0" strike="noStrike" spc="-1" dirty="0">
                <a:solidFill>
                  <a:srgbClr val="000000"/>
                </a:solidFill>
                <a:latin typeface="Calibri"/>
              </a:rPr>
              <a:t>Adivinhe a Palavra</a:t>
            </a:r>
          </a:p>
          <a:p>
            <a:pPr marL="514440" indent="-514440">
              <a:lnSpc>
                <a:spcPct val="90000"/>
              </a:lnSpc>
              <a:spcBef>
                <a:spcPts val="1001"/>
              </a:spcBef>
              <a:buClr>
                <a:srgbClr val="000000"/>
              </a:buClr>
              <a:buFont typeface="Calibri Light"/>
              <a:buAutoNum type="arabicPeriod"/>
            </a:pPr>
            <a:r>
              <a:rPr lang="pt-PT" sz="2800" b="0" strike="noStrike" spc="-1" dirty="0">
                <a:solidFill>
                  <a:srgbClr val="000000"/>
                </a:solidFill>
                <a:latin typeface="Calibri"/>
              </a:rPr>
              <a:t>Análise</a:t>
            </a:r>
          </a:p>
          <a:p>
            <a:pPr marL="514440" indent="-514440">
              <a:lnSpc>
                <a:spcPct val="90000"/>
              </a:lnSpc>
              <a:spcBef>
                <a:spcPts val="1001"/>
              </a:spcBef>
              <a:buClr>
                <a:srgbClr val="000000"/>
              </a:buClr>
              <a:buFont typeface="Calibri Light"/>
              <a:buAutoNum type="arabicPeriod"/>
            </a:pPr>
            <a:r>
              <a:rPr lang="pt-PT" sz="2800" b="0" strike="noStrike" spc="-1" dirty="0">
                <a:solidFill>
                  <a:srgbClr val="000000"/>
                </a:solidFill>
                <a:latin typeface="Calibri"/>
              </a:rPr>
              <a:t>Manual do Utilizador</a:t>
            </a:r>
          </a:p>
          <a:p>
            <a:pPr marL="514440" indent="-514440">
              <a:lnSpc>
                <a:spcPct val="90000"/>
              </a:lnSpc>
              <a:spcBef>
                <a:spcPts val="1001"/>
              </a:spcBef>
              <a:buClr>
                <a:srgbClr val="000000"/>
              </a:buClr>
              <a:buFont typeface="Calibri Light"/>
              <a:buAutoNum type="arabicPeriod"/>
            </a:pPr>
            <a:r>
              <a:rPr lang="pt-PT" sz="2800" b="0" strike="noStrike" spc="-1" dirty="0">
                <a:solidFill>
                  <a:srgbClr val="000000"/>
                </a:solidFill>
                <a:latin typeface="Calibri"/>
              </a:rPr>
              <a:t>Conclusão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pt-PT" sz="4400" b="0" strike="noStrike" spc="-1">
                <a:solidFill>
                  <a:srgbClr val="000000"/>
                </a:solidFill>
                <a:latin typeface="Calibri Light"/>
              </a:rPr>
              <a:t>Introdução</a:t>
            </a:r>
            <a:endParaRPr lang="pt-PT" sz="4400" b="0" strike="noStrike" spc="-1">
              <a:solidFill>
                <a:srgbClr val="000000"/>
              </a:solidFill>
              <a:latin typeface="Calibri"/>
            </a:endParaRPr>
          </a:p>
        </p:txBody>
      </p:sp>
      <p:sp>
        <p:nvSpPr>
          <p:cNvPr id="129" name="PlaceHolder 2"/>
          <p:cNvSpPr>
            <a:spLocks noGrp="1"/>
          </p:cNvSpPr>
          <p:nvPr>
            <p:ph/>
          </p:nvPr>
        </p:nvSpPr>
        <p:spPr>
          <a:xfrm>
            <a:off x="612997" y="1690200"/>
            <a:ext cx="10515240" cy="4350960"/>
          </a:xfrm>
          <a:prstGeom prst="rect">
            <a:avLst/>
          </a:prstGeom>
          <a:noFill/>
          <a:ln w="0">
            <a:noFill/>
          </a:ln>
        </p:spPr>
        <p:txBody>
          <a:bodyPr anchor="t">
            <a:noAutofit/>
          </a:bodyPr>
          <a:lstStyle/>
          <a:p>
            <a:pPr>
              <a:lnSpc>
                <a:spcPct val="90000"/>
              </a:lnSpc>
              <a:spcBef>
                <a:spcPts val="1001"/>
              </a:spcBef>
              <a:buNone/>
              <a:tabLst>
                <a:tab pos="0" algn="l"/>
              </a:tabLst>
            </a:pPr>
            <a:r>
              <a:rPr lang="pt-PT" sz="2800" b="0" strike="noStrike" spc="-1" dirty="0">
                <a:solidFill>
                  <a:srgbClr val="000000"/>
                </a:solidFill>
                <a:latin typeface="Calibri"/>
              </a:rPr>
              <a:t>   Ola, hoje vou apresentar um programa desenvolvido em C, que inclui quatro jogos distintos: Jogo de Cálculos, Adivinhe o Número, Pedra, Papel, Tesoura e Adivinhe a Palavra. Cada jogo possui suas próprias regras e objetivos, proporcionando uma experiência divertida e variada para os utilizadores.</a:t>
            </a:r>
          </a:p>
          <a:p>
            <a:pPr>
              <a:lnSpc>
                <a:spcPct val="90000"/>
              </a:lnSpc>
              <a:spcBef>
                <a:spcPts val="1001"/>
              </a:spcBef>
              <a:buNone/>
              <a:tabLst>
                <a:tab pos="0" algn="l"/>
              </a:tabLst>
            </a:pPr>
            <a:endParaRPr lang="pt-PT" sz="2800" b="0" strike="noStrike" spc="-1" dirty="0">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9880" y="317880"/>
            <a:ext cx="5136480" cy="1242000"/>
          </a:xfrm>
          <a:prstGeom prst="rect">
            <a:avLst/>
          </a:prstGeom>
          <a:noFill/>
          <a:ln w="0">
            <a:noFill/>
          </a:ln>
        </p:spPr>
        <p:txBody>
          <a:bodyPr anchor="b">
            <a:normAutofit/>
          </a:bodyPr>
          <a:lstStyle/>
          <a:p>
            <a:pPr>
              <a:lnSpc>
                <a:spcPct val="90000"/>
              </a:lnSpc>
              <a:buNone/>
            </a:pPr>
            <a:r>
              <a:rPr lang="pt-PT" sz="3600" b="0" strike="noStrike" spc="-1">
                <a:solidFill>
                  <a:srgbClr val="000000"/>
                </a:solidFill>
                <a:latin typeface="Calibri Light"/>
              </a:rPr>
              <a:t>Jogo de Cálculos</a:t>
            </a:r>
            <a:endParaRPr lang="pt-PT" sz="3600" b="0" strike="noStrike" spc="-1">
              <a:solidFill>
                <a:srgbClr val="000000"/>
              </a:solidFill>
              <a:latin typeface="Calibri"/>
            </a:endParaRPr>
          </a:p>
        </p:txBody>
      </p:sp>
      <p:sp>
        <p:nvSpPr>
          <p:cNvPr id="131" name="PlaceHolder 2"/>
          <p:cNvSpPr>
            <a:spLocks noGrp="1"/>
          </p:cNvSpPr>
          <p:nvPr>
            <p:ph/>
          </p:nvPr>
        </p:nvSpPr>
        <p:spPr>
          <a:xfrm>
            <a:off x="625625" y="1758434"/>
            <a:ext cx="5106960" cy="4210560"/>
          </a:xfrm>
          <a:prstGeom prst="rect">
            <a:avLst/>
          </a:prstGeom>
          <a:noFill/>
          <a:ln w="0">
            <a:noFill/>
          </a:ln>
        </p:spPr>
        <p:txBody>
          <a:bodyPr anchor="t">
            <a:normAutofit/>
          </a:bodyPr>
          <a:lstStyle/>
          <a:p>
            <a:pPr>
              <a:lnSpc>
                <a:spcPct val="90000"/>
              </a:lnSpc>
              <a:spcBef>
                <a:spcPts val="1001"/>
              </a:spcBef>
              <a:buNone/>
              <a:tabLst>
                <a:tab pos="0" algn="l"/>
              </a:tabLst>
            </a:pPr>
            <a:r>
              <a:rPr lang="pt-PT" sz="2400" b="0" strike="noStrike" spc="-1" dirty="0">
                <a:solidFill>
                  <a:srgbClr val="000000"/>
                </a:solidFill>
                <a:latin typeface="Calibri"/>
              </a:rPr>
              <a:t>   O Jogo de Cálculos desafia com expressões matemáticas simples envolvendo duas variáveis (a e b) e operações básicas. Começa com 3 pontos de vida e requer 3 respostas corretas para vencer. Respostas certas aumentam os pontos, erradas diminuem os pontos de vida. Termina ao atingir a pontuação necessária ou perder todos os pontos de vida.</a:t>
            </a:r>
          </a:p>
        </p:txBody>
      </p:sp>
      <p:pic>
        <p:nvPicPr>
          <p:cNvPr id="132" name="Marcador de Posição de Conteúdo 7"/>
          <p:cNvPicPr/>
          <p:nvPr/>
        </p:nvPicPr>
        <p:blipFill>
          <a:blip r:embed="rId2"/>
          <a:stretch/>
        </p:blipFill>
        <p:spPr>
          <a:xfrm>
            <a:off x="5976360" y="2228981"/>
            <a:ext cx="5963040" cy="189360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9880" y="317880"/>
            <a:ext cx="5136480" cy="1242000"/>
          </a:xfrm>
          <a:prstGeom prst="rect">
            <a:avLst/>
          </a:prstGeom>
          <a:noFill/>
          <a:ln w="0">
            <a:noFill/>
          </a:ln>
        </p:spPr>
        <p:txBody>
          <a:bodyPr anchor="b">
            <a:normAutofit/>
          </a:bodyPr>
          <a:lstStyle/>
          <a:p>
            <a:pPr>
              <a:lnSpc>
                <a:spcPct val="90000"/>
              </a:lnSpc>
              <a:buNone/>
            </a:pPr>
            <a:r>
              <a:rPr lang="pt-PT" sz="3600" b="0" strike="noStrike" spc="-1">
                <a:solidFill>
                  <a:srgbClr val="000000"/>
                </a:solidFill>
                <a:latin typeface="Calibri Light"/>
              </a:rPr>
              <a:t>Adivinhe o Número</a:t>
            </a:r>
            <a:endParaRPr lang="pt-PT" sz="3600" b="0" strike="noStrike" spc="-1">
              <a:solidFill>
                <a:srgbClr val="000000"/>
              </a:solidFill>
              <a:latin typeface="Calibri"/>
            </a:endParaRPr>
          </a:p>
        </p:txBody>
      </p:sp>
      <p:sp>
        <p:nvSpPr>
          <p:cNvPr id="134" name="PlaceHolder 2"/>
          <p:cNvSpPr>
            <a:spLocks noGrp="1"/>
          </p:cNvSpPr>
          <p:nvPr>
            <p:ph/>
          </p:nvPr>
        </p:nvSpPr>
        <p:spPr>
          <a:xfrm>
            <a:off x="612241" y="1672422"/>
            <a:ext cx="5136480" cy="4210560"/>
          </a:xfrm>
          <a:prstGeom prst="rect">
            <a:avLst/>
          </a:prstGeom>
          <a:noFill/>
          <a:ln w="0">
            <a:noFill/>
          </a:ln>
        </p:spPr>
        <p:txBody>
          <a:bodyPr anchor="t">
            <a:normAutofit/>
          </a:bodyPr>
          <a:lstStyle/>
          <a:p>
            <a:pPr>
              <a:lnSpc>
                <a:spcPct val="90000"/>
              </a:lnSpc>
              <a:spcBef>
                <a:spcPts val="1001"/>
              </a:spcBef>
              <a:buNone/>
              <a:tabLst>
                <a:tab pos="0" algn="l"/>
              </a:tabLst>
            </a:pPr>
            <a:r>
              <a:rPr lang="pt-PT" sz="2400" b="0" strike="noStrike" spc="-1" dirty="0">
                <a:solidFill>
                  <a:srgbClr val="000000"/>
                </a:solidFill>
                <a:latin typeface="Calibri"/>
              </a:rPr>
              <a:t>   Em Adivinhe o Número, o jogador tenta adivinhar um número entre 1 e 100. Recebe dicas se o número é maior ou menor após cada tentativa. Começa com 8 pontos de vida, perdendo um por tentativa incorreta. Termina ao acertar o número ou perder todos os pontos.</a:t>
            </a:r>
          </a:p>
        </p:txBody>
      </p:sp>
      <p:pic>
        <p:nvPicPr>
          <p:cNvPr id="135" name="Marcador de Posição de Conteúdo 7"/>
          <p:cNvPicPr/>
          <p:nvPr/>
        </p:nvPicPr>
        <p:blipFill>
          <a:blip r:embed="rId2"/>
          <a:stretch/>
        </p:blipFill>
        <p:spPr>
          <a:xfrm>
            <a:off x="6443280" y="2044080"/>
            <a:ext cx="5019840" cy="24670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9880" y="317880"/>
            <a:ext cx="5136480" cy="1242000"/>
          </a:xfrm>
          <a:prstGeom prst="rect">
            <a:avLst/>
          </a:prstGeom>
          <a:noFill/>
          <a:ln w="0">
            <a:noFill/>
          </a:ln>
        </p:spPr>
        <p:txBody>
          <a:bodyPr anchor="b">
            <a:normAutofit/>
          </a:bodyPr>
          <a:lstStyle/>
          <a:p>
            <a:pPr>
              <a:lnSpc>
                <a:spcPct val="90000"/>
              </a:lnSpc>
              <a:buNone/>
            </a:pPr>
            <a:r>
              <a:rPr lang="pt-PT" sz="3600" b="0" strike="noStrike" spc="-1">
                <a:solidFill>
                  <a:srgbClr val="000000"/>
                </a:solidFill>
                <a:latin typeface="Calibri Light"/>
              </a:rPr>
              <a:t>Pedra, Papel, Tesoura</a:t>
            </a:r>
            <a:endParaRPr lang="pt-PT" sz="3600" b="0" strike="noStrike" spc="-1">
              <a:solidFill>
                <a:srgbClr val="000000"/>
              </a:solidFill>
              <a:latin typeface="Calibri"/>
            </a:endParaRPr>
          </a:p>
        </p:txBody>
      </p:sp>
      <p:pic>
        <p:nvPicPr>
          <p:cNvPr id="137" name="Marcador de Posição de Conteúdo 5"/>
          <p:cNvPicPr/>
          <p:nvPr/>
        </p:nvPicPr>
        <p:blipFill>
          <a:blip r:embed="rId2"/>
          <a:stretch/>
        </p:blipFill>
        <p:spPr>
          <a:xfrm>
            <a:off x="6218280" y="2233080"/>
            <a:ext cx="5596920" cy="2391480"/>
          </a:xfrm>
          <a:prstGeom prst="rect">
            <a:avLst/>
          </a:prstGeom>
          <a:ln w="0">
            <a:noFill/>
          </a:ln>
        </p:spPr>
      </p:pic>
      <p:sp>
        <p:nvSpPr>
          <p:cNvPr id="138" name="PlaceHolder 2"/>
          <p:cNvSpPr>
            <a:spLocks noGrp="1"/>
          </p:cNvSpPr>
          <p:nvPr>
            <p:ph/>
          </p:nvPr>
        </p:nvSpPr>
        <p:spPr>
          <a:xfrm>
            <a:off x="653760" y="1800637"/>
            <a:ext cx="5136480" cy="4210560"/>
          </a:xfrm>
          <a:prstGeom prst="rect">
            <a:avLst/>
          </a:prstGeom>
          <a:noFill/>
          <a:ln w="0">
            <a:noFill/>
          </a:ln>
        </p:spPr>
        <p:txBody>
          <a:bodyPr anchor="t">
            <a:normAutofit fontScale="97000"/>
          </a:bodyPr>
          <a:lstStyle/>
          <a:p>
            <a:pPr>
              <a:lnSpc>
                <a:spcPct val="90000"/>
              </a:lnSpc>
              <a:spcBef>
                <a:spcPts val="1001"/>
              </a:spcBef>
              <a:buNone/>
              <a:tabLst>
                <a:tab pos="0" algn="l"/>
              </a:tabLst>
            </a:pPr>
            <a:r>
              <a:rPr lang="pt-PT" sz="2400" b="0" strike="noStrike" spc="-1" dirty="0">
                <a:solidFill>
                  <a:srgbClr val="000000"/>
                </a:solidFill>
                <a:latin typeface="Calibri"/>
              </a:rPr>
              <a:t>   No Pedra, Papel, Tesoura, o jogador enfrenta o computador escolhendo entre pedra, papel ou tesoura. As regras são simples: pedra vence tesoura, tesoura vence papel e papel vence pedra. Começa com 5 pontos de vida e precisa de 3 vitórias. Cada vitória dá um ponto, cada derrota tira um ponto de vida. O jogo acaba com 3 vitórias ou zero pontos de vida.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9880" y="317880"/>
            <a:ext cx="5136480" cy="1242000"/>
          </a:xfrm>
          <a:prstGeom prst="rect">
            <a:avLst/>
          </a:prstGeom>
          <a:noFill/>
          <a:ln w="0">
            <a:noFill/>
          </a:ln>
        </p:spPr>
        <p:txBody>
          <a:bodyPr anchor="b">
            <a:normAutofit/>
          </a:bodyPr>
          <a:lstStyle/>
          <a:p>
            <a:pPr>
              <a:lnSpc>
                <a:spcPct val="90000"/>
              </a:lnSpc>
              <a:buNone/>
            </a:pPr>
            <a:r>
              <a:rPr lang="pt-PT" sz="3600" b="0" strike="noStrike" spc="-1">
                <a:solidFill>
                  <a:srgbClr val="000000"/>
                </a:solidFill>
                <a:latin typeface="Calibri Light"/>
              </a:rPr>
              <a:t>Adivinhe a palavra</a:t>
            </a:r>
            <a:endParaRPr lang="pt-PT" sz="3600" b="0" strike="noStrike" spc="-1">
              <a:solidFill>
                <a:srgbClr val="000000"/>
              </a:solidFill>
              <a:latin typeface="Calibri"/>
            </a:endParaRPr>
          </a:p>
        </p:txBody>
      </p:sp>
      <p:pic>
        <p:nvPicPr>
          <p:cNvPr id="140" name="Marcador de Posição de Conteúdo 4"/>
          <p:cNvPicPr/>
          <p:nvPr/>
        </p:nvPicPr>
        <p:blipFill>
          <a:blip r:embed="rId2"/>
          <a:stretch/>
        </p:blipFill>
        <p:spPr>
          <a:xfrm>
            <a:off x="6505920" y="2072160"/>
            <a:ext cx="4968360" cy="2366640"/>
          </a:xfrm>
          <a:prstGeom prst="rect">
            <a:avLst/>
          </a:prstGeom>
          <a:ln w="0">
            <a:noFill/>
          </a:ln>
        </p:spPr>
      </p:pic>
      <p:sp>
        <p:nvSpPr>
          <p:cNvPr id="141" name="PlaceHolder 2"/>
          <p:cNvSpPr>
            <a:spLocks noGrp="1"/>
          </p:cNvSpPr>
          <p:nvPr>
            <p:ph/>
          </p:nvPr>
        </p:nvSpPr>
        <p:spPr>
          <a:xfrm>
            <a:off x="619006" y="1869369"/>
            <a:ext cx="5258880" cy="4210560"/>
          </a:xfrm>
          <a:prstGeom prst="rect">
            <a:avLst/>
          </a:prstGeom>
          <a:noFill/>
          <a:ln w="0">
            <a:noFill/>
          </a:ln>
        </p:spPr>
        <p:txBody>
          <a:bodyPr anchor="t">
            <a:normAutofit/>
          </a:bodyPr>
          <a:lstStyle/>
          <a:p>
            <a:pPr>
              <a:lnSpc>
                <a:spcPct val="90000"/>
              </a:lnSpc>
              <a:spcBef>
                <a:spcPts val="1001"/>
              </a:spcBef>
              <a:buNone/>
              <a:tabLst>
                <a:tab pos="0" algn="l"/>
              </a:tabLst>
            </a:pPr>
            <a:r>
              <a:rPr lang="pt-PT" sz="2400" b="0" strike="noStrike" spc="-1" dirty="0">
                <a:solidFill>
                  <a:srgbClr val="000000"/>
                </a:solidFill>
                <a:latin typeface="Calibri"/>
              </a:rPr>
              <a:t>   No Adivinhe a Palavra, o jogador tenta adivinhar letras de uma palavra oculta. Começa com 10 pontos de vida. Letras corretas aumentam os pontos, tentativas incorretas diminuem os pontos. Termina ao adivinhar todas as letras ou perder todos os pontos de vida.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9880" y="353327"/>
            <a:ext cx="5136480" cy="589209"/>
          </a:xfrm>
          <a:prstGeom prst="rect">
            <a:avLst/>
          </a:prstGeom>
          <a:noFill/>
          <a:ln w="0">
            <a:noFill/>
          </a:ln>
        </p:spPr>
        <p:txBody>
          <a:bodyPr anchor="b">
            <a:normAutofit/>
          </a:bodyPr>
          <a:lstStyle/>
          <a:p>
            <a:pPr>
              <a:lnSpc>
                <a:spcPct val="90000"/>
              </a:lnSpc>
              <a:buNone/>
            </a:pPr>
            <a:r>
              <a:rPr lang="pt-PT" sz="3600" b="0" strike="noStrike" spc="-1" dirty="0">
                <a:solidFill>
                  <a:srgbClr val="000000"/>
                </a:solidFill>
                <a:latin typeface="Calibri"/>
              </a:rPr>
              <a:t>Análise de </a:t>
            </a:r>
            <a:r>
              <a:rPr lang="pt-PT" sz="3600" b="0" strike="noStrike" spc="-1" dirty="0" err="1">
                <a:solidFill>
                  <a:srgbClr val="000000"/>
                </a:solidFill>
                <a:latin typeface="Calibri"/>
              </a:rPr>
              <a:t>main.c</a:t>
            </a:r>
            <a:endParaRPr lang="pt-PT" sz="3600" b="0" strike="noStrike" spc="-1" dirty="0">
              <a:solidFill>
                <a:srgbClr val="000000"/>
              </a:solidFill>
              <a:latin typeface="Calibri"/>
            </a:endParaRPr>
          </a:p>
        </p:txBody>
      </p:sp>
      <p:sp>
        <p:nvSpPr>
          <p:cNvPr id="3" name="Rectangle 2">
            <a:extLst>
              <a:ext uri="{FF2B5EF4-FFF2-40B4-BE49-F238E27FC236}">
                <a16:creationId xmlns:a16="http://schemas.microsoft.com/office/drawing/2014/main" id="{64298BCA-D26A-49F8-B8CE-DD19802581E2}"/>
              </a:ext>
            </a:extLst>
          </p:cNvPr>
          <p:cNvSpPr>
            <a:spLocks noChangeArrowheads="1"/>
          </p:cNvSpPr>
          <p:nvPr/>
        </p:nvSpPr>
        <p:spPr bwMode="auto">
          <a:xfrm>
            <a:off x="839880" y="995473"/>
            <a:ext cx="10470545"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pt-PT" altLang="pt-PT" b="1" dirty="0">
                <a:latin typeface="Arial" panose="020B0604020202020204" pitchFamily="34" charset="0"/>
              </a:rPr>
              <a:t>I</a:t>
            </a:r>
            <a:r>
              <a:rPr kumimoji="0" lang="pt-PT" altLang="pt-PT" b="1" i="0" strike="noStrike" cap="none" normalizeH="0" baseline="0" dirty="0">
                <a:ln>
                  <a:noFill/>
                </a:ln>
                <a:solidFill>
                  <a:schemeClr val="tx1"/>
                </a:solidFill>
                <a:effectLst/>
                <a:latin typeface="Arial" panose="020B0604020202020204" pitchFamily="34" charset="0"/>
              </a:rPr>
              <a:t>nicialização e Configurações</a:t>
            </a:r>
            <a:r>
              <a:rPr kumimoji="0" lang="pt-PT" altLang="pt-PT"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err="1">
                <a:ln>
                  <a:noFill/>
                </a:ln>
                <a:solidFill>
                  <a:schemeClr val="tx1"/>
                </a:solidFill>
                <a:effectLst/>
                <a:latin typeface="Arial Unicode MS" panose="020B0604020202020204" pitchFamily="34" charset="-128"/>
              </a:rPr>
              <a:t>srand</a:t>
            </a:r>
            <a:r>
              <a:rPr kumimoji="0" lang="pt-PT" altLang="pt-PT" sz="1600" b="0" i="0" strike="noStrike" cap="none" normalizeH="0" baseline="0" dirty="0">
                <a:ln>
                  <a:noFill/>
                </a:ln>
                <a:solidFill>
                  <a:schemeClr val="tx1"/>
                </a:solidFill>
                <a:effectLst/>
                <a:latin typeface="Arial Unicode MS" panose="020B0604020202020204" pitchFamily="34" charset="-128"/>
              </a:rPr>
              <a:t>(time(NULL))</a:t>
            </a:r>
            <a:r>
              <a:rPr kumimoji="0" lang="pt-PT" altLang="pt-PT" sz="1600" b="0" i="0" strike="noStrike" cap="none" normalizeH="0" baseline="0" dirty="0">
                <a:ln>
                  <a:noFill/>
                </a:ln>
                <a:solidFill>
                  <a:schemeClr val="tx1"/>
                </a:solidFill>
                <a:effectLst/>
              </a:rPr>
              <a:t>: Inicializa a semente para gerar números aleatórios.</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err="1">
                <a:ln>
                  <a:noFill/>
                </a:ln>
                <a:solidFill>
                  <a:schemeClr val="tx1"/>
                </a:solidFill>
                <a:effectLst/>
                <a:latin typeface="Arial Unicode MS" panose="020B0604020202020204" pitchFamily="34" charset="-128"/>
              </a:rPr>
              <a:t>setlocale</a:t>
            </a:r>
            <a:r>
              <a:rPr kumimoji="0" lang="pt-PT" altLang="pt-PT" sz="1600" b="0" i="0" strike="noStrike" cap="none" normalizeH="0" baseline="0" dirty="0">
                <a:ln>
                  <a:noFill/>
                </a:ln>
                <a:solidFill>
                  <a:schemeClr val="tx1"/>
                </a:solidFill>
                <a:effectLst/>
                <a:latin typeface="Arial Unicode MS" panose="020B0604020202020204" pitchFamily="34" charset="-128"/>
              </a:rPr>
              <a:t>(LC_ALL, "Portuguese")</a:t>
            </a:r>
            <a:r>
              <a:rPr kumimoji="0" lang="pt-PT" altLang="pt-PT" sz="1600" b="0" i="0" strike="noStrike" cap="none" normalizeH="0" baseline="0" dirty="0">
                <a:ln>
                  <a:noFill/>
                </a:ln>
                <a:solidFill>
                  <a:schemeClr val="tx1"/>
                </a:solidFill>
                <a:effectLst/>
              </a:rPr>
              <a:t>: Configura a localização para o idioma português.</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b="1" i="0" strike="noStrike" cap="none" normalizeH="0" baseline="0" dirty="0">
                <a:ln>
                  <a:noFill/>
                </a:ln>
                <a:solidFill>
                  <a:schemeClr val="tx1"/>
                </a:solidFill>
                <a:effectLst/>
                <a:latin typeface="Arial" panose="020B0604020202020204" pitchFamily="34" charset="0"/>
              </a:rPr>
              <a:t>Saudação Baseada na Hora</a:t>
            </a:r>
            <a:r>
              <a:rPr kumimoji="0" lang="pt-PT" altLang="pt-PT"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err="1">
                <a:ln>
                  <a:noFill/>
                </a:ln>
                <a:solidFill>
                  <a:schemeClr val="tx1"/>
                </a:solidFill>
                <a:effectLst/>
                <a:latin typeface="Arial Unicode MS" panose="020B0604020202020204" pitchFamily="34" charset="-128"/>
              </a:rPr>
              <a:t>getTimeGreeting</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err="1">
                <a:ln>
                  <a:noFill/>
                </a:ln>
                <a:solidFill>
                  <a:schemeClr val="tx1"/>
                </a:solidFill>
                <a:effectLst/>
                <a:latin typeface="Arial Unicode MS" panose="020B0604020202020204" pitchFamily="34" charset="-128"/>
              </a:rPr>
              <a:t>timeGreeting</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a:ln>
                  <a:noFill/>
                </a:ln>
                <a:solidFill>
                  <a:schemeClr val="tx1"/>
                </a:solidFill>
                <a:effectLst/>
              </a:rPr>
              <a:t>: Função que define uma saudação com base na hora atual (Bom dia, Boa tarde, Boa noite).</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b="1" i="0" strike="noStrike" cap="none" normalizeH="0" baseline="0" dirty="0">
                <a:ln>
                  <a:noFill/>
                </a:ln>
                <a:solidFill>
                  <a:schemeClr val="tx1"/>
                </a:solidFill>
                <a:effectLst/>
                <a:latin typeface="Arial" panose="020B0604020202020204" pitchFamily="34" charset="0"/>
              </a:rPr>
              <a:t>Entrada do Nome do Usuário</a:t>
            </a:r>
            <a:r>
              <a:rPr kumimoji="0" lang="pt-PT" altLang="pt-PT"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a:ln>
                  <a:noFill/>
                </a:ln>
                <a:solidFill>
                  <a:schemeClr val="tx1"/>
                </a:solidFill>
                <a:effectLst/>
                <a:latin typeface="Arial" panose="020B0604020202020204" pitchFamily="34" charset="0"/>
              </a:rPr>
              <a:t>Solicita ao usuário que insira seu nome e o armazena em </a:t>
            </a:r>
            <a:r>
              <a:rPr kumimoji="0" lang="pt-PT" altLang="pt-PT" sz="1600" b="0" i="0" strike="noStrike" cap="none" normalizeH="0" baseline="0" dirty="0" err="1">
                <a:ln>
                  <a:noFill/>
                </a:ln>
                <a:solidFill>
                  <a:schemeClr val="tx1"/>
                </a:solidFill>
                <a:effectLst/>
                <a:latin typeface="Arial Unicode MS" panose="020B0604020202020204" pitchFamily="34" charset="-128"/>
              </a:rPr>
              <a:t>usrName</a:t>
            </a:r>
            <a:r>
              <a:rPr kumimoji="0" lang="pt-PT" altLang="pt-PT" sz="1600" b="0" i="0" strike="noStrike" cap="none" normalizeH="0" baseline="0" dirty="0">
                <a:ln>
                  <a:noFill/>
                </a:ln>
                <a:solidFill>
                  <a:schemeClr val="tx1"/>
                </a:solidFill>
                <a:effectLst/>
              </a:rPr>
              <a:t>.</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b="1" i="0" strike="noStrike" cap="none" normalizeH="0" baseline="0" dirty="0">
                <a:ln>
                  <a:noFill/>
                </a:ln>
                <a:solidFill>
                  <a:schemeClr val="tx1"/>
                </a:solidFill>
                <a:effectLst/>
                <a:latin typeface="Arial" panose="020B0604020202020204" pitchFamily="34" charset="0"/>
              </a:rPr>
              <a:t>Menu Principal</a:t>
            </a:r>
            <a:r>
              <a:rPr kumimoji="0" lang="pt-PT" altLang="pt-PT"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err="1">
                <a:ln>
                  <a:noFill/>
                </a:ln>
                <a:solidFill>
                  <a:schemeClr val="tx1"/>
                </a:solidFill>
                <a:effectLst/>
                <a:latin typeface="Arial Unicode MS" panose="020B0604020202020204" pitchFamily="34" charset="-128"/>
              </a:rPr>
              <a:t>printMenu</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err="1">
                <a:ln>
                  <a:noFill/>
                </a:ln>
                <a:solidFill>
                  <a:schemeClr val="tx1"/>
                </a:solidFill>
                <a:effectLst/>
                <a:latin typeface="Arial Unicode MS" panose="020B0604020202020204" pitchFamily="34" charset="-128"/>
              </a:rPr>
              <a:t>usrName</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a:ln>
                  <a:noFill/>
                </a:ln>
                <a:solidFill>
                  <a:schemeClr val="tx1"/>
                </a:solidFill>
                <a:effectLst/>
              </a:rPr>
              <a:t>: Exibe o menu principal com as opções de jogos e a saudação ao usuário.</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err="1">
                <a:ln>
                  <a:noFill/>
                </a:ln>
                <a:solidFill>
                  <a:schemeClr val="tx1"/>
                </a:solidFill>
                <a:effectLst/>
                <a:latin typeface="Arial Unicode MS" panose="020B0604020202020204" pitchFamily="34" charset="-128"/>
              </a:rPr>
              <a:t>getUsrOption</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err="1">
                <a:ln>
                  <a:noFill/>
                </a:ln>
                <a:solidFill>
                  <a:schemeClr val="tx1"/>
                </a:solidFill>
                <a:effectLst/>
                <a:latin typeface="Arial Unicode MS" panose="020B0604020202020204" pitchFamily="34" charset="-128"/>
              </a:rPr>
              <a:t>menuOptions</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a:ln>
                  <a:noFill/>
                </a:ln>
                <a:solidFill>
                  <a:schemeClr val="tx1"/>
                </a:solidFill>
                <a:effectLst/>
              </a:rPr>
              <a:t>: Obtém a opção escolhida pelo usuário.</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b="1" i="0" strike="noStrike" cap="none" normalizeH="0" baseline="0" dirty="0">
                <a:ln>
                  <a:noFill/>
                </a:ln>
                <a:solidFill>
                  <a:schemeClr val="tx1"/>
                </a:solidFill>
                <a:effectLst/>
                <a:latin typeface="Arial" panose="020B0604020202020204" pitchFamily="34" charset="0"/>
              </a:rPr>
              <a:t>Início do Jogo</a:t>
            </a:r>
            <a:r>
              <a:rPr kumimoji="0" lang="pt-PT" altLang="pt-PT"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err="1">
                <a:ln>
                  <a:noFill/>
                </a:ln>
                <a:solidFill>
                  <a:schemeClr val="tx1"/>
                </a:solidFill>
                <a:effectLst/>
                <a:latin typeface="Arial Unicode MS" panose="020B0604020202020204" pitchFamily="34" charset="-128"/>
              </a:rPr>
              <a:t>startGame</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err="1">
                <a:ln>
                  <a:noFill/>
                </a:ln>
                <a:solidFill>
                  <a:schemeClr val="tx1"/>
                </a:solidFill>
                <a:effectLst/>
                <a:latin typeface="Arial Unicode MS" panose="020B0604020202020204" pitchFamily="34" charset="-128"/>
              </a:rPr>
              <a:t>option</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a:ln>
                  <a:noFill/>
                </a:ln>
                <a:solidFill>
                  <a:schemeClr val="tx1"/>
                </a:solidFill>
                <a:effectLst/>
              </a:rPr>
              <a:t>: Inicia o jogo correspondente à opção escolhida pelo usuário. Os jogos disponíveis são Cálculos, Adivinhe o Número, Pedra Papel Tesoura, e Adivinhe a Palavra.</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b="1" i="0" strike="noStrike" cap="none" normalizeH="0" baseline="0" dirty="0">
                <a:ln>
                  <a:noFill/>
                </a:ln>
                <a:solidFill>
                  <a:schemeClr val="tx1"/>
                </a:solidFill>
                <a:effectLst/>
                <a:latin typeface="Arial" panose="020B0604020202020204" pitchFamily="34" charset="0"/>
              </a:rPr>
              <a:t>Pergunta de Continuação</a:t>
            </a:r>
            <a:r>
              <a:rPr kumimoji="0" lang="pt-PT" altLang="pt-PT"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err="1">
                <a:ln>
                  <a:noFill/>
                </a:ln>
                <a:solidFill>
                  <a:schemeClr val="tx1"/>
                </a:solidFill>
                <a:effectLst/>
                <a:latin typeface="Arial Unicode MS" panose="020B0604020202020204" pitchFamily="34" charset="-128"/>
              </a:rPr>
              <a:t>askToContinue</a:t>
            </a:r>
            <a:r>
              <a:rPr kumimoji="0" lang="pt-PT" altLang="pt-PT" sz="1600" b="0" i="0" strike="noStrike" cap="none" normalizeH="0" baseline="0" dirty="0">
                <a:ln>
                  <a:noFill/>
                </a:ln>
                <a:solidFill>
                  <a:schemeClr val="tx1"/>
                </a:solidFill>
                <a:effectLst/>
                <a:latin typeface="Arial Unicode MS" panose="020B0604020202020204" pitchFamily="34" charset="-128"/>
              </a:rPr>
              <a:t>()</a:t>
            </a:r>
            <a:r>
              <a:rPr kumimoji="0" lang="pt-PT" altLang="pt-PT" sz="1600" b="0" i="0" strike="noStrike" cap="none" normalizeH="0" baseline="0" dirty="0">
                <a:ln>
                  <a:noFill/>
                </a:ln>
                <a:solidFill>
                  <a:schemeClr val="tx1"/>
                </a:solidFill>
                <a:effectLst/>
              </a:rPr>
              <a:t>: Após o jogo, pergunta ao usuário se deseja jogar novamente, voltar ao menu ou sair do programa.</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PT" altLang="pt-PT" b="1" i="0" strike="noStrike" cap="none" normalizeH="0" baseline="0" dirty="0">
                <a:ln>
                  <a:noFill/>
                </a:ln>
                <a:solidFill>
                  <a:schemeClr val="tx1"/>
                </a:solidFill>
                <a:effectLst/>
                <a:latin typeface="Arial" panose="020B0604020202020204" pitchFamily="34" charset="0"/>
              </a:rPr>
              <a:t>Estrutura de Controle</a:t>
            </a:r>
            <a:r>
              <a:rPr kumimoji="0" lang="pt-PT" altLang="pt-PT"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pt-PT" altLang="pt-PT" sz="1600" b="0" i="0" strike="noStrike" cap="none" normalizeH="0" baseline="0" dirty="0">
                <a:ln>
                  <a:noFill/>
                </a:ln>
                <a:solidFill>
                  <a:schemeClr val="tx1"/>
                </a:solidFill>
                <a:effectLst/>
                <a:latin typeface="Arial" panose="020B0604020202020204" pitchFamily="34" charset="0"/>
              </a:rPr>
              <a:t>Utiliza </a:t>
            </a:r>
            <a:r>
              <a:rPr kumimoji="0" lang="pt-PT" altLang="pt-PT" sz="1600" b="0" i="0" strike="noStrike" cap="none" normalizeH="0" baseline="0" dirty="0" err="1">
                <a:ln>
                  <a:noFill/>
                </a:ln>
                <a:solidFill>
                  <a:schemeClr val="tx1"/>
                </a:solidFill>
                <a:effectLst/>
                <a:latin typeface="Arial Unicode MS" panose="020B0604020202020204" pitchFamily="34" charset="-128"/>
              </a:rPr>
              <a:t>switch</a:t>
            </a:r>
            <a:r>
              <a:rPr kumimoji="0" lang="pt-PT" altLang="pt-PT" sz="1600" b="0" i="0" strike="noStrike" cap="none" normalizeH="0" baseline="0" dirty="0">
                <a:ln>
                  <a:noFill/>
                </a:ln>
                <a:solidFill>
                  <a:schemeClr val="tx1"/>
                </a:solidFill>
                <a:effectLst/>
              </a:rPr>
              <a:t> para tratar as diferentes opções do menu e dos jogos, além de verificar se o usuário quer continuar ou sair.</a:t>
            </a:r>
            <a:endParaRPr kumimoji="0" lang="pt-PT" altLang="pt-PT" sz="16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9880" y="317880"/>
            <a:ext cx="5332320" cy="1242000"/>
          </a:xfrm>
          <a:prstGeom prst="rect">
            <a:avLst/>
          </a:prstGeom>
          <a:noFill/>
          <a:ln w="0">
            <a:noFill/>
          </a:ln>
        </p:spPr>
        <p:txBody>
          <a:bodyPr anchor="b">
            <a:normAutofit/>
          </a:bodyPr>
          <a:lstStyle/>
          <a:p>
            <a:pPr>
              <a:lnSpc>
                <a:spcPct val="90000"/>
              </a:lnSpc>
              <a:buNone/>
            </a:pPr>
            <a:r>
              <a:rPr lang="pt-PT" sz="4000" b="0" strike="noStrike" spc="-1" dirty="0">
                <a:solidFill>
                  <a:srgbClr val="000000"/>
                </a:solidFill>
                <a:latin typeface="Calibri Light"/>
              </a:rPr>
              <a:t>Manual de Utilizador</a:t>
            </a:r>
            <a:endParaRPr lang="pt-PT" sz="4000" b="0" strike="noStrike" spc="-1" dirty="0">
              <a:solidFill>
                <a:srgbClr val="000000"/>
              </a:solidFill>
              <a:latin typeface="Calibri"/>
            </a:endParaRPr>
          </a:p>
        </p:txBody>
      </p:sp>
      <p:sp>
        <p:nvSpPr>
          <p:cNvPr id="143" name="PlaceHolder 2"/>
          <p:cNvSpPr>
            <a:spLocks noGrp="1"/>
          </p:cNvSpPr>
          <p:nvPr>
            <p:ph/>
          </p:nvPr>
        </p:nvSpPr>
        <p:spPr>
          <a:xfrm>
            <a:off x="653760" y="1772529"/>
            <a:ext cx="4278240" cy="4210560"/>
          </a:xfrm>
          <a:prstGeom prst="rect">
            <a:avLst/>
          </a:prstGeom>
          <a:noFill/>
          <a:ln w="0">
            <a:noFill/>
          </a:ln>
        </p:spPr>
        <p:txBody>
          <a:bodyPr anchor="t">
            <a:normAutofit/>
          </a:bodyPr>
          <a:lstStyle/>
          <a:p>
            <a:pPr>
              <a:lnSpc>
                <a:spcPct val="90000"/>
              </a:lnSpc>
              <a:spcBef>
                <a:spcPts val="1001"/>
              </a:spcBef>
              <a:buNone/>
              <a:tabLst>
                <a:tab pos="0" algn="l"/>
              </a:tabLst>
            </a:pPr>
            <a:r>
              <a:rPr lang="pt-PT" sz="2800" b="0" strike="noStrike" spc="-1" dirty="0">
                <a:solidFill>
                  <a:srgbClr val="000000"/>
                </a:solidFill>
                <a:latin typeface="Calibri"/>
              </a:rPr>
              <a:t>   O manual de utilizador está localizado no diretório do programa como um arquivo de texto. O manual contém informações sobre como iniciar o jogo e como jogar cada um deles.</a:t>
            </a:r>
          </a:p>
          <a:p>
            <a:pPr>
              <a:lnSpc>
                <a:spcPct val="90000"/>
              </a:lnSpc>
              <a:spcBef>
                <a:spcPts val="1001"/>
              </a:spcBef>
              <a:buNone/>
              <a:tabLst>
                <a:tab pos="0" algn="l"/>
              </a:tabLst>
            </a:pPr>
            <a:endParaRPr lang="pt-PT" sz="2400" b="0" strike="noStrike" spc="-1" dirty="0">
              <a:solidFill>
                <a:srgbClr val="000000"/>
              </a:solidFill>
              <a:latin typeface="Calibri"/>
            </a:endParaRPr>
          </a:p>
        </p:txBody>
      </p:sp>
      <p:pic>
        <p:nvPicPr>
          <p:cNvPr id="144" name="Marcador de Posição de Conteúdo 10"/>
          <p:cNvPicPr/>
          <p:nvPr/>
        </p:nvPicPr>
        <p:blipFill>
          <a:blip r:embed="rId2"/>
          <a:stretch/>
        </p:blipFill>
        <p:spPr>
          <a:xfrm>
            <a:off x="5820840" y="1221120"/>
            <a:ext cx="5886360" cy="40366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638</Words>
  <Application>Microsoft Office PowerPoint</Application>
  <PresentationFormat>Ecrã Panorâmico</PresentationFormat>
  <Paragraphs>44</Paragraphs>
  <Slides>10</Slides>
  <Notes>0</Notes>
  <HiddenSlides>0</HiddenSlides>
  <MMClips>0</MMClips>
  <ScaleCrop>false</ScaleCrop>
  <HeadingPairs>
    <vt:vector size="6" baseType="variant">
      <vt:variant>
        <vt:lpstr>Tipos de letra usados</vt:lpstr>
      </vt:variant>
      <vt:variant>
        <vt:i4>8</vt:i4>
      </vt:variant>
      <vt:variant>
        <vt:lpstr>Tema</vt:lpstr>
      </vt:variant>
      <vt:variant>
        <vt:i4>3</vt:i4>
      </vt:variant>
      <vt:variant>
        <vt:lpstr>Títulos dos diapositivos</vt:lpstr>
      </vt:variant>
      <vt:variant>
        <vt:i4>10</vt:i4>
      </vt:variant>
    </vt:vector>
  </HeadingPairs>
  <TitlesOfParts>
    <vt:vector size="21" baseType="lpstr">
      <vt:lpstr>Arial Unicode MS</vt:lpstr>
      <vt:lpstr>Arial</vt:lpstr>
      <vt:lpstr>Calibri</vt:lpstr>
      <vt:lpstr>Calibri Light</vt:lpstr>
      <vt:lpstr>DejaVu Sans</vt:lpstr>
      <vt:lpstr>Symbol</vt:lpstr>
      <vt:lpstr>Times New Roman</vt:lpstr>
      <vt:lpstr>Wingdings</vt:lpstr>
      <vt:lpstr>Office Theme</vt:lpstr>
      <vt:lpstr>Office Theme</vt:lpstr>
      <vt:lpstr>Office Theme</vt:lpstr>
      <vt:lpstr>Jogos em C</vt:lpstr>
      <vt:lpstr>Índice</vt:lpstr>
      <vt:lpstr>Introdução</vt:lpstr>
      <vt:lpstr>Jogo de Cálculos</vt:lpstr>
      <vt:lpstr>Adivinhe o Número</vt:lpstr>
      <vt:lpstr>Pedra, Papel, Tesoura</vt:lpstr>
      <vt:lpstr>Adivinhe a palavra</vt:lpstr>
      <vt:lpstr>Análise de main.c</vt:lpstr>
      <vt:lpstr>Manual de Utilizador</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Jogos em C</dc:title>
  <dc:subject/>
  <dc:creator>Escola</dc:creator>
  <dc:description/>
  <cp:lastModifiedBy>Escola</cp:lastModifiedBy>
  <cp:revision>10</cp:revision>
  <dcterms:created xsi:type="dcterms:W3CDTF">2024-06-13T15:48:18Z</dcterms:created>
  <dcterms:modified xsi:type="dcterms:W3CDTF">2024-06-14T13:44:17Z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9</vt:i4>
  </property>
</Properties>
</file>