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DE26AD-FAD5-48A4-933C-33DF6D7F2C05}">
  <a:tblStyle styleId="{30DE26AD-FAD5-48A4-933C-33DF6D7F2C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97ba4e6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97ba4e6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7ba4e6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7ba4e6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97ba4e6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97ba4e6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97ba4e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97ba4e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414d097c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414d097c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414d097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414d097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414d097c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414d097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d93bae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4d93bae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893370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893370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414d097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414d097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414d097c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414d097c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97ba4e6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97ba4e6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414175"/>
            <a:ext cx="7688100" cy="1664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Weather Image Classification   – CNN</a:t>
            </a:r>
            <a:endParaRPr/>
          </a:p>
        </p:txBody>
      </p:sp>
      <p:sp>
        <p:nvSpPr>
          <p:cNvPr id="87" name="Google Shape;87;p13"/>
          <p:cNvSpPr txBox="1"/>
          <p:nvPr>
            <p:ph idx="1" type="subTitle"/>
          </p:nvPr>
        </p:nvSpPr>
        <p:spPr>
          <a:xfrm>
            <a:off x="727952" y="3530575"/>
            <a:ext cx="7688100" cy="541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Yao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49100" y="56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Base Model with Regularization Techniques</a:t>
            </a:r>
            <a:endParaRPr/>
          </a:p>
        </p:txBody>
      </p:sp>
      <p:sp>
        <p:nvSpPr>
          <p:cNvPr id="179" name="Google Shape;179;p22"/>
          <p:cNvSpPr txBox="1"/>
          <p:nvPr/>
        </p:nvSpPr>
        <p:spPr>
          <a:xfrm>
            <a:off x="318625" y="1456575"/>
            <a:ext cx="28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0" name="Google Shape;180;p22"/>
          <p:cNvSpPr txBox="1"/>
          <p:nvPr/>
        </p:nvSpPr>
        <p:spPr>
          <a:xfrm>
            <a:off x="0" y="1197463"/>
            <a:ext cx="8825400" cy="785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Lato"/>
              <a:buChar char="●"/>
            </a:pPr>
            <a:r>
              <a:rPr lang="en" sz="900">
                <a:latin typeface="Lato"/>
                <a:ea typeface="Lato"/>
                <a:cs typeface="Lato"/>
                <a:sym typeface="Lato"/>
              </a:rPr>
              <a:t>Base model add Data Augmentation, dropout with  default rate=0.5, L2 regularization with default rate=0.001, and Early Stopping based on validation loss</a:t>
            </a:r>
            <a:endParaRPr sz="9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Accuracy and Loss performance really well in almost all different epoch and batch size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The training and validation losses  keep decreasing in general except for Batch Size=32;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Training,  Validation, and Testing accuracy all perform really well by demonstrating increasing in different extents except for Batch Size=32</a:t>
            </a:r>
            <a:endParaRPr sz="1000">
              <a:latin typeface="Lato"/>
              <a:ea typeface="Lato"/>
              <a:cs typeface="Lato"/>
              <a:sym typeface="Lato"/>
            </a:endParaRPr>
          </a:p>
        </p:txBody>
      </p:sp>
      <p:sp>
        <p:nvSpPr>
          <p:cNvPr id="181" name="Google Shape;181;p22"/>
          <p:cNvSpPr txBox="1"/>
          <p:nvPr/>
        </p:nvSpPr>
        <p:spPr>
          <a:xfrm>
            <a:off x="1615900" y="1901550"/>
            <a:ext cx="128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Loss</a:t>
            </a:r>
            <a:endParaRPr b="1" sz="1100">
              <a:latin typeface="Lato"/>
              <a:ea typeface="Lato"/>
              <a:cs typeface="Lato"/>
              <a:sym typeface="Lato"/>
            </a:endParaRPr>
          </a:p>
        </p:txBody>
      </p:sp>
      <p:sp>
        <p:nvSpPr>
          <p:cNvPr id="182" name="Google Shape;182;p22"/>
          <p:cNvSpPr txBox="1"/>
          <p:nvPr/>
        </p:nvSpPr>
        <p:spPr>
          <a:xfrm>
            <a:off x="6324775" y="1986325"/>
            <a:ext cx="128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Accuracy</a:t>
            </a:r>
            <a:endParaRPr b="1" sz="1100">
              <a:latin typeface="Lato"/>
              <a:ea typeface="Lato"/>
              <a:cs typeface="Lato"/>
              <a:sym typeface="Lato"/>
            </a:endParaRPr>
          </a:p>
        </p:txBody>
      </p:sp>
      <p:pic>
        <p:nvPicPr>
          <p:cNvPr id="183" name="Google Shape;183;p22"/>
          <p:cNvPicPr preferRelativeResize="0"/>
          <p:nvPr/>
        </p:nvPicPr>
        <p:blipFill>
          <a:blip r:embed="rId3">
            <a:alphaModFix/>
          </a:blip>
          <a:stretch>
            <a:fillRect/>
          </a:stretch>
        </p:blipFill>
        <p:spPr>
          <a:xfrm>
            <a:off x="0" y="2154025"/>
            <a:ext cx="4692914" cy="2989474"/>
          </a:xfrm>
          <a:prstGeom prst="rect">
            <a:avLst/>
          </a:prstGeom>
          <a:noFill/>
          <a:ln>
            <a:noFill/>
          </a:ln>
        </p:spPr>
      </p:pic>
      <p:pic>
        <p:nvPicPr>
          <p:cNvPr id="184" name="Google Shape;184;p22"/>
          <p:cNvPicPr preferRelativeResize="0"/>
          <p:nvPr/>
        </p:nvPicPr>
        <p:blipFill>
          <a:blip r:embed="rId4">
            <a:alphaModFix/>
          </a:blip>
          <a:stretch>
            <a:fillRect/>
          </a:stretch>
        </p:blipFill>
        <p:spPr>
          <a:xfrm>
            <a:off x="4451115" y="2255550"/>
            <a:ext cx="4780309" cy="2887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149100" y="567600"/>
            <a:ext cx="8590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Enhanced Model with Hyperparameter Tuning</a:t>
            </a:r>
            <a:endParaRPr/>
          </a:p>
        </p:txBody>
      </p:sp>
      <p:sp>
        <p:nvSpPr>
          <p:cNvPr id="190" name="Google Shape;190;p23"/>
          <p:cNvSpPr txBox="1"/>
          <p:nvPr/>
        </p:nvSpPr>
        <p:spPr>
          <a:xfrm>
            <a:off x="318625" y="1456575"/>
            <a:ext cx="28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1" name="Google Shape;191;p23"/>
          <p:cNvSpPr txBox="1"/>
          <p:nvPr/>
        </p:nvSpPr>
        <p:spPr>
          <a:xfrm>
            <a:off x="0" y="1197491"/>
            <a:ext cx="8825400" cy="3848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ato"/>
              <a:buChar char="●"/>
            </a:pPr>
            <a:r>
              <a:rPr lang="en">
                <a:latin typeface="Lato"/>
                <a:ea typeface="Lato"/>
                <a:cs typeface="Lato"/>
                <a:sym typeface="Lato"/>
              </a:rPr>
              <a:t>Though the above model produces decent prediction performance, it is still possible to conduct hyperparameter tuning in attempt to explore a better model performance in terms of both in prediction accuracy and save of computation resources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training log indicates that early stopping primarily intervenes for the group of epoch=50, and a detailed look reveals that </a:t>
            </a:r>
            <a:r>
              <a:rPr lang="en">
                <a:latin typeface="Lato"/>
                <a:ea typeface="Lato"/>
                <a:cs typeface="Lato"/>
                <a:sym typeface="Lato"/>
              </a:rPr>
              <a:t>early stopping mainly occur within the range from epoch=23 to epoch=28.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Setting epoch=30 would be a  reasonable choice of hyperparameter for this particular project.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Given epoch=30, conduct further analysis for the optimal dropout_rate, L2 regularization value, and the best batch size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92" name="Google Shape;192;p23"/>
          <p:cNvSpPr txBox="1"/>
          <p:nvPr/>
        </p:nvSpPr>
        <p:spPr>
          <a:xfrm>
            <a:off x="3413825" y="2731050"/>
            <a:ext cx="6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3" name="Google Shape;193;p23"/>
          <p:cNvSpPr txBox="1"/>
          <p:nvPr/>
        </p:nvSpPr>
        <p:spPr>
          <a:xfrm>
            <a:off x="443800" y="3254513"/>
            <a:ext cx="31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Hyperparameter Tuning Outputs</a:t>
            </a:r>
            <a:endParaRPr b="1" u="sng">
              <a:latin typeface="Lato"/>
              <a:ea typeface="Lato"/>
              <a:cs typeface="Lato"/>
              <a:sym typeface="Lato"/>
            </a:endParaRPr>
          </a:p>
        </p:txBody>
      </p:sp>
      <p:pic>
        <p:nvPicPr>
          <p:cNvPr id="194" name="Google Shape;194;p23"/>
          <p:cNvPicPr preferRelativeResize="0"/>
          <p:nvPr/>
        </p:nvPicPr>
        <p:blipFill>
          <a:blip r:embed="rId3">
            <a:alphaModFix/>
          </a:blip>
          <a:stretch>
            <a:fillRect/>
          </a:stretch>
        </p:blipFill>
        <p:spPr>
          <a:xfrm>
            <a:off x="0" y="3856300"/>
            <a:ext cx="5092550" cy="775125"/>
          </a:xfrm>
          <a:prstGeom prst="rect">
            <a:avLst/>
          </a:prstGeom>
          <a:noFill/>
          <a:ln>
            <a:noFill/>
          </a:ln>
        </p:spPr>
      </p:pic>
      <p:sp>
        <p:nvSpPr>
          <p:cNvPr id="195" name="Google Shape;195;p23"/>
          <p:cNvSpPr txBox="1"/>
          <p:nvPr/>
        </p:nvSpPr>
        <p:spPr>
          <a:xfrm>
            <a:off x="5996950" y="3356925"/>
            <a:ext cx="314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The optimal hyperparameters: </a:t>
            </a:r>
            <a:endParaRPr b="1"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Epoch=30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Batch Size=16</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Dropout Rate=0.3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L2 Regularization=0.001</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0" y="56760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a:t>
            </a:r>
            <a:r>
              <a:rPr lang="en" sz="2377"/>
              <a:t>Run the optimal model and Save to be ready for reloading  </a:t>
            </a:r>
            <a:endParaRPr sz="2377"/>
          </a:p>
        </p:txBody>
      </p:sp>
      <p:sp>
        <p:nvSpPr>
          <p:cNvPr id="201" name="Google Shape;201;p24"/>
          <p:cNvSpPr txBox="1"/>
          <p:nvPr/>
        </p:nvSpPr>
        <p:spPr>
          <a:xfrm>
            <a:off x="500725" y="1331375"/>
            <a:ext cx="74421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The model implements transfer  learning</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The model has sufficiently good  number of layers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Dropout rate, Regularization technique, Early Stopping play a collectively important role</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The optimal model yields prediction accuracy to be 93.78%</a:t>
            </a:r>
            <a:endParaRPr>
              <a:latin typeface="Lato"/>
              <a:ea typeface="Lato"/>
              <a:cs typeface="Lato"/>
              <a:sym typeface="Lato"/>
            </a:endParaRPr>
          </a:p>
        </p:txBody>
      </p:sp>
      <p:pic>
        <p:nvPicPr>
          <p:cNvPr id="202" name="Google Shape;202;p24"/>
          <p:cNvPicPr preferRelativeResize="0"/>
          <p:nvPr/>
        </p:nvPicPr>
        <p:blipFill>
          <a:blip r:embed="rId3">
            <a:alphaModFix/>
          </a:blip>
          <a:stretch>
            <a:fillRect/>
          </a:stretch>
        </p:blipFill>
        <p:spPr>
          <a:xfrm>
            <a:off x="430825" y="3108700"/>
            <a:ext cx="7581900" cy="177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83225" y="56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Learnings from the Methodology and Future Work</a:t>
            </a:r>
            <a:endParaRPr/>
          </a:p>
        </p:txBody>
      </p:sp>
      <p:sp>
        <p:nvSpPr>
          <p:cNvPr id="208" name="Google Shape;208;p25"/>
          <p:cNvSpPr txBox="1"/>
          <p:nvPr/>
        </p:nvSpPr>
        <p:spPr>
          <a:xfrm>
            <a:off x="0" y="1604475"/>
            <a:ext cx="44379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Transfer Learning, though as a powerful technique, isn’t necessarily able to be perfectly implemented for every different case or dataset without proper adjustments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Regarding to address overfitting issue, L2 regularization is  very powerful because it adds a penalty term to the loss function, which encourages the model’s weights to remain small, and thereby reducing the likelihood of overfitting in this case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Early Stopping is also a powerful technique that </a:t>
            </a:r>
            <a:r>
              <a:rPr lang="en">
                <a:latin typeface="Lato"/>
                <a:ea typeface="Lato"/>
                <a:cs typeface="Lato"/>
                <a:sym typeface="Lato"/>
              </a:rPr>
              <a:t>diminishes</a:t>
            </a:r>
            <a:r>
              <a:rPr lang="en">
                <a:latin typeface="Lato"/>
                <a:ea typeface="Lato"/>
                <a:cs typeface="Lato"/>
                <a:sym typeface="Lato"/>
              </a:rPr>
              <a:t> the computation resources and also prevents overfitting by monitoring key metric such as validation loss and stopping the training process when the metric stops improving. </a:t>
            </a:r>
            <a:endParaRPr>
              <a:latin typeface="Lato"/>
              <a:ea typeface="Lato"/>
              <a:cs typeface="Lato"/>
              <a:sym typeface="Lato"/>
            </a:endParaRPr>
          </a:p>
        </p:txBody>
      </p:sp>
      <p:sp>
        <p:nvSpPr>
          <p:cNvPr id="209" name="Google Shape;209;p25"/>
          <p:cNvSpPr txBox="1"/>
          <p:nvPr/>
        </p:nvSpPr>
        <p:spPr>
          <a:xfrm>
            <a:off x="796600" y="1251750"/>
            <a:ext cx="13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Learnings</a:t>
            </a:r>
            <a:endParaRPr b="1">
              <a:latin typeface="Lato"/>
              <a:ea typeface="Lato"/>
              <a:cs typeface="Lato"/>
              <a:sym typeface="Lato"/>
            </a:endParaRPr>
          </a:p>
        </p:txBody>
      </p:sp>
      <p:sp>
        <p:nvSpPr>
          <p:cNvPr id="210" name="Google Shape;210;p25"/>
          <p:cNvSpPr txBox="1"/>
          <p:nvPr/>
        </p:nvSpPr>
        <p:spPr>
          <a:xfrm>
            <a:off x="6167650" y="1251750"/>
            <a:ext cx="2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Future Work</a:t>
            </a:r>
            <a:endParaRPr b="1">
              <a:latin typeface="Lato"/>
              <a:ea typeface="Lato"/>
              <a:cs typeface="Lato"/>
              <a:sym typeface="Lato"/>
            </a:endParaRPr>
          </a:p>
        </p:txBody>
      </p:sp>
      <p:sp>
        <p:nvSpPr>
          <p:cNvPr id="211" name="Google Shape;211;p25"/>
          <p:cNvSpPr txBox="1"/>
          <p:nvPr/>
        </p:nvSpPr>
        <p:spPr>
          <a:xfrm>
            <a:off x="5484875" y="1510800"/>
            <a:ext cx="35277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It is </a:t>
            </a:r>
            <a:r>
              <a:rPr lang="en">
                <a:latin typeface="Lato"/>
                <a:ea typeface="Lato"/>
                <a:cs typeface="Lato"/>
                <a:sym typeface="Lato"/>
              </a:rPr>
              <a:t>potentially</a:t>
            </a:r>
            <a:r>
              <a:rPr lang="en">
                <a:latin typeface="Lato"/>
                <a:ea typeface="Lato"/>
                <a:cs typeface="Lato"/>
                <a:sym typeface="Lato"/>
              </a:rPr>
              <a:t> beneficial to fine-tune the transfer learning models directly and therefore leading to better model performance and increased accuracy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base model of VGG16 might not work very well without regularization in this particular case for this particular project. Further works can try to implement and test out multiple models with the same architecture.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hyperparameter tuning process can try to implement more advanced optimization techniques like Bayesian optimization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94125" y="56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Statement/Business Values</a:t>
            </a:r>
            <a:endParaRPr/>
          </a:p>
        </p:txBody>
      </p:sp>
      <p:sp>
        <p:nvSpPr>
          <p:cNvPr id="93" name="Google Shape;93;p14"/>
          <p:cNvSpPr txBox="1"/>
          <p:nvPr>
            <p:ph idx="1" type="body"/>
          </p:nvPr>
        </p:nvSpPr>
        <p:spPr>
          <a:xfrm>
            <a:off x="412725" y="958100"/>
            <a:ext cx="8538900" cy="39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311150" lvl="0" marL="457200" rtl="0" algn="l">
              <a:lnSpc>
                <a:spcPct val="200000"/>
              </a:lnSpc>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Enhance weather detection mechanism by developing an optimal prediction model.</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Complement traditional forecast models with the developed model.</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Traditional forecasting methods often miss rapidly changing weather conditions.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Lack of instantaneous information about weather changes is a challenge.</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Incorporate live pictures of approaching weather patterns.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Swiftly capture and classify upcoming weather using the model.</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Provide valuable and timely information about imminent weather changes.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Serve as a valuable enhancement to the existing weather detection approach.</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36150" y="595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Assumptions/Hypotheses about data and model</a:t>
            </a:r>
            <a:endParaRPr/>
          </a:p>
        </p:txBody>
      </p:sp>
      <p:graphicFrame>
        <p:nvGraphicFramePr>
          <p:cNvPr id="99" name="Google Shape;99;p15"/>
          <p:cNvGraphicFramePr/>
          <p:nvPr/>
        </p:nvGraphicFramePr>
        <p:xfrm>
          <a:off x="536150" y="1177190"/>
          <a:ext cx="3000000" cy="3000000"/>
        </p:xfrm>
        <a:graphic>
          <a:graphicData uri="http://schemas.openxmlformats.org/drawingml/2006/table">
            <a:tbl>
              <a:tblPr>
                <a:noFill/>
                <a:tableStyleId>{30DE26AD-FAD5-48A4-933C-33DF6D7F2C05}</a:tableStyleId>
              </a:tblPr>
              <a:tblGrid>
                <a:gridCol w="2413000"/>
                <a:gridCol w="2665125"/>
                <a:gridCol w="2610575"/>
              </a:tblGrid>
              <a:tr h="379850">
                <a:tc>
                  <a:txBody>
                    <a:bodyPr/>
                    <a:lstStyle/>
                    <a:p>
                      <a:pPr indent="0" lvl="0" marL="0" rtl="0" algn="l">
                        <a:spcBef>
                          <a:spcPts val="0"/>
                        </a:spcBef>
                        <a:spcAft>
                          <a:spcPts val="0"/>
                        </a:spcAft>
                        <a:buNone/>
                      </a:pPr>
                      <a:r>
                        <a:rPr lang="en" sz="1100"/>
                        <a:t>Assumptions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Data</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Model</a:t>
                      </a:r>
                      <a:endParaRPr/>
                    </a:p>
                  </a:txBody>
                  <a:tcPr marT="91425" marB="91425" marR="91425" marL="91425">
                    <a:lnL cap="flat" cmpd="sng" w="9525">
                      <a:solidFill>
                        <a:srgbClr val="9E9E9E"/>
                      </a:solidFill>
                      <a:prstDash val="solid"/>
                      <a:round/>
                      <a:headEnd len="sm" w="sm" type="none"/>
                      <a:tailEnd len="sm" w="sm" type="none"/>
                    </a:lnL>
                  </a:tcPr>
                </a:tc>
              </a:tr>
              <a:tr h="1227275">
                <a:tc>
                  <a:txBody>
                    <a:bodyPr/>
                    <a:lstStyle/>
                    <a:p>
                      <a:pPr indent="0" lvl="0" marL="0" rtl="0" algn="l">
                        <a:lnSpc>
                          <a:spcPct val="115000"/>
                        </a:lnSpc>
                        <a:spcBef>
                          <a:spcPts val="0"/>
                        </a:spcBef>
                        <a:spcAft>
                          <a:spcPts val="0"/>
                        </a:spcAft>
                        <a:buNone/>
                      </a:pPr>
                      <a:r>
                        <a:rPr lang="en" sz="1000"/>
                        <a:t>The data is diverse and captures the variations and patterns present in the real-world scenarios. The quality of the data is guaranteed and ready for modelling.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 data has four categories, cloudy, rainy, shine, and sunrise. The total number of images is 1125. The dataset has no extreme noises, no missing values, and each image has been properly labelled.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57450">
                <a:tc>
                  <a:txBody>
                    <a:bodyPr/>
                    <a:lstStyle/>
                    <a:p>
                      <a:pPr indent="0" lvl="0" marL="0" rtl="0" algn="l">
                        <a:spcBef>
                          <a:spcPts val="0"/>
                        </a:spcBef>
                        <a:spcAft>
                          <a:spcPts val="0"/>
                        </a:spcAft>
                        <a:buNone/>
                      </a:pPr>
                      <a:r>
                        <a:rPr lang="en" sz="1100"/>
                        <a:t>The features learnt by the model should be relevant for the classification task</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CNN’s layer can automatically extract meaningful and discriminative features from the input images</a:t>
                      </a:r>
                      <a:endParaRPr sz="1100"/>
                    </a:p>
                  </a:txBody>
                  <a:tcPr marT="91425" marB="91425" marR="91425" marL="91425"/>
                </a:tc>
              </a:tr>
              <a:tr h="818175">
                <a:tc>
                  <a:txBody>
                    <a:bodyPr/>
                    <a:lstStyle/>
                    <a:p>
                      <a:pPr indent="0" lvl="0" marL="0" rtl="0" algn="l">
                        <a:spcBef>
                          <a:spcPts val="0"/>
                        </a:spcBef>
                        <a:spcAft>
                          <a:spcPts val="0"/>
                        </a:spcAft>
                        <a:buNone/>
                      </a:pPr>
                      <a:r>
                        <a:rPr lang="en" sz="1100"/>
                        <a:t>The learned representations are general enough to recognize similar patterns in different instances of the same class</a:t>
                      </a:r>
                      <a:endParaRPr sz="11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100"/>
                        <a:t>CNN model can generalize well to unseen images from the same distribution where the training set is from</a:t>
                      </a:r>
                      <a:endParaRPr sz="1100"/>
                    </a:p>
                  </a:txBody>
                  <a:tcPr marT="91425" marB="91425" marR="91425" marL="91425"/>
                </a:tc>
              </a:tr>
              <a:tr h="818175">
                <a:tc>
                  <a:txBody>
                    <a:bodyPr/>
                    <a:lstStyle/>
                    <a:p>
                      <a:pPr indent="0" lvl="0" marL="0" rtl="0" algn="l">
                        <a:spcBef>
                          <a:spcPts val="0"/>
                        </a:spcBef>
                        <a:spcAft>
                          <a:spcPts val="0"/>
                        </a:spcAft>
                        <a:buNone/>
                      </a:pPr>
                      <a:r>
                        <a:rPr lang="en" sz="1000"/>
                        <a:t>If the model architecture can be properly formed, hyperparameters appropriately selected, the model’s accuracy can be improved</a:t>
                      </a:r>
                      <a:endParaRPr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100"/>
                        <a:t>Upon careful selection of model architecture and hyperparameters, CNN can improve its performance on prediction with the test set.</a:t>
                      </a:r>
                      <a:endParaRPr sz="11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2325" y="51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5" name="Google Shape;105;p16"/>
          <p:cNvSpPr txBox="1"/>
          <p:nvPr/>
        </p:nvSpPr>
        <p:spPr>
          <a:xfrm>
            <a:off x="0" y="1294275"/>
            <a:ext cx="147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Category Distribution</a:t>
            </a:r>
            <a:endParaRPr sz="1000" u="sng">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0" y="1640474"/>
            <a:ext cx="2030653" cy="1751200"/>
          </a:xfrm>
          <a:prstGeom prst="rect">
            <a:avLst/>
          </a:prstGeom>
          <a:noFill/>
          <a:ln>
            <a:noFill/>
          </a:ln>
        </p:spPr>
      </p:pic>
      <p:pic>
        <p:nvPicPr>
          <p:cNvPr id="107" name="Google Shape;107;p16"/>
          <p:cNvPicPr preferRelativeResize="0"/>
          <p:nvPr/>
        </p:nvPicPr>
        <p:blipFill>
          <a:blip r:embed="rId4">
            <a:alphaModFix/>
          </a:blip>
          <a:stretch>
            <a:fillRect/>
          </a:stretch>
        </p:blipFill>
        <p:spPr>
          <a:xfrm>
            <a:off x="866174" y="3711327"/>
            <a:ext cx="4943142" cy="1381900"/>
          </a:xfrm>
          <a:prstGeom prst="rect">
            <a:avLst/>
          </a:prstGeom>
          <a:noFill/>
          <a:ln>
            <a:noFill/>
          </a:ln>
        </p:spPr>
      </p:pic>
      <p:sp>
        <p:nvSpPr>
          <p:cNvPr id="108" name="Google Shape;108;p16"/>
          <p:cNvSpPr txBox="1"/>
          <p:nvPr/>
        </p:nvSpPr>
        <p:spPr>
          <a:xfrm>
            <a:off x="2044025" y="3342013"/>
            <a:ext cx="376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Lato"/>
                <a:ea typeface="Lato"/>
                <a:cs typeface="Lato"/>
                <a:sym typeface="Lato"/>
              </a:rPr>
              <a:t>Sample Image from Each Category</a:t>
            </a:r>
            <a:endParaRPr sz="1200" u="sng">
              <a:latin typeface="Lato"/>
              <a:ea typeface="Lato"/>
              <a:cs typeface="Lato"/>
              <a:sym typeface="Lato"/>
            </a:endParaRPr>
          </a:p>
        </p:txBody>
      </p:sp>
      <p:pic>
        <p:nvPicPr>
          <p:cNvPr id="109" name="Google Shape;109;p16"/>
          <p:cNvPicPr preferRelativeResize="0"/>
          <p:nvPr/>
        </p:nvPicPr>
        <p:blipFill>
          <a:blip r:embed="rId5">
            <a:alphaModFix/>
          </a:blip>
          <a:stretch>
            <a:fillRect/>
          </a:stretch>
        </p:blipFill>
        <p:spPr>
          <a:xfrm>
            <a:off x="5493303" y="1100075"/>
            <a:ext cx="3306099" cy="2477276"/>
          </a:xfrm>
          <a:prstGeom prst="rect">
            <a:avLst/>
          </a:prstGeom>
          <a:noFill/>
          <a:ln>
            <a:noFill/>
          </a:ln>
        </p:spPr>
      </p:pic>
      <p:sp>
        <p:nvSpPr>
          <p:cNvPr id="110" name="Google Shape;110;p16"/>
          <p:cNvSpPr txBox="1"/>
          <p:nvPr/>
        </p:nvSpPr>
        <p:spPr>
          <a:xfrm>
            <a:off x="5402300" y="646825"/>
            <a:ext cx="48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Distribution of Images’ Height and Width</a:t>
            </a:r>
            <a:endParaRPr>
              <a:latin typeface="Lato"/>
              <a:ea typeface="Lato"/>
              <a:cs typeface="Lato"/>
              <a:sym typeface="Lato"/>
            </a:endParaRPr>
          </a:p>
        </p:txBody>
      </p:sp>
      <p:sp>
        <p:nvSpPr>
          <p:cNvPr id="111" name="Google Shape;111;p16"/>
          <p:cNvSpPr txBox="1"/>
          <p:nvPr/>
        </p:nvSpPr>
        <p:spPr>
          <a:xfrm>
            <a:off x="6099875" y="3677700"/>
            <a:ext cx="484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*Necessary resizing are needed</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2325" y="51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Analysis–Edge Detection</a:t>
            </a:r>
            <a:endParaRPr/>
          </a:p>
        </p:txBody>
      </p:sp>
      <p:pic>
        <p:nvPicPr>
          <p:cNvPr id="117" name="Google Shape;117;p17"/>
          <p:cNvPicPr preferRelativeResize="0"/>
          <p:nvPr/>
        </p:nvPicPr>
        <p:blipFill>
          <a:blip r:embed="rId3">
            <a:alphaModFix/>
          </a:blip>
          <a:stretch>
            <a:fillRect/>
          </a:stretch>
        </p:blipFill>
        <p:spPr>
          <a:xfrm>
            <a:off x="0" y="3056313"/>
            <a:ext cx="4624526" cy="1827525"/>
          </a:xfrm>
          <a:prstGeom prst="rect">
            <a:avLst/>
          </a:prstGeom>
          <a:noFill/>
          <a:ln>
            <a:noFill/>
          </a:ln>
        </p:spPr>
      </p:pic>
      <p:pic>
        <p:nvPicPr>
          <p:cNvPr id="118" name="Google Shape;118;p17"/>
          <p:cNvPicPr preferRelativeResize="0"/>
          <p:nvPr/>
        </p:nvPicPr>
        <p:blipFill>
          <a:blip r:embed="rId4">
            <a:alphaModFix/>
          </a:blip>
          <a:stretch>
            <a:fillRect/>
          </a:stretch>
        </p:blipFill>
        <p:spPr>
          <a:xfrm>
            <a:off x="4572000" y="3189025"/>
            <a:ext cx="4224101" cy="1562100"/>
          </a:xfrm>
          <a:prstGeom prst="rect">
            <a:avLst/>
          </a:prstGeom>
          <a:noFill/>
          <a:ln>
            <a:noFill/>
          </a:ln>
        </p:spPr>
      </p:pic>
      <p:pic>
        <p:nvPicPr>
          <p:cNvPr id="119" name="Google Shape;119;p17"/>
          <p:cNvPicPr preferRelativeResize="0"/>
          <p:nvPr/>
        </p:nvPicPr>
        <p:blipFill>
          <a:blip r:embed="rId5">
            <a:alphaModFix/>
          </a:blip>
          <a:stretch>
            <a:fillRect/>
          </a:stretch>
        </p:blipFill>
        <p:spPr>
          <a:xfrm>
            <a:off x="4705100" y="1403553"/>
            <a:ext cx="4091001" cy="1256625"/>
          </a:xfrm>
          <a:prstGeom prst="rect">
            <a:avLst/>
          </a:prstGeom>
          <a:noFill/>
          <a:ln>
            <a:noFill/>
          </a:ln>
        </p:spPr>
      </p:pic>
      <p:pic>
        <p:nvPicPr>
          <p:cNvPr id="120" name="Google Shape;120;p17"/>
          <p:cNvPicPr preferRelativeResize="0"/>
          <p:nvPr/>
        </p:nvPicPr>
        <p:blipFill>
          <a:blip r:embed="rId6">
            <a:alphaModFix/>
          </a:blip>
          <a:stretch>
            <a:fillRect/>
          </a:stretch>
        </p:blipFill>
        <p:spPr>
          <a:xfrm>
            <a:off x="186025" y="1199425"/>
            <a:ext cx="3857250" cy="1704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20200" y="587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Analysis-Color Analysis</a:t>
            </a:r>
            <a:endParaRPr/>
          </a:p>
        </p:txBody>
      </p:sp>
      <p:sp>
        <p:nvSpPr>
          <p:cNvPr id="126" name="Google Shape;126;p18"/>
          <p:cNvSpPr txBox="1"/>
          <p:nvPr/>
        </p:nvSpPr>
        <p:spPr>
          <a:xfrm>
            <a:off x="243750" y="1235425"/>
            <a:ext cx="54966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ato"/>
              <a:buChar char="●"/>
            </a:pPr>
            <a:r>
              <a:rPr lang="en" sz="1000">
                <a:latin typeface="Lato"/>
                <a:ea typeface="Lato"/>
                <a:cs typeface="Lato"/>
                <a:sym typeface="Lato"/>
              </a:rPr>
              <a:t>Start off with the calculation of scale value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Found scale value to be small</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Determined only Red Blue and Green colors are needed </a:t>
            </a:r>
            <a:endParaRPr sz="1000">
              <a:latin typeface="Lato"/>
              <a:ea typeface="Lato"/>
              <a:cs typeface="Lato"/>
              <a:sym typeface="Lato"/>
            </a:endParaRPr>
          </a:p>
        </p:txBody>
      </p:sp>
      <p:pic>
        <p:nvPicPr>
          <p:cNvPr id="127" name="Google Shape;127;p18"/>
          <p:cNvPicPr preferRelativeResize="0"/>
          <p:nvPr/>
        </p:nvPicPr>
        <p:blipFill>
          <a:blip r:embed="rId3">
            <a:alphaModFix/>
          </a:blip>
          <a:stretch>
            <a:fillRect/>
          </a:stretch>
        </p:blipFill>
        <p:spPr>
          <a:xfrm>
            <a:off x="34750" y="1960975"/>
            <a:ext cx="3429125" cy="2015951"/>
          </a:xfrm>
          <a:prstGeom prst="rect">
            <a:avLst/>
          </a:prstGeom>
          <a:noFill/>
          <a:ln>
            <a:noFill/>
          </a:ln>
        </p:spPr>
      </p:pic>
      <p:pic>
        <p:nvPicPr>
          <p:cNvPr id="128" name="Google Shape;128;p18"/>
          <p:cNvPicPr preferRelativeResize="0"/>
          <p:nvPr/>
        </p:nvPicPr>
        <p:blipFill>
          <a:blip r:embed="rId4">
            <a:alphaModFix/>
          </a:blip>
          <a:stretch>
            <a:fillRect/>
          </a:stretch>
        </p:blipFill>
        <p:spPr>
          <a:xfrm>
            <a:off x="4078525" y="1122675"/>
            <a:ext cx="4502374" cy="1974174"/>
          </a:xfrm>
          <a:prstGeom prst="rect">
            <a:avLst/>
          </a:prstGeom>
          <a:noFill/>
          <a:ln>
            <a:noFill/>
          </a:ln>
        </p:spPr>
      </p:pic>
      <p:pic>
        <p:nvPicPr>
          <p:cNvPr id="129" name="Google Shape;129;p18"/>
          <p:cNvPicPr preferRelativeResize="0"/>
          <p:nvPr/>
        </p:nvPicPr>
        <p:blipFill>
          <a:blip r:embed="rId5">
            <a:alphaModFix/>
          </a:blip>
          <a:stretch>
            <a:fillRect/>
          </a:stretch>
        </p:blipFill>
        <p:spPr>
          <a:xfrm>
            <a:off x="4273200" y="3046425"/>
            <a:ext cx="3587983" cy="209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35300" y="595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&amp; Transformations</a:t>
            </a:r>
            <a:endParaRPr/>
          </a:p>
        </p:txBody>
      </p:sp>
      <p:sp>
        <p:nvSpPr>
          <p:cNvPr id="135" name="Google Shape;135;p19"/>
          <p:cNvSpPr txBox="1"/>
          <p:nvPr/>
        </p:nvSpPr>
        <p:spPr>
          <a:xfrm>
            <a:off x="285750" y="1438800"/>
            <a:ext cx="3101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 u="sng">
                <a:latin typeface="Lato"/>
                <a:ea typeface="Lato"/>
                <a:cs typeface="Lato"/>
                <a:sym typeface="Lato"/>
              </a:rPr>
              <a:t>Resizing the inputs</a:t>
            </a:r>
            <a:endParaRPr b="1" u="sng">
              <a:latin typeface="Lato"/>
              <a:ea typeface="Lato"/>
              <a:cs typeface="Lato"/>
              <a:sym typeface="Lato"/>
            </a:endParaRPr>
          </a:p>
        </p:txBody>
      </p:sp>
      <p:sp>
        <p:nvSpPr>
          <p:cNvPr id="136" name="Google Shape;136;p19"/>
          <p:cNvSpPr txBox="1"/>
          <p:nvPr/>
        </p:nvSpPr>
        <p:spPr>
          <a:xfrm>
            <a:off x="435300" y="2004625"/>
            <a:ext cx="417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*Early EDA indicates not all pictures have the same size</a:t>
            </a:r>
            <a:endParaRPr sz="1000">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285750" y="2508950"/>
            <a:ext cx="4210050" cy="400050"/>
          </a:xfrm>
          <a:prstGeom prst="rect">
            <a:avLst/>
          </a:prstGeom>
          <a:noFill/>
          <a:ln>
            <a:noFill/>
          </a:ln>
        </p:spPr>
      </p:pic>
      <p:sp>
        <p:nvSpPr>
          <p:cNvPr id="138" name="Google Shape;138;p19"/>
          <p:cNvSpPr txBox="1"/>
          <p:nvPr/>
        </p:nvSpPr>
        <p:spPr>
          <a:xfrm>
            <a:off x="285750" y="3216875"/>
            <a:ext cx="3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    </a:t>
            </a:r>
            <a:r>
              <a:rPr b="1" lang="en" u="sng">
                <a:latin typeface="Lato"/>
                <a:ea typeface="Lato"/>
                <a:cs typeface="Lato"/>
                <a:sym typeface="Lato"/>
              </a:rPr>
              <a:t>Array Conversion and Normalization</a:t>
            </a:r>
            <a:endParaRPr b="1" u="sng">
              <a:latin typeface="Lato"/>
              <a:ea typeface="Lato"/>
              <a:cs typeface="Lato"/>
              <a:sym typeface="Lato"/>
            </a:endParaRPr>
          </a:p>
        </p:txBody>
      </p:sp>
      <p:pic>
        <p:nvPicPr>
          <p:cNvPr id="139" name="Google Shape;139;p19"/>
          <p:cNvPicPr preferRelativeResize="0"/>
          <p:nvPr/>
        </p:nvPicPr>
        <p:blipFill>
          <a:blip r:embed="rId4">
            <a:alphaModFix/>
          </a:blip>
          <a:stretch>
            <a:fillRect/>
          </a:stretch>
        </p:blipFill>
        <p:spPr>
          <a:xfrm>
            <a:off x="690288" y="4261525"/>
            <a:ext cx="2695575" cy="371475"/>
          </a:xfrm>
          <a:prstGeom prst="rect">
            <a:avLst/>
          </a:prstGeom>
          <a:noFill/>
          <a:ln>
            <a:noFill/>
          </a:ln>
        </p:spPr>
      </p:pic>
      <p:sp>
        <p:nvSpPr>
          <p:cNvPr id="140" name="Google Shape;140;p19"/>
          <p:cNvSpPr txBox="1"/>
          <p:nvPr/>
        </p:nvSpPr>
        <p:spPr>
          <a:xfrm>
            <a:off x="549850" y="3694250"/>
            <a:ext cx="417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*The values can scale to </a:t>
            </a:r>
            <a:r>
              <a:rPr lang="en" sz="1100">
                <a:latin typeface="Lato"/>
                <a:ea typeface="Lato"/>
                <a:cs typeface="Lato"/>
                <a:sym typeface="Lato"/>
              </a:rPr>
              <a:t>between 0 and 1</a:t>
            </a:r>
            <a:endParaRPr sz="1100">
              <a:latin typeface="Lato"/>
              <a:ea typeface="Lato"/>
              <a:cs typeface="Lato"/>
              <a:sym typeface="Lato"/>
            </a:endParaRPr>
          </a:p>
        </p:txBody>
      </p:sp>
      <p:sp>
        <p:nvSpPr>
          <p:cNvPr id="141" name="Google Shape;141;p19"/>
          <p:cNvSpPr txBox="1"/>
          <p:nvPr/>
        </p:nvSpPr>
        <p:spPr>
          <a:xfrm>
            <a:off x="4824025" y="1386725"/>
            <a:ext cx="36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  </a:t>
            </a:r>
            <a:r>
              <a:rPr b="1" lang="en" u="sng">
                <a:latin typeface="Lato"/>
                <a:ea typeface="Lato"/>
                <a:cs typeface="Lato"/>
                <a:sym typeface="Lato"/>
              </a:rPr>
              <a:t>Label Encoding</a:t>
            </a:r>
            <a:endParaRPr b="1" u="sng">
              <a:latin typeface="Lato"/>
              <a:ea typeface="Lato"/>
              <a:cs typeface="Lato"/>
              <a:sym typeface="Lato"/>
            </a:endParaRPr>
          </a:p>
        </p:txBody>
      </p:sp>
      <p:sp>
        <p:nvSpPr>
          <p:cNvPr id="142" name="Google Shape;142;p19"/>
          <p:cNvSpPr txBox="1"/>
          <p:nvPr/>
        </p:nvSpPr>
        <p:spPr>
          <a:xfrm>
            <a:off x="4975400" y="1907625"/>
            <a:ext cx="389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t>
            </a:r>
            <a:r>
              <a:rPr lang="en" sz="1200">
                <a:latin typeface="Lato"/>
                <a:ea typeface="Lato"/>
                <a:cs typeface="Lato"/>
                <a:sym typeface="Lato"/>
              </a:rPr>
              <a:t>Assign a numeric value as  label for each category</a:t>
            </a:r>
            <a:endParaRPr sz="1200">
              <a:latin typeface="Lato"/>
              <a:ea typeface="Lato"/>
              <a:cs typeface="Lato"/>
              <a:sym typeface="Lato"/>
            </a:endParaRPr>
          </a:p>
        </p:txBody>
      </p:sp>
      <p:sp>
        <p:nvSpPr>
          <p:cNvPr id="143" name="Google Shape;143;p19"/>
          <p:cNvSpPr txBox="1"/>
          <p:nvPr/>
        </p:nvSpPr>
        <p:spPr>
          <a:xfrm>
            <a:off x="4824025" y="2508875"/>
            <a:ext cx="25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  </a:t>
            </a:r>
            <a:r>
              <a:rPr b="1" lang="en" u="sng">
                <a:latin typeface="Lato"/>
                <a:ea typeface="Lato"/>
                <a:cs typeface="Lato"/>
                <a:sym typeface="Lato"/>
              </a:rPr>
              <a:t>Data Augmentation</a:t>
            </a:r>
            <a:endParaRPr b="1" u="sng">
              <a:latin typeface="Lato"/>
              <a:ea typeface="Lato"/>
              <a:cs typeface="Lato"/>
              <a:sym typeface="Lato"/>
            </a:endParaRPr>
          </a:p>
        </p:txBody>
      </p:sp>
      <p:sp>
        <p:nvSpPr>
          <p:cNvPr id="144" name="Google Shape;144;p19"/>
          <p:cNvSpPr txBox="1"/>
          <p:nvPr/>
        </p:nvSpPr>
        <p:spPr>
          <a:xfrm>
            <a:off x="4869550" y="2829413"/>
            <a:ext cx="3899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t>
            </a:r>
            <a:r>
              <a:rPr lang="en" sz="1000">
                <a:latin typeface="Lato"/>
                <a:ea typeface="Lato"/>
                <a:cs typeface="Lato"/>
                <a:sym typeface="Lato"/>
              </a:rPr>
              <a:t>The base model demonstrates overfitting issues; one solution </a:t>
            </a:r>
            <a:r>
              <a:rPr lang="en" sz="1000">
                <a:latin typeface="Lato"/>
                <a:ea typeface="Lato"/>
                <a:cs typeface="Lato"/>
                <a:sym typeface="Lato"/>
              </a:rPr>
              <a:t>would</a:t>
            </a:r>
            <a:r>
              <a:rPr lang="en" sz="1000">
                <a:latin typeface="Lato"/>
                <a:ea typeface="Lato"/>
                <a:cs typeface="Lato"/>
                <a:sym typeface="Lato"/>
              </a:rPr>
              <a:t> be to increase the training set by incorporating data augmentation</a:t>
            </a:r>
            <a:endParaRPr sz="1000">
              <a:latin typeface="Lato"/>
              <a:ea typeface="Lato"/>
              <a:cs typeface="Lato"/>
              <a:sym typeface="Lato"/>
            </a:endParaRPr>
          </a:p>
        </p:txBody>
      </p:sp>
      <p:pic>
        <p:nvPicPr>
          <p:cNvPr id="145" name="Google Shape;145;p19"/>
          <p:cNvPicPr preferRelativeResize="0"/>
          <p:nvPr/>
        </p:nvPicPr>
        <p:blipFill>
          <a:blip r:embed="rId5">
            <a:alphaModFix/>
          </a:blip>
          <a:stretch>
            <a:fillRect/>
          </a:stretch>
        </p:blipFill>
        <p:spPr>
          <a:xfrm>
            <a:off x="5032300" y="3631025"/>
            <a:ext cx="2389741" cy="148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249440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0"/>
          <p:cNvSpPr txBox="1"/>
          <p:nvPr>
            <p:ph type="title"/>
          </p:nvPr>
        </p:nvSpPr>
        <p:spPr>
          <a:xfrm>
            <a:off x="435300" y="503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Procedure to find the Optimal Model </a:t>
            </a:r>
            <a:endParaRPr sz="1740"/>
          </a:p>
        </p:txBody>
      </p:sp>
      <p:sp>
        <p:nvSpPr>
          <p:cNvPr id="152" name="Google Shape;152;p20"/>
          <p:cNvSpPr/>
          <p:nvPr/>
        </p:nvSpPr>
        <p:spPr>
          <a:xfrm>
            <a:off x="487450" y="1521225"/>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1.</a:t>
            </a:r>
            <a:endParaRPr/>
          </a:p>
        </p:txBody>
      </p:sp>
      <p:sp>
        <p:nvSpPr>
          <p:cNvPr id="153" name="Google Shape;153;p20"/>
          <p:cNvSpPr txBox="1"/>
          <p:nvPr/>
        </p:nvSpPr>
        <p:spPr>
          <a:xfrm>
            <a:off x="2494400" y="2059075"/>
            <a:ext cx="1798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The new model adopts Data  Augmentation, L2 regularization, Drop out Rate and early stopping criteria, and test if the prediction performance can be consistent across different values of epoch and Batch Size</a:t>
            </a:r>
            <a:endParaRPr sz="1000">
              <a:latin typeface="Lato"/>
              <a:ea typeface="Lato"/>
              <a:cs typeface="Lato"/>
              <a:sym typeface="Lato"/>
            </a:endParaRPr>
          </a:p>
        </p:txBody>
      </p:sp>
      <p:sp>
        <p:nvSpPr>
          <p:cNvPr id="154" name="Google Shape;154;p20"/>
          <p:cNvSpPr/>
          <p:nvPr/>
        </p:nvSpPr>
        <p:spPr>
          <a:xfrm>
            <a:off x="2494400" y="1521225"/>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2.</a:t>
            </a:r>
            <a:endParaRPr/>
          </a:p>
        </p:txBody>
      </p:sp>
      <p:sp>
        <p:nvSpPr>
          <p:cNvPr id="155" name="Google Shape;155;p20"/>
          <p:cNvSpPr/>
          <p:nvPr/>
        </p:nvSpPr>
        <p:spPr>
          <a:xfrm>
            <a:off x="4487900" y="1521213"/>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3.</a:t>
            </a:r>
            <a:endParaRPr/>
          </a:p>
        </p:txBody>
      </p:sp>
      <p:sp>
        <p:nvSpPr>
          <p:cNvPr id="156" name="Google Shape;156;p20"/>
          <p:cNvSpPr/>
          <p:nvPr/>
        </p:nvSpPr>
        <p:spPr>
          <a:xfrm>
            <a:off x="6481400" y="1521225"/>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4.</a:t>
            </a:r>
            <a:endParaRPr/>
          </a:p>
        </p:txBody>
      </p:sp>
      <p:sp>
        <p:nvSpPr>
          <p:cNvPr id="157" name="Google Shape;157;p20"/>
          <p:cNvSpPr/>
          <p:nvPr/>
        </p:nvSpPr>
        <p:spPr>
          <a:xfrm>
            <a:off x="48745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0"/>
          <p:cNvSpPr txBox="1"/>
          <p:nvPr/>
        </p:nvSpPr>
        <p:spPr>
          <a:xfrm>
            <a:off x="537875" y="2059075"/>
            <a:ext cx="1689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Implement Transfer Learning:</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VGG-16 with two basic layers, Global Average Pooling 2D(), and Dense, serving as the base model, and the base model is overfitting.</a:t>
            </a:r>
            <a:endParaRPr sz="1100">
              <a:latin typeface="Lato"/>
              <a:ea typeface="Lato"/>
              <a:cs typeface="Lato"/>
              <a:sym typeface="Lato"/>
            </a:endParaRPr>
          </a:p>
        </p:txBody>
      </p:sp>
      <p:sp>
        <p:nvSpPr>
          <p:cNvPr id="159" name="Google Shape;159;p20"/>
          <p:cNvSpPr/>
          <p:nvPr/>
        </p:nvSpPr>
        <p:spPr>
          <a:xfrm>
            <a:off x="448790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0"/>
          <p:cNvSpPr txBox="1"/>
          <p:nvPr/>
        </p:nvSpPr>
        <p:spPr>
          <a:xfrm>
            <a:off x="4519550" y="1991925"/>
            <a:ext cx="1735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Hyperparameter Tuning on Epochs, Batch Size, L2 regularization, Dropout Rate to make the model to yield consistent prediction performance</a:t>
            </a:r>
            <a:endParaRPr sz="1300">
              <a:latin typeface="Lato"/>
              <a:ea typeface="Lato"/>
              <a:cs typeface="Lato"/>
              <a:sym typeface="Lato"/>
            </a:endParaRPr>
          </a:p>
        </p:txBody>
      </p:sp>
      <p:sp>
        <p:nvSpPr>
          <p:cNvPr id="161" name="Google Shape;161;p20"/>
          <p:cNvSpPr/>
          <p:nvPr/>
        </p:nvSpPr>
        <p:spPr>
          <a:xfrm>
            <a:off x="648140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20"/>
          <p:cNvSpPr txBox="1"/>
          <p:nvPr/>
        </p:nvSpPr>
        <p:spPr>
          <a:xfrm>
            <a:off x="6580200" y="2059075"/>
            <a:ext cx="1543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Implement the optimal Hyperparameters and Obtain the optimal Model</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149100" y="56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Transfer Learning–VGG16</a:t>
            </a:r>
            <a:endParaRPr/>
          </a:p>
        </p:txBody>
      </p:sp>
      <p:sp>
        <p:nvSpPr>
          <p:cNvPr id="168" name="Google Shape;168;p21"/>
          <p:cNvSpPr txBox="1"/>
          <p:nvPr/>
        </p:nvSpPr>
        <p:spPr>
          <a:xfrm>
            <a:off x="318625" y="1456575"/>
            <a:ext cx="28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9" name="Google Shape;169;p21"/>
          <p:cNvSpPr txBox="1"/>
          <p:nvPr/>
        </p:nvSpPr>
        <p:spPr>
          <a:xfrm>
            <a:off x="68275" y="1225750"/>
            <a:ext cx="88254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Mobilize</a:t>
            </a:r>
            <a:r>
              <a:rPr lang="en" sz="1100">
                <a:latin typeface="Lato"/>
                <a:ea typeface="Lato"/>
                <a:cs typeface="Lato"/>
                <a:sym typeface="Lato"/>
              </a:rPr>
              <a:t> VGG-16 with addition of “GlobalAveragePooling2D” and “Dense” layers as base model.</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Examine Accuracy and Loss performance in general across different epoch and batch size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The training accuracy increases rapidly as epoch increases and larger </a:t>
            </a:r>
            <a:r>
              <a:rPr lang="en" sz="1100">
                <a:latin typeface="Lato"/>
                <a:ea typeface="Lato"/>
                <a:cs typeface="Lato"/>
                <a:sym typeface="Lato"/>
              </a:rPr>
              <a:t>than</a:t>
            </a:r>
            <a:r>
              <a:rPr lang="en" sz="1100">
                <a:latin typeface="Lato"/>
                <a:ea typeface="Lato"/>
                <a:cs typeface="Lato"/>
                <a:sym typeface="Lato"/>
              </a:rPr>
              <a:t> the test accuracy, signalling a severe overfitting issue </a:t>
            </a:r>
            <a:endParaRPr sz="1100">
              <a:latin typeface="Lato"/>
              <a:ea typeface="Lato"/>
              <a:cs typeface="Lato"/>
              <a:sym typeface="Lato"/>
            </a:endParaRPr>
          </a:p>
        </p:txBody>
      </p:sp>
      <p:pic>
        <p:nvPicPr>
          <p:cNvPr id="170" name="Google Shape;170;p21"/>
          <p:cNvPicPr preferRelativeResize="0"/>
          <p:nvPr/>
        </p:nvPicPr>
        <p:blipFill>
          <a:blip r:embed="rId3">
            <a:alphaModFix/>
          </a:blip>
          <a:stretch>
            <a:fillRect/>
          </a:stretch>
        </p:blipFill>
        <p:spPr>
          <a:xfrm>
            <a:off x="0" y="2041400"/>
            <a:ext cx="4913277" cy="3102099"/>
          </a:xfrm>
          <a:prstGeom prst="rect">
            <a:avLst/>
          </a:prstGeom>
          <a:noFill/>
          <a:ln>
            <a:noFill/>
          </a:ln>
        </p:spPr>
      </p:pic>
      <p:pic>
        <p:nvPicPr>
          <p:cNvPr id="171" name="Google Shape;171;p21"/>
          <p:cNvPicPr preferRelativeResize="0"/>
          <p:nvPr/>
        </p:nvPicPr>
        <p:blipFill>
          <a:blip r:embed="rId4">
            <a:alphaModFix/>
          </a:blip>
          <a:stretch>
            <a:fillRect/>
          </a:stretch>
        </p:blipFill>
        <p:spPr>
          <a:xfrm>
            <a:off x="4632050" y="2154018"/>
            <a:ext cx="4511949" cy="2876870"/>
          </a:xfrm>
          <a:prstGeom prst="rect">
            <a:avLst/>
          </a:prstGeom>
          <a:noFill/>
          <a:ln>
            <a:noFill/>
          </a:ln>
        </p:spPr>
      </p:pic>
      <p:sp>
        <p:nvSpPr>
          <p:cNvPr id="172" name="Google Shape;172;p21"/>
          <p:cNvSpPr txBox="1"/>
          <p:nvPr/>
        </p:nvSpPr>
        <p:spPr>
          <a:xfrm>
            <a:off x="1615900" y="1800025"/>
            <a:ext cx="128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Loss</a:t>
            </a:r>
            <a:endParaRPr b="1" sz="1100">
              <a:latin typeface="Lato"/>
              <a:ea typeface="Lato"/>
              <a:cs typeface="Lato"/>
              <a:sym typeface="Lato"/>
            </a:endParaRPr>
          </a:p>
        </p:txBody>
      </p:sp>
      <p:sp>
        <p:nvSpPr>
          <p:cNvPr id="173" name="Google Shape;173;p21"/>
          <p:cNvSpPr txBox="1"/>
          <p:nvPr/>
        </p:nvSpPr>
        <p:spPr>
          <a:xfrm>
            <a:off x="6324775" y="1800025"/>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Accuracy</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