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67" r:id="rId3"/>
    <p:sldId id="268" r:id="rId4"/>
    <p:sldId id="269" r:id="rId5"/>
    <p:sldId id="270" r:id="rId6"/>
    <p:sldId id="256" r:id="rId7"/>
    <p:sldId id="258" r:id="rId8"/>
    <p:sldId id="259" r:id="rId9"/>
    <p:sldId id="257" r:id="rId10"/>
    <p:sldId id="260" r:id="rId11"/>
    <p:sldId id="261" r:id="rId12"/>
    <p:sldId id="266"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6" r:id="rId27"/>
    <p:sldId id="285" r:id="rId28"/>
    <p:sldId id="287" r:id="rId29"/>
    <p:sldId id="288" r:id="rId30"/>
    <p:sldId id="289" r:id="rId31"/>
    <p:sldId id="290" r:id="rId32"/>
    <p:sldId id="291" r:id="rId33"/>
    <p:sldId id="292" r:id="rId34"/>
    <p:sldId id="293" r:id="rId35"/>
    <p:sldId id="294" r:id="rId36"/>
    <p:sldId id="304" r:id="rId37"/>
    <p:sldId id="303" r:id="rId38"/>
    <p:sldId id="305" r:id="rId39"/>
    <p:sldId id="296" r:id="rId40"/>
    <p:sldId id="297" r:id="rId41"/>
    <p:sldId id="298" r:id="rId42"/>
    <p:sldId id="299" r:id="rId43"/>
    <p:sldId id="300" r:id="rId44"/>
    <p:sldId id="301" r:id="rId45"/>
    <p:sldId id="302"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A98EB3-EEB0-4097-81AF-D4D884B428C5}" type="datetimeFigureOut">
              <a:rPr lang="en-US" smtClean="0"/>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B758D-1AA8-42A8-9D8B-8973C33AE934}" type="slidenum">
              <a:rPr lang="en-US" smtClean="0"/>
              <a:t>‹#›</a:t>
            </a:fld>
            <a:endParaRPr lang="en-US"/>
          </a:p>
        </p:txBody>
      </p:sp>
    </p:spTree>
    <p:extLst>
      <p:ext uri="{BB962C8B-B14F-4D97-AF65-F5344CB8AC3E}">
        <p14:creationId xmlns:p14="http://schemas.microsoft.com/office/powerpoint/2010/main" val="1412280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A98EB3-EEB0-4097-81AF-D4D884B428C5}" type="datetimeFigureOut">
              <a:rPr lang="en-US" smtClean="0"/>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B758D-1AA8-42A8-9D8B-8973C33AE934}" type="slidenum">
              <a:rPr lang="en-US" smtClean="0"/>
              <a:t>‹#›</a:t>
            </a:fld>
            <a:endParaRPr lang="en-US"/>
          </a:p>
        </p:txBody>
      </p:sp>
    </p:spTree>
    <p:extLst>
      <p:ext uri="{BB962C8B-B14F-4D97-AF65-F5344CB8AC3E}">
        <p14:creationId xmlns:p14="http://schemas.microsoft.com/office/powerpoint/2010/main" val="4056210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A98EB3-EEB0-4097-81AF-D4D884B428C5}" type="datetimeFigureOut">
              <a:rPr lang="en-US" smtClean="0"/>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B758D-1AA8-42A8-9D8B-8973C33AE934}" type="slidenum">
              <a:rPr lang="en-US" smtClean="0"/>
              <a:t>‹#›</a:t>
            </a:fld>
            <a:endParaRPr lang="en-US"/>
          </a:p>
        </p:txBody>
      </p:sp>
    </p:spTree>
    <p:extLst>
      <p:ext uri="{BB962C8B-B14F-4D97-AF65-F5344CB8AC3E}">
        <p14:creationId xmlns:p14="http://schemas.microsoft.com/office/powerpoint/2010/main" val="2997362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A98EB3-EEB0-4097-81AF-D4D884B428C5}" type="datetimeFigureOut">
              <a:rPr lang="en-US" smtClean="0"/>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B758D-1AA8-42A8-9D8B-8973C33AE934}" type="slidenum">
              <a:rPr lang="en-US" smtClean="0"/>
              <a:t>‹#›</a:t>
            </a:fld>
            <a:endParaRPr lang="en-US"/>
          </a:p>
        </p:txBody>
      </p:sp>
    </p:spTree>
    <p:extLst>
      <p:ext uri="{BB962C8B-B14F-4D97-AF65-F5344CB8AC3E}">
        <p14:creationId xmlns:p14="http://schemas.microsoft.com/office/powerpoint/2010/main" val="2008408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A98EB3-EEB0-4097-81AF-D4D884B428C5}" type="datetimeFigureOut">
              <a:rPr lang="en-US" smtClean="0"/>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B758D-1AA8-42A8-9D8B-8973C33AE934}" type="slidenum">
              <a:rPr lang="en-US" smtClean="0"/>
              <a:t>‹#›</a:t>
            </a:fld>
            <a:endParaRPr lang="en-US"/>
          </a:p>
        </p:txBody>
      </p:sp>
    </p:spTree>
    <p:extLst>
      <p:ext uri="{BB962C8B-B14F-4D97-AF65-F5344CB8AC3E}">
        <p14:creationId xmlns:p14="http://schemas.microsoft.com/office/powerpoint/2010/main" val="4190566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A98EB3-EEB0-4097-81AF-D4D884B428C5}" type="datetimeFigureOut">
              <a:rPr lang="en-US" smtClean="0"/>
              <a:t>11/24/2017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2B758D-1AA8-42A8-9D8B-8973C33AE934}" type="slidenum">
              <a:rPr lang="en-US" smtClean="0"/>
              <a:t>‹#›</a:t>
            </a:fld>
            <a:endParaRPr lang="en-US"/>
          </a:p>
        </p:txBody>
      </p:sp>
    </p:spTree>
    <p:extLst>
      <p:ext uri="{BB962C8B-B14F-4D97-AF65-F5344CB8AC3E}">
        <p14:creationId xmlns:p14="http://schemas.microsoft.com/office/powerpoint/2010/main" val="3772654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A98EB3-EEB0-4097-81AF-D4D884B428C5}" type="datetimeFigureOut">
              <a:rPr lang="en-US" smtClean="0"/>
              <a:t>11/24/2017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2B758D-1AA8-42A8-9D8B-8973C33AE934}" type="slidenum">
              <a:rPr lang="en-US" smtClean="0"/>
              <a:t>‹#›</a:t>
            </a:fld>
            <a:endParaRPr lang="en-US"/>
          </a:p>
        </p:txBody>
      </p:sp>
    </p:spTree>
    <p:extLst>
      <p:ext uri="{BB962C8B-B14F-4D97-AF65-F5344CB8AC3E}">
        <p14:creationId xmlns:p14="http://schemas.microsoft.com/office/powerpoint/2010/main" val="2264234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A98EB3-EEB0-4097-81AF-D4D884B428C5}" type="datetimeFigureOut">
              <a:rPr lang="en-US" smtClean="0"/>
              <a:t>11/24/2017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2B758D-1AA8-42A8-9D8B-8973C33AE934}" type="slidenum">
              <a:rPr lang="en-US" smtClean="0"/>
              <a:t>‹#›</a:t>
            </a:fld>
            <a:endParaRPr lang="en-US"/>
          </a:p>
        </p:txBody>
      </p:sp>
    </p:spTree>
    <p:extLst>
      <p:ext uri="{BB962C8B-B14F-4D97-AF65-F5344CB8AC3E}">
        <p14:creationId xmlns:p14="http://schemas.microsoft.com/office/powerpoint/2010/main" val="3077105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A98EB3-EEB0-4097-81AF-D4D884B428C5}" type="datetimeFigureOut">
              <a:rPr lang="en-US" smtClean="0"/>
              <a:t>11/24/2017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2B758D-1AA8-42A8-9D8B-8973C33AE934}" type="slidenum">
              <a:rPr lang="en-US" smtClean="0"/>
              <a:t>‹#›</a:t>
            </a:fld>
            <a:endParaRPr lang="en-US"/>
          </a:p>
        </p:txBody>
      </p:sp>
    </p:spTree>
    <p:extLst>
      <p:ext uri="{BB962C8B-B14F-4D97-AF65-F5344CB8AC3E}">
        <p14:creationId xmlns:p14="http://schemas.microsoft.com/office/powerpoint/2010/main" val="3635355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A98EB3-EEB0-4097-81AF-D4D884B428C5}" type="datetimeFigureOut">
              <a:rPr lang="en-US" smtClean="0"/>
              <a:t>11/24/2017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2B758D-1AA8-42A8-9D8B-8973C33AE934}" type="slidenum">
              <a:rPr lang="en-US" smtClean="0"/>
              <a:t>‹#›</a:t>
            </a:fld>
            <a:endParaRPr lang="en-US"/>
          </a:p>
        </p:txBody>
      </p:sp>
    </p:spTree>
    <p:extLst>
      <p:ext uri="{BB962C8B-B14F-4D97-AF65-F5344CB8AC3E}">
        <p14:creationId xmlns:p14="http://schemas.microsoft.com/office/powerpoint/2010/main" val="2340544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A98EB3-EEB0-4097-81AF-D4D884B428C5}" type="datetimeFigureOut">
              <a:rPr lang="en-US" smtClean="0"/>
              <a:t>11/24/2017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2B758D-1AA8-42A8-9D8B-8973C33AE934}" type="slidenum">
              <a:rPr lang="en-US" smtClean="0"/>
              <a:t>‹#›</a:t>
            </a:fld>
            <a:endParaRPr lang="en-US"/>
          </a:p>
        </p:txBody>
      </p:sp>
    </p:spTree>
    <p:extLst>
      <p:ext uri="{BB962C8B-B14F-4D97-AF65-F5344CB8AC3E}">
        <p14:creationId xmlns:p14="http://schemas.microsoft.com/office/powerpoint/2010/main" val="2424677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A98EB3-EEB0-4097-81AF-D4D884B428C5}" type="datetimeFigureOut">
              <a:rPr lang="en-US" smtClean="0"/>
              <a:t>11/24/2017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2B758D-1AA8-42A8-9D8B-8973C33AE934}" type="slidenum">
              <a:rPr lang="en-US" smtClean="0"/>
              <a:t>‹#›</a:t>
            </a:fld>
            <a:endParaRPr lang="en-US"/>
          </a:p>
        </p:txBody>
      </p:sp>
    </p:spTree>
    <p:extLst>
      <p:ext uri="{BB962C8B-B14F-4D97-AF65-F5344CB8AC3E}">
        <p14:creationId xmlns:p14="http://schemas.microsoft.com/office/powerpoint/2010/main" val="2435666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ppdev01.rotech.com:8070/Bonobo.Git.Server/Repository/Index"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scm.com/book/en/v2/Getting-Started-Git-Basics" TargetMode="External"/><Relationship Id="rId2" Type="http://schemas.openxmlformats.org/officeDocument/2006/relationships/hyperlink" Target="https://community.atlassian.com/t5/Sourcetree-questions/Staged-vs-Unstaged/qaq-p/127916" TargetMode="External"/><Relationship Id="rId1" Type="http://schemas.openxmlformats.org/officeDocument/2006/relationships/slideLayout" Target="../slideLayouts/slideLayout2.xml"/><Relationship Id="rId4" Type="http://schemas.openxmlformats.org/officeDocument/2006/relationships/hyperlink" Target="http://gitolite.com/uses-of-index.html"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Bonobo </a:t>
            </a:r>
            <a:r>
              <a:rPr lang="en-US" dirty="0" err="1" smtClean="0"/>
              <a:t>git</a:t>
            </a:r>
            <a:r>
              <a:rPr lang="en-US" dirty="0" smtClean="0"/>
              <a:t> server</a:t>
            </a:r>
            <a:endParaRPr lang="en-US" dirty="0"/>
          </a:p>
        </p:txBody>
      </p:sp>
    </p:spTree>
    <p:extLst>
      <p:ext uri="{BB962C8B-B14F-4D97-AF65-F5344CB8AC3E}">
        <p14:creationId xmlns:p14="http://schemas.microsoft.com/office/powerpoint/2010/main" val="803747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p:cNvPicPr>
            <a:picLocks noGrp="1" noChangeAspect="1"/>
          </p:cNvPicPr>
          <p:nvPr>
            <p:ph idx="1"/>
          </p:nvPr>
        </p:nvPicPr>
        <p:blipFill>
          <a:blip r:embed="rId2"/>
          <a:stretch>
            <a:fillRect/>
          </a:stretch>
        </p:blipFill>
        <p:spPr>
          <a:xfrm>
            <a:off x="4019225" y="1825625"/>
            <a:ext cx="4153549" cy="4351338"/>
          </a:xfrm>
          <a:prstGeom prst="rect">
            <a:avLst/>
          </a:prstGeom>
        </p:spPr>
      </p:pic>
    </p:spTree>
    <p:extLst>
      <p:ext uri="{BB962C8B-B14F-4D97-AF65-F5344CB8AC3E}">
        <p14:creationId xmlns:p14="http://schemas.microsoft.com/office/powerpoint/2010/main" val="343446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p:cNvPicPr>
            <a:picLocks noGrp="1" noChangeAspect="1"/>
          </p:cNvPicPr>
          <p:nvPr>
            <p:ph idx="1"/>
          </p:nvPr>
        </p:nvPicPr>
        <p:blipFill>
          <a:blip r:embed="rId2"/>
          <a:stretch>
            <a:fillRect/>
          </a:stretch>
        </p:blipFill>
        <p:spPr>
          <a:xfrm>
            <a:off x="4019225" y="1825625"/>
            <a:ext cx="4153549" cy="4351338"/>
          </a:xfrm>
          <a:prstGeom prst="rect">
            <a:avLst/>
          </a:prstGeom>
        </p:spPr>
      </p:pic>
    </p:spTree>
    <p:extLst>
      <p:ext uri="{BB962C8B-B14F-4D97-AF65-F5344CB8AC3E}">
        <p14:creationId xmlns:p14="http://schemas.microsoft.com/office/powerpoint/2010/main" val="3048342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paste the </a:t>
            </a:r>
            <a:r>
              <a:rPr lang="en-US" dirty="0" err="1" smtClean="0"/>
              <a:t>git</a:t>
            </a:r>
            <a:r>
              <a:rPr lang="en-US" dirty="0" smtClean="0"/>
              <a:t> repo </a:t>
            </a:r>
            <a:r>
              <a:rPr lang="en-US" dirty="0" err="1" smtClean="0"/>
              <a:t>url</a:t>
            </a:r>
            <a:r>
              <a:rPr lang="en-US" dirty="0" smtClean="0"/>
              <a:t>, rest of the values will </a:t>
            </a:r>
            <a:r>
              <a:rPr lang="en-US" dirty="0" err="1" smtClean="0"/>
              <a:t>autopopulate</a:t>
            </a:r>
            <a:endParaRPr lang="en-US" dirty="0"/>
          </a:p>
        </p:txBody>
      </p:sp>
      <p:pic>
        <p:nvPicPr>
          <p:cNvPr id="5" name="Content Placeholder 4"/>
          <p:cNvPicPr>
            <a:picLocks noGrp="1" noChangeAspect="1"/>
          </p:cNvPicPr>
          <p:nvPr>
            <p:ph idx="1"/>
          </p:nvPr>
        </p:nvPicPr>
        <p:blipFill>
          <a:blip r:embed="rId2"/>
          <a:stretch>
            <a:fillRect/>
          </a:stretch>
        </p:blipFill>
        <p:spPr>
          <a:xfrm>
            <a:off x="4020307" y="1825625"/>
            <a:ext cx="4151385" cy="4351338"/>
          </a:xfrm>
          <a:prstGeom prst="rect">
            <a:avLst/>
          </a:prstGeom>
        </p:spPr>
      </p:pic>
    </p:spTree>
    <p:extLst>
      <p:ext uri="{BB962C8B-B14F-4D97-AF65-F5344CB8AC3E}">
        <p14:creationId xmlns:p14="http://schemas.microsoft.com/office/powerpoint/2010/main" val="322363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next</a:t>
            </a:r>
            <a:endParaRPr lang="en-US" dirty="0"/>
          </a:p>
        </p:txBody>
      </p:sp>
      <p:pic>
        <p:nvPicPr>
          <p:cNvPr id="5" name="Content Placeholder 4"/>
          <p:cNvPicPr>
            <a:picLocks noGrp="1" noChangeAspect="1"/>
          </p:cNvPicPr>
          <p:nvPr>
            <p:ph idx="1"/>
          </p:nvPr>
        </p:nvPicPr>
        <p:blipFill>
          <a:blip r:embed="rId2"/>
          <a:stretch>
            <a:fillRect/>
          </a:stretch>
        </p:blipFill>
        <p:spPr>
          <a:xfrm>
            <a:off x="4020307" y="1825625"/>
            <a:ext cx="4151385" cy="4351338"/>
          </a:xfrm>
          <a:prstGeom prst="rect">
            <a:avLst/>
          </a:prstGeom>
        </p:spPr>
      </p:pic>
    </p:spTree>
    <p:extLst>
      <p:ext uri="{BB962C8B-B14F-4D97-AF65-F5344CB8AC3E}">
        <p14:creationId xmlns:p14="http://schemas.microsoft.com/office/powerpoint/2010/main" val="2286073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 and select a directory, project name will be added automatically to the end</a:t>
            </a:r>
            <a:endParaRPr lang="en-US" dirty="0"/>
          </a:p>
        </p:txBody>
      </p:sp>
      <p:pic>
        <p:nvPicPr>
          <p:cNvPr id="5" name="Content Placeholder 4"/>
          <p:cNvPicPr>
            <a:picLocks noGrp="1" noChangeAspect="1"/>
          </p:cNvPicPr>
          <p:nvPr>
            <p:ph idx="1"/>
          </p:nvPr>
        </p:nvPicPr>
        <p:blipFill>
          <a:blip r:embed="rId2"/>
          <a:stretch>
            <a:fillRect/>
          </a:stretch>
        </p:blipFill>
        <p:spPr>
          <a:xfrm>
            <a:off x="4019225" y="1825625"/>
            <a:ext cx="4153549" cy="4351338"/>
          </a:xfrm>
          <a:prstGeom prst="rect">
            <a:avLst/>
          </a:prstGeom>
        </p:spPr>
      </p:pic>
    </p:spTree>
    <p:extLst>
      <p:ext uri="{BB962C8B-B14F-4D97-AF65-F5344CB8AC3E}">
        <p14:creationId xmlns:p14="http://schemas.microsoft.com/office/powerpoint/2010/main" val="3380376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95687" y="809625"/>
            <a:ext cx="5000625" cy="5238750"/>
          </a:xfrm>
          <a:prstGeom prst="rect">
            <a:avLst/>
          </a:prstGeom>
        </p:spPr>
      </p:pic>
    </p:spTree>
    <p:extLst>
      <p:ext uri="{BB962C8B-B14F-4D97-AF65-F5344CB8AC3E}">
        <p14:creationId xmlns:p14="http://schemas.microsoft.com/office/powerpoint/2010/main" val="1220476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on finish button</a:t>
            </a:r>
            <a:endParaRPr lang="en-US" dirty="0"/>
          </a:p>
        </p:txBody>
      </p:sp>
      <p:pic>
        <p:nvPicPr>
          <p:cNvPr id="4" name="Content Placeholder 3"/>
          <p:cNvPicPr>
            <a:picLocks noGrp="1" noChangeAspect="1"/>
          </p:cNvPicPr>
          <p:nvPr>
            <p:ph idx="1"/>
          </p:nvPr>
        </p:nvPicPr>
        <p:blipFill>
          <a:blip r:embed="rId2"/>
          <a:stretch>
            <a:fillRect/>
          </a:stretch>
        </p:blipFill>
        <p:spPr>
          <a:xfrm>
            <a:off x="4020307" y="1825625"/>
            <a:ext cx="4151385" cy="4351338"/>
          </a:xfrm>
          <a:prstGeom prst="rect">
            <a:avLst/>
          </a:prstGeom>
        </p:spPr>
      </p:pic>
    </p:spTree>
    <p:extLst>
      <p:ext uri="{BB962C8B-B14F-4D97-AF65-F5344CB8AC3E}">
        <p14:creationId xmlns:p14="http://schemas.microsoft.com/office/powerpoint/2010/main" val="1023996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emonstrating </a:t>
            </a:r>
            <a:r>
              <a:rPr lang="en-US" dirty="0" err="1" smtClean="0"/>
              <a:t>Git</a:t>
            </a:r>
            <a:r>
              <a:rPr lang="en-US" dirty="0" smtClean="0"/>
              <a:t> commit and push</a:t>
            </a:r>
            <a:endParaRPr lang="en-US" dirty="0"/>
          </a:p>
        </p:txBody>
      </p:sp>
      <p:pic>
        <p:nvPicPr>
          <p:cNvPr id="4" name="Content Placeholder 3"/>
          <p:cNvPicPr>
            <a:picLocks noGrp="1" noChangeAspect="1"/>
          </p:cNvPicPr>
          <p:nvPr>
            <p:ph idx="1"/>
          </p:nvPr>
        </p:nvPicPr>
        <p:blipFill>
          <a:blip r:embed="rId2"/>
          <a:stretch>
            <a:fillRect/>
          </a:stretch>
        </p:blipFill>
        <p:spPr>
          <a:xfrm>
            <a:off x="1376362" y="2582069"/>
            <a:ext cx="9439275" cy="2838450"/>
          </a:xfrm>
          <a:prstGeom prst="rect">
            <a:avLst/>
          </a:prstGeom>
        </p:spPr>
      </p:pic>
    </p:spTree>
    <p:extLst>
      <p:ext uri="{BB962C8B-B14F-4D97-AF65-F5344CB8AC3E}">
        <p14:creationId xmlns:p14="http://schemas.microsoft.com/office/powerpoint/2010/main" val="3643299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“&gt;” appears in front of modified files</a:t>
            </a:r>
            <a:br>
              <a:rPr lang="en-US" dirty="0" smtClean="0"/>
            </a:br>
            <a:r>
              <a:rPr lang="en-US" dirty="0" smtClean="0"/>
              <a:t>“?” appears in front of new files</a:t>
            </a:r>
            <a:endParaRPr lang="en-US" dirty="0"/>
          </a:p>
        </p:txBody>
      </p:sp>
      <p:pic>
        <p:nvPicPr>
          <p:cNvPr id="4" name="Content Placeholder 3"/>
          <p:cNvPicPr>
            <a:picLocks noGrp="1" noChangeAspect="1"/>
          </p:cNvPicPr>
          <p:nvPr>
            <p:ph idx="1"/>
          </p:nvPr>
        </p:nvPicPr>
        <p:blipFill>
          <a:blip r:embed="rId2"/>
          <a:stretch>
            <a:fillRect/>
          </a:stretch>
        </p:blipFill>
        <p:spPr>
          <a:xfrm>
            <a:off x="4981575" y="3015456"/>
            <a:ext cx="2228850" cy="1971675"/>
          </a:xfrm>
          <a:prstGeom prst="rect">
            <a:avLst/>
          </a:prstGeom>
        </p:spPr>
      </p:pic>
    </p:spTree>
    <p:extLst>
      <p:ext uri="{BB962C8B-B14F-4D97-AF65-F5344CB8AC3E}">
        <p14:creationId xmlns:p14="http://schemas.microsoft.com/office/powerpoint/2010/main" val="2246726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click on files and select Team -&gt; Commit to open “</a:t>
            </a:r>
            <a:r>
              <a:rPr lang="en-US" dirty="0" err="1" smtClean="0"/>
              <a:t>Git</a:t>
            </a:r>
            <a:r>
              <a:rPr lang="en-US" dirty="0" smtClean="0"/>
              <a:t> Staging” window</a:t>
            </a:r>
            <a:endParaRPr lang="en-US" dirty="0"/>
          </a:p>
        </p:txBody>
      </p:sp>
      <p:pic>
        <p:nvPicPr>
          <p:cNvPr id="5" name="Content Placeholder 4"/>
          <p:cNvPicPr>
            <a:picLocks noGrp="1" noChangeAspect="1"/>
          </p:cNvPicPr>
          <p:nvPr>
            <p:ph idx="1"/>
          </p:nvPr>
        </p:nvPicPr>
        <p:blipFill>
          <a:blip r:embed="rId2"/>
          <a:stretch>
            <a:fillRect/>
          </a:stretch>
        </p:blipFill>
        <p:spPr>
          <a:xfrm>
            <a:off x="3344279" y="1825625"/>
            <a:ext cx="5503442" cy="4351338"/>
          </a:xfrm>
          <a:prstGeom prst="rect">
            <a:avLst/>
          </a:prstGeom>
        </p:spPr>
      </p:pic>
    </p:spTree>
    <p:extLst>
      <p:ext uri="{BB962C8B-B14F-4D97-AF65-F5344CB8AC3E}">
        <p14:creationId xmlns:p14="http://schemas.microsoft.com/office/powerpoint/2010/main" val="3202928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067" y="339725"/>
            <a:ext cx="10515600" cy="1325563"/>
          </a:xfrm>
        </p:spPr>
        <p:txBody>
          <a:bodyPr>
            <a:normAutofit/>
          </a:bodyPr>
          <a:lstStyle/>
          <a:p>
            <a:r>
              <a:rPr lang="en-US" dirty="0" smtClean="0"/>
              <a:t>Bonobo </a:t>
            </a:r>
            <a:r>
              <a:rPr lang="en-US" dirty="0" err="1" smtClean="0"/>
              <a:t>git</a:t>
            </a:r>
            <a:r>
              <a:rPr lang="en-US" dirty="0" smtClean="0"/>
              <a:t> server</a:t>
            </a:r>
            <a:r>
              <a:rPr lang="en-US" dirty="0" smtClean="0"/>
              <a:t>:</a:t>
            </a:r>
            <a:r>
              <a:rPr lang="en-US" dirty="0" smtClean="0"/>
              <a:t/>
            </a:r>
            <a:br>
              <a:rPr lang="en-US" dirty="0" smtClean="0"/>
            </a:br>
            <a:r>
              <a:rPr lang="en-US" sz="2200" dirty="0" smtClean="0">
                <a:hlinkClick r:id="rId2"/>
              </a:rPr>
              <a:t>http</a:t>
            </a:r>
            <a:r>
              <a:rPr lang="en-US" sz="2200" dirty="0" smtClean="0">
                <a:hlinkClick r:id="rId2"/>
              </a:rPr>
              <a:t>://&lt;domain&gt;:</a:t>
            </a:r>
            <a:r>
              <a:rPr lang="en-US" sz="2200" dirty="0" smtClean="0">
                <a:hlinkClick r:id="rId2"/>
              </a:rPr>
              <a:t>8070/Bonobo.Git.Server/Repository/Index</a:t>
            </a:r>
            <a:endParaRPr lang="en-US" sz="2200" dirty="0"/>
          </a:p>
        </p:txBody>
      </p:sp>
      <p:pic>
        <p:nvPicPr>
          <p:cNvPr id="4" name="Content Placeholder 3"/>
          <p:cNvPicPr>
            <a:picLocks noGrp="1" noChangeAspect="1"/>
          </p:cNvPicPr>
          <p:nvPr>
            <p:ph idx="1"/>
          </p:nvPr>
        </p:nvPicPr>
        <p:blipFill>
          <a:blip r:embed="rId3"/>
          <a:stretch>
            <a:fillRect/>
          </a:stretch>
        </p:blipFill>
        <p:spPr>
          <a:xfrm>
            <a:off x="1757362" y="1901031"/>
            <a:ext cx="8677275" cy="4200525"/>
          </a:xfrm>
          <a:prstGeom prst="rect">
            <a:avLst/>
          </a:prstGeom>
        </p:spPr>
      </p:pic>
    </p:spTree>
    <p:extLst>
      <p:ext uri="{BB962C8B-B14F-4D97-AF65-F5344CB8AC3E}">
        <p14:creationId xmlns:p14="http://schemas.microsoft.com/office/powerpoint/2010/main" val="359440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14325"/>
            <a:ext cx="10515600" cy="1325563"/>
          </a:xfrm>
        </p:spPr>
        <p:txBody>
          <a:bodyPr>
            <a:normAutofit fontScale="90000"/>
          </a:bodyPr>
          <a:lstStyle/>
          <a:p>
            <a:r>
              <a:rPr lang="en-US" u="sng" dirty="0" smtClean="0"/>
              <a:t>select files</a:t>
            </a:r>
            <a:r>
              <a:rPr lang="en-US" dirty="0" smtClean="0"/>
              <a:t> to commit or push</a:t>
            </a:r>
            <a:br>
              <a:rPr lang="en-US" dirty="0" smtClean="0"/>
            </a:br>
            <a:r>
              <a:rPr lang="en-US" dirty="0" smtClean="0"/>
              <a:t>in this example, I am pushing the changes to remote repo</a:t>
            </a:r>
            <a:endParaRPr lang="en-US" dirty="0"/>
          </a:p>
        </p:txBody>
      </p:sp>
      <p:pic>
        <p:nvPicPr>
          <p:cNvPr id="4" name="Content Placeholder 3"/>
          <p:cNvPicPr>
            <a:picLocks noGrp="1" noChangeAspect="1"/>
          </p:cNvPicPr>
          <p:nvPr>
            <p:ph idx="1"/>
          </p:nvPr>
        </p:nvPicPr>
        <p:blipFill>
          <a:blip r:embed="rId2"/>
          <a:stretch>
            <a:fillRect/>
          </a:stretch>
        </p:blipFill>
        <p:spPr>
          <a:xfrm>
            <a:off x="838200" y="1848644"/>
            <a:ext cx="10515600" cy="4305300"/>
          </a:xfrm>
          <a:prstGeom prst="rect">
            <a:avLst/>
          </a:prstGeom>
        </p:spPr>
      </p:pic>
    </p:spTree>
    <p:extLst>
      <p:ext uri="{BB962C8B-B14F-4D97-AF65-F5344CB8AC3E}">
        <p14:creationId xmlns:p14="http://schemas.microsoft.com/office/powerpoint/2010/main" val="1733386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click on the files and select “Add to Index”</a:t>
            </a:r>
            <a:endParaRPr lang="en-US" dirty="0"/>
          </a:p>
        </p:txBody>
      </p:sp>
      <p:pic>
        <p:nvPicPr>
          <p:cNvPr id="5" name="Content Placeholder 4"/>
          <p:cNvPicPr>
            <a:picLocks noGrp="1" noChangeAspect="1"/>
          </p:cNvPicPr>
          <p:nvPr>
            <p:ph idx="1"/>
          </p:nvPr>
        </p:nvPicPr>
        <p:blipFill>
          <a:blip r:embed="rId2"/>
          <a:stretch>
            <a:fillRect/>
          </a:stretch>
        </p:blipFill>
        <p:spPr>
          <a:xfrm>
            <a:off x="3752850" y="2624931"/>
            <a:ext cx="4686300" cy="2752725"/>
          </a:xfrm>
          <a:prstGeom prst="rect">
            <a:avLst/>
          </a:prstGeom>
        </p:spPr>
      </p:pic>
    </p:spTree>
    <p:extLst>
      <p:ext uri="{BB962C8B-B14F-4D97-AF65-F5344CB8AC3E}">
        <p14:creationId xmlns:p14="http://schemas.microsoft.com/office/powerpoint/2010/main" val="3549893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selected files move to “Staged Changes” section</a:t>
            </a:r>
            <a:endParaRPr lang="en-US" dirty="0"/>
          </a:p>
        </p:txBody>
      </p:sp>
      <p:pic>
        <p:nvPicPr>
          <p:cNvPr id="4" name="Content Placeholder 3"/>
          <p:cNvPicPr>
            <a:picLocks noGrp="1" noChangeAspect="1"/>
          </p:cNvPicPr>
          <p:nvPr>
            <p:ph idx="1"/>
          </p:nvPr>
        </p:nvPicPr>
        <p:blipFill>
          <a:blip r:embed="rId2"/>
          <a:stretch>
            <a:fillRect/>
          </a:stretch>
        </p:blipFill>
        <p:spPr>
          <a:xfrm>
            <a:off x="3390900" y="1862931"/>
            <a:ext cx="5410200" cy="4276725"/>
          </a:xfrm>
          <a:prstGeom prst="rect">
            <a:avLst/>
          </a:prstGeom>
        </p:spPr>
      </p:pic>
    </p:spTree>
    <p:extLst>
      <p:ext uri="{BB962C8B-B14F-4D97-AF65-F5344CB8AC3E}">
        <p14:creationId xmlns:p14="http://schemas.microsoft.com/office/powerpoint/2010/main" val="3676971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do I need to stage?</a:t>
            </a:r>
            <a:br>
              <a:rPr lang="en-US" dirty="0" smtClean="0"/>
            </a:br>
            <a:r>
              <a:rPr lang="en-US" sz="2200" dirty="0" smtClean="0"/>
              <a:t>From </a:t>
            </a:r>
            <a:r>
              <a:rPr lang="en-US" sz="2200" dirty="0" smtClean="0">
                <a:hlinkClick r:id="rId2"/>
              </a:rPr>
              <a:t>https://community.atlassian.com/t5/Sourcetree-questions/Staged-vs-Unstaged/qaq-p/127916</a:t>
            </a:r>
            <a:endParaRPr lang="en-US" sz="2200" dirty="0"/>
          </a:p>
        </p:txBody>
      </p:sp>
      <p:sp>
        <p:nvSpPr>
          <p:cNvPr id="3" name="Content Placeholder 2"/>
          <p:cNvSpPr>
            <a:spLocks noGrp="1"/>
          </p:cNvSpPr>
          <p:nvPr>
            <p:ph idx="1"/>
          </p:nvPr>
        </p:nvSpPr>
        <p:spPr/>
        <p:txBody>
          <a:bodyPr>
            <a:normAutofit fontScale="55000" lnSpcReduction="20000"/>
          </a:bodyPr>
          <a:lstStyle/>
          <a:p>
            <a:r>
              <a:rPr lang="en-US" dirty="0"/>
              <a:t>The staging area </a:t>
            </a:r>
            <a:r>
              <a:rPr lang="en-US" dirty="0" smtClean="0"/>
              <a:t>(aka index) is a container where </a:t>
            </a:r>
            <a:r>
              <a:rPr lang="en-US" dirty="0" err="1"/>
              <a:t>git</a:t>
            </a:r>
            <a:r>
              <a:rPr lang="en-US" dirty="0"/>
              <a:t> collects all changes which will be part of the next commit.</a:t>
            </a:r>
          </a:p>
          <a:p>
            <a:r>
              <a:rPr lang="en-US" dirty="0"/>
              <a:t>If you are editing a versioned file on your local machine, </a:t>
            </a:r>
            <a:r>
              <a:rPr lang="en-US" dirty="0" err="1"/>
              <a:t>git</a:t>
            </a:r>
            <a:r>
              <a:rPr lang="en-US" dirty="0"/>
              <a:t> recognizes that your file is modified - but it will not be automatically part of your next commit and is </a:t>
            </a:r>
            <a:r>
              <a:rPr lang="en-US" dirty="0" err="1"/>
              <a:t>therfore</a:t>
            </a:r>
            <a:r>
              <a:rPr lang="en-US" dirty="0"/>
              <a:t> </a:t>
            </a:r>
            <a:r>
              <a:rPr lang="en-US" dirty="0" err="1"/>
              <a:t>unstaged</a:t>
            </a:r>
            <a:r>
              <a:rPr lang="en-US" dirty="0"/>
              <a:t>. Staging the file will put the file into the staging area (index). The next </a:t>
            </a:r>
            <a:r>
              <a:rPr lang="en-US" dirty="0" err="1"/>
              <a:t>git</a:t>
            </a:r>
            <a:r>
              <a:rPr lang="en-US" dirty="0"/>
              <a:t> commit will transfer all items from staging are into your repository.</a:t>
            </a:r>
          </a:p>
          <a:p>
            <a:r>
              <a:rPr lang="en-US" dirty="0"/>
              <a:t>What is this good for? Imagine you are in hectic and you have to fix a few bugs in your software. Usually you edit your files and fix simultaneously several bugs. After this you have a lot of </a:t>
            </a:r>
            <a:r>
              <a:rPr lang="en-US" dirty="0" err="1"/>
              <a:t>unstaged</a:t>
            </a:r>
            <a:r>
              <a:rPr lang="en-US" dirty="0"/>
              <a:t> but modified files. On the other hand you want to have "clean" commits: each commit should be </a:t>
            </a:r>
            <a:r>
              <a:rPr lang="en-US" dirty="0" err="1"/>
              <a:t>defintifly</a:t>
            </a:r>
            <a:r>
              <a:rPr lang="en-US" dirty="0"/>
              <a:t> related to a single bug only. Using the staging area you could collect all changes referring to a single bug and make a clean commit - in your next step you stage all changes for the next bug and make the next clean commit ...</a:t>
            </a:r>
          </a:p>
          <a:p>
            <a:r>
              <a:rPr lang="en-US" dirty="0"/>
              <a:t>You could not only stage complete files - </a:t>
            </a:r>
            <a:r>
              <a:rPr lang="en-US" b="1" dirty="0"/>
              <a:t>but also "hunks" (parts of a file)</a:t>
            </a:r>
            <a:r>
              <a:rPr lang="en-US" dirty="0"/>
              <a:t> and even single lines from a modified file (</a:t>
            </a:r>
            <a:r>
              <a:rPr lang="en-US" dirty="0" err="1"/>
              <a:t>sourcetree</a:t>
            </a:r>
            <a:r>
              <a:rPr lang="en-US" dirty="0"/>
              <a:t> is a great tool for preparing the staging area with great facilities for staging files, hunks or lines).</a:t>
            </a:r>
          </a:p>
          <a:p>
            <a:r>
              <a:rPr lang="en-US" dirty="0" smtClean="0"/>
              <a:t>Editing </a:t>
            </a:r>
            <a:r>
              <a:rPr lang="en-US" dirty="0"/>
              <a:t>a versioned file makes the file modified, but </a:t>
            </a:r>
            <a:r>
              <a:rPr lang="en-US" dirty="0" err="1"/>
              <a:t>unstaged</a:t>
            </a:r>
            <a:r>
              <a:rPr lang="en-US" dirty="0"/>
              <a:t>. Staging the file/hunk/line adds the change to the staging area. The changes within the staging area are part of the next commit. The commit transfers all changes from staging area into your repository. The staging area allows you to collect all changes to get a "clean" commit.</a:t>
            </a:r>
          </a:p>
          <a:p>
            <a:r>
              <a:rPr lang="en-US" dirty="0" smtClean="0"/>
              <a:t>See</a:t>
            </a:r>
            <a:r>
              <a:rPr lang="en-US" dirty="0"/>
              <a:t>:</a:t>
            </a:r>
          </a:p>
          <a:p>
            <a:r>
              <a:rPr lang="en-US" dirty="0">
                <a:hlinkClick r:id="rId3"/>
              </a:rPr>
              <a:t>https://git-scm.com/book/en/v2/Getting-Started-Git-Basics</a:t>
            </a:r>
            <a:endParaRPr lang="en-US" dirty="0"/>
          </a:p>
          <a:p>
            <a:r>
              <a:rPr lang="en-US" dirty="0">
                <a:hlinkClick r:id="rId4"/>
              </a:rPr>
              <a:t>http://gitolite.com/uses-of-index.html</a:t>
            </a:r>
            <a:endParaRPr lang="en-US" dirty="0"/>
          </a:p>
          <a:p>
            <a:endParaRPr lang="en-US" dirty="0"/>
          </a:p>
        </p:txBody>
      </p:sp>
    </p:spTree>
    <p:extLst>
      <p:ext uri="{BB962C8B-B14F-4D97-AF65-F5344CB8AC3E}">
        <p14:creationId xmlns:p14="http://schemas.microsoft.com/office/powerpoint/2010/main" val="2587525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type in a commit message that describes what you did</a:t>
            </a:r>
            <a:br>
              <a:rPr lang="en-US" dirty="0" smtClean="0"/>
            </a:br>
            <a:r>
              <a:rPr lang="en-US" dirty="0" smtClean="0"/>
              <a:t>- click on “Commit and Push” button</a:t>
            </a:r>
            <a:endParaRPr lang="en-US" dirty="0"/>
          </a:p>
        </p:txBody>
      </p:sp>
      <p:pic>
        <p:nvPicPr>
          <p:cNvPr id="4" name="Content Placeholder 3"/>
          <p:cNvPicPr>
            <a:picLocks noGrp="1" noChangeAspect="1"/>
          </p:cNvPicPr>
          <p:nvPr>
            <p:ph idx="1"/>
          </p:nvPr>
        </p:nvPicPr>
        <p:blipFill>
          <a:blip r:embed="rId2"/>
          <a:stretch>
            <a:fillRect/>
          </a:stretch>
        </p:blipFill>
        <p:spPr>
          <a:xfrm>
            <a:off x="838200" y="2115344"/>
            <a:ext cx="10515600" cy="3771900"/>
          </a:xfrm>
          <a:prstGeom prst="rect">
            <a:avLst/>
          </a:prstGeom>
        </p:spPr>
      </p:pic>
    </p:spTree>
    <p:extLst>
      <p:ext uri="{BB962C8B-B14F-4D97-AF65-F5344CB8AC3E}">
        <p14:creationId xmlns:p14="http://schemas.microsoft.com/office/powerpoint/2010/main" val="2572334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OK</a:t>
            </a:r>
            <a:endParaRPr lang="en-US" dirty="0"/>
          </a:p>
        </p:txBody>
      </p:sp>
      <p:pic>
        <p:nvPicPr>
          <p:cNvPr id="4" name="Content Placeholder 3"/>
          <p:cNvPicPr>
            <a:picLocks noGrp="1" noChangeAspect="1"/>
          </p:cNvPicPr>
          <p:nvPr>
            <p:ph idx="1"/>
          </p:nvPr>
        </p:nvPicPr>
        <p:blipFill>
          <a:blip r:embed="rId2"/>
          <a:stretch>
            <a:fillRect/>
          </a:stretch>
        </p:blipFill>
        <p:spPr>
          <a:xfrm>
            <a:off x="2925331" y="1825625"/>
            <a:ext cx="6341337" cy="4351338"/>
          </a:xfrm>
          <a:prstGeom prst="rect">
            <a:avLst/>
          </a:prstGeom>
        </p:spPr>
      </p:pic>
    </p:spTree>
    <p:extLst>
      <p:ext uri="{BB962C8B-B14F-4D97-AF65-F5344CB8AC3E}">
        <p14:creationId xmlns:p14="http://schemas.microsoft.com/office/powerpoint/2010/main" val="3646504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using Command Line</a:t>
            </a:r>
            <a:endParaRPr lang="en-US" dirty="0"/>
          </a:p>
        </p:txBody>
      </p:sp>
      <p:sp>
        <p:nvSpPr>
          <p:cNvPr id="3" name="Content Placeholder 2"/>
          <p:cNvSpPr>
            <a:spLocks noGrp="1"/>
          </p:cNvSpPr>
          <p:nvPr>
            <p:ph idx="1"/>
          </p:nvPr>
        </p:nvSpPr>
        <p:spPr/>
        <p:txBody>
          <a:bodyPr/>
          <a:lstStyle/>
          <a:p>
            <a:r>
              <a:rPr lang="en-US" dirty="0" smtClean="0"/>
              <a:t>Open command prompt and move to the project directory</a:t>
            </a:r>
          </a:p>
          <a:p>
            <a:endParaRPr lang="en-US" dirty="0"/>
          </a:p>
        </p:txBody>
      </p:sp>
      <p:pic>
        <p:nvPicPr>
          <p:cNvPr id="4" name="Picture 3"/>
          <p:cNvPicPr>
            <a:picLocks noChangeAspect="1"/>
          </p:cNvPicPr>
          <p:nvPr/>
        </p:nvPicPr>
        <p:blipFill>
          <a:blip r:embed="rId2"/>
          <a:stretch>
            <a:fillRect/>
          </a:stretch>
        </p:blipFill>
        <p:spPr>
          <a:xfrm>
            <a:off x="2863320" y="2743729"/>
            <a:ext cx="6296025" cy="2962275"/>
          </a:xfrm>
          <a:prstGeom prst="rect">
            <a:avLst/>
          </a:prstGeom>
        </p:spPr>
      </p:pic>
    </p:spTree>
    <p:extLst>
      <p:ext uri="{BB962C8B-B14F-4D97-AF65-F5344CB8AC3E}">
        <p14:creationId xmlns:p14="http://schemas.microsoft.com/office/powerpoint/2010/main" val="1853261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Check for changes</a:t>
            </a:r>
            <a:br>
              <a:rPr lang="en-US" sz="4000" dirty="0" smtClean="0"/>
            </a:br>
            <a:r>
              <a:rPr lang="en-US" sz="2200" dirty="0" smtClean="0"/>
              <a:t>- pom.xml is modified</a:t>
            </a:r>
            <a:br>
              <a:rPr lang="en-US" sz="2200" dirty="0" smtClean="0"/>
            </a:br>
            <a:r>
              <a:rPr lang="en-US" sz="2200" dirty="0" smtClean="0"/>
              <a:t>- NewFile.txt is added new</a:t>
            </a:r>
            <a:endParaRPr lang="en-US" sz="2200" dirty="0"/>
          </a:p>
        </p:txBody>
      </p:sp>
      <p:pic>
        <p:nvPicPr>
          <p:cNvPr id="11" name="Content Placeholder 10"/>
          <p:cNvPicPr>
            <a:picLocks noGrp="1" noChangeAspect="1"/>
          </p:cNvPicPr>
          <p:nvPr>
            <p:ph idx="1"/>
          </p:nvPr>
        </p:nvPicPr>
        <p:blipFill>
          <a:blip r:embed="rId2"/>
          <a:stretch>
            <a:fillRect/>
          </a:stretch>
        </p:blipFill>
        <p:spPr>
          <a:xfrm>
            <a:off x="2947987" y="2520156"/>
            <a:ext cx="6296025" cy="2962275"/>
          </a:xfrm>
          <a:prstGeom prst="rect">
            <a:avLst/>
          </a:prstGeom>
        </p:spPr>
      </p:pic>
    </p:spTree>
    <p:extLst>
      <p:ext uri="{BB962C8B-B14F-4D97-AF65-F5344CB8AC3E}">
        <p14:creationId xmlns:p14="http://schemas.microsoft.com/office/powerpoint/2010/main" val="804509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Type “</a:t>
            </a:r>
            <a:r>
              <a:rPr lang="en-US" sz="3200" dirty="0" err="1" smtClean="0"/>
              <a:t>git</a:t>
            </a:r>
            <a:r>
              <a:rPr lang="en-US" sz="3200" dirty="0" smtClean="0"/>
              <a:t> add .” to stage all changes in one command</a:t>
            </a:r>
            <a:br>
              <a:rPr lang="en-US" sz="3200" dirty="0" smtClean="0"/>
            </a:br>
            <a:r>
              <a:rPr lang="en-US" sz="3200" dirty="0" smtClean="0"/>
              <a:t>You can add individual files by providing file paths</a:t>
            </a:r>
            <a:br>
              <a:rPr lang="en-US" sz="3200" dirty="0" smtClean="0"/>
            </a:br>
            <a:r>
              <a:rPr lang="en-US" sz="3200" dirty="0" smtClean="0"/>
              <a:t>   </a:t>
            </a:r>
            <a:r>
              <a:rPr lang="en-US" sz="3200" dirty="0" err="1" smtClean="0"/>
              <a:t>git</a:t>
            </a:r>
            <a:r>
              <a:rPr lang="en-US" sz="3200" dirty="0" smtClean="0"/>
              <a:t> add &lt;file path comma separated&gt;</a:t>
            </a:r>
            <a:endParaRPr lang="en-US" sz="3200" dirty="0"/>
          </a:p>
        </p:txBody>
      </p:sp>
      <p:pic>
        <p:nvPicPr>
          <p:cNvPr id="6" name="Content Placeholder 5"/>
          <p:cNvPicPr>
            <a:picLocks noGrp="1" noChangeAspect="1"/>
          </p:cNvPicPr>
          <p:nvPr>
            <p:ph idx="1"/>
          </p:nvPr>
        </p:nvPicPr>
        <p:blipFill>
          <a:blip r:embed="rId2"/>
          <a:stretch>
            <a:fillRect/>
          </a:stretch>
        </p:blipFill>
        <p:spPr>
          <a:xfrm>
            <a:off x="2947987" y="2520156"/>
            <a:ext cx="6296025" cy="2962275"/>
          </a:xfrm>
          <a:prstGeom prst="rect">
            <a:avLst/>
          </a:prstGeom>
        </p:spPr>
      </p:pic>
    </p:spTree>
    <p:extLst>
      <p:ext uri="{BB962C8B-B14F-4D97-AF65-F5344CB8AC3E}">
        <p14:creationId xmlns:p14="http://schemas.microsoft.com/office/powerpoint/2010/main" val="751452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To remove files added to staging area (</a:t>
            </a:r>
            <a:r>
              <a:rPr lang="en-US" sz="2400" dirty="0" err="1" smtClean="0"/>
              <a:t>unstaging</a:t>
            </a:r>
            <a:r>
              <a:rPr lang="en-US" sz="2400" dirty="0" smtClean="0"/>
              <a:t>)</a:t>
            </a:r>
            <a:br>
              <a:rPr lang="en-US" sz="2400" dirty="0" smtClean="0"/>
            </a:br>
            <a:r>
              <a:rPr lang="en-US" sz="2400" dirty="0" err="1" smtClean="0"/>
              <a:t>git</a:t>
            </a:r>
            <a:r>
              <a:rPr lang="en-US" sz="2400" dirty="0" smtClean="0"/>
              <a:t> reset</a:t>
            </a:r>
            <a:br>
              <a:rPr lang="en-US" sz="2400" dirty="0" smtClean="0"/>
            </a:br>
            <a:r>
              <a:rPr lang="en-US" sz="2400" dirty="0" smtClean="0"/>
              <a:t>you can reset individual files too by providing file path</a:t>
            </a:r>
            <a:br>
              <a:rPr lang="en-US" sz="2400" dirty="0" smtClean="0"/>
            </a:br>
            <a:r>
              <a:rPr lang="en-US" sz="2400" dirty="0" err="1" smtClean="0"/>
              <a:t>git</a:t>
            </a:r>
            <a:r>
              <a:rPr lang="en-US" sz="2400" dirty="0" smtClean="0"/>
              <a:t> reset &lt;file path&gt;</a:t>
            </a:r>
            <a:endParaRPr lang="en-US" sz="2400" dirty="0"/>
          </a:p>
        </p:txBody>
      </p:sp>
      <p:pic>
        <p:nvPicPr>
          <p:cNvPr id="4" name="Content Placeholder 3"/>
          <p:cNvPicPr>
            <a:picLocks noGrp="1" noChangeAspect="1"/>
          </p:cNvPicPr>
          <p:nvPr>
            <p:ph idx="1"/>
          </p:nvPr>
        </p:nvPicPr>
        <p:blipFill>
          <a:blip r:embed="rId2"/>
          <a:stretch>
            <a:fillRect/>
          </a:stretch>
        </p:blipFill>
        <p:spPr>
          <a:xfrm>
            <a:off x="2947987" y="2520156"/>
            <a:ext cx="6296025" cy="2962275"/>
          </a:xfrm>
          <a:prstGeom prst="rect">
            <a:avLst/>
          </a:prstGeom>
        </p:spPr>
      </p:pic>
    </p:spTree>
    <p:extLst>
      <p:ext uri="{BB962C8B-B14F-4D97-AF65-F5344CB8AC3E}">
        <p14:creationId xmlns:p14="http://schemas.microsoft.com/office/powerpoint/2010/main" val="3867938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for repository</a:t>
            </a:r>
            <a:endParaRPr lang="en-US" dirty="0"/>
          </a:p>
        </p:txBody>
      </p:sp>
      <p:pic>
        <p:nvPicPr>
          <p:cNvPr id="4" name="Content Placeholder 3"/>
          <p:cNvPicPr>
            <a:picLocks noGrp="1" noChangeAspect="1"/>
          </p:cNvPicPr>
          <p:nvPr>
            <p:ph idx="1"/>
          </p:nvPr>
        </p:nvPicPr>
        <p:blipFill>
          <a:blip r:embed="rId2"/>
          <a:stretch>
            <a:fillRect/>
          </a:stretch>
        </p:blipFill>
        <p:spPr>
          <a:xfrm>
            <a:off x="838200" y="2448719"/>
            <a:ext cx="10515600" cy="3105150"/>
          </a:xfrm>
          <a:prstGeom prst="rect">
            <a:avLst/>
          </a:prstGeom>
        </p:spPr>
      </p:pic>
    </p:spTree>
    <p:extLst>
      <p:ext uri="{BB962C8B-B14F-4D97-AF65-F5344CB8AC3E}">
        <p14:creationId xmlns:p14="http://schemas.microsoft.com/office/powerpoint/2010/main" val="2764095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changes to </a:t>
            </a:r>
            <a:r>
              <a:rPr lang="en-US" b="1" u="sng" dirty="0" smtClean="0"/>
              <a:t>local</a:t>
            </a:r>
            <a:r>
              <a:rPr lang="en-US" dirty="0" smtClean="0"/>
              <a:t> repository</a:t>
            </a:r>
            <a:br>
              <a:rPr lang="en-US" dirty="0" smtClean="0"/>
            </a:br>
            <a:r>
              <a:rPr lang="en-US" dirty="0" smtClean="0"/>
              <a:t>   </a:t>
            </a:r>
            <a:r>
              <a:rPr lang="en-US" dirty="0" err="1" smtClean="0"/>
              <a:t>git</a:t>
            </a:r>
            <a:r>
              <a:rPr lang="en-US" dirty="0" smtClean="0"/>
              <a:t> commit –m “&lt;commit message&gt;”</a:t>
            </a:r>
            <a:endParaRPr lang="en-US" dirty="0"/>
          </a:p>
        </p:txBody>
      </p:sp>
      <p:pic>
        <p:nvPicPr>
          <p:cNvPr id="8" name="Content Placeholder 7"/>
          <p:cNvPicPr>
            <a:picLocks noGrp="1" noChangeAspect="1"/>
          </p:cNvPicPr>
          <p:nvPr>
            <p:ph idx="1"/>
          </p:nvPr>
        </p:nvPicPr>
        <p:blipFill>
          <a:blip r:embed="rId2"/>
          <a:stretch>
            <a:fillRect/>
          </a:stretch>
        </p:blipFill>
        <p:spPr>
          <a:xfrm>
            <a:off x="2947987" y="2520156"/>
            <a:ext cx="6296025" cy="2962275"/>
          </a:xfrm>
          <a:prstGeom prst="rect">
            <a:avLst/>
          </a:prstGeom>
        </p:spPr>
      </p:pic>
    </p:spTree>
    <p:extLst>
      <p:ext uri="{BB962C8B-B14F-4D97-AF65-F5344CB8AC3E}">
        <p14:creationId xmlns:p14="http://schemas.microsoft.com/office/powerpoint/2010/main" val="4122541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changes to </a:t>
            </a:r>
            <a:r>
              <a:rPr lang="en-US" b="1" u="sng" dirty="0" smtClean="0"/>
              <a:t>remote</a:t>
            </a:r>
            <a:r>
              <a:rPr lang="en-US" dirty="0" smtClean="0"/>
              <a:t> repository</a:t>
            </a:r>
            <a:endParaRPr lang="en-US" dirty="0"/>
          </a:p>
        </p:txBody>
      </p:sp>
      <p:pic>
        <p:nvPicPr>
          <p:cNvPr id="5" name="Content Placeholder 4"/>
          <p:cNvPicPr>
            <a:picLocks noGrp="1" noChangeAspect="1"/>
          </p:cNvPicPr>
          <p:nvPr>
            <p:ph idx="1"/>
          </p:nvPr>
        </p:nvPicPr>
        <p:blipFill>
          <a:blip r:embed="rId2"/>
          <a:stretch>
            <a:fillRect/>
          </a:stretch>
        </p:blipFill>
        <p:spPr>
          <a:xfrm>
            <a:off x="2947987" y="2520156"/>
            <a:ext cx="6296025" cy="2962275"/>
          </a:xfrm>
          <a:prstGeom prst="rect">
            <a:avLst/>
          </a:prstGeom>
        </p:spPr>
      </p:pic>
    </p:spTree>
    <p:extLst>
      <p:ext uri="{BB962C8B-B14F-4D97-AF65-F5344CB8AC3E}">
        <p14:creationId xmlns:p14="http://schemas.microsoft.com/office/powerpoint/2010/main" val="13894759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Creating</a:t>
            </a:r>
            <a:r>
              <a:rPr lang="en-US" dirty="0"/>
              <a:t> , deleting</a:t>
            </a:r>
            <a:r>
              <a:rPr lang="en-US" dirty="0" smtClean="0"/>
              <a:t> branch</a:t>
            </a:r>
            <a:endParaRPr lang="en-US" dirty="0"/>
          </a:p>
        </p:txBody>
      </p:sp>
    </p:spTree>
    <p:extLst>
      <p:ext uri="{BB962C8B-B14F-4D97-AF65-F5344CB8AC3E}">
        <p14:creationId xmlns:p14="http://schemas.microsoft.com/office/powerpoint/2010/main" val="1750959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Creating a branch:</a:t>
            </a:r>
            <a:br>
              <a:rPr lang="en-US" dirty="0" smtClean="0"/>
            </a:br>
            <a:r>
              <a:rPr lang="en-US" sz="3600" dirty="0" smtClean="0"/>
              <a:t>Right click project -&gt; Team -&gt; Switch To -&gt; New Branch</a:t>
            </a:r>
            <a:endParaRPr lang="en-US" sz="3600" dirty="0"/>
          </a:p>
        </p:txBody>
      </p:sp>
      <p:pic>
        <p:nvPicPr>
          <p:cNvPr id="7" name="Content Placeholder 6"/>
          <p:cNvPicPr>
            <a:picLocks noGrp="1" noChangeAspect="1"/>
          </p:cNvPicPr>
          <p:nvPr>
            <p:ph idx="1"/>
          </p:nvPr>
        </p:nvPicPr>
        <p:blipFill>
          <a:blip r:embed="rId2"/>
          <a:stretch>
            <a:fillRect/>
          </a:stretch>
        </p:blipFill>
        <p:spPr>
          <a:xfrm>
            <a:off x="2915810" y="1825625"/>
            <a:ext cx="6360380" cy="4351338"/>
          </a:xfrm>
          <a:prstGeom prst="rect">
            <a:avLst/>
          </a:prstGeom>
        </p:spPr>
      </p:pic>
    </p:spTree>
    <p:extLst>
      <p:ext uri="{BB962C8B-B14F-4D97-AF65-F5344CB8AC3E}">
        <p14:creationId xmlns:p14="http://schemas.microsoft.com/office/powerpoint/2010/main" val="13266663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 the branch</a:t>
            </a:r>
            <a:endParaRPr lang="en-US" dirty="0"/>
          </a:p>
        </p:txBody>
      </p:sp>
      <p:pic>
        <p:nvPicPr>
          <p:cNvPr id="4" name="Content Placeholder 3"/>
          <p:cNvPicPr>
            <a:picLocks noGrp="1" noChangeAspect="1"/>
          </p:cNvPicPr>
          <p:nvPr>
            <p:ph idx="1"/>
          </p:nvPr>
        </p:nvPicPr>
        <p:blipFill>
          <a:blip r:embed="rId2"/>
          <a:stretch>
            <a:fillRect/>
          </a:stretch>
        </p:blipFill>
        <p:spPr>
          <a:xfrm>
            <a:off x="3595687" y="2186781"/>
            <a:ext cx="5000625" cy="3629025"/>
          </a:xfrm>
          <a:prstGeom prst="rect">
            <a:avLst/>
          </a:prstGeom>
        </p:spPr>
      </p:pic>
    </p:spTree>
    <p:extLst>
      <p:ext uri="{BB962C8B-B14F-4D97-AF65-F5344CB8AC3E}">
        <p14:creationId xmlns:p14="http://schemas.microsoft.com/office/powerpoint/2010/main" val="29074910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the change to branch name </a:t>
            </a:r>
            <a:endParaRPr lang="en-US" dirty="0"/>
          </a:p>
        </p:txBody>
      </p:sp>
      <p:pic>
        <p:nvPicPr>
          <p:cNvPr id="5" name="Content Placeholder 4"/>
          <p:cNvPicPr>
            <a:picLocks noGrp="1" noChangeAspect="1"/>
          </p:cNvPicPr>
          <p:nvPr>
            <p:ph idx="1"/>
          </p:nvPr>
        </p:nvPicPr>
        <p:blipFill>
          <a:blip r:embed="rId2"/>
          <a:stretch>
            <a:fillRect/>
          </a:stretch>
        </p:blipFill>
        <p:spPr>
          <a:xfrm>
            <a:off x="4805362" y="2991644"/>
            <a:ext cx="2581275" cy="2019300"/>
          </a:xfrm>
          <a:prstGeom prst="rect">
            <a:avLst/>
          </a:prstGeom>
        </p:spPr>
      </p:pic>
    </p:spTree>
    <p:extLst>
      <p:ext uri="{BB962C8B-B14F-4D97-AF65-F5344CB8AC3E}">
        <p14:creationId xmlns:p14="http://schemas.microsoft.com/office/powerpoint/2010/main" val="38152468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 command </a:t>
            </a:r>
            <a:r>
              <a:rPr lang="en-US" sz="4000" dirty="0" smtClean="0"/>
              <a:t>line: switch to branch, create new branch</a:t>
            </a:r>
            <a:endParaRPr lang="en-US" sz="4000" dirty="0"/>
          </a:p>
        </p:txBody>
      </p:sp>
      <p:sp>
        <p:nvSpPr>
          <p:cNvPr id="3" name="Content Placeholder 2"/>
          <p:cNvSpPr>
            <a:spLocks noGrp="1"/>
          </p:cNvSpPr>
          <p:nvPr>
            <p:ph idx="1"/>
          </p:nvPr>
        </p:nvSpPr>
        <p:spPr/>
        <p:txBody>
          <a:bodyPr>
            <a:normAutofit/>
          </a:bodyPr>
          <a:lstStyle/>
          <a:p>
            <a:r>
              <a:rPr lang="en-US" sz="2000" dirty="0" smtClean="0"/>
              <a:t>- </a:t>
            </a:r>
            <a:r>
              <a:rPr lang="en-US" sz="2000" dirty="0"/>
              <a:t>to switch to an </a:t>
            </a:r>
            <a:r>
              <a:rPr lang="en-US" sz="2000" b="1" dirty="0"/>
              <a:t>existing</a:t>
            </a:r>
            <a:r>
              <a:rPr lang="en-US" sz="2000" dirty="0"/>
              <a:t> </a:t>
            </a:r>
            <a:r>
              <a:rPr lang="en-US" sz="2000" u="sng" dirty="0"/>
              <a:t>remote</a:t>
            </a:r>
            <a:r>
              <a:rPr lang="en-US" sz="2000" dirty="0"/>
              <a:t> branch</a:t>
            </a:r>
            <a:br>
              <a:rPr lang="en-US" sz="2000" dirty="0"/>
            </a:br>
            <a:r>
              <a:rPr lang="en-US" sz="2000" dirty="0"/>
              <a:t>  “</a:t>
            </a:r>
            <a:r>
              <a:rPr lang="en-US" sz="2000" dirty="0" err="1"/>
              <a:t>git</a:t>
            </a:r>
            <a:r>
              <a:rPr lang="en-US" sz="2000" dirty="0"/>
              <a:t> checkout –b &lt;remote branch name&gt;”</a:t>
            </a:r>
            <a:br>
              <a:rPr lang="en-US" sz="2000" dirty="0"/>
            </a:br>
            <a:r>
              <a:rPr lang="en-US" sz="2000" dirty="0"/>
              <a:t>- to create a </a:t>
            </a:r>
            <a:r>
              <a:rPr lang="en-US" sz="2000" b="1" dirty="0"/>
              <a:t>new</a:t>
            </a:r>
            <a:r>
              <a:rPr lang="en-US" sz="2000" dirty="0"/>
              <a:t> </a:t>
            </a:r>
            <a:r>
              <a:rPr lang="en-US" sz="2000" u="sng" dirty="0"/>
              <a:t>local</a:t>
            </a:r>
            <a:r>
              <a:rPr lang="en-US" sz="2000" dirty="0"/>
              <a:t> branch</a:t>
            </a:r>
            <a:br>
              <a:rPr lang="en-US" sz="2000" dirty="0"/>
            </a:br>
            <a:r>
              <a:rPr lang="en-US" sz="2000" dirty="0"/>
              <a:t>  “</a:t>
            </a:r>
            <a:r>
              <a:rPr lang="en-US" sz="2000" dirty="0" err="1"/>
              <a:t>git</a:t>
            </a:r>
            <a:r>
              <a:rPr lang="en-US" sz="2000" dirty="0"/>
              <a:t> checkout –b &lt;new branch name&gt;”</a:t>
            </a:r>
            <a:br>
              <a:rPr lang="en-US" sz="2000" dirty="0"/>
            </a:br>
            <a:r>
              <a:rPr lang="en-US" sz="2000" dirty="0"/>
              <a:t/>
            </a:r>
            <a:br>
              <a:rPr lang="en-US" sz="2000" dirty="0"/>
            </a:br>
            <a:r>
              <a:rPr lang="en-US" sz="2000" dirty="0"/>
              <a:t>You will have to switch to a different branch before deleting a branch.</a:t>
            </a:r>
          </a:p>
        </p:txBody>
      </p:sp>
    </p:spTree>
    <p:extLst>
      <p:ext uri="{BB962C8B-B14F-4D97-AF65-F5344CB8AC3E}">
        <p14:creationId xmlns:p14="http://schemas.microsoft.com/office/powerpoint/2010/main" val="20628610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Create and delete </a:t>
            </a:r>
            <a:r>
              <a:rPr lang="en-US" u="sng" dirty="0" smtClean="0"/>
              <a:t>local</a:t>
            </a:r>
            <a:r>
              <a:rPr lang="en-US" dirty="0" smtClean="0"/>
              <a:t> branch commands:</a:t>
            </a:r>
            <a:br>
              <a:rPr lang="en-US" dirty="0" smtClean="0"/>
            </a:br>
            <a:r>
              <a:rPr lang="en-US" dirty="0" smtClean="0"/>
              <a:t>  </a:t>
            </a:r>
            <a:r>
              <a:rPr lang="en-US" sz="3600" dirty="0" err="1" smtClean="0"/>
              <a:t>git</a:t>
            </a:r>
            <a:r>
              <a:rPr lang="en-US" sz="3600" dirty="0" smtClean="0"/>
              <a:t> checkout –b &lt;</a:t>
            </a:r>
            <a:r>
              <a:rPr lang="en-US" sz="3600" u="sng" dirty="0" smtClean="0"/>
              <a:t>local</a:t>
            </a:r>
            <a:r>
              <a:rPr lang="en-US" sz="3600" dirty="0" smtClean="0"/>
              <a:t> branch name to create&gt;</a:t>
            </a:r>
            <a:r>
              <a:rPr lang="en-US" sz="3600" dirty="0"/>
              <a:t/>
            </a:r>
            <a:br>
              <a:rPr lang="en-US" sz="3600" dirty="0"/>
            </a:br>
            <a:r>
              <a:rPr lang="en-US" sz="3600" dirty="0" smtClean="0"/>
              <a:t>  </a:t>
            </a:r>
            <a:r>
              <a:rPr lang="en-US" sz="3600" dirty="0" err="1" smtClean="0"/>
              <a:t>git</a:t>
            </a:r>
            <a:r>
              <a:rPr lang="en-US" sz="3600" dirty="0" smtClean="0"/>
              <a:t> branch –D &lt;</a:t>
            </a:r>
            <a:r>
              <a:rPr lang="en-US" sz="3600" u="sng" dirty="0" smtClean="0"/>
              <a:t>local</a:t>
            </a:r>
            <a:r>
              <a:rPr lang="en-US" sz="3600" dirty="0" smtClean="0"/>
              <a:t> branch name to delete&gt;</a:t>
            </a:r>
            <a:endParaRPr lang="en-US" sz="3600" dirty="0"/>
          </a:p>
        </p:txBody>
      </p:sp>
      <p:pic>
        <p:nvPicPr>
          <p:cNvPr id="6" name="Content Placeholder 3"/>
          <p:cNvPicPr>
            <a:picLocks noGrp="1" noChangeAspect="1"/>
          </p:cNvPicPr>
          <p:nvPr>
            <p:ph idx="1"/>
          </p:nvPr>
        </p:nvPicPr>
        <p:blipFill>
          <a:blip r:embed="rId2"/>
          <a:stretch>
            <a:fillRect/>
          </a:stretch>
        </p:blipFill>
        <p:spPr>
          <a:xfrm>
            <a:off x="2566987" y="2005806"/>
            <a:ext cx="7058025" cy="3990975"/>
          </a:xfrm>
          <a:prstGeom prst="rect">
            <a:avLst/>
          </a:prstGeom>
        </p:spPr>
      </p:pic>
    </p:spTree>
    <p:extLst>
      <p:ext uri="{BB962C8B-B14F-4D97-AF65-F5344CB8AC3E}">
        <p14:creationId xmlns:p14="http://schemas.microsoft.com/office/powerpoint/2010/main" val="2388780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Create and delete </a:t>
            </a:r>
            <a:r>
              <a:rPr lang="en-US" u="sng" dirty="0" smtClean="0"/>
              <a:t>remote</a:t>
            </a:r>
            <a:r>
              <a:rPr lang="en-US" dirty="0" smtClean="0"/>
              <a:t> branch </a:t>
            </a:r>
            <a:r>
              <a:rPr lang="en-US" dirty="0"/>
              <a:t>commands:</a:t>
            </a:r>
            <a:br>
              <a:rPr lang="en-US" dirty="0"/>
            </a:br>
            <a:r>
              <a:rPr lang="en-US" dirty="0"/>
              <a:t> </a:t>
            </a:r>
            <a:r>
              <a:rPr lang="en-US" sz="2200" dirty="0" err="1" smtClean="0"/>
              <a:t>git</a:t>
            </a:r>
            <a:r>
              <a:rPr lang="en-US" sz="2200" dirty="0" smtClean="0"/>
              <a:t> </a:t>
            </a:r>
            <a:r>
              <a:rPr lang="en-US" sz="2200" dirty="0"/>
              <a:t>checkout –b </a:t>
            </a:r>
            <a:r>
              <a:rPr lang="en-US" sz="2200" dirty="0" smtClean="0"/>
              <a:t>&lt;</a:t>
            </a:r>
            <a:r>
              <a:rPr lang="en-US" sz="2200" u="sng" dirty="0" smtClean="0"/>
              <a:t>local</a:t>
            </a:r>
            <a:r>
              <a:rPr lang="en-US" sz="2200" dirty="0" smtClean="0"/>
              <a:t> branch </a:t>
            </a:r>
            <a:r>
              <a:rPr lang="en-US" sz="2200" dirty="0"/>
              <a:t>name to </a:t>
            </a:r>
            <a:r>
              <a:rPr lang="en-US" sz="2200" dirty="0" smtClean="0"/>
              <a:t>create&gt;</a:t>
            </a:r>
            <a:br>
              <a:rPr lang="en-US" sz="2200" dirty="0" smtClean="0"/>
            </a:br>
            <a:r>
              <a:rPr lang="en-US" sz="2200" dirty="0"/>
              <a:t> </a:t>
            </a:r>
            <a:r>
              <a:rPr lang="en-US" sz="2200" dirty="0" smtClean="0"/>
              <a:t> </a:t>
            </a:r>
            <a:r>
              <a:rPr lang="en-US" sz="2200" dirty="0" err="1" smtClean="0"/>
              <a:t>git</a:t>
            </a:r>
            <a:r>
              <a:rPr lang="en-US" sz="2200" dirty="0" smtClean="0"/>
              <a:t> push origin &lt;</a:t>
            </a:r>
            <a:r>
              <a:rPr lang="en-US" sz="2200" u="sng" dirty="0" smtClean="0"/>
              <a:t>remote</a:t>
            </a:r>
            <a:r>
              <a:rPr lang="en-US" sz="2200" dirty="0" smtClean="0"/>
              <a:t> branch name to create&gt;</a:t>
            </a:r>
            <a:r>
              <a:rPr lang="en-US" sz="2200" dirty="0"/>
              <a:t/>
            </a:r>
            <a:br>
              <a:rPr lang="en-US" sz="2200" dirty="0"/>
            </a:br>
            <a:r>
              <a:rPr lang="en-US" sz="2200" dirty="0"/>
              <a:t>  </a:t>
            </a:r>
            <a:r>
              <a:rPr lang="en-US" sz="2200" dirty="0" err="1"/>
              <a:t>git</a:t>
            </a:r>
            <a:r>
              <a:rPr lang="en-US" sz="2200" dirty="0"/>
              <a:t> branch </a:t>
            </a:r>
            <a:r>
              <a:rPr lang="en-US" sz="2200" dirty="0" smtClean="0"/>
              <a:t>–D origin &lt;</a:t>
            </a:r>
            <a:r>
              <a:rPr lang="en-US" sz="2200" u="sng" dirty="0" smtClean="0"/>
              <a:t>remote</a:t>
            </a:r>
            <a:r>
              <a:rPr lang="en-US" sz="2200" dirty="0" smtClean="0"/>
              <a:t> branch </a:t>
            </a:r>
            <a:r>
              <a:rPr lang="en-US" sz="2200" dirty="0"/>
              <a:t>name to delete&gt;</a:t>
            </a:r>
          </a:p>
        </p:txBody>
      </p:sp>
      <p:pic>
        <p:nvPicPr>
          <p:cNvPr id="4" name="Content Placeholder 3"/>
          <p:cNvPicPr>
            <a:picLocks noGrp="1" noChangeAspect="1"/>
          </p:cNvPicPr>
          <p:nvPr>
            <p:ph idx="1"/>
          </p:nvPr>
        </p:nvPicPr>
        <p:blipFill>
          <a:blip r:embed="rId2"/>
          <a:stretch>
            <a:fillRect/>
          </a:stretch>
        </p:blipFill>
        <p:spPr>
          <a:xfrm>
            <a:off x="2566987" y="2005806"/>
            <a:ext cx="7058025" cy="3990975"/>
          </a:xfrm>
          <a:prstGeom prst="rect">
            <a:avLst/>
          </a:prstGeom>
        </p:spPr>
      </p:pic>
    </p:spTree>
    <p:extLst>
      <p:ext uri="{BB962C8B-B14F-4D97-AF65-F5344CB8AC3E}">
        <p14:creationId xmlns:p14="http://schemas.microsoft.com/office/powerpoint/2010/main" val="41946688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merging branches</a:t>
            </a:r>
            <a:endParaRPr lang="en-US" dirty="0"/>
          </a:p>
        </p:txBody>
      </p:sp>
    </p:spTree>
    <p:extLst>
      <p:ext uri="{BB962C8B-B14F-4D97-AF65-F5344CB8AC3E}">
        <p14:creationId xmlns:p14="http://schemas.microsoft.com/office/powerpoint/2010/main" val="2136421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on the repo link</a:t>
            </a:r>
            <a:endParaRPr lang="en-US" dirty="0"/>
          </a:p>
        </p:txBody>
      </p:sp>
      <p:pic>
        <p:nvPicPr>
          <p:cNvPr id="5" name="Content Placeholder 4"/>
          <p:cNvPicPr>
            <a:picLocks noGrp="1" noChangeAspect="1"/>
          </p:cNvPicPr>
          <p:nvPr>
            <p:ph idx="1"/>
          </p:nvPr>
        </p:nvPicPr>
        <p:blipFill>
          <a:blip r:embed="rId2"/>
          <a:stretch>
            <a:fillRect/>
          </a:stretch>
        </p:blipFill>
        <p:spPr>
          <a:xfrm>
            <a:off x="838200" y="2591594"/>
            <a:ext cx="10515600" cy="2819400"/>
          </a:xfrm>
          <a:prstGeom prst="rect">
            <a:avLst/>
          </a:prstGeom>
        </p:spPr>
      </p:pic>
    </p:spTree>
    <p:extLst>
      <p:ext uri="{BB962C8B-B14F-4D97-AF65-F5344CB8AC3E}">
        <p14:creationId xmlns:p14="http://schemas.microsoft.com/office/powerpoint/2010/main" val="33280570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 pushed a change to branch “ticket1”</a:t>
            </a:r>
            <a:br>
              <a:rPr lang="en-US" dirty="0" smtClean="0"/>
            </a:br>
            <a:r>
              <a:rPr lang="en-US" dirty="0" smtClean="0"/>
              <a:t>Switch to branch “master”</a:t>
            </a:r>
            <a:br>
              <a:rPr lang="en-US" dirty="0" smtClean="0"/>
            </a:br>
            <a:r>
              <a:rPr lang="en-US" dirty="0" smtClean="0"/>
              <a:t>We are going to merge “ticket1” into “master”</a:t>
            </a:r>
            <a:endParaRPr lang="en-US" dirty="0"/>
          </a:p>
        </p:txBody>
      </p:sp>
      <p:pic>
        <p:nvPicPr>
          <p:cNvPr id="9" name="Content Placeholder 8"/>
          <p:cNvPicPr>
            <a:picLocks noGrp="1" noChangeAspect="1"/>
          </p:cNvPicPr>
          <p:nvPr>
            <p:ph idx="1"/>
          </p:nvPr>
        </p:nvPicPr>
        <p:blipFill>
          <a:blip r:embed="rId2"/>
          <a:stretch>
            <a:fillRect/>
          </a:stretch>
        </p:blipFill>
        <p:spPr>
          <a:xfrm>
            <a:off x="3115762" y="1825625"/>
            <a:ext cx="5960476" cy="4351338"/>
          </a:xfrm>
          <a:prstGeom prst="rect">
            <a:avLst/>
          </a:prstGeom>
        </p:spPr>
      </p:pic>
    </p:spTree>
    <p:extLst>
      <p:ext uri="{BB962C8B-B14F-4D97-AF65-F5344CB8AC3E}">
        <p14:creationId xmlns:p14="http://schemas.microsoft.com/office/powerpoint/2010/main" val="29115603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click project -&gt;Team -&gt;Merge</a:t>
            </a:r>
            <a:endParaRPr lang="en-US" dirty="0"/>
          </a:p>
        </p:txBody>
      </p:sp>
      <p:pic>
        <p:nvPicPr>
          <p:cNvPr id="7" name="Content Placeholder 6"/>
          <p:cNvPicPr>
            <a:picLocks noGrp="1" noChangeAspect="1"/>
          </p:cNvPicPr>
          <p:nvPr>
            <p:ph idx="1"/>
          </p:nvPr>
        </p:nvPicPr>
        <p:blipFill>
          <a:blip r:embed="rId2"/>
          <a:stretch>
            <a:fillRect/>
          </a:stretch>
        </p:blipFill>
        <p:spPr>
          <a:xfrm>
            <a:off x="3315714" y="1825625"/>
            <a:ext cx="5560571" cy="4351338"/>
          </a:xfrm>
          <a:prstGeom prst="rect">
            <a:avLst/>
          </a:prstGeom>
        </p:spPr>
      </p:pic>
    </p:spTree>
    <p:extLst>
      <p:ext uri="{BB962C8B-B14F-4D97-AF65-F5344CB8AC3E}">
        <p14:creationId xmlns:p14="http://schemas.microsoft.com/office/powerpoint/2010/main" val="18919229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smtClean="0"/>
              <a:t>- select </a:t>
            </a:r>
            <a:r>
              <a:rPr lang="en-US" sz="2000" dirty="0"/>
              <a:t>local </a:t>
            </a:r>
            <a:r>
              <a:rPr lang="en-US" sz="2000" dirty="0" smtClean="0"/>
              <a:t>“ticket1” branch if you want to merge local changes</a:t>
            </a:r>
            <a:br>
              <a:rPr lang="en-US" sz="2000" dirty="0" smtClean="0"/>
            </a:br>
            <a:r>
              <a:rPr lang="en-US" sz="2000" dirty="0" smtClean="0"/>
              <a:t>- select remote “ticket1” branch if you want to merge remote changes</a:t>
            </a:r>
            <a:br>
              <a:rPr lang="en-US" sz="2000" dirty="0" smtClean="0"/>
            </a:br>
            <a:r>
              <a:rPr lang="en-US" sz="2000" dirty="0" smtClean="0"/>
              <a:t>- click on Merge button</a:t>
            </a:r>
            <a:br>
              <a:rPr lang="en-US" sz="2000" dirty="0" smtClean="0"/>
            </a:br>
            <a:endParaRPr lang="en-US" sz="2000" dirty="0"/>
          </a:p>
        </p:txBody>
      </p:sp>
      <p:pic>
        <p:nvPicPr>
          <p:cNvPr id="4" name="Content Placeholder 3"/>
          <p:cNvPicPr>
            <a:picLocks noGrp="1" noChangeAspect="1"/>
          </p:cNvPicPr>
          <p:nvPr>
            <p:ph idx="1"/>
          </p:nvPr>
        </p:nvPicPr>
        <p:blipFill>
          <a:blip r:embed="rId2"/>
          <a:stretch>
            <a:fillRect/>
          </a:stretch>
        </p:blipFill>
        <p:spPr>
          <a:xfrm>
            <a:off x="4369584" y="1825625"/>
            <a:ext cx="3452831" cy="4351338"/>
          </a:xfrm>
          <a:prstGeom prst="rect">
            <a:avLst/>
          </a:prstGeom>
        </p:spPr>
      </p:pic>
    </p:spTree>
    <p:extLst>
      <p:ext uri="{BB962C8B-B14F-4D97-AF65-F5344CB8AC3E}">
        <p14:creationId xmlns:p14="http://schemas.microsoft.com/office/powerpoint/2010/main" val="26220124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OK</a:t>
            </a:r>
            <a:endParaRPr lang="en-US" dirty="0"/>
          </a:p>
        </p:txBody>
      </p:sp>
      <p:pic>
        <p:nvPicPr>
          <p:cNvPr id="5" name="Content Placeholder 4"/>
          <p:cNvPicPr>
            <a:picLocks noGrp="1" noChangeAspect="1"/>
          </p:cNvPicPr>
          <p:nvPr>
            <p:ph idx="1"/>
          </p:nvPr>
        </p:nvPicPr>
        <p:blipFill>
          <a:blip r:embed="rId2"/>
          <a:stretch>
            <a:fillRect/>
          </a:stretch>
        </p:blipFill>
        <p:spPr>
          <a:xfrm>
            <a:off x="4329112" y="2963069"/>
            <a:ext cx="3533775" cy="2076450"/>
          </a:xfrm>
          <a:prstGeom prst="rect">
            <a:avLst/>
          </a:prstGeom>
        </p:spPr>
      </p:pic>
    </p:spTree>
    <p:extLst>
      <p:ext uri="{BB962C8B-B14F-4D97-AF65-F5344CB8AC3E}">
        <p14:creationId xmlns:p14="http://schemas.microsoft.com/office/powerpoint/2010/main" val="20558110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Conflicts appear like this.</a:t>
            </a:r>
            <a:br>
              <a:rPr lang="en-US" dirty="0" smtClean="0"/>
            </a:br>
            <a:r>
              <a:rPr lang="en-US" dirty="0" smtClean="0"/>
              <a:t>Resolve conflicts and save the file(s).</a:t>
            </a:r>
            <a:br>
              <a:rPr lang="en-US" dirty="0" smtClean="0"/>
            </a:br>
            <a:endParaRPr lang="en-US" dirty="0"/>
          </a:p>
        </p:txBody>
      </p:sp>
      <p:pic>
        <p:nvPicPr>
          <p:cNvPr id="4" name="Content Placeholder 3"/>
          <p:cNvPicPr>
            <a:picLocks noGrp="1" noChangeAspect="1"/>
          </p:cNvPicPr>
          <p:nvPr>
            <p:ph idx="1"/>
          </p:nvPr>
        </p:nvPicPr>
        <p:blipFill>
          <a:blip r:embed="rId2"/>
          <a:stretch>
            <a:fillRect/>
          </a:stretch>
        </p:blipFill>
        <p:spPr>
          <a:xfrm>
            <a:off x="2462212" y="2405856"/>
            <a:ext cx="7267575" cy="3190875"/>
          </a:xfrm>
          <a:prstGeom prst="rect">
            <a:avLst/>
          </a:prstGeom>
        </p:spPr>
      </p:pic>
    </p:spTree>
    <p:extLst>
      <p:ext uri="{BB962C8B-B14F-4D97-AF65-F5344CB8AC3E}">
        <p14:creationId xmlns:p14="http://schemas.microsoft.com/office/powerpoint/2010/main" val="6590672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To </a:t>
            </a:r>
            <a:r>
              <a:rPr lang="en-US" sz="2400" dirty="0"/>
              <a:t>push merged </a:t>
            </a:r>
            <a:r>
              <a:rPr lang="en-US" sz="2400" dirty="0" smtClean="0"/>
              <a:t>changes </a:t>
            </a:r>
            <a:r>
              <a:rPr lang="en-US" sz="2400" dirty="0"/>
              <a:t>refer </a:t>
            </a:r>
            <a:r>
              <a:rPr lang="en-US" sz="2400" dirty="0">
                <a:hlinkClick r:id="rId2" action="ppaction://hlinksldjump"/>
              </a:rPr>
              <a:t>slide </a:t>
            </a:r>
            <a:r>
              <a:rPr lang="en-US" sz="2400" dirty="0" smtClean="0">
                <a:hlinkClick r:id="rId2" action="ppaction://hlinksldjump"/>
              </a:rPr>
              <a:t>19</a:t>
            </a:r>
            <a:r>
              <a:rPr lang="en-US" sz="2400" dirty="0" smtClean="0"/>
              <a:t/>
            </a:r>
            <a:br>
              <a:rPr lang="en-US" sz="2400" dirty="0" smtClean="0"/>
            </a:br>
            <a:r>
              <a:rPr lang="en-US" sz="2400" dirty="0" err="1" smtClean="0"/>
              <a:t>Git</a:t>
            </a:r>
            <a:r>
              <a:rPr lang="en-US" sz="2400" dirty="0" smtClean="0"/>
              <a:t> server (bonobo) shows the commit message from branch “ticket1” and another message that merge happened</a:t>
            </a:r>
            <a:endParaRPr lang="en-US" sz="2400" dirty="0"/>
          </a:p>
        </p:txBody>
      </p:sp>
      <p:pic>
        <p:nvPicPr>
          <p:cNvPr id="4" name="Content Placeholder 3"/>
          <p:cNvPicPr>
            <a:picLocks noGrp="1" noChangeAspect="1"/>
          </p:cNvPicPr>
          <p:nvPr>
            <p:ph idx="1"/>
          </p:nvPr>
        </p:nvPicPr>
        <p:blipFill>
          <a:blip r:embed="rId3"/>
          <a:stretch>
            <a:fillRect/>
          </a:stretch>
        </p:blipFill>
        <p:spPr>
          <a:xfrm>
            <a:off x="838200" y="2191544"/>
            <a:ext cx="10515600" cy="3619500"/>
          </a:xfrm>
          <a:prstGeom prst="rect">
            <a:avLst/>
          </a:prstGeom>
        </p:spPr>
      </p:pic>
    </p:spTree>
    <p:extLst>
      <p:ext uri="{BB962C8B-B14F-4D97-AF65-F5344CB8AC3E}">
        <p14:creationId xmlns:p14="http://schemas.microsoft.com/office/powerpoint/2010/main" val="241797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 the </a:t>
            </a:r>
            <a:r>
              <a:rPr lang="en-US" dirty="0" err="1" smtClean="0"/>
              <a:t>url</a:t>
            </a:r>
            <a:r>
              <a:rPr lang="en-US" dirty="0" smtClean="0"/>
              <a:t> or click to copy</a:t>
            </a:r>
            <a:endParaRPr lang="en-US" dirty="0"/>
          </a:p>
        </p:txBody>
      </p:sp>
      <p:pic>
        <p:nvPicPr>
          <p:cNvPr id="5" name="Content Placeholder 4"/>
          <p:cNvPicPr>
            <a:picLocks noGrp="1" noChangeAspect="1"/>
          </p:cNvPicPr>
          <p:nvPr>
            <p:ph idx="1"/>
          </p:nvPr>
        </p:nvPicPr>
        <p:blipFill>
          <a:blip r:embed="rId2"/>
          <a:stretch>
            <a:fillRect/>
          </a:stretch>
        </p:blipFill>
        <p:spPr>
          <a:xfrm>
            <a:off x="838200" y="2496344"/>
            <a:ext cx="10515600" cy="3009900"/>
          </a:xfrm>
          <a:prstGeom prst="rect">
            <a:avLst/>
          </a:prstGeom>
        </p:spPr>
      </p:pic>
    </p:spTree>
    <p:extLst>
      <p:ext uri="{BB962C8B-B14F-4D97-AF65-F5344CB8AC3E}">
        <p14:creationId xmlns:p14="http://schemas.microsoft.com/office/powerpoint/2010/main" val="4177291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a:t>
            </a:r>
            <a:r>
              <a:rPr lang="en-US" dirty="0" smtClean="0"/>
              <a:t> in Eclipse</a:t>
            </a:r>
            <a:endParaRPr lang="en-US" dirty="0"/>
          </a:p>
        </p:txBody>
      </p:sp>
    </p:spTree>
    <p:extLst>
      <p:ext uri="{BB962C8B-B14F-4D97-AF65-F5344CB8AC3E}">
        <p14:creationId xmlns:p14="http://schemas.microsoft.com/office/powerpoint/2010/main" val="510581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a:t>
            </a:r>
            <a:r>
              <a:rPr lang="en-US" dirty="0" err="1"/>
              <a:t>Egit</a:t>
            </a:r>
            <a:r>
              <a:rPr lang="en-US" dirty="0"/>
              <a:t> from marketplace</a:t>
            </a:r>
          </a:p>
        </p:txBody>
      </p:sp>
      <p:pic>
        <p:nvPicPr>
          <p:cNvPr id="5" name="Content Placeholder 4"/>
          <p:cNvPicPr>
            <a:picLocks noGrp="1" noChangeAspect="1"/>
          </p:cNvPicPr>
          <p:nvPr>
            <p:ph idx="1"/>
          </p:nvPr>
        </p:nvPicPr>
        <p:blipFill>
          <a:blip r:embed="rId2"/>
          <a:stretch>
            <a:fillRect/>
          </a:stretch>
        </p:blipFill>
        <p:spPr>
          <a:xfrm>
            <a:off x="1849399" y="1825625"/>
            <a:ext cx="8493202" cy="4351338"/>
          </a:xfrm>
          <a:prstGeom prst="rect">
            <a:avLst/>
          </a:prstGeom>
        </p:spPr>
      </p:pic>
    </p:spTree>
    <p:extLst>
      <p:ext uri="{BB962C8B-B14F-4D97-AF65-F5344CB8AC3E}">
        <p14:creationId xmlns:p14="http://schemas.microsoft.com/office/powerpoint/2010/main" val="690005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t>
            </a:r>
            <a:r>
              <a:rPr lang="en-US" dirty="0" err="1" smtClean="0"/>
              <a:t>Egit</a:t>
            </a:r>
            <a:r>
              <a:rPr lang="en-US" dirty="0" smtClean="0"/>
              <a:t> from marketplace</a:t>
            </a:r>
            <a:endParaRPr lang="en-US" dirty="0"/>
          </a:p>
        </p:txBody>
      </p:sp>
      <p:pic>
        <p:nvPicPr>
          <p:cNvPr id="4" name="Content Placeholder 3"/>
          <p:cNvPicPr>
            <a:picLocks noGrp="1" noChangeAspect="1"/>
          </p:cNvPicPr>
          <p:nvPr>
            <p:ph idx="1"/>
          </p:nvPr>
        </p:nvPicPr>
        <p:blipFill>
          <a:blip r:embed="rId2"/>
          <a:stretch>
            <a:fillRect/>
          </a:stretch>
        </p:blipFill>
        <p:spPr>
          <a:xfrm>
            <a:off x="4788112" y="1825625"/>
            <a:ext cx="2615775" cy="4351338"/>
          </a:xfrm>
          <a:prstGeom prst="rect">
            <a:avLst/>
          </a:prstGeom>
        </p:spPr>
      </p:pic>
    </p:spTree>
    <p:extLst>
      <p:ext uri="{BB962C8B-B14F-4D97-AF65-F5344CB8AC3E}">
        <p14:creationId xmlns:p14="http://schemas.microsoft.com/office/powerpoint/2010/main" val="3775863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58800" y="433401"/>
            <a:ext cx="10972800" cy="707886"/>
          </a:xfrm>
          <a:prstGeom prst="rect">
            <a:avLst/>
          </a:prstGeom>
        </p:spPr>
        <p:txBody>
          <a:bodyPr wrap="square">
            <a:spAutoFit/>
          </a:bodyPr>
          <a:lstStyle/>
          <a:p>
            <a:r>
              <a:rPr lang="en-US" sz="4000" dirty="0" smtClean="0"/>
              <a:t>Import project from </a:t>
            </a:r>
            <a:r>
              <a:rPr lang="en-US" sz="4000" dirty="0" err="1" smtClean="0"/>
              <a:t>Git</a:t>
            </a:r>
            <a:r>
              <a:rPr lang="en-US" sz="4000" dirty="0" smtClean="0"/>
              <a:t> repository</a:t>
            </a:r>
            <a:endParaRPr lang="en-US" sz="4000" dirty="0"/>
          </a:p>
        </p:txBody>
      </p:sp>
      <p:pic>
        <p:nvPicPr>
          <p:cNvPr id="3" name="Content Placeholder 2"/>
          <p:cNvPicPr>
            <a:picLocks noGrp="1" noChangeAspect="1"/>
          </p:cNvPicPr>
          <p:nvPr>
            <p:ph idx="1"/>
          </p:nvPr>
        </p:nvPicPr>
        <p:blipFill>
          <a:blip r:embed="rId2"/>
          <a:stretch>
            <a:fillRect/>
          </a:stretch>
        </p:blipFill>
        <p:spPr>
          <a:xfrm>
            <a:off x="2354040" y="1825625"/>
            <a:ext cx="7483920" cy="4351338"/>
          </a:xfrm>
          <a:prstGeom prst="rect">
            <a:avLst/>
          </a:prstGeom>
        </p:spPr>
      </p:pic>
    </p:spTree>
    <p:extLst>
      <p:ext uri="{BB962C8B-B14F-4D97-AF65-F5344CB8AC3E}">
        <p14:creationId xmlns:p14="http://schemas.microsoft.com/office/powerpoint/2010/main" val="3543660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610</Words>
  <Application>Microsoft Office PowerPoint</Application>
  <PresentationFormat>Widescreen</PresentationFormat>
  <Paragraphs>52</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Calibri Light</vt:lpstr>
      <vt:lpstr>Office Theme</vt:lpstr>
      <vt:lpstr>Bonobo git server</vt:lpstr>
      <vt:lpstr>Bonobo git server: http://&lt;domain&gt;:8070/Bonobo.Git.Server/Repository/Index</vt:lpstr>
      <vt:lpstr>Search for repository</vt:lpstr>
      <vt:lpstr>Click on the repo link</vt:lpstr>
      <vt:lpstr>copy the url or click to copy</vt:lpstr>
      <vt:lpstr>Git in Eclipse</vt:lpstr>
      <vt:lpstr>Install Egit from marketplace</vt:lpstr>
      <vt:lpstr>Install Egit from marketplace</vt:lpstr>
      <vt:lpstr>PowerPoint Presentation</vt:lpstr>
      <vt:lpstr>PowerPoint Presentation</vt:lpstr>
      <vt:lpstr>PowerPoint Presentation</vt:lpstr>
      <vt:lpstr>paste the git repo url, rest of the values will autopopulate</vt:lpstr>
      <vt:lpstr>click next</vt:lpstr>
      <vt:lpstr>browse and select a directory, project name will be added automatically to the end</vt:lpstr>
      <vt:lpstr>PowerPoint Presentation</vt:lpstr>
      <vt:lpstr>click on finish button</vt:lpstr>
      <vt:lpstr>demonstrating Git commit and push</vt:lpstr>
      <vt:lpstr>“&gt;” appears in front of modified files “?” appears in front of new files</vt:lpstr>
      <vt:lpstr>right click on files and select Team -&gt; Commit to open “Git Staging” window</vt:lpstr>
      <vt:lpstr>select files to commit or push in this example, I am pushing the changes to remote repo</vt:lpstr>
      <vt:lpstr>right click on the files and select “Add to Index”</vt:lpstr>
      <vt:lpstr>selected files move to “Staged Changes” section</vt:lpstr>
      <vt:lpstr>Why do I need to stage? From https://community.atlassian.com/t5/Sourcetree-questions/Staged-vs-Unstaged/qaq-p/127916</vt:lpstr>
      <vt:lpstr>- type in a commit message that describes what you did - click on “Commit and Push” button</vt:lpstr>
      <vt:lpstr>click OK</vt:lpstr>
      <vt:lpstr>using Command Line</vt:lpstr>
      <vt:lpstr>Check for changes - pom.xml is modified - NewFile.txt is added new</vt:lpstr>
      <vt:lpstr>Type “git add .” to stage all changes in one command You can add individual files by providing file paths    git add &lt;file path comma separated&gt;</vt:lpstr>
      <vt:lpstr>To remove files added to staging area (unstaging) git reset you can reset individual files too by providing file path git reset &lt;file path&gt;</vt:lpstr>
      <vt:lpstr>commit changes to local repository    git commit –m “&lt;commit message&gt;”</vt:lpstr>
      <vt:lpstr>push changes to remote repository</vt:lpstr>
      <vt:lpstr>Creating , deleting branch</vt:lpstr>
      <vt:lpstr>Creating a branch: Right click project -&gt; Team -&gt; Switch To -&gt; New Branch</vt:lpstr>
      <vt:lpstr>Name the branch</vt:lpstr>
      <vt:lpstr>Note the change to branch name </vt:lpstr>
      <vt:lpstr>In command line: switch to branch, create new branch</vt:lpstr>
      <vt:lpstr>Create and delete local branch commands:   git checkout –b &lt;local branch name to create&gt;   git branch –D &lt;local branch name to delete&gt;</vt:lpstr>
      <vt:lpstr>Create and delete remote branch commands:  git checkout –b &lt;local branch name to create&gt;   git push origin &lt;remote branch name to create&gt;   git branch –D origin &lt;remote branch name to delete&gt;</vt:lpstr>
      <vt:lpstr>merging branches</vt:lpstr>
      <vt:lpstr>I pushed a change to branch “ticket1” Switch to branch “master” We are going to merge “ticket1” into “master”</vt:lpstr>
      <vt:lpstr>Right click project -&gt;Team -&gt;Merge</vt:lpstr>
      <vt:lpstr>- select local “ticket1” branch if you want to merge local changes - select remote “ticket1” branch if you want to merge remote changes - click on Merge button </vt:lpstr>
      <vt:lpstr>Click OK</vt:lpstr>
      <vt:lpstr>Conflicts appear like this. Resolve conflicts and save the file(s). </vt:lpstr>
      <vt:lpstr>To push merged changes refer slide 19 Git server (bonobo) shows the commit message from branch “ticket1” and another message that merge happened</vt:lpstr>
    </vt:vector>
  </TitlesOfParts>
  <Company>Rotech Healthcare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in Eclipse</dc:title>
  <dc:creator>Umesh Prabakar</dc:creator>
  <cp:lastModifiedBy>Umesh Prabakar</cp:lastModifiedBy>
  <cp:revision>43</cp:revision>
  <dcterms:created xsi:type="dcterms:W3CDTF">2017-11-22T17:16:31Z</dcterms:created>
  <dcterms:modified xsi:type="dcterms:W3CDTF">2017-11-24T19:03:16Z</dcterms:modified>
</cp:coreProperties>
</file>