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9" r:id="rId18"/>
    <p:sldId id="278" r:id="rId19"/>
    <p:sldId id="277" r:id="rId20"/>
    <p:sldId id="276" r:id="rId21"/>
    <p:sldId id="275" r:id="rId22"/>
    <p:sldId id="274" r:id="rId23"/>
    <p:sldId id="273" r:id="rId24"/>
    <p:sldId id="281" r:id="rId25"/>
    <p:sldId id="270" r:id="rId26"/>
    <p:sldId id="271" r:id="rId27"/>
    <p:sldId id="272" r:id="rId28"/>
    <p:sldId id="280" r:id="rId29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4F81BD"/>
    <a:srgbClr val="000000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71014" autoAdjust="0"/>
  </p:normalViewPr>
  <p:slideViewPr>
    <p:cSldViewPr>
      <p:cViewPr varScale="1">
        <p:scale>
          <a:sx n="81" d="100"/>
          <a:sy n="81" d="100"/>
        </p:scale>
        <p:origin x="-27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740806550448388"/>
          <c:y val="9.2917603749733513E-2"/>
          <c:w val="0.59459504038050337"/>
          <c:h val="0.8930066328966451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시간</c:v>
                </c:pt>
              </c:strCache>
            </c:strRef>
          </c:tx>
          <c:explosion val="25"/>
          <c:dPt>
            <c:idx val="0"/>
            <c:bubble3D val="0"/>
            <c:explosion val="0"/>
          </c:dPt>
          <c:dPt>
            <c:idx val="1"/>
            <c:bubble3D val="0"/>
            <c:explosion val="0"/>
          </c:dPt>
          <c:dPt>
            <c:idx val="2"/>
            <c:bubble3D val="0"/>
            <c:explosion val="21"/>
          </c:dPt>
          <c:dPt>
            <c:idx val="3"/>
            <c:bubble3D val="0"/>
            <c:explosion val="0"/>
          </c:dPt>
          <c:dLbls>
            <c:dLbl>
              <c:idx val="2"/>
              <c:layout>
                <c:manualLayout>
                  <c:x val="0.13547573920962375"/>
                  <c:y val="-6.18932731198035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기본 이론 강의</c:v>
                </c:pt>
                <c:pt idx="1">
                  <c:v>코딩및 디버그</c:v>
                </c:pt>
                <c:pt idx="2">
                  <c:v>응용 실습</c:v>
                </c:pt>
                <c:pt idx="3">
                  <c:v>내용 정리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26839-A101-4B58-B2B6-BE4F7FBE03D0}" type="datetimeFigureOut">
              <a:rPr lang="ko-KR" altLang="en-US" smtClean="0"/>
              <a:t>2019-05-02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01688"/>
            <a:ext cx="5346700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B9758-63E8-4CF9-AA88-FF2DFF7083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5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B9758-63E8-4CF9-AA88-FF2DFF7083D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64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mtClean="0"/>
              <a:t>실사구시 </a:t>
            </a:r>
            <a:r>
              <a:rPr lang="en-US" altLang="ko-KR" smtClean="0"/>
              <a:t>: </a:t>
            </a:r>
            <a:r>
              <a:rPr lang="ko-KR" altLang="en-US" smtClean="0"/>
              <a:t>배워서 남을 줄 수 있는 </a:t>
            </a:r>
            <a:r>
              <a:rPr lang="ko-KR" altLang="en-US" smtClean="0"/>
              <a:t>인품</a:t>
            </a:r>
            <a:r>
              <a:rPr lang="en-US" altLang="ko-KR" smtClean="0"/>
              <a:t>(</a:t>
            </a:r>
            <a:r>
              <a:rPr lang="ko-KR" altLang="en-US" smtClean="0"/>
              <a:t>청자</a:t>
            </a:r>
            <a:r>
              <a:rPr lang="en-US" altLang="ko-KR" smtClean="0"/>
              <a:t>, </a:t>
            </a:r>
            <a:r>
              <a:rPr lang="ko-KR" altLang="en-US" smtClean="0"/>
              <a:t>거북선등이 갖고 있는 의미는 단지 보물일뿐 그 기술이 계승발전되지 못했다</a:t>
            </a:r>
            <a:r>
              <a:rPr lang="en-US" altLang="ko-KR" smtClean="0"/>
              <a:t>)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홍익인간 </a:t>
            </a:r>
            <a:r>
              <a:rPr lang="en-US" altLang="ko-KR" smtClean="0"/>
              <a:t>: </a:t>
            </a:r>
            <a:r>
              <a:rPr lang="ko-KR" altLang="en-US" smtClean="0"/>
              <a:t>각종 사기는 전자 데이터가 기본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en-US" altLang="ko-KR" smtClean="0"/>
              <a:t>IT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명품족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이왕이면 </a:t>
            </a:r>
            <a:r>
              <a:rPr lang="ko-KR" altLang="en-US" baseline="0" smtClean="0"/>
              <a:t>다홍치마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기본 기능은 당연한것이고</a:t>
            </a:r>
            <a:r>
              <a:rPr lang="en-US" altLang="ko-KR" baseline="0" smtClean="0"/>
              <a:t>,  UI/UX</a:t>
            </a:r>
            <a:r>
              <a:rPr lang="ko-KR" altLang="en-US" baseline="0" smtClean="0"/>
              <a:t>에 따라 소비자의 반응이 달라진다ㅣ</a:t>
            </a:r>
            <a:r>
              <a:rPr lang="en-US" altLang="ko-KR" baseline="0" smtClean="0"/>
              <a:t>)</a:t>
            </a:r>
            <a:endParaRPr lang="en-US" altLang="ko-KR" baseline="0" smtClean="0"/>
          </a:p>
          <a:p>
            <a:pPr marL="171450" indent="-171450">
              <a:buFontTx/>
              <a:buChar char="-"/>
            </a:pPr>
            <a:r>
              <a:rPr lang="ko-KR" altLang="en-US" baseline="0" smtClean="0"/>
              <a:t>기회창조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기회는 인생에 있어 </a:t>
            </a:r>
            <a:r>
              <a:rPr lang="en-US" altLang="ko-KR" baseline="0" smtClean="0"/>
              <a:t>3</a:t>
            </a:r>
            <a:r>
              <a:rPr lang="ko-KR" altLang="en-US" baseline="0" smtClean="0"/>
              <a:t>번 뿐만이 아니다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B9758-63E8-4CF9-AA88-FF2DFF7083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550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smtClean="0"/>
              <a:t>일견 </a:t>
            </a:r>
            <a:r>
              <a:rPr lang="en-US" altLang="ko-KR" smtClean="0"/>
              <a:t>: </a:t>
            </a:r>
            <a:r>
              <a:rPr lang="ko-KR" altLang="en-US" smtClean="0"/>
              <a:t>여행객</a:t>
            </a:r>
            <a:r>
              <a:rPr lang="en-US" altLang="ko-KR" smtClean="0"/>
              <a:t>, </a:t>
            </a:r>
            <a:r>
              <a:rPr lang="ko-KR" altLang="en-US" smtClean="0"/>
              <a:t>제</a:t>
            </a:r>
            <a:r>
              <a:rPr lang="en-US" altLang="ko-KR" smtClean="0"/>
              <a:t>3</a:t>
            </a:r>
            <a:r>
              <a:rPr lang="ko-KR" altLang="en-US" smtClean="0"/>
              <a:t>자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일타 </a:t>
            </a:r>
            <a:r>
              <a:rPr lang="en-US" altLang="ko-KR" smtClean="0"/>
              <a:t>: </a:t>
            </a:r>
            <a:r>
              <a:rPr lang="ko-KR" altLang="en-US" smtClean="0"/>
              <a:t>배움에 있어 낮은 한계치</a:t>
            </a:r>
            <a:r>
              <a:rPr lang="en-US" altLang="ko-KR" smtClean="0"/>
              <a:t>(</a:t>
            </a:r>
            <a:r>
              <a:rPr lang="ko-KR" altLang="en-US" smtClean="0"/>
              <a:t>모방</a:t>
            </a:r>
            <a:r>
              <a:rPr lang="en-US" altLang="ko-KR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mtClean="0"/>
              <a:t>일작 </a:t>
            </a:r>
            <a:r>
              <a:rPr lang="en-US" altLang="ko-KR" smtClean="0"/>
              <a:t>: </a:t>
            </a:r>
            <a:r>
              <a:rPr lang="ko-KR" altLang="en-US" smtClean="0"/>
              <a:t>숙련된 경험자로 갈수 있는 지름길</a:t>
            </a:r>
            <a:r>
              <a:rPr lang="en-US" altLang="ko-KR" smtClean="0"/>
              <a:t>(</a:t>
            </a:r>
            <a:r>
              <a:rPr lang="ko-KR" altLang="en-US" smtClean="0"/>
              <a:t>창조</a:t>
            </a:r>
            <a:r>
              <a:rPr lang="en-US" altLang="ko-KR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mtClean="0"/>
              <a:t>첫술에 배부르려 하지마라</a:t>
            </a:r>
            <a:r>
              <a:rPr lang="en-US" altLang="ko-KR" smtClean="0"/>
              <a:t>. </a:t>
            </a:r>
            <a:r>
              <a:rPr lang="ko-KR" altLang="en-US" smtClean="0"/>
              <a:t>입이 찌져진다</a:t>
            </a:r>
            <a:r>
              <a:rPr lang="en-US" altLang="ko-KR" smtClean="0"/>
              <a:t>. </a:t>
            </a:r>
            <a:r>
              <a:rPr lang="en-US" altLang="ko-KR" b="1" smtClean="0">
                <a:solidFill>
                  <a:srgbClr val="FF0000"/>
                </a:solidFill>
              </a:rPr>
              <a:t>(</a:t>
            </a:r>
            <a:r>
              <a:rPr lang="ko-KR" altLang="en-US" b="1" smtClean="0">
                <a:solidFill>
                  <a:srgbClr val="FF0000"/>
                </a:solidFill>
              </a:rPr>
              <a:t>의욕만 넘쳐서는 되지 않는다</a:t>
            </a:r>
            <a:r>
              <a:rPr lang="en-US" altLang="ko-KR" b="1" smtClean="0">
                <a:solidFill>
                  <a:srgbClr val="FF0000"/>
                </a:solidFill>
              </a:rPr>
              <a:t>. </a:t>
            </a:r>
            <a:r>
              <a:rPr lang="ko-KR" altLang="en-US" b="1" smtClean="0">
                <a:solidFill>
                  <a:srgbClr val="FF0000"/>
                </a:solidFill>
              </a:rPr>
              <a:t>계획을 세워라</a:t>
            </a:r>
            <a:r>
              <a:rPr lang="en-US" altLang="ko-KR" b="1" smtClean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mtClean="0"/>
              <a:t>결과 보다 과정에 집중하라</a:t>
            </a:r>
            <a:endParaRPr lang="en-US" altLang="ko-KR" smtClean="0"/>
          </a:p>
          <a:p>
            <a:pPr marL="171450" marR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mtClean="0"/>
              <a:t>우린 마라토너이자</a:t>
            </a:r>
            <a:r>
              <a:rPr lang="en-US" altLang="ko-KR" smtClean="0"/>
              <a:t>, </a:t>
            </a:r>
            <a:r>
              <a:rPr lang="ko-KR" altLang="en-US" smtClean="0"/>
              <a:t>단거리 선수이다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mtClean="0"/>
              <a:t>발 밑에 깔리는 모래에 민감 하라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mtClean="0"/>
              <a:t>소스 복사는 내게 주는 마약과 같다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5B9758-63E8-4CF9-AA88-FF2DFF7083D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86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318960"/>
            <a:ext cx="8229240" cy="311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3964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2208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45720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3964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602208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318960"/>
            <a:ext cx="8229240" cy="311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23964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2208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5720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323964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602208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318960"/>
            <a:ext cx="8229240" cy="311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39392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969360"/>
            <a:ext cx="26496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318960"/>
            <a:ext cx="8229240" cy="3111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4930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96936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393920"/>
            <a:ext cx="401580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969360"/>
            <a:ext cx="8229240" cy="2351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  <p:sp>
        <p:nvSpPr>
          <p:cNvPr id="14" name="CustomShape 1" hidden="1"/>
          <p:cNvSpPr/>
          <p:nvPr/>
        </p:nvSpPr>
        <p:spPr>
          <a:xfrm>
            <a:off x="0" y="0"/>
            <a:ext cx="9143640" cy="240840"/>
          </a:xfrm>
          <a:prstGeom prst="rect">
            <a:avLst/>
          </a:prstGeom>
          <a:solidFill>
            <a:srgbClr val="1F528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3240" y="963720"/>
            <a:ext cx="9140400" cy="461520"/>
          </a:xfrm>
          <a:custGeom>
            <a:avLst/>
            <a:gdLst/>
            <a:ahLst/>
            <a:cxnLst/>
            <a:rect l="l" t="t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" hidden="1"/>
          <p:cNvSpPr/>
          <p:nvPr/>
        </p:nvSpPr>
        <p:spPr>
          <a:xfrm>
            <a:off x="7108200" y="14400"/>
            <a:ext cx="1667160" cy="24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Verdana"/>
              </a:rPr>
              <a:t>http://www.jobtc.kr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4" name="CustomShape 4"/>
          <p:cNvSpPr/>
          <p:nvPr/>
        </p:nvSpPr>
        <p:spPr>
          <a:xfrm>
            <a:off x="0" y="6480"/>
            <a:ext cx="9143640" cy="2945880"/>
          </a:xfrm>
          <a:prstGeom prst="rect">
            <a:avLst/>
          </a:prstGeom>
          <a:solidFill>
            <a:srgbClr val="1F528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-14400" y="1932120"/>
            <a:ext cx="9158040" cy="2506320"/>
          </a:xfrm>
          <a:custGeom>
            <a:avLst/>
            <a:gdLst/>
            <a:ahLst/>
            <a:cxnLst/>
            <a:rect l="l" t="t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0" y="4933800"/>
            <a:ext cx="9162720" cy="1941120"/>
          </a:xfrm>
          <a:prstGeom prst="rect">
            <a:avLst/>
          </a:prstGeom>
          <a:solidFill>
            <a:srgbClr val="30A484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-4680" y="2046240"/>
            <a:ext cx="9148320" cy="2787120"/>
          </a:xfrm>
          <a:custGeom>
            <a:avLst/>
            <a:gdLst/>
            <a:ahLst/>
            <a:cxnLst/>
            <a:rect l="l" t="t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rotWithShape="0">
            <a:blip r:embed="rId15"/>
            <a:stretch>
              <a:fillRect/>
            </a:stretch>
          </a:blipFill>
          <a:ln w="572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8"/>
          <p:cNvSpPr/>
          <p:nvPr/>
        </p:nvSpPr>
        <p:spPr>
          <a:xfrm>
            <a:off x="0" y="4826160"/>
            <a:ext cx="9156240" cy="167760"/>
          </a:xfrm>
          <a:prstGeom prst="rect">
            <a:avLst/>
          </a:prstGeom>
          <a:gradFill rotWithShape="0">
            <a:gsLst>
              <a:gs pos="0">
                <a:srgbClr val="30A484"/>
              </a:gs>
              <a:gs pos="100000">
                <a:srgbClr val="164B3D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9"/>
          <p:cNvSpPr/>
          <p:nvPr/>
        </p:nvSpPr>
        <p:spPr>
          <a:xfrm>
            <a:off x="304920" y="228600"/>
            <a:ext cx="5052600" cy="395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D6E1E2"/>
                </a:solidFill>
                <a:latin typeface="Verdana"/>
              </a:rPr>
              <a:t>http://www.jobtc.kr</a:t>
            </a:r>
            <a:endParaRPr lang="en-US" sz="2000" b="0" strike="noStrike" spc="-1">
              <a:latin typeface="굴림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title"/>
          </p:nvPr>
        </p:nvSpPr>
        <p:spPr>
          <a:xfrm>
            <a:off x="914400" y="900000"/>
            <a:ext cx="7238520" cy="7837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32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마스터 제목 스타일 편집</a:t>
            </a:r>
            <a:endParaRPr lang="ko-KR" sz="3200" b="0" strike="noStrike" spc="-1">
              <a:solidFill>
                <a:srgbClr val="1F5281"/>
              </a:solidFill>
              <a:latin typeface="Verdana"/>
            </a:endParaRPr>
          </a:p>
        </p:txBody>
      </p:sp>
      <p:pic>
        <p:nvPicPr>
          <p:cNvPr id="11" name="그림 10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  <p:sp>
        <p:nvSpPr>
          <p:cNvPr id="12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1F5281"/>
                </a:solidFill>
                <a:latin typeface="HY신명조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1F5281"/>
                </a:solidFill>
                <a:latin typeface="HY신명조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1F5281"/>
                </a:solidFill>
                <a:latin typeface="HY신명조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0" y="0"/>
            <a:ext cx="9143640" cy="240840"/>
          </a:xfrm>
          <a:prstGeom prst="rect">
            <a:avLst/>
          </a:prstGeom>
          <a:solidFill>
            <a:srgbClr val="1F528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2"/>
          <p:cNvSpPr/>
          <p:nvPr/>
        </p:nvSpPr>
        <p:spPr>
          <a:xfrm>
            <a:off x="3240" y="963720"/>
            <a:ext cx="9140400" cy="461520"/>
          </a:xfrm>
          <a:custGeom>
            <a:avLst/>
            <a:gdLst/>
            <a:ahLst/>
            <a:cxnLst/>
            <a:rect l="l" t="t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3"/>
          <p:cNvSpPr/>
          <p:nvPr/>
        </p:nvSpPr>
        <p:spPr>
          <a:xfrm>
            <a:off x="7108200" y="14400"/>
            <a:ext cx="1667160" cy="24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Verdana"/>
              </a:rPr>
              <a:t>http://www.jobtc.kr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마스터 제목 스타일 편집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393920"/>
            <a:ext cx="8229240" cy="4930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마스터 텍스트 스타일을 편집합니다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둘째 수준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1143000" lvl="2" indent="-228240">
              <a:lnSpc>
                <a:spcPct val="100000"/>
              </a:lnSpc>
              <a:spcBef>
                <a:spcPts val="360"/>
              </a:spcBef>
              <a:buClr>
                <a:srgbClr val="1F5281"/>
              </a:buClr>
              <a:buFont typeface="Symbol" charset="2"/>
              <a:buChar char=""/>
            </a:pPr>
            <a:r>
              <a:rPr lang="ko-KR" sz="18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셋째 수준</a:t>
            </a:r>
            <a:endParaRPr lang="ko-KR" sz="1800" b="0" strike="noStrike" spc="-1">
              <a:solidFill>
                <a:srgbClr val="1F5281"/>
              </a:solidFill>
              <a:latin typeface="HY신명조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1F5281"/>
              </a:buClr>
              <a:buFont typeface="Symbol" charset="2"/>
              <a:buChar char=""/>
            </a:pPr>
            <a:r>
              <a:rPr lang="ko-KR" sz="16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넷째 수준</a:t>
            </a:r>
            <a:endParaRPr lang="ko-KR" sz="1600" b="0" strike="noStrike" spc="-1">
              <a:solidFill>
                <a:srgbClr val="1F5281"/>
              </a:solidFill>
              <a:latin typeface="HY신명조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1F5281"/>
              </a:buClr>
              <a:buFont typeface="StarSymbol"/>
              <a:buChar char="»"/>
            </a:pPr>
            <a:r>
              <a:rPr lang="ko-KR" sz="16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다섯째 수준</a:t>
            </a:r>
            <a:endParaRPr lang="ko-KR" sz="1600" b="0" strike="noStrike" spc="-1">
              <a:solidFill>
                <a:srgbClr val="1F5281"/>
              </a:solidFill>
              <a:latin typeface="HY신명조"/>
            </a:endParaRPr>
          </a:p>
        </p:txBody>
      </p:sp>
      <p:pic>
        <p:nvPicPr>
          <p:cNvPr id="55" name="그림 54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그림 91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0" y="0"/>
            <a:ext cx="9143640" cy="240840"/>
          </a:xfrm>
          <a:prstGeom prst="rect">
            <a:avLst/>
          </a:prstGeom>
          <a:solidFill>
            <a:srgbClr val="1F528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CustomShape 2"/>
          <p:cNvSpPr/>
          <p:nvPr/>
        </p:nvSpPr>
        <p:spPr>
          <a:xfrm>
            <a:off x="3240" y="963720"/>
            <a:ext cx="9140400" cy="461520"/>
          </a:xfrm>
          <a:custGeom>
            <a:avLst/>
            <a:gdLst/>
            <a:ahLst/>
            <a:cxnLst/>
            <a:rect l="l" t="t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7108200" y="14400"/>
            <a:ext cx="1667160" cy="24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Verdana"/>
              </a:rPr>
              <a:t>http://www.jobtc.kr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5699D6"/>
                </a:solidFill>
                <a:latin typeface="HY신명조"/>
                <a:ea typeface="HY신명조"/>
              </a:rPr>
              <a:t>마스터 제목 스타일 편집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마스터 텍스트 스타일을 편집합니다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pic>
        <p:nvPicPr>
          <p:cNvPr id="98" name="그림 97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그림 134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0" y="0"/>
            <a:ext cx="9143640" cy="240840"/>
          </a:xfrm>
          <a:prstGeom prst="rect">
            <a:avLst/>
          </a:prstGeom>
          <a:solidFill>
            <a:srgbClr val="1F528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"/>
          <p:cNvSpPr/>
          <p:nvPr/>
        </p:nvSpPr>
        <p:spPr>
          <a:xfrm>
            <a:off x="3240" y="963720"/>
            <a:ext cx="9140400" cy="461520"/>
          </a:xfrm>
          <a:custGeom>
            <a:avLst/>
            <a:gdLst/>
            <a:ahLst/>
            <a:cxnLst/>
            <a:rect l="l" t="t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3"/>
          <p:cNvSpPr/>
          <p:nvPr/>
        </p:nvSpPr>
        <p:spPr>
          <a:xfrm>
            <a:off x="7108200" y="14400"/>
            <a:ext cx="1667160" cy="24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FFFFFF"/>
                </a:solidFill>
                <a:latin typeface="Verdana"/>
              </a:rPr>
              <a:t>http://www.jobtc.kr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457200" y="318960"/>
            <a:ext cx="8229240" cy="6710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신명조"/>
                <a:ea typeface="HY신명조"/>
              </a:rPr>
              <a:t>마스터 제목 스타일 편집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pic>
        <p:nvPicPr>
          <p:cNvPr id="140" name="그림 139"/>
          <p:cNvPicPr/>
          <p:nvPr/>
        </p:nvPicPr>
        <p:blipFill>
          <a:blip r:embed="rId14"/>
          <a:stretch/>
        </p:blipFill>
        <p:spPr>
          <a:xfrm>
            <a:off x="360" y="241200"/>
            <a:ext cx="9144000" cy="1155600"/>
          </a:xfrm>
          <a:prstGeom prst="rect">
            <a:avLst/>
          </a:prstGeom>
          <a:ln>
            <a:noFill/>
          </a:ln>
        </p:spPr>
      </p:pic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1F5281"/>
                </a:solidFill>
                <a:latin typeface="HY신명조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solidFill>
                  <a:srgbClr val="1F5281"/>
                </a:solidFill>
                <a:latin typeface="HY신명조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strike="noStrike" spc="-1">
                <a:solidFill>
                  <a:srgbClr val="1F5281"/>
                </a:solidFill>
                <a:latin typeface="HY신명조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texpert.co.kr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btc.kr/" TargetMode="External"/><Relationship Id="rId2" Type="http://schemas.openxmlformats.org/officeDocument/2006/relationships/hyperlink" Target="mailto:hipwg@naver.com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80880" y="548640"/>
            <a:ext cx="8295120" cy="1584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웹&amp;모바일 개발을 위한 SW 개발자 양성과정</a:t>
            </a:r>
            <a:r>
              <a:t/>
            </a:r>
            <a:br/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과정소개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996000" y="2277000"/>
            <a:ext cx="4647960" cy="28047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카페활용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u="sng" strike="noStrike" spc="-1">
                <a:solidFill>
                  <a:srgbClr val="1481B8"/>
                </a:solidFill>
                <a:uFillTx/>
                <a:latin typeface="HY신명조"/>
                <a:ea typeface="HY신명조"/>
                <a:hlinkClick r:id="rId2"/>
              </a:rPr>
              <a:t>http://www.jobtc.kr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카페별칭 사용(</a:t>
            </a:r>
            <a:r>
              <a:rPr lang="ko-KR" sz="3200" b="1" strike="noStrike" spc="-1" smtClean="0">
                <a:solidFill>
                  <a:srgbClr val="FF0000"/>
                </a:solidFill>
                <a:latin typeface="HY신명조"/>
                <a:ea typeface="HY신명조"/>
              </a:rPr>
              <a:t>1</a:t>
            </a:r>
            <a:r>
              <a:rPr lang="en-US" altLang="ko-KR" sz="3200" b="1" strike="noStrike" spc="-1" smtClean="0">
                <a:solidFill>
                  <a:srgbClr val="FF0000"/>
                </a:solidFill>
                <a:latin typeface="HY신명조"/>
                <a:ea typeface="HY신명조"/>
              </a:rPr>
              <a:t>9</a:t>
            </a:r>
            <a:r>
              <a:rPr lang="ko-KR" sz="3200" b="1" strike="noStrike" spc="-1" smtClean="0">
                <a:solidFill>
                  <a:srgbClr val="FF0000"/>
                </a:solidFill>
                <a:latin typeface="HY신명조"/>
                <a:ea typeface="HY신명조"/>
              </a:rPr>
              <a:t>02</a:t>
            </a:r>
            <a:r>
              <a:rPr lang="ko-KR" sz="3200" b="1" strike="noStrike" spc="-1">
                <a:solidFill>
                  <a:srgbClr val="FF0000"/>
                </a:solidFill>
                <a:latin typeface="HY신명조"/>
                <a:ea typeface="HY신명조"/>
              </a:rPr>
              <a:t>| 본인이름</a:t>
            </a: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pic>
        <p:nvPicPr>
          <p:cNvPr id="206" name="Picture 3"/>
          <p:cNvPicPr/>
          <p:nvPr/>
        </p:nvPicPr>
        <p:blipFill>
          <a:blip r:embed="rId3"/>
          <a:stretch/>
        </p:blipFill>
        <p:spPr>
          <a:xfrm>
            <a:off x="1071360" y="3000240"/>
            <a:ext cx="6743520" cy="242856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카페 활동 내용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393920"/>
            <a:ext cx="8229240" cy="1098976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그날 그날 공지사항 체크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수업 진행 결과물 업로드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49" y="2524124"/>
            <a:ext cx="4143135" cy="37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CustomShape 4"/>
          <p:cNvSpPr/>
          <p:nvPr/>
        </p:nvSpPr>
        <p:spPr>
          <a:xfrm>
            <a:off x="3547033" y="3501008"/>
            <a:ext cx="4608512" cy="576000"/>
          </a:xfrm>
          <a:prstGeom prst="rect">
            <a:avLst/>
          </a:prstGeom>
          <a:noFill/>
          <a:ln w="28575">
            <a:solidFill>
              <a:srgbClr val="ED1C2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수업 패턴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graphicFrame>
        <p:nvGraphicFramePr>
          <p:cNvPr id="2" name="차트 1"/>
          <p:cNvGraphicFramePr/>
          <p:nvPr>
            <p:extLst>
              <p:ext uri="{D42A27DB-BD31-4B8C-83A1-F6EECF244321}">
                <p14:modId xmlns:p14="http://schemas.microsoft.com/office/powerpoint/2010/main" val="2340497392"/>
              </p:ext>
            </p:extLst>
          </p:nvPr>
        </p:nvGraphicFramePr>
        <p:xfrm>
          <a:off x="683568" y="1484784"/>
          <a:ext cx="8002872" cy="5328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968" y="1556792"/>
            <a:ext cx="45365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오너의 요구 사항을 분석하여 필요한 요소들과 방법들을 찾아 내어 시작과 중간 과정</a:t>
            </a:r>
            <a:r>
              <a:rPr lang="en-US" altLang="ko-KR" smtClean="0"/>
              <a:t>, </a:t>
            </a:r>
            <a:r>
              <a:rPr lang="ko-KR" altLang="en-US" smtClean="0"/>
              <a:t>최종 결과물을 돌출해 낼 수 있는 사람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캡핑카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용도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크기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기능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자</a:t>
            </a:r>
            <a:r>
              <a:rPr lang="ko-KR" altLang="en-US"/>
              <a:t>재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57200" y="3420374"/>
            <a:ext cx="3826768" cy="648072"/>
          </a:xfrm>
          <a:prstGeom prst="rightArrow">
            <a:avLst>
              <a:gd name="adj1" fmla="val 50000"/>
              <a:gd name="adj2" fmla="val 75291"/>
            </a:avLst>
          </a:prstGeom>
          <a:solidFill>
            <a:srgbClr val="4BACC6">
              <a:alpha val="3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968" y="1556792"/>
            <a:ext cx="45365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오너의 요구에</a:t>
            </a:r>
            <a:r>
              <a:rPr lang="en-US" altLang="ko-KR" smtClean="0"/>
              <a:t> </a:t>
            </a:r>
            <a:r>
              <a:rPr lang="ko-KR" altLang="en-US" smtClean="0"/>
              <a:t>따른 디자인 커셉트를 결정하고 색상</a:t>
            </a:r>
            <a:r>
              <a:rPr lang="en-US" altLang="ko-KR" smtClean="0"/>
              <a:t>, </a:t>
            </a:r>
            <a:r>
              <a:rPr lang="ko-KR" altLang="en-US" smtClean="0"/>
              <a:t>이모콘</a:t>
            </a:r>
            <a:r>
              <a:rPr lang="en-US" altLang="ko-KR" smtClean="0"/>
              <a:t>, </a:t>
            </a:r>
            <a:r>
              <a:rPr lang="ko-KR" altLang="en-US" smtClean="0"/>
              <a:t>이미지등을 사용하여 전체 프로젝트의 </a:t>
            </a:r>
            <a:r>
              <a:rPr lang="en-US" altLang="ko-KR" smtClean="0"/>
              <a:t>UI, UX</a:t>
            </a:r>
            <a:r>
              <a:rPr lang="ko-KR" altLang="en-US" smtClean="0"/>
              <a:t>를 결정해야 하는 사람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캠핑카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내부 인테리어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외부 인테리어</a:t>
            </a:r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57200" y="3057334"/>
            <a:ext cx="3826768" cy="648072"/>
          </a:xfrm>
          <a:prstGeom prst="rightArrow">
            <a:avLst>
              <a:gd name="adj1" fmla="val 50000"/>
              <a:gd name="adj2" fmla="val 75291"/>
            </a:avLst>
          </a:prstGeom>
          <a:solidFill>
            <a:srgbClr val="4BACC6">
              <a:alpha val="3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968" y="1556792"/>
            <a:ext cx="45365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설계자의 의도에 따라 해결해야 하는 문제에 적합한 모듈들을 만들어 내어 </a:t>
            </a:r>
            <a:r>
              <a:rPr lang="ko-KR" altLang="en-US" smtClean="0"/>
              <a:t>일의 순서를 정하여</a:t>
            </a:r>
            <a:r>
              <a:rPr lang="en-US" altLang="ko-KR" smtClean="0"/>
              <a:t>, </a:t>
            </a:r>
            <a:r>
              <a:rPr lang="ko-KR" altLang="en-US" smtClean="0"/>
              <a:t>코더</a:t>
            </a:r>
            <a:r>
              <a:rPr lang="en-US" altLang="ko-KR" smtClean="0"/>
              <a:t>, </a:t>
            </a:r>
            <a:r>
              <a:rPr lang="ko-KR" altLang="en-US" smtClean="0"/>
              <a:t>스크립터</a:t>
            </a:r>
            <a:r>
              <a:rPr lang="en-US" altLang="ko-KR" smtClean="0"/>
              <a:t>, </a:t>
            </a:r>
            <a:r>
              <a:rPr lang="ko-KR" altLang="en-US" smtClean="0"/>
              <a:t>퍼블리셔에게 일의 내용을 전달 </a:t>
            </a:r>
            <a:r>
              <a:rPr lang="ko-KR" altLang="en-US"/>
              <a:t>할 수 있는 능력을 갖고 있는 사람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캠핑카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수납장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전원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청</a:t>
            </a:r>
            <a:r>
              <a:rPr lang="ko-KR" altLang="en-US"/>
              <a:t>수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오폐수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조리대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샤워</a:t>
            </a:r>
            <a:r>
              <a:rPr lang="ko-KR" altLang="en-US"/>
              <a:t>실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57200" y="2708920"/>
            <a:ext cx="3826768" cy="648072"/>
          </a:xfrm>
          <a:prstGeom prst="rightArrow">
            <a:avLst>
              <a:gd name="adj1" fmla="val 50000"/>
              <a:gd name="adj2" fmla="val 75291"/>
            </a:avLst>
          </a:prstGeom>
          <a:solidFill>
            <a:srgbClr val="4BACC6">
              <a:alpha val="3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968" y="1556792"/>
            <a:ext cx="45365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사용자에게 보여질 컨텐츠들을 디자이너에 의해 설계된 레이아웃에 따라 배치할 수 있는 능력이 있는 사람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캠핑카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외장 도색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내장 도색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배</a:t>
            </a:r>
            <a:r>
              <a:rPr lang="ko-KR" altLang="en-US"/>
              <a:t>선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457200" y="2337254"/>
            <a:ext cx="3826768" cy="648072"/>
          </a:xfrm>
          <a:prstGeom prst="rightArrow">
            <a:avLst>
              <a:gd name="adj1" fmla="val 50000"/>
              <a:gd name="adj2" fmla="val 75291"/>
            </a:avLst>
          </a:prstGeom>
          <a:solidFill>
            <a:srgbClr val="4BACC6">
              <a:alpha val="3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7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968" y="1556792"/>
            <a:ext cx="45365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스크립터 언어를 사용하여 주로 사용자의 반응에 따른 결과물을 얻을 수 있도록 개발할 수 있는 사람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캠핑카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배치나 설치 작업</a:t>
            </a:r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57200" y="1988840"/>
            <a:ext cx="3826768" cy="648072"/>
          </a:xfrm>
          <a:prstGeom prst="rightArrow">
            <a:avLst>
              <a:gd name="adj1" fmla="val 50000"/>
              <a:gd name="adj2" fmla="val 75291"/>
            </a:avLst>
          </a:prstGeom>
          <a:solidFill>
            <a:srgbClr val="4BACC6">
              <a:alpha val="3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968" y="1556792"/>
            <a:ext cx="45365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설계된 모양과 개발자에 의해 전달받은 각종 모듈을 사용하여 특정 개발 언어를 사용하여 실제로 구현해 낼 수 있는 능력을 갖고 있는 사람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캠핑카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서랍장 제작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침대 제작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식탁</a:t>
            </a:r>
            <a:r>
              <a:rPr lang="en-US" altLang="ko-KR" smtClean="0"/>
              <a:t>, </a:t>
            </a:r>
            <a:r>
              <a:rPr lang="ko-KR" altLang="en-US" smtClean="0"/>
              <a:t>테이블</a:t>
            </a:r>
            <a:r>
              <a:rPr lang="en-US" altLang="ko-KR" smtClean="0"/>
              <a:t>, </a:t>
            </a:r>
            <a:r>
              <a:rPr lang="ko-KR" altLang="en-US" smtClean="0"/>
              <a:t>의자 제작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57200" y="1646052"/>
            <a:ext cx="3826768" cy="648072"/>
          </a:xfrm>
          <a:prstGeom prst="rightArrow">
            <a:avLst>
              <a:gd name="adj1" fmla="val 50000"/>
              <a:gd name="adj2" fmla="val 75291"/>
            </a:avLst>
          </a:prstGeom>
          <a:solidFill>
            <a:srgbClr val="4BACC6">
              <a:alpha val="3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45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강사 소개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박원기(정보처리/사무자동화 훈련교사)</a:t>
            </a:r>
            <a:endParaRPr lang="ko-KR" sz="24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010-6351-3491</a:t>
            </a:r>
            <a:endParaRPr lang="ko-KR" sz="24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u="sng" strike="noStrike" spc="-1">
                <a:solidFill>
                  <a:srgbClr val="1481B8"/>
                </a:solidFill>
                <a:uFillTx/>
                <a:latin typeface="HY신명조"/>
                <a:ea typeface="HY신명조"/>
                <a:hlinkClick r:id="rId2"/>
              </a:rPr>
              <a:t>hipwg@naver.com</a:t>
            </a:r>
            <a:endParaRPr lang="ko-KR" sz="24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u="sng" strike="noStrike" spc="-1">
                <a:solidFill>
                  <a:srgbClr val="1481B8"/>
                </a:solidFill>
                <a:uFillTx/>
                <a:latin typeface="HY신명조"/>
                <a:ea typeface="HY신명조"/>
                <a:hlinkClick r:id="rId3"/>
              </a:rPr>
              <a:t>www.jobtc.kr</a:t>
            </a: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(카페)</a:t>
            </a:r>
            <a:endParaRPr lang="ko-KR" sz="24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약력</a:t>
            </a:r>
            <a:endParaRPr lang="ko-KR" sz="24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교육 : 중앙HTA, 솔데스크, Cadbank, 한국IT, 한훈, 세종, 장안대 계절하기강의, 경희대 학술특강, ㈜서원특수 고무, 성남시 공무원 교육, 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개발 : 삼성전기(수출입, 사내소모품), 대정산업(자재관리),  해동검도 승단시스템, ㈜엔코스넷, 성남시청 공시지가App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 smtClean="0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r>
              <a:rPr lang="en-US" altLang="ko-KR" sz="2800" b="1" strike="noStrike" spc="-1" smtClean="0">
                <a:solidFill>
                  <a:srgbClr val="FFFFFF"/>
                </a:solidFill>
                <a:latin typeface="HY헤드라인M"/>
                <a:ea typeface="HY헤드라인M"/>
              </a:rPr>
              <a:t>1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입문자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코더 – program </a:t>
            </a:r>
            <a:r>
              <a:rPr 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coding</a:t>
            </a:r>
            <a:endParaRPr lang="en-US" altLang="ko-KR" sz="20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스크립터</a:t>
            </a:r>
            <a:r>
              <a:rPr lang="en-US" altLang="ko-KR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-</a:t>
            </a:r>
            <a:r>
              <a:rPr lang="ko-KR" altLang="en-US" sz="2000" b="1" spc="-1" smtClean="0">
                <a:solidFill>
                  <a:srgbClr val="1481B8"/>
                </a:solidFill>
                <a:latin typeface="HY신명조"/>
                <a:ea typeface="HY신명조"/>
              </a:rPr>
              <a:t>스크립팅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퍼블리셔 - ui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개발자 – program(module)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디자이너 – design(ui/ux)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설계자 - creator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83968" y="1556792"/>
            <a:ext cx="45365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80000" tIns="180000" rtlCol="0" anchor="t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학문을 시작하는 사람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캠핑카</a:t>
            </a:r>
            <a:endParaRPr lang="en-US" altLang="ko-KR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캠핑카의 의미나 목적을 이해하려고 하는 사람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기능들이 무엇인가를 배우는 사람</a:t>
            </a:r>
            <a:r>
              <a:rPr lang="en-US" altLang="ko-KR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smtClean="0"/>
              <a:t>각각의 요소들이 왜 만들어져야 하는지와 만드는 방법을 배우는 사람</a:t>
            </a:r>
            <a:r>
              <a:rPr lang="en-US" altLang="ko-KR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457200" y="1277386"/>
            <a:ext cx="3826768" cy="648072"/>
          </a:xfrm>
          <a:prstGeom prst="rightArrow">
            <a:avLst>
              <a:gd name="adj1" fmla="val 50000"/>
              <a:gd name="adj2" fmla="val 75291"/>
            </a:avLst>
          </a:prstGeom>
          <a:solidFill>
            <a:srgbClr val="4BACC6">
              <a:alpha val="30196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ko-KR" sz="3200" b="1" strike="noStrike" spc="-1" smtClean="0">
                <a:solidFill>
                  <a:srgbClr val="FFFFFF"/>
                </a:solidFill>
                <a:latin typeface="HY헤드라인M"/>
                <a:ea typeface="HY헤드라인M"/>
              </a:rPr>
              <a:t>포지션</a:t>
            </a:r>
            <a:r>
              <a:rPr lang="en-US" altLang="ko-KR" sz="3200" b="1" strike="noStrike" spc="-1" smtClean="0">
                <a:solidFill>
                  <a:srgbClr val="FFFFFF"/>
                </a:solidFill>
                <a:latin typeface="HY헤드라인M"/>
                <a:ea typeface="HY헤드라인M"/>
              </a:rPr>
              <a:t>2</a:t>
            </a:r>
            <a:endParaRPr lang="ko-KR" altLang="ko-KR" sz="32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397806" y="1988840"/>
            <a:ext cx="2448272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설계자</a:t>
            </a:r>
            <a:endParaRPr lang="ko-KR" altLang="en-US" sz="2800" b="1"/>
          </a:p>
        </p:txBody>
      </p:sp>
      <p:sp>
        <p:nvSpPr>
          <p:cNvPr id="6" name="타원 5"/>
          <p:cNvSpPr/>
          <p:nvPr/>
        </p:nvSpPr>
        <p:spPr>
          <a:xfrm>
            <a:off x="2195736" y="3605821"/>
            <a:ext cx="3312368" cy="1983419"/>
          </a:xfrm>
          <a:prstGeom prst="ellipse">
            <a:avLst/>
          </a:prstGeom>
          <a:solidFill>
            <a:srgbClr val="FF000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rgbClr val="0070C0"/>
                </a:solidFill>
              </a:rPr>
              <a:t>개발자</a:t>
            </a:r>
          </a:p>
        </p:txBody>
      </p:sp>
      <p:sp>
        <p:nvSpPr>
          <p:cNvPr id="8" name="타원 7"/>
          <p:cNvSpPr/>
          <p:nvPr/>
        </p:nvSpPr>
        <p:spPr>
          <a:xfrm>
            <a:off x="3851920" y="3605821"/>
            <a:ext cx="3312368" cy="1983419"/>
          </a:xfrm>
          <a:prstGeom prst="ellipse">
            <a:avLst/>
          </a:prstGeom>
          <a:solidFill>
            <a:srgbClr val="0070C0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mtClean="0">
                <a:solidFill>
                  <a:srgbClr val="0070C0"/>
                </a:solidFill>
              </a:rPr>
              <a:t>디자이너</a:t>
            </a:r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7944" y="4135865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mtClean="0"/>
              <a:t>퍼블리셔</a:t>
            </a:r>
            <a:endParaRPr lang="en-US" altLang="ko-KR" smtClean="0"/>
          </a:p>
          <a:p>
            <a:pPr algn="ctr"/>
            <a:r>
              <a:rPr lang="ko-KR" altLang="en-US" smtClean="0"/>
              <a:t>스크립터</a:t>
            </a:r>
            <a:endParaRPr lang="en-US" altLang="ko-KR" smtClean="0"/>
          </a:p>
          <a:p>
            <a:pPr algn="ctr"/>
            <a:r>
              <a:rPr lang="ko-KR" altLang="en-US" smtClean="0"/>
              <a:t>코</a:t>
            </a:r>
            <a:r>
              <a:rPr lang="ko-KR" altLang="en-US"/>
              <a:t>더</a:t>
            </a:r>
          </a:p>
        </p:txBody>
      </p:sp>
      <p:cxnSp>
        <p:nvCxnSpPr>
          <p:cNvPr id="11" name="직선 화살표 연결선 10"/>
          <p:cNvCxnSpPr>
            <a:stCxn id="5" idx="4"/>
            <a:endCxn id="6" idx="0"/>
          </p:cNvCxnSpPr>
          <p:nvPr/>
        </p:nvCxnSpPr>
        <p:spPr>
          <a:xfrm flipH="1">
            <a:off x="3851920" y="2996952"/>
            <a:ext cx="770022" cy="608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4"/>
            <a:endCxn id="8" idx="0"/>
          </p:cNvCxnSpPr>
          <p:nvPr/>
        </p:nvCxnSpPr>
        <p:spPr>
          <a:xfrm>
            <a:off x="4621942" y="2996952"/>
            <a:ext cx="886162" cy="6088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3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 smtClean="0">
                <a:solidFill>
                  <a:srgbClr val="FFFFFF"/>
                </a:solidFill>
                <a:latin typeface="HY신명조"/>
                <a:ea typeface="HY신명조"/>
              </a:rPr>
              <a:t>포지션</a:t>
            </a:r>
            <a:r>
              <a:rPr lang="en-US" altLang="ko-KR" sz="2800" b="1" strike="noStrike" spc="-1" smtClean="0">
                <a:solidFill>
                  <a:srgbClr val="FFFFFF"/>
                </a:solidFill>
                <a:latin typeface="HY신명조"/>
                <a:ea typeface="HY신명조"/>
              </a:rPr>
              <a:t>3(</a:t>
            </a:r>
            <a:r>
              <a:rPr lang="ko-KR" altLang="en-US" sz="2800" b="1" strike="noStrike" spc="-1" smtClean="0">
                <a:solidFill>
                  <a:srgbClr val="FFFFFF"/>
                </a:solidFill>
                <a:latin typeface="HY신명조"/>
                <a:ea typeface="HY신명조"/>
              </a:rPr>
              <a:t>수업목표</a:t>
            </a:r>
            <a:r>
              <a:rPr lang="en-US" altLang="ko-KR" sz="2800" b="1" strike="noStrike" spc="-1" smtClean="0">
                <a:solidFill>
                  <a:srgbClr val="FFFFFF"/>
                </a:solidFill>
                <a:latin typeface="HY신명조"/>
                <a:ea typeface="HY신명조"/>
              </a:rPr>
              <a:t>)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19" name="Line 2"/>
          <p:cNvSpPr/>
          <p:nvPr/>
        </p:nvSpPr>
        <p:spPr>
          <a:xfrm>
            <a:off x="1331640" y="2204640"/>
            <a:ext cx="360" cy="3960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3"/>
          <p:cNvSpPr/>
          <p:nvPr/>
        </p:nvSpPr>
        <p:spPr>
          <a:xfrm>
            <a:off x="755280" y="5157000"/>
            <a:ext cx="799308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4"/>
          <p:cNvSpPr/>
          <p:nvPr/>
        </p:nvSpPr>
        <p:spPr>
          <a:xfrm>
            <a:off x="2411640" y="2204640"/>
            <a:ext cx="360" cy="396036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5"/>
          <p:cNvSpPr/>
          <p:nvPr/>
        </p:nvSpPr>
        <p:spPr>
          <a:xfrm>
            <a:off x="3563640" y="2204640"/>
            <a:ext cx="360" cy="396036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6"/>
          <p:cNvSpPr/>
          <p:nvPr/>
        </p:nvSpPr>
        <p:spPr>
          <a:xfrm>
            <a:off x="4716000" y="2204640"/>
            <a:ext cx="360" cy="396036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Line 7"/>
          <p:cNvSpPr/>
          <p:nvPr/>
        </p:nvSpPr>
        <p:spPr>
          <a:xfrm>
            <a:off x="5652000" y="2204640"/>
            <a:ext cx="360" cy="396036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Line 8"/>
          <p:cNvSpPr/>
          <p:nvPr/>
        </p:nvSpPr>
        <p:spPr>
          <a:xfrm flipV="1">
            <a:off x="1331640" y="4221000"/>
            <a:ext cx="1080000" cy="9360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9"/>
          <p:cNvSpPr/>
          <p:nvPr/>
        </p:nvSpPr>
        <p:spPr>
          <a:xfrm>
            <a:off x="2411640" y="4221000"/>
            <a:ext cx="1152000" cy="360"/>
          </a:xfrm>
          <a:prstGeom prst="line">
            <a:avLst/>
          </a:prstGeom>
          <a:ln w="7632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0"/>
          <p:cNvSpPr/>
          <p:nvPr/>
        </p:nvSpPr>
        <p:spPr>
          <a:xfrm flipV="1">
            <a:off x="3563640" y="3501000"/>
            <a:ext cx="1152360" cy="7200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Line 11"/>
          <p:cNvSpPr/>
          <p:nvPr/>
        </p:nvSpPr>
        <p:spPr>
          <a:xfrm>
            <a:off x="4716000" y="3501000"/>
            <a:ext cx="936000" cy="360"/>
          </a:xfrm>
          <a:prstGeom prst="line">
            <a:avLst/>
          </a:prstGeom>
          <a:ln w="7632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Line 12"/>
          <p:cNvSpPr/>
          <p:nvPr/>
        </p:nvSpPr>
        <p:spPr>
          <a:xfrm>
            <a:off x="6588000" y="2204640"/>
            <a:ext cx="360" cy="396036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13"/>
          <p:cNvSpPr/>
          <p:nvPr/>
        </p:nvSpPr>
        <p:spPr>
          <a:xfrm>
            <a:off x="7596000" y="2204640"/>
            <a:ext cx="360" cy="396036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Line 14"/>
          <p:cNvSpPr/>
          <p:nvPr/>
        </p:nvSpPr>
        <p:spPr>
          <a:xfrm flipV="1">
            <a:off x="5652000" y="2924640"/>
            <a:ext cx="936000" cy="57636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15"/>
          <p:cNvSpPr/>
          <p:nvPr/>
        </p:nvSpPr>
        <p:spPr>
          <a:xfrm>
            <a:off x="6588000" y="2924640"/>
            <a:ext cx="1008000" cy="360"/>
          </a:xfrm>
          <a:prstGeom prst="line">
            <a:avLst/>
          </a:prstGeom>
          <a:ln w="76320">
            <a:solidFill>
              <a:srgbClr val="00B0F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16"/>
          <p:cNvSpPr/>
          <p:nvPr/>
        </p:nvSpPr>
        <p:spPr>
          <a:xfrm>
            <a:off x="1763640" y="3069000"/>
            <a:ext cx="2734200" cy="364680"/>
          </a:xfrm>
          <a:prstGeom prst="rect">
            <a:avLst/>
          </a:prstGeom>
          <a:ln>
            <a:solidFill>
              <a:srgbClr val="2BA38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입문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4" name="CustomShape 17"/>
          <p:cNvSpPr/>
          <p:nvPr/>
        </p:nvSpPr>
        <p:spPr>
          <a:xfrm>
            <a:off x="4863600" y="2925000"/>
            <a:ext cx="638280" cy="364680"/>
          </a:xfrm>
          <a:prstGeom prst="rect">
            <a:avLst/>
          </a:prstGeom>
          <a:ln>
            <a:solidFill>
              <a:srgbClr val="2BA38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초급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5799600" y="2565000"/>
            <a:ext cx="638280" cy="364680"/>
          </a:xfrm>
          <a:prstGeom prst="rect">
            <a:avLst/>
          </a:prstGeom>
          <a:ln>
            <a:solidFill>
              <a:srgbClr val="2BA38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중급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6" name="Line 19"/>
          <p:cNvSpPr/>
          <p:nvPr/>
        </p:nvSpPr>
        <p:spPr>
          <a:xfrm flipV="1">
            <a:off x="7596000" y="2348640"/>
            <a:ext cx="864360" cy="576000"/>
          </a:xfrm>
          <a:prstGeom prst="line">
            <a:avLst/>
          </a:prstGeom>
          <a:ln w="763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20"/>
          <p:cNvSpPr/>
          <p:nvPr/>
        </p:nvSpPr>
        <p:spPr>
          <a:xfrm>
            <a:off x="7815960" y="1917000"/>
            <a:ext cx="638280" cy="364680"/>
          </a:xfrm>
          <a:prstGeom prst="rect">
            <a:avLst/>
          </a:prstGeom>
          <a:ln>
            <a:solidFill>
              <a:srgbClr val="2BA38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고급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8" name="CustomShape 21"/>
          <p:cNvSpPr/>
          <p:nvPr/>
        </p:nvSpPr>
        <p:spPr>
          <a:xfrm>
            <a:off x="1551240" y="5517360"/>
            <a:ext cx="63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용어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39" name="CustomShape 22"/>
          <p:cNvSpPr/>
          <p:nvPr/>
        </p:nvSpPr>
        <p:spPr>
          <a:xfrm>
            <a:off x="3855600" y="5517360"/>
            <a:ext cx="63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구조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0" name="CustomShape 23"/>
          <p:cNvSpPr/>
          <p:nvPr/>
        </p:nvSpPr>
        <p:spPr>
          <a:xfrm>
            <a:off x="5799600" y="5517360"/>
            <a:ext cx="638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알고</a:t>
            </a:r>
            <a:endParaRPr lang="en-US" sz="18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리즘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1" name="CustomShape 24"/>
          <p:cNvSpPr/>
          <p:nvPr/>
        </p:nvSpPr>
        <p:spPr>
          <a:xfrm>
            <a:off x="6735960" y="2421000"/>
            <a:ext cx="638280" cy="364680"/>
          </a:xfrm>
          <a:prstGeom prst="rect">
            <a:avLst/>
          </a:prstGeom>
          <a:ln>
            <a:solidFill>
              <a:srgbClr val="2BA38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경력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42" name="CustomShape 25"/>
          <p:cNvSpPr/>
          <p:nvPr/>
        </p:nvSpPr>
        <p:spPr>
          <a:xfrm>
            <a:off x="7887960" y="5517360"/>
            <a:ext cx="638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5281"/>
                </a:solidFill>
                <a:latin typeface="Verdana"/>
              </a:rPr>
              <a:t>설계</a:t>
            </a:r>
            <a:endParaRPr lang="en-US" sz="1800" b="0" strike="noStrike" spc="-1">
              <a:latin typeface="굴림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11560" y="1556792"/>
            <a:ext cx="5040440" cy="4896544"/>
            <a:chOff x="611560" y="1556792"/>
            <a:chExt cx="5040440" cy="4896544"/>
          </a:xfrm>
        </p:grpSpPr>
        <p:sp>
          <p:nvSpPr>
            <p:cNvPr id="2" name="직사각형 1"/>
            <p:cNvSpPr/>
            <p:nvPr/>
          </p:nvSpPr>
          <p:spPr>
            <a:xfrm>
              <a:off x="611560" y="1700808"/>
              <a:ext cx="5040440" cy="475252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332000" y="1556792"/>
              <a:ext cx="3850740" cy="43204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smtClean="0"/>
                <a:t>수업 목표</a:t>
              </a:r>
              <a:endParaRPr lang="ko-KR" altLang="en-US" sz="2400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4" grpId="0" animBg="1"/>
      <p:bldP spid="235" grpId="0" animBg="1"/>
      <p:bldP spid="237" grpId="0" animBg="1"/>
      <p:bldP spid="2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010-6351-3491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사랑의 문자 메시지 날려주세요.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반명 / 성명, …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일일이 입력하기 힘들어서리…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pic>
        <p:nvPicPr>
          <p:cNvPr id="245" name="Picture 5"/>
          <p:cNvPicPr/>
          <p:nvPr/>
        </p:nvPicPr>
        <p:blipFill>
          <a:blip r:embed="rId2"/>
          <a:stretch/>
        </p:blipFill>
        <p:spPr>
          <a:xfrm>
            <a:off x="5220000" y="1845000"/>
            <a:ext cx="3168000" cy="31219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간단한 자기 소개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성명, 나이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사는 지역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전직 또는 지원동기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기타 취미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56791"/>
            <a:ext cx="5976664" cy="471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730262" y="5544382"/>
            <a:ext cx="10729192" cy="1200329"/>
          </a:xfrm>
          <a:prstGeom prst="rect">
            <a:avLst/>
          </a:prstGeom>
          <a:solidFill>
            <a:srgbClr val="996600">
              <a:alpha val="4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또 다른 나는 그냥 만들어지지 않는다</a:t>
            </a:r>
            <a:r>
              <a:rPr lang="en-US" altLang="ko-KR" sz="3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.</a:t>
            </a:r>
          </a:p>
          <a:p>
            <a:pPr algn="ctr"/>
            <a:r>
              <a:rPr lang="ko-KR" altLang="en-US" sz="3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뼈와 살을 깍는 노력 없이는</a:t>
            </a:r>
            <a:r>
              <a:rPr lang="en-US" altLang="ko-KR" sz="36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algn="tl" rotWithShape="0">
                    <a:srgbClr val="000000"/>
                  </a:outerShdw>
                </a:effectLst>
              </a:rPr>
              <a:t>~</a:t>
            </a:r>
            <a:endParaRPr lang="ko-KR" altLang="en-US" sz="3600" b="1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772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강사 소개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8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교육 철학</a:t>
            </a:r>
            <a:endParaRPr lang="ko-KR" sz="28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4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실사구시</a:t>
            </a:r>
            <a:endParaRPr lang="ko-KR" sz="24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4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홍익인간</a:t>
            </a:r>
            <a:endParaRPr lang="ko-KR" sz="24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4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IT 명품족</a:t>
            </a:r>
            <a:endParaRPr lang="ko-KR" sz="24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4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기회창조</a:t>
            </a:r>
            <a:endParaRPr lang="ko-KR" sz="2400" b="0" strike="noStrike" spc="-1">
              <a:solidFill>
                <a:srgbClr val="1F5281"/>
              </a:solidFill>
              <a:latin typeface="HY신명조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ko-KR" sz="24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 smtClean="0">
                <a:solidFill>
                  <a:srgbClr val="FFFFFF"/>
                </a:solidFill>
                <a:latin typeface="HY헤드라인M"/>
                <a:ea typeface="HY헤드라인M"/>
              </a:rPr>
              <a:t>수업</a:t>
            </a:r>
            <a:r>
              <a:rPr lang="ko-KR" altLang="en-US" sz="2800" b="1" strike="noStrike" spc="-1" smtClean="0">
                <a:solidFill>
                  <a:srgbClr val="FFFFFF"/>
                </a:solidFill>
                <a:latin typeface="HY헤드라인M"/>
                <a:ea typeface="HY헤드라인M"/>
              </a:rPr>
              <a:t>에 임하는 자세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23528" y="1609944"/>
            <a:ext cx="8496584" cy="4483352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난 고</a:t>
            </a:r>
            <a:r>
              <a:rPr lang="en-US" alt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3 </a:t>
            </a:r>
            <a:r>
              <a:rPr lang="ko-KR" altLang="en-US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입시생이다</a:t>
            </a:r>
            <a:r>
              <a:rPr lang="en-US" alt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百聞以 </a:t>
            </a: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不如一</a:t>
            </a:r>
            <a:r>
              <a:rPr lang="ko-KR" sz="2400" b="1" strike="noStrike" spc="-1">
                <a:solidFill>
                  <a:srgbClr val="FF0000"/>
                </a:solidFill>
                <a:latin typeface="HY신명조"/>
                <a:ea typeface="HY신명조"/>
              </a:rPr>
              <a:t>見</a:t>
            </a: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 </a:t>
            </a:r>
            <a:endParaRPr lang="en-US" altLang="ko-KR" sz="24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</a:pPr>
            <a:r>
              <a:rPr lang="en-US" altLang="ko-KR" sz="2400" b="1" spc="-1">
                <a:solidFill>
                  <a:srgbClr val="1481B8"/>
                </a:solidFill>
                <a:latin typeface="HY신명조"/>
                <a:ea typeface="HY신명조"/>
              </a:rPr>
              <a:t> </a:t>
            </a:r>
            <a:r>
              <a:rPr lang="en-US" altLang="ko-KR" sz="2400" b="1" spc="-1" smtClean="0">
                <a:solidFill>
                  <a:srgbClr val="1481B8"/>
                </a:solidFill>
                <a:latin typeface="HY신명조"/>
                <a:ea typeface="HY신명조"/>
              </a:rPr>
              <a:t>         </a:t>
            </a:r>
            <a:r>
              <a:rPr lang="ko-KR" sz="2400" b="1" strike="noStrike" spc="-1" smtClean="0">
                <a:solidFill>
                  <a:srgbClr val="1481B8"/>
                </a:solidFill>
                <a:latin typeface="Wingdings"/>
                <a:ea typeface="HY신명조"/>
              </a:rPr>
              <a:t></a:t>
            </a:r>
            <a:r>
              <a:rPr 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 </a:t>
            </a: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百見以 不如一</a:t>
            </a:r>
            <a:r>
              <a:rPr lang="ko-KR" sz="2400" b="1" strike="noStrike" spc="-1">
                <a:solidFill>
                  <a:srgbClr val="FF0000"/>
                </a:solidFill>
                <a:latin typeface="HY신명조"/>
                <a:ea typeface="HY신명조"/>
              </a:rPr>
              <a:t>打</a:t>
            </a: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 </a:t>
            </a:r>
            <a:endParaRPr lang="en-US" altLang="ko-KR" sz="24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6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</a:pPr>
            <a:r>
              <a:rPr lang="en-US" altLang="ko-KR" sz="2400" b="1" spc="-1">
                <a:solidFill>
                  <a:srgbClr val="1481B8"/>
                </a:solidFill>
                <a:latin typeface="HY신명조"/>
                <a:ea typeface="HY신명조"/>
              </a:rPr>
              <a:t> </a:t>
            </a:r>
            <a:r>
              <a:rPr lang="en-US" altLang="ko-KR" sz="2400" b="1" spc="-1" smtClean="0">
                <a:solidFill>
                  <a:srgbClr val="1481B8"/>
                </a:solidFill>
                <a:latin typeface="HY신명조"/>
                <a:ea typeface="HY신명조"/>
              </a:rPr>
              <a:t>                   </a:t>
            </a:r>
            <a:r>
              <a:rPr lang="ko-KR" sz="2400" b="1" strike="noStrike" spc="-1" smtClean="0">
                <a:solidFill>
                  <a:srgbClr val="1481B8"/>
                </a:solidFill>
                <a:latin typeface="Wingdings"/>
                <a:ea typeface="HY신명조"/>
              </a:rPr>
              <a:t></a:t>
            </a:r>
            <a:r>
              <a:rPr 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 </a:t>
            </a: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百打以 不如一</a:t>
            </a:r>
            <a:r>
              <a:rPr lang="ko-KR" sz="2400" b="1" strike="noStrike" spc="-1">
                <a:solidFill>
                  <a:srgbClr val="FF0000"/>
                </a:solidFill>
                <a:latin typeface="HY신명조"/>
                <a:ea typeface="HY신명조"/>
              </a:rPr>
              <a:t>作</a:t>
            </a:r>
            <a:endParaRPr lang="ko-KR" sz="2400" b="1" strike="noStrike" spc="-1">
              <a:solidFill>
                <a:srgbClr val="FF0000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첫술에 배부르려 하지마라. 입이 찌져진다.</a:t>
            </a:r>
            <a:endParaRPr lang="ko-KR" sz="24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en-US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결과보다 과정에 집중하라</a:t>
            </a:r>
            <a:r>
              <a:rPr lang="en-US" alt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.</a:t>
            </a:r>
          </a:p>
          <a:p>
            <a:pPr marL="343080" indent="-342720"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ko-KR" sz="2400" b="1" spc="-1">
                <a:solidFill>
                  <a:srgbClr val="1481B8"/>
                </a:solidFill>
                <a:latin typeface="HY신명조"/>
                <a:ea typeface="HY신명조"/>
              </a:rPr>
              <a:t>우린 마라토너이자, 단거리 선수이다.</a:t>
            </a:r>
            <a:endParaRPr lang="ko-KR" altLang="ko-KR" sz="2400" b="1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발 </a:t>
            </a:r>
            <a:r>
              <a:rPr lang="ko-KR" sz="24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밑에 깔리는 모래에 민감 하라</a:t>
            </a:r>
            <a:r>
              <a:rPr 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.</a:t>
            </a:r>
            <a:endParaRPr lang="en-US" altLang="ko-KR" sz="2400" b="1" strike="noStrike" spc="-1" smtClean="0">
              <a:solidFill>
                <a:srgbClr val="1481B8"/>
              </a:solidFill>
              <a:latin typeface="HY신명조"/>
              <a:ea typeface="HY신명조"/>
            </a:endParaRPr>
          </a:p>
          <a:p>
            <a:pPr marL="343080" indent="-342720">
              <a:spcBef>
                <a:spcPts val="479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소스 복사는 내게 주는 마약과 같다</a:t>
            </a:r>
            <a:r>
              <a:rPr lang="ko-KR" altLang="ko-KR" sz="24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.</a:t>
            </a:r>
            <a:endParaRPr lang="ko-KR" altLang="ko-KR" sz="2400" b="1" strike="noStrike" spc="-1" smtClean="0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명언 한마디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페이스북 창시자 저커버그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임팩트에 주목하라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신속히 움직여라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과감하라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열려 있어라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사회적 가치를 만들어라.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시간은 돈이다. 행동이 시간을 만든다. 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sz="2000" b="1" strike="noStrike" spc="-1">
                <a:solidFill>
                  <a:srgbClr val="1481B8"/>
                </a:solidFill>
                <a:latin typeface="HY신명조"/>
                <a:ea typeface="HY신명조"/>
              </a:rPr>
              <a:t>아프리카 속담</a:t>
            </a:r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sz="2000" b="0" strike="noStrike" spc="-1">
                <a:solidFill>
                  <a:srgbClr val="1F5281"/>
                </a:solidFill>
                <a:latin typeface="HY신명조"/>
                <a:ea typeface="HY신명조"/>
              </a:rPr>
              <a:t>사자와 가젤은 모두 목숨을 걸고 뛴다. 왜 ???</a:t>
            </a:r>
            <a:endParaRPr lang="ko-KR" sz="2000" b="0" strike="noStrike" spc="-1">
              <a:solidFill>
                <a:srgbClr val="1F5281"/>
              </a:solidFill>
              <a:latin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5699D6"/>
                </a:solidFill>
                <a:latin typeface="HY신명조"/>
                <a:ea typeface="HY신명조"/>
              </a:rPr>
              <a:t>과정설명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/>
          </a:bodyPr>
          <a:lstStyle/>
          <a:p>
            <a:endParaRPr lang="ko-KR" sz="1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멀티 플렛폼과 </a:t>
            </a:r>
            <a:r>
              <a:rPr lang="en-US" altLang="ko-KR" sz="2800" smtClean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UX</a:t>
            </a:r>
            <a:endParaRPr lang="ko-KR" altLang="en-US" sz="2800">
              <a:solidFill>
                <a:schemeClr val="bg1">
                  <a:lumMod val="9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부제목 4"/>
          <p:cNvSpPr txBox="1">
            <a:spLocks/>
          </p:cNvSpPr>
          <p:nvPr/>
        </p:nvSpPr>
        <p:spPr>
          <a:xfrm>
            <a:off x="457200" y="3789040"/>
            <a:ext cx="8229240" cy="172819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343080" indent="-342720" latinLnBrk="0"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ko-KR" sz="2000" b="1" kern="0" spc="-1" smtClean="0">
                <a:solidFill>
                  <a:srgbClr val="1481B8"/>
                </a:solidFill>
                <a:latin typeface="HY신명조"/>
                <a:ea typeface="HY신명조"/>
              </a:rPr>
              <a:t>UI/UX</a:t>
            </a:r>
            <a:endParaRPr lang="ko-KR" altLang="ko-KR" sz="2000" b="1" kern="0" spc="-1" smtClean="0">
              <a:solidFill>
                <a:srgbClr val="1481B8"/>
              </a:solidFill>
              <a:latin typeface="HY신명조"/>
            </a:endParaRPr>
          </a:p>
          <a:p>
            <a:pPr marL="743040" lvl="1" indent="-285480" latinLnBrk="0"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altLang="ko-KR" sz="2000" kern="0" spc="-1" smtClean="0">
                <a:solidFill>
                  <a:srgbClr val="1F5281"/>
                </a:solidFill>
                <a:latin typeface="HY신명조"/>
                <a:ea typeface="HY신명조"/>
              </a:rPr>
              <a:t>인터랙티브 : 다양한 커뮤니티 주체들과의 원활한 소통</a:t>
            </a:r>
            <a:endParaRPr lang="ko-KR" altLang="ko-KR" sz="2000" kern="0" spc="-1" smtClean="0">
              <a:solidFill>
                <a:srgbClr val="1F5281"/>
              </a:solidFill>
              <a:latin typeface="HY신명조"/>
            </a:endParaRPr>
          </a:p>
          <a:p>
            <a:pPr marL="743040" lvl="1" indent="-285480" latinLnBrk="0"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altLang="ko-KR" sz="2000" kern="0" spc="-1" smtClean="0">
                <a:solidFill>
                  <a:srgbClr val="1F5281"/>
                </a:solidFill>
                <a:latin typeface="HY신명조"/>
                <a:ea typeface="HY신명조"/>
              </a:rPr>
              <a:t>UI : User Interface</a:t>
            </a:r>
            <a:endParaRPr lang="ko-KR" altLang="ko-KR" sz="2000" kern="0" spc="-1" smtClean="0">
              <a:solidFill>
                <a:srgbClr val="1F5281"/>
              </a:solidFill>
              <a:latin typeface="HY신명조"/>
            </a:endParaRPr>
          </a:p>
          <a:p>
            <a:pPr marL="743040" lvl="1" indent="-285480" latinLnBrk="0"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altLang="ko-KR" sz="2000" kern="0" spc="-1" smtClean="0">
                <a:solidFill>
                  <a:srgbClr val="1F5281"/>
                </a:solidFill>
                <a:latin typeface="HY신명조"/>
                <a:ea typeface="HY신명조"/>
              </a:rPr>
              <a:t>UX : User experience</a:t>
            </a:r>
            <a:endParaRPr lang="ko-KR" altLang="ko-KR" sz="2000" kern="0" spc="-1" smtClean="0">
              <a:solidFill>
                <a:srgbClr val="1F5281"/>
              </a:solidFill>
              <a:latin typeface="HY신명조"/>
            </a:endParaRPr>
          </a:p>
          <a:p>
            <a:pPr latinLnBrk="0"/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부제목 4"/>
          <p:cNvSpPr txBox="1">
            <a:spLocks/>
          </p:cNvSpPr>
          <p:nvPr/>
        </p:nvSpPr>
        <p:spPr>
          <a:xfrm>
            <a:off x="457200" y="1772816"/>
            <a:ext cx="8229240" cy="172819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1481B8"/>
              </a:buClr>
              <a:buFont typeface="Wingdings" charset="2"/>
              <a:buChar char=""/>
            </a:pPr>
            <a:r>
              <a:rPr lang="ko-KR" altLang="ko-KR" sz="2000" b="1" strike="noStrike" spc="-1" smtClean="0">
                <a:solidFill>
                  <a:srgbClr val="1481B8"/>
                </a:solidFill>
                <a:latin typeface="HY신명조"/>
                <a:ea typeface="HY신명조"/>
              </a:rPr>
              <a:t>멀티 플랫폼</a:t>
            </a:r>
            <a:endParaRPr lang="ko-KR" altLang="ko-KR" sz="2000" b="1" strike="noStrike" spc="-1" smtClean="0">
              <a:solidFill>
                <a:srgbClr val="1481B8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altLang="ko-KR" sz="2000" b="0" strike="noStrike" spc="-1" smtClean="0">
                <a:solidFill>
                  <a:srgbClr val="1F5281"/>
                </a:solidFill>
                <a:latin typeface="HY신명조"/>
                <a:ea typeface="HY신명조"/>
              </a:rPr>
              <a:t>PC, 모바일기기 구분 없이</a:t>
            </a:r>
            <a:endParaRPr lang="ko-KR" altLang="ko-KR" sz="2000" b="0" strike="noStrike" spc="-1" smtClean="0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altLang="ko-KR" sz="2000" b="0" strike="noStrike" spc="-1" smtClean="0">
                <a:solidFill>
                  <a:srgbClr val="1F5281"/>
                </a:solidFill>
                <a:latin typeface="HY신명조"/>
                <a:ea typeface="HY신명조"/>
              </a:rPr>
              <a:t>브라우저 상관없이</a:t>
            </a:r>
            <a:endParaRPr lang="ko-KR" altLang="ko-KR" sz="2000" b="0" strike="noStrike" spc="-1" smtClean="0">
              <a:solidFill>
                <a:srgbClr val="1F5281"/>
              </a:solidFill>
              <a:latin typeface="HY신명조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30A483"/>
              </a:buClr>
              <a:buFont typeface="Wingdings" charset="2"/>
              <a:buChar char=""/>
            </a:pPr>
            <a:r>
              <a:rPr lang="ko-KR" altLang="ko-KR" sz="2000" b="0" strike="noStrike" spc="-1" smtClean="0">
                <a:solidFill>
                  <a:srgbClr val="1F5281"/>
                </a:solidFill>
                <a:latin typeface="HY신명조"/>
                <a:ea typeface="HY신명조"/>
              </a:rPr>
              <a:t>android, window, linux</a:t>
            </a:r>
            <a:endParaRPr lang="ko-KR" altLang="ko-KR" sz="2000" b="0" strike="noStrike" spc="-1" smtClean="0">
              <a:solidFill>
                <a:srgbClr val="1F5281"/>
              </a:solidFill>
              <a:latin typeface="HY신명조"/>
            </a:endParaRPr>
          </a:p>
          <a:p>
            <a:pPr latinLnBrk="0"/>
            <a:endParaRPr lang="ko-KR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신명조"/>
                <a:ea typeface="HY신명조"/>
              </a:rPr>
              <a:t>UI / UX 차이점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grpSp>
        <p:nvGrpSpPr>
          <p:cNvPr id="193" name="Group 2"/>
          <p:cNvGrpSpPr/>
          <p:nvPr/>
        </p:nvGrpSpPr>
        <p:grpSpPr>
          <a:xfrm>
            <a:off x="5143680" y="2571840"/>
            <a:ext cx="1714320" cy="571320"/>
            <a:chOff x="5143680" y="2571840"/>
            <a:chExt cx="1714320" cy="571320"/>
          </a:xfrm>
        </p:grpSpPr>
        <p:sp>
          <p:nvSpPr>
            <p:cNvPr id="194" name="CustomShape 3"/>
            <p:cNvSpPr/>
            <p:nvPr/>
          </p:nvSpPr>
          <p:spPr>
            <a:xfrm>
              <a:off x="5143680" y="2571840"/>
              <a:ext cx="1714320" cy="571320"/>
            </a:xfrm>
            <a:prstGeom prst="roundRect">
              <a:avLst>
                <a:gd name="adj" fmla="val 16667"/>
              </a:avLst>
            </a:prstGeom>
            <a:ln>
              <a:solidFill>
                <a:srgbClr val="2BA38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  <p:txBody>
            <a:bodyPr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1F5281"/>
                  </a:solidFill>
                  <a:latin typeface="Arial"/>
                </a:rPr>
                <a:t>       저장</a:t>
              </a:r>
              <a:endParaRPr lang="en-US" sz="1800" b="0" strike="noStrike" spc="-1">
                <a:latin typeface="굴림"/>
              </a:endParaRPr>
            </a:p>
          </p:txBody>
        </p:sp>
        <p:pic>
          <p:nvPicPr>
            <p:cNvPr id="195" name="Picture 4"/>
            <p:cNvPicPr/>
            <p:nvPr/>
          </p:nvPicPr>
          <p:blipFill>
            <a:blip r:embed="rId2"/>
            <a:stretch/>
          </p:blipFill>
          <p:spPr>
            <a:xfrm>
              <a:off x="5317920" y="2665080"/>
              <a:ext cx="618840" cy="3711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96" name="Picture 6"/>
          <p:cNvPicPr/>
          <p:nvPr/>
        </p:nvPicPr>
        <p:blipFill>
          <a:blip r:embed="rId3"/>
          <a:stretch/>
        </p:blipFill>
        <p:spPr>
          <a:xfrm>
            <a:off x="7381800" y="2643120"/>
            <a:ext cx="475920" cy="380520"/>
          </a:xfrm>
          <a:prstGeom prst="rect">
            <a:avLst/>
          </a:prstGeom>
          <a:ln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857160" y="2571840"/>
            <a:ext cx="1714320" cy="571320"/>
          </a:xfrm>
          <a:prstGeom prst="roundRect">
            <a:avLst>
              <a:gd name="adj" fmla="val 16667"/>
            </a:avLst>
          </a:prstGeom>
          <a:ln>
            <a:solidFill>
              <a:srgbClr val="2BA38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>
                <a:solidFill>
                  <a:srgbClr val="1F5281"/>
                </a:solidFill>
                <a:latin typeface="Arial"/>
              </a:rPr>
              <a:t>저장</a:t>
            </a:r>
            <a:endParaRPr lang="en-US" sz="1800" b="0" strike="noStrike" spc="-1">
              <a:latin typeface="굴림"/>
            </a:endParaRPr>
          </a:p>
        </p:txBody>
      </p:sp>
      <p:grpSp>
        <p:nvGrpSpPr>
          <p:cNvPr id="198" name="Group 5"/>
          <p:cNvGrpSpPr/>
          <p:nvPr/>
        </p:nvGrpSpPr>
        <p:grpSpPr>
          <a:xfrm>
            <a:off x="3000240" y="2571840"/>
            <a:ext cx="1714320" cy="571320"/>
            <a:chOff x="3000240" y="2571840"/>
            <a:chExt cx="1714320" cy="571320"/>
          </a:xfrm>
        </p:grpSpPr>
        <p:sp>
          <p:nvSpPr>
            <p:cNvPr id="199" name="CustomShape 6"/>
            <p:cNvSpPr/>
            <p:nvPr/>
          </p:nvSpPr>
          <p:spPr>
            <a:xfrm>
              <a:off x="3000240" y="2571840"/>
              <a:ext cx="1714320" cy="571320"/>
            </a:xfrm>
            <a:prstGeom prst="roundRect">
              <a:avLst>
                <a:gd name="adj" fmla="val 16667"/>
              </a:avLst>
            </a:prstGeom>
            <a:ln>
              <a:solidFill>
                <a:srgbClr val="2BA381"/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/>
          </p:style>
        </p:sp>
        <p:pic>
          <p:nvPicPr>
            <p:cNvPr id="200" name="Picture 4"/>
            <p:cNvPicPr/>
            <p:nvPr/>
          </p:nvPicPr>
          <p:blipFill>
            <a:blip r:embed="rId2"/>
            <a:stretch/>
          </p:blipFill>
          <p:spPr>
            <a:xfrm>
              <a:off x="3603600" y="2674800"/>
              <a:ext cx="618840" cy="37116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457200" y="318960"/>
            <a:ext cx="8229240" cy="67104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sz="2800" b="1" strike="noStrike" spc="-1">
                <a:solidFill>
                  <a:srgbClr val="FFFFFF"/>
                </a:solidFill>
                <a:latin typeface="HY헤드라인M"/>
                <a:ea typeface="HY헤드라인M"/>
              </a:rPr>
              <a:t>커리큘럼</a:t>
            </a:r>
            <a:endParaRPr lang="ko-KR" sz="2800" b="0" strike="noStrike" spc="-1">
              <a:solidFill>
                <a:srgbClr val="1F5281"/>
              </a:solidFill>
              <a:latin typeface="Verdana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457200" y="1393920"/>
            <a:ext cx="8229240" cy="4930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endParaRPr lang="ko-KR" sz="2000" b="1" strike="noStrike" spc="-1">
              <a:solidFill>
                <a:srgbClr val="1481B8"/>
              </a:solidFill>
              <a:latin typeface="HY신명조"/>
            </a:endParaRPr>
          </a:p>
        </p:txBody>
      </p:sp>
      <p:graphicFrame>
        <p:nvGraphicFramePr>
          <p:cNvPr id="203" name="Table 3"/>
          <p:cNvGraphicFramePr/>
          <p:nvPr>
            <p:extLst>
              <p:ext uri="{D42A27DB-BD31-4B8C-83A1-F6EECF244321}">
                <p14:modId xmlns:p14="http://schemas.microsoft.com/office/powerpoint/2010/main" val="3511193219"/>
              </p:ext>
            </p:extLst>
          </p:nvPr>
        </p:nvGraphicFramePr>
        <p:xfrm>
          <a:off x="457200" y="1628800"/>
          <a:ext cx="8229240" cy="4754880"/>
        </p:xfrm>
        <a:graphic>
          <a:graphicData uri="http://schemas.openxmlformats.org/drawingml/2006/table">
            <a:tbl>
              <a:tblPr/>
              <a:tblGrid>
                <a:gridCol w="2170440"/>
                <a:gridCol w="2232000"/>
                <a:gridCol w="3826800"/>
              </a:tblGrid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바탕"/>
                          <a:ea typeface="바탕"/>
                        </a:rPr>
                        <a:t>분야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0A4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바탕"/>
                          <a:ea typeface="바탕"/>
                        </a:rPr>
                        <a:t>과목명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0A48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바탕"/>
                          <a:ea typeface="바탕"/>
                        </a:rPr>
                        <a:t>비고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0A483"/>
                    </a:solidFill>
                  </a:tcPr>
                </a:tc>
              </a:tr>
              <a:tr h="346320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Web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Javascript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웹을 동적으로 표현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</a:tr>
              <a:tr h="3463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html5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웹 표준 기준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</a:tr>
              <a:tr h="3463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CSS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대부분의 디자인 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</a:tr>
              <a:tr h="3463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JSP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서버페이지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Application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Java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과정의 핵심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Mobile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Android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모바일 어플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</a:tr>
              <a:tr h="346320">
                <a:tc row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FrameWork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Ajax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서버와 통신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</a:tr>
              <a:tr h="3463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myBatis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쿼리를 xml로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</a:tr>
              <a:tr h="3463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Spring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웹 표준 프레임워크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</a:tr>
              <a:tr h="3463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jQuery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UI를 쉽고 간편하게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F0EC"/>
                    </a:solidFill>
                  </a:tcPr>
                </a:tc>
              </a:tr>
              <a:tr h="34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Database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Oracle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strike="noStrike" spc="-1">
                          <a:solidFill>
                            <a:srgbClr val="1F5281"/>
                          </a:solidFill>
                          <a:latin typeface="바탕"/>
                          <a:ea typeface="바탕"/>
                        </a:rPr>
                        <a:t>데이터베이스</a:t>
                      </a:r>
                      <a:endParaRPr lang="en-US" sz="2000" b="0" strike="noStrike" spc="-1">
                        <a:latin typeface="굴림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E0D8"/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-324544" y="1988840"/>
            <a:ext cx="9721080" cy="158417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324544" y="3573016"/>
            <a:ext cx="9721080" cy="43204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324544" y="4005064"/>
            <a:ext cx="9721080" cy="432048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24544" y="4437112"/>
            <a:ext cx="9721080" cy="1584176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324544" y="6021287"/>
            <a:ext cx="9721080" cy="347917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테마3</Template>
  <TotalTime>1654</TotalTime>
  <Words>850</Words>
  <Application>Microsoft Office PowerPoint</Application>
  <PresentationFormat>화면 슬라이드 쇼(4:3)</PresentationFormat>
  <Paragraphs>243</Paragraphs>
  <Slides>25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멀티 플렛폼과 UX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포지션2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과정소개</dc:title>
  <dc:subject/>
  <dc:creator>itexpert</dc:creator>
  <dc:description/>
  <cp:lastModifiedBy>Windows 사용자</cp:lastModifiedBy>
  <cp:revision>76</cp:revision>
  <dcterms:created xsi:type="dcterms:W3CDTF">2012-04-08T10:58:12Z</dcterms:created>
  <dcterms:modified xsi:type="dcterms:W3CDTF">2019-05-02T04:41:56Z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