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65" r:id="rId5"/>
    <p:sldId id="259" r:id="rId6"/>
    <p:sldId id="260" r:id="rId7"/>
    <p:sldId id="258" r:id="rId8"/>
    <p:sldId id="261" r:id="rId9"/>
    <p:sldId id="262" r:id="rId10"/>
    <p:sldId id="263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witch.org/confluence/display/FREESWITCH/Example%3A+frontdoor.py" TargetMode="External"/><Relationship Id="rId2" Type="http://schemas.openxmlformats.org/officeDocument/2006/relationships/hyperlink" Target="https://freeswitch.org/confluence/display/FREESWITCH/mod_pyth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reeswitch.org/stash/scm/fs/freeswitch.g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F739-CF62-4A7D-8E17-2F6DD7590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EASY &amp; CHEAP</a:t>
            </a:r>
            <a:br>
              <a:rPr lang="en-US" b="1" dirty="0"/>
            </a:br>
            <a:r>
              <a:rPr lang="en-US" dirty="0"/>
              <a:t>DIY VOIP Using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E6CC-7E29-4A17-A0F3-8A97782C9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18284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Randy Dryburgh, Co-founder, hipcast.com			</a:t>
            </a:r>
          </a:p>
          <a:p>
            <a:r>
              <a:rPr lang="en-US" b="1" dirty="0">
                <a:solidFill>
                  <a:schemeClr val="bg1"/>
                </a:solidFill>
              </a:rPr>
              <a:t>email: randy@hipcast.com	</a:t>
            </a:r>
          </a:p>
          <a:p>
            <a:r>
              <a:rPr lang="en-US" b="1" dirty="0">
                <a:solidFill>
                  <a:schemeClr val="bg1"/>
                </a:solidFill>
              </a:rPr>
              <a:t>TWITTER: @</a:t>
            </a:r>
            <a:r>
              <a:rPr lang="en-US" b="1" dirty="0" err="1">
                <a:solidFill>
                  <a:schemeClr val="bg1"/>
                </a:solidFill>
              </a:rPr>
              <a:t>rwdim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Linked in: https://linkedin.com/in/rdryburgh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61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1603-BCBA-41DD-8A43-CCCDCE3D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 </a:t>
            </a:r>
            <a:r>
              <a:rPr lang="en-US" dirty="0" err="1"/>
              <a:t>AlcazarNetworks</a:t>
            </a:r>
            <a:r>
              <a:rPr lang="en-US" dirty="0"/>
              <a:t> Through </a:t>
            </a:r>
            <a:r>
              <a:rPr lang="en-US" b="1" dirty="0" err="1"/>
              <a:t>Freeswitch’s</a:t>
            </a:r>
            <a:r>
              <a:rPr lang="en-US" b="1" dirty="0"/>
              <a:t> Firewall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194C4-8CEF-45DC-829B-D502FF177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1956" y="1447800"/>
            <a:ext cx="5709256" cy="4572000"/>
          </a:xfrm>
        </p:spPr>
        <p:txBody>
          <a:bodyPr>
            <a:normAutofit/>
          </a:bodyPr>
          <a:lstStyle/>
          <a:p>
            <a:r>
              <a:rPr lang="en-US" sz="1600" dirty="0"/>
              <a:t>cd /</a:t>
            </a:r>
            <a:r>
              <a:rPr lang="en-US" sz="1600" dirty="0" err="1"/>
              <a:t>usr</a:t>
            </a:r>
            <a:r>
              <a:rPr lang="en-US" sz="1600" dirty="0"/>
              <a:t>/local/freeswitch/conf/</a:t>
            </a:r>
            <a:r>
              <a:rPr lang="en-US" sz="1600" dirty="0" err="1"/>
              <a:t>autoload_configs</a:t>
            </a:r>
            <a:endParaRPr lang="en-US" sz="1600" dirty="0"/>
          </a:p>
          <a:p>
            <a:r>
              <a:rPr lang="en-US" sz="1600" dirty="0"/>
              <a:t>Edit </a:t>
            </a:r>
            <a:r>
              <a:rPr lang="en-US" sz="1600" dirty="0" err="1"/>
              <a:t>acl.conf</a:t>
            </a:r>
            <a:endParaRPr lang="en-US" sz="1600" dirty="0"/>
          </a:p>
          <a:p>
            <a:r>
              <a:rPr lang="en-US" sz="1600" dirty="0"/>
              <a:t>Edit to get the following lines: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&lt;network-lists&gt;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&lt;list name="domains" default="deny"&gt;</a:t>
            </a:r>
          </a:p>
          <a:p>
            <a:pPr marL="800100" lvl="2" indent="0">
              <a:buNone/>
            </a:pPr>
            <a:r>
              <a:rPr lang="en-US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&lt;node type="allow" domain="$${domain}"/&gt;</a:t>
            </a:r>
          </a:p>
          <a:p>
            <a:pPr marL="800100" lvl="2" indent="0">
              <a:buNone/>
            </a:pPr>
            <a:r>
              <a:rPr lang="en-US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&lt;node type="allow" </a:t>
            </a:r>
            <a:r>
              <a:rPr lang="en-US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cidr</a:t>
            </a:r>
            <a:r>
              <a:rPr lang="en-US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="162.212.218.50/32" /&gt;</a:t>
            </a:r>
          </a:p>
          <a:p>
            <a:pPr marL="800100" lvl="2" indent="0">
              <a:buNone/>
            </a:pPr>
            <a:r>
              <a:rPr lang="en-US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&lt;node type="allow" </a:t>
            </a:r>
            <a:r>
              <a:rPr lang="en-US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cidr</a:t>
            </a:r>
            <a:r>
              <a:rPr lang="en-US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="162.212.218.52/32" /&gt;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&lt;/list&gt;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&lt;/network-lists&gt;</a:t>
            </a:r>
          </a:p>
          <a:p>
            <a:pPr marL="0" indent="0">
              <a:buNone/>
            </a:pP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052E1-C83E-46FB-B811-DB5512831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Tell freeswitch to allow connections from alcazar’s servers.</a:t>
            </a:r>
          </a:p>
        </p:txBody>
      </p:sp>
    </p:spTree>
    <p:extLst>
      <p:ext uri="{BB962C8B-B14F-4D97-AF65-F5344CB8AC3E}">
        <p14:creationId xmlns:p14="http://schemas.microsoft.com/office/powerpoint/2010/main" val="1299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1603-BCBA-41DD-8A43-CCCDCE3D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proxy.py  to the scripts folder.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194C4-8CEF-45DC-829B-D502FF177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1956" y="1447800"/>
            <a:ext cx="5709256" cy="4572000"/>
          </a:xfrm>
        </p:spPr>
        <p:txBody>
          <a:bodyPr>
            <a:normAutofit/>
          </a:bodyPr>
          <a:lstStyle/>
          <a:p>
            <a:r>
              <a:rPr lang="en-US" sz="2000" dirty="0"/>
              <a:t>Minimal proxy file:</a:t>
            </a:r>
          </a:p>
          <a:p>
            <a:pPr marL="400050" lvl="1" indent="0">
              <a:buNone/>
            </a:pPr>
            <a:br>
              <a:rPr lang="en-US" sz="2000" dirty="0"/>
            </a:br>
            <a:r>
              <a:rPr lang="en-US" sz="2000" dirty="0">
                <a:solidFill>
                  <a:schemeClr val="accent1"/>
                </a:solidFill>
              </a:rPr>
              <a:t>from freeswitch import *</a:t>
            </a:r>
          </a:p>
          <a:p>
            <a:pPr marL="400050" lvl="1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def handler( session, </a:t>
            </a:r>
            <a:r>
              <a:rPr lang="en-US" sz="2000" dirty="0" err="1">
                <a:solidFill>
                  <a:schemeClr val="accent1"/>
                </a:solidFill>
              </a:rPr>
              <a:t>args</a:t>
            </a:r>
            <a:r>
              <a:rPr lang="en-US" sz="2000" dirty="0">
                <a:solidFill>
                  <a:schemeClr val="accent1"/>
                </a:solidFill>
              </a:rPr>
              <a:t> ):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	print session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	print </a:t>
            </a:r>
            <a:r>
              <a:rPr lang="en-US" sz="2000" dirty="0" err="1">
                <a:solidFill>
                  <a:schemeClr val="accent1"/>
                </a:solidFill>
              </a:rPr>
              <a:t>args</a:t>
            </a:r>
            <a:endParaRPr lang="en-US" sz="2000" dirty="0">
              <a:solidFill>
                <a:schemeClr val="accent1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	   	</a:t>
            </a:r>
            <a:r>
              <a:rPr lang="en-US" sz="2000" dirty="0" err="1">
                <a:solidFill>
                  <a:schemeClr val="accent1"/>
                </a:solidFill>
              </a:rPr>
              <a:t>session.answer</a:t>
            </a:r>
            <a:r>
              <a:rPr lang="en-US" sz="2000" dirty="0">
                <a:solidFill>
                  <a:schemeClr val="accent1"/>
                </a:solidFill>
              </a:rPr>
              <a:t>()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	   	</a:t>
            </a:r>
            <a:r>
              <a:rPr lang="en-US" sz="2000" dirty="0" err="1">
                <a:solidFill>
                  <a:schemeClr val="accent1"/>
                </a:solidFill>
              </a:rPr>
              <a:t>session.hangup</a:t>
            </a:r>
            <a:r>
              <a:rPr lang="en-US" sz="2000" dirty="0">
                <a:solidFill>
                  <a:schemeClr val="accent1"/>
                </a:solidFill>
              </a:rPr>
              <a:t>()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	</a:t>
            </a:r>
            <a:r>
              <a:rPr lang="en-US" sz="2000" dirty="0" err="1">
                <a:solidFill>
                  <a:schemeClr val="accent1"/>
                </a:solidFill>
              </a:rPr>
              <a:t>session.destroy</a:t>
            </a:r>
            <a:r>
              <a:rPr lang="en-US" sz="2000" dirty="0">
                <a:solidFill>
                  <a:schemeClr val="accent1"/>
                </a:solidFill>
              </a:rPr>
              <a:t>()</a:t>
            </a:r>
          </a:p>
          <a:p>
            <a:pPr marL="400050" lvl="1" indent="0">
              <a:buNone/>
            </a:pPr>
            <a:endParaRPr lang="en-US" sz="2000" dirty="0">
              <a:solidFill>
                <a:schemeClr val="accent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1000" dirty="0">
              <a:solidFill>
                <a:schemeClr val="accent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052E1-C83E-46FB-B811-DB5512831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Place your python script in the scripts folder.</a:t>
            </a:r>
          </a:p>
          <a:p>
            <a:endParaRPr lang="en-US" dirty="0"/>
          </a:p>
          <a:p>
            <a:r>
              <a:rPr lang="en-US" dirty="0"/>
              <a:t>./scripts is a module root</a:t>
            </a:r>
          </a:p>
        </p:txBody>
      </p:sp>
    </p:spTree>
    <p:extLst>
      <p:ext uri="{BB962C8B-B14F-4D97-AF65-F5344CB8AC3E}">
        <p14:creationId xmlns:p14="http://schemas.microsoft.com/office/powerpoint/2010/main" val="370686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C224A-60BE-47DF-B3F9-DC2DFB65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Nuts!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0C653-B8C5-47F3-8F82-5D2A4FAD8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374799" cy="388042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Freeswitch Python API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https://freeswitch.org/confluence/display/FREESWITCH/mod_python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/>
              <a:t>Tons of examples</a:t>
            </a:r>
          </a:p>
          <a:p>
            <a:pPr lvl="1"/>
            <a:r>
              <a:rPr lang="en-US" dirty="0"/>
              <a:t>Okay, 4 REALLY good ones, but lots there.</a:t>
            </a:r>
          </a:p>
          <a:p>
            <a:r>
              <a:rPr lang="en-US" dirty="0"/>
              <a:t>API is very easy to pickup</a:t>
            </a:r>
          </a:p>
          <a:p>
            <a:r>
              <a:rPr lang="en-US" dirty="0"/>
              <a:t>*Everything* is managed in a single Session object</a:t>
            </a:r>
          </a:p>
          <a:p>
            <a:pPr lvl="1"/>
            <a:r>
              <a:rPr lang="en-US" dirty="0" err="1"/>
              <a:t>Session.setVariable</a:t>
            </a:r>
            <a:r>
              <a:rPr lang="en-US" dirty="0"/>
              <a:t>( key, </a:t>
            </a:r>
            <a:r>
              <a:rPr lang="en-US" dirty="0" err="1"/>
              <a:t>textValue</a:t>
            </a:r>
            <a:r>
              <a:rPr lang="en-US" dirty="0"/>
              <a:t> )</a:t>
            </a:r>
          </a:p>
          <a:p>
            <a:pPr lvl="1"/>
            <a:r>
              <a:rPr lang="en-US" dirty="0" err="1"/>
              <a:t>Session.getvar</a:t>
            </a:r>
            <a:endParaRPr lang="en-US" dirty="0"/>
          </a:p>
          <a:p>
            <a:r>
              <a:rPr lang="en-US" dirty="0"/>
              <a:t>Easy file recording:</a:t>
            </a:r>
          </a:p>
          <a:p>
            <a:pPr lvl="1"/>
            <a:r>
              <a:rPr lang="en-US" dirty="0"/>
              <a:t>result = </a:t>
            </a:r>
            <a:r>
              <a:rPr lang="en-US" dirty="0" err="1"/>
              <a:t>session.recordFile</a:t>
            </a:r>
            <a:r>
              <a:rPr lang="en-US" dirty="0"/>
              <a:t>("\</a:t>
            </a:r>
            <a:r>
              <a:rPr lang="en-US" dirty="0" err="1"/>
              <a:t>tmp</a:t>
            </a:r>
            <a:r>
              <a:rPr lang="en-US" dirty="0"/>
              <a:t>\recording.wav", 240, 500, 3)</a:t>
            </a:r>
          </a:p>
          <a:p>
            <a:r>
              <a:rPr lang="en-US" b="1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https://freeswitch.org/confluence/display/FREESWITCH/Example%3A+frontdoor.py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endParaRPr lang="en-US" dirty="0"/>
          </a:p>
          <a:p>
            <a:pPr marL="40005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9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C224A-60BE-47DF-B3F9-DC2DFB65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Last Thing…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0C653-B8C5-47F3-8F82-5D2A4FAD8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84" y="2655518"/>
            <a:ext cx="10815770" cy="3828408"/>
          </a:xfrm>
        </p:spPr>
        <p:txBody>
          <a:bodyPr>
            <a:normAutofit/>
          </a:bodyPr>
          <a:lstStyle/>
          <a:p>
            <a:r>
              <a:rPr lang="en-US" dirty="0"/>
              <a:t>Dynamic Code Execution Is Easy!!</a:t>
            </a:r>
          </a:p>
          <a:p>
            <a:pPr marL="457200" lvl="1" indent="0">
              <a:buNone/>
            </a:pPr>
            <a:r>
              <a:rPr lang="en-US" dirty="0" err="1"/>
              <a:t>cmd</a:t>
            </a:r>
            <a:r>
              <a:rPr lang="en-US" dirty="0"/>
              <a:t> = "</a:t>
            </a:r>
            <a:r>
              <a:rPr lang="en-US" dirty="0" err="1"/>
              <a:t>pyrun</a:t>
            </a:r>
            <a:r>
              <a:rPr lang="en-US" dirty="0"/>
              <a:t> </a:t>
            </a:r>
            <a:r>
              <a:rPr lang="en-US" dirty="0" err="1"/>
              <a:t>easy.taskname</a:t>
            </a:r>
            <a:r>
              <a:rPr lang="en-US" dirty="0"/>
              <a:t> %s %s %s %s" % (</a:t>
            </a:r>
            <a:r>
              <a:rPr lang="en-US" dirty="0" err="1"/>
              <a:t>session_id</a:t>
            </a:r>
            <a:r>
              <a:rPr lang="en-US" dirty="0"/>
              <a:t>, param1, param2, param3)</a:t>
            </a:r>
          </a:p>
          <a:p>
            <a:pPr marL="457200" lvl="1" indent="0">
              <a:buNone/>
            </a:pPr>
            <a:r>
              <a:rPr lang="en-US" dirty="0" err="1"/>
              <a:t>api</a:t>
            </a:r>
            <a:r>
              <a:rPr lang="en-US" dirty="0"/>
              <a:t> = API()</a:t>
            </a:r>
          </a:p>
          <a:p>
            <a:pPr marL="457200" lvl="1" indent="0">
              <a:buNone/>
            </a:pPr>
            <a:r>
              <a:rPr lang="en-US" dirty="0" err="1"/>
              <a:t>api.executeString</a:t>
            </a:r>
            <a:r>
              <a:rPr lang="en-US" dirty="0"/>
              <a:t>( </a:t>
            </a:r>
            <a:r>
              <a:rPr lang="en-US" dirty="0" err="1"/>
              <a:t>cmd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86067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C224A-60BE-47DF-B3F9-DC2DFB65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Really, THIS is the Last Thing…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0C653-B8C5-47F3-8F82-5D2A4FAD8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84" y="2655518"/>
            <a:ext cx="10815770" cy="3828408"/>
          </a:xfrm>
        </p:spPr>
        <p:txBody>
          <a:bodyPr>
            <a:normAutofit/>
          </a:bodyPr>
          <a:lstStyle/>
          <a:p>
            <a:r>
              <a:rPr lang="en-US" sz="2400" b="1" dirty="0"/>
              <a:t>Github repo</a:t>
            </a:r>
          </a:p>
          <a:p>
            <a:pPr marL="457200" lvl="1" indent="0">
              <a:buNone/>
            </a:pPr>
            <a:r>
              <a:rPr lang="en-US" sz="3200" b="1" dirty="0">
                <a:solidFill>
                  <a:schemeClr val="accent1"/>
                </a:solidFill>
              </a:rPr>
              <a:t>https://github.com/hipcast/freeswitch-python.git</a:t>
            </a:r>
          </a:p>
        </p:txBody>
      </p:sp>
    </p:spTree>
    <p:extLst>
      <p:ext uri="{BB962C8B-B14F-4D97-AF65-F5344CB8AC3E}">
        <p14:creationId xmlns:p14="http://schemas.microsoft.com/office/powerpoint/2010/main" val="388009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396C8-C19D-47B4-9AE8-1F54DE55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VOIP Hell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6881A5-CC40-4FCD-A2E5-6AC2BB963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8960" y="2392374"/>
            <a:ext cx="6874079" cy="418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7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6132-9AF3-4E99-BA09-2408C7F3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D3159-AC9E-4D60-ABC1-4D29DCF3A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Freeswitch (1.4+, 1.8 preferred)</a:t>
            </a:r>
          </a:p>
          <a:p>
            <a:r>
              <a:rPr lang="en-US" sz="2000" dirty="0"/>
              <a:t>Python 2.5+  (3.x may not be supported at this time)</a:t>
            </a:r>
          </a:p>
          <a:p>
            <a:r>
              <a:rPr lang="en-US" sz="2000" dirty="0"/>
              <a:t>1 Core (1Ghz+ </a:t>
            </a:r>
            <a:r>
              <a:rPr lang="en-US" sz="2000" dirty="0" err="1"/>
              <a:t>pref</a:t>
            </a:r>
            <a:r>
              <a:rPr lang="en-US" sz="2000" dirty="0"/>
              <a:t>)</a:t>
            </a:r>
          </a:p>
          <a:p>
            <a:r>
              <a:rPr lang="en-US" sz="2000" dirty="0"/>
              <a:t>1GB RAM</a:t>
            </a:r>
          </a:p>
          <a:p>
            <a:r>
              <a:rPr lang="en-US" sz="2000" dirty="0"/>
              <a:t>16GB Disk</a:t>
            </a:r>
          </a:p>
          <a:p>
            <a:r>
              <a:rPr lang="en-US" sz="2000" dirty="0"/>
              <a:t>Signaling / SIP Ports 5060 (UDP, Inbound), 5080 (UDP, Outbound)</a:t>
            </a:r>
          </a:p>
          <a:p>
            <a:r>
              <a:rPr lang="en-US" sz="2000" dirty="0"/>
              <a:t>Media Channel Ports 16384-32768 (audio/video streams)</a:t>
            </a:r>
          </a:p>
        </p:txBody>
      </p:sp>
    </p:spTree>
    <p:extLst>
      <p:ext uri="{BB962C8B-B14F-4D97-AF65-F5344CB8AC3E}">
        <p14:creationId xmlns:p14="http://schemas.microsoft.com/office/powerpoint/2010/main" val="24934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6132-9AF3-4E99-BA09-2408C7F3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AlcazarNetworks.com?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D3159-AC9E-4D60-ABC1-4D29DCF3A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93" y="2435629"/>
            <a:ext cx="10656915" cy="38986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We’ve used them for over 4 years</a:t>
            </a:r>
          </a:p>
          <a:p>
            <a:r>
              <a:rPr lang="en-US" dirty="0"/>
              <a:t>Very stable (3 minor routing issues in the last two years)</a:t>
            </a:r>
          </a:p>
          <a:p>
            <a:r>
              <a:rPr lang="en-US" b="1" i="1" dirty="0"/>
              <a:t>Scary cheap.  </a:t>
            </a:r>
          </a:p>
          <a:p>
            <a:pPr lvl="1"/>
            <a:r>
              <a:rPr lang="en-US" dirty="0"/>
              <a:t>Tier 1 is $0.001/min – that’s 800% cheaper than Twilio ($0.0085).</a:t>
            </a:r>
          </a:p>
          <a:p>
            <a:pPr lvl="1"/>
            <a:r>
              <a:rPr lang="en-US" dirty="0"/>
              <a:t>Tier 2 is $0.004/min – Still ½ the price of Twilio ($0.0085).</a:t>
            </a:r>
          </a:p>
          <a:p>
            <a:r>
              <a:rPr lang="en-US" dirty="0"/>
              <a:t>Lots of phone numbers around the country, </a:t>
            </a:r>
            <a:r>
              <a:rPr lang="en-US" b="1" i="1" dirty="0"/>
              <a:t>Toll Free</a:t>
            </a:r>
            <a:r>
              <a:rPr lang="en-US" dirty="0"/>
              <a:t> too.</a:t>
            </a:r>
          </a:p>
          <a:p>
            <a:r>
              <a:rPr lang="en-US" dirty="0"/>
              <a:t>Much better communications than any other company we’ve used.</a:t>
            </a:r>
          </a:p>
          <a:p>
            <a:r>
              <a:rPr lang="en-US" dirty="0"/>
              <a:t>John </a:t>
            </a:r>
            <a:r>
              <a:rPr lang="en-US" dirty="0" err="1"/>
              <a:t>Chisca</a:t>
            </a:r>
            <a:r>
              <a:rPr lang="en-US" dirty="0"/>
              <a:t> , our sales rep, is *always* available… </a:t>
            </a:r>
          </a:p>
          <a:p>
            <a:pPr lvl="1"/>
            <a:r>
              <a:rPr lang="en-US" dirty="0"/>
              <a:t>He might be AI…</a:t>
            </a:r>
          </a:p>
          <a:p>
            <a:r>
              <a:rPr lang="en-US" dirty="0" err="1"/>
              <a:t>Email:</a:t>
            </a:r>
            <a:r>
              <a:rPr lang="en-US" b="1" dirty="0" err="1"/>
              <a:t>johnc@alcazarnetworks.com</a:t>
            </a:r>
            <a:endParaRPr lang="en-US" b="1" dirty="0"/>
          </a:p>
          <a:p>
            <a:r>
              <a:rPr lang="en-US" b="1" u="sng" dirty="0"/>
              <a:t>We get NO commissions, credits, fees, or benefit from the promo code.</a:t>
            </a:r>
          </a:p>
        </p:txBody>
      </p:sp>
    </p:spTree>
    <p:extLst>
      <p:ext uri="{BB962C8B-B14F-4D97-AF65-F5344CB8AC3E}">
        <p14:creationId xmlns:p14="http://schemas.microsoft.com/office/powerpoint/2010/main" val="425073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6132-9AF3-4E99-BA09-2408C7F3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Freeswitch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D3159-AC9E-4D60-ABC1-4D29DCF3A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</a:t>
            </a:r>
          </a:p>
          <a:p>
            <a:pPr lvl="1"/>
            <a:r>
              <a:rPr lang="en-US" dirty="0"/>
              <a:t>Prep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apt update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apt install build-essential </a:t>
            </a:r>
            <a:r>
              <a:rPr lang="en-US" dirty="0" err="1"/>
              <a:t>autoconf</a:t>
            </a:r>
            <a:r>
              <a:rPr lang="en-US" dirty="0"/>
              <a:t> </a:t>
            </a:r>
            <a:r>
              <a:rPr lang="en-US" dirty="0" err="1"/>
              <a:t>cmake</a:t>
            </a:r>
            <a:r>
              <a:rPr lang="en-US" dirty="0"/>
              <a:t> </a:t>
            </a:r>
            <a:r>
              <a:rPr lang="en-US" dirty="0" err="1"/>
              <a:t>yasm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python2 python2-dev </a:t>
            </a:r>
            <a:r>
              <a:rPr lang="en-US" dirty="0" err="1"/>
              <a:t>libtool</a:t>
            </a:r>
            <a:r>
              <a:rPr lang="en-US" dirty="0"/>
              <a:t>-bin git </a:t>
            </a:r>
            <a:r>
              <a:rPr lang="en-US" dirty="0" err="1"/>
              <a:t>libjpeg</a:t>
            </a:r>
            <a:r>
              <a:rPr lang="en-US" dirty="0"/>
              <a:t>-dev libsqlite3-dev \</a:t>
            </a:r>
            <a:br>
              <a:rPr lang="en-US" dirty="0"/>
            </a:br>
            <a:r>
              <a:rPr lang="en-US" dirty="0"/>
              <a:t>libcurl4-openssl-dev </a:t>
            </a:r>
            <a:r>
              <a:rPr lang="en-US" dirty="0" err="1"/>
              <a:t>libspeex</a:t>
            </a:r>
            <a:r>
              <a:rPr lang="en-US" dirty="0"/>
              <a:t>-dev </a:t>
            </a:r>
            <a:r>
              <a:rPr lang="en-US" dirty="0" err="1"/>
              <a:t>libspeexdsp</a:t>
            </a:r>
            <a:r>
              <a:rPr lang="en-US" dirty="0"/>
              <a:t>-dev </a:t>
            </a:r>
            <a:r>
              <a:rPr lang="en-US" dirty="0" err="1"/>
              <a:t>libedit</a:t>
            </a:r>
            <a:r>
              <a:rPr lang="en-US" dirty="0"/>
              <a:t>-dev \</a:t>
            </a:r>
            <a:br>
              <a:rPr lang="en-US" dirty="0"/>
            </a:br>
            <a:r>
              <a:rPr lang="en-US" dirty="0" err="1"/>
              <a:t>libtiff</a:t>
            </a:r>
            <a:r>
              <a:rPr lang="en-US" dirty="0"/>
              <a:t>-dev -y</a:t>
            </a:r>
          </a:p>
        </p:txBody>
      </p:sp>
    </p:spTree>
    <p:extLst>
      <p:ext uri="{BB962C8B-B14F-4D97-AF65-F5344CB8AC3E}">
        <p14:creationId xmlns:p14="http://schemas.microsoft.com/office/powerpoint/2010/main" val="129147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6132-9AF3-4E99-BA09-2408C7F3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Freeswitch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D3159-AC9E-4D60-ABC1-4D29DCF3A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410691"/>
            <a:ext cx="10631978" cy="4056611"/>
          </a:xfrm>
        </p:spPr>
        <p:txBody>
          <a:bodyPr>
            <a:normAutofit/>
          </a:bodyPr>
          <a:lstStyle/>
          <a:p>
            <a:r>
              <a:rPr lang="en-US" dirty="0"/>
              <a:t>Linux</a:t>
            </a:r>
          </a:p>
          <a:p>
            <a:pPr lvl="1"/>
            <a:r>
              <a:rPr lang="en-US" dirty="0"/>
              <a:t>git clone </a:t>
            </a:r>
            <a:r>
              <a:rPr lang="en-US" dirty="0">
                <a:hlinkClick r:id="rId2"/>
              </a:rPr>
              <a:t>https://freeswitch.org/stash/scm/fs/freeswitch.git</a:t>
            </a:r>
            <a:endParaRPr lang="en-US" dirty="0"/>
          </a:p>
          <a:p>
            <a:pPr lvl="1"/>
            <a:r>
              <a:rPr lang="en-US" dirty="0"/>
              <a:t>cd freeswitch</a:t>
            </a:r>
          </a:p>
          <a:p>
            <a:pPr lvl="1"/>
            <a:r>
              <a:rPr lang="en-US" dirty="0"/>
              <a:t>run: ./bootstrap.sh</a:t>
            </a:r>
          </a:p>
          <a:p>
            <a:pPr lvl="1"/>
            <a:r>
              <a:rPr lang="en-US" dirty="0"/>
              <a:t>edit: </a:t>
            </a:r>
            <a:r>
              <a:rPr lang="en-US" dirty="0" err="1"/>
              <a:t>modules.conf</a:t>
            </a:r>
            <a:endParaRPr lang="en-US" dirty="0"/>
          </a:p>
          <a:p>
            <a:pPr lvl="2"/>
            <a:r>
              <a:rPr lang="en-US" dirty="0"/>
              <a:t>un-comment: languages/</a:t>
            </a:r>
            <a:r>
              <a:rPr lang="en-US" dirty="0" err="1"/>
              <a:t>mod_python</a:t>
            </a:r>
            <a:endParaRPr lang="en-US" dirty="0"/>
          </a:p>
          <a:p>
            <a:pPr lvl="2"/>
            <a:r>
              <a:rPr lang="en-US" dirty="0"/>
              <a:t>comment:  #</a:t>
            </a:r>
            <a:r>
              <a:rPr lang="en-US" dirty="0" err="1"/>
              <a:t>mod_enum</a:t>
            </a:r>
            <a:r>
              <a:rPr lang="en-US" dirty="0"/>
              <a:t>   #</a:t>
            </a:r>
            <a:r>
              <a:rPr lang="en-US" dirty="0" err="1"/>
              <a:t>mod_opus</a:t>
            </a:r>
            <a:r>
              <a:rPr lang="en-US" dirty="0"/>
              <a:t>   #languages/</a:t>
            </a:r>
            <a:r>
              <a:rPr lang="en-US" dirty="0" err="1"/>
              <a:t>mod_lua</a:t>
            </a:r>
            <a:endParaRPr lang="en-US" dirty="0"/>
          </a:p>
          <a:p>
            <a:pPr lvl="1"/>
            <a:r>
              <a:rPr lang="en-US" dirty="0"/>
              <a:t>run: ./configure</a:t>
            </a:r>
          </a:p>
          <a:p>
            <a:pPr lvl="2"/>
            <a:r>
              <a:rPr lang="en-US" dirty="0"/>
              <a:t>Watch for any additional required libraries (shouldn’t be any)</a:t>
            </a:r>
          </a:p>
          <a:p>
            <a:pPr lvl="1"/>
            <a:r>
              <a:rPr lang="en-US" dirty="0"/>
              <a:t>run: make &amp;&amp; </a:t>
            </a:r>
            <a:r>
              <a:rPr lang="en-US" dirty="0" err="1"/>
              <a:t>sudo</a:t>
            </a:r>
            <a:r>
              <a:rPr lang="en-US" dirty="0"/>
              <a:t> make install </a:t>
            </a:r>
          </a:p>
          <a:p>
            <a:pPr lvl="2"/>
            <a:r>
              <a:rPr lang="en-US" dirty="0"/>
              <a:t>Will install into /</a:t>
            </a:r>
            <a:r>
              <a:rPr lang="en-US" dirty="0" err="1"/>
              <a:t>usr</a:t>
            </a:r>
            <a:r>
              <a:rPr lang="en-US" dirty="0"/>
              <a:t>/local/freeswitch</a:t>
            </a:r>
          </a:p>
        </p:txBody>
      </p:sp>
    </p:spTree>
    <p:extLst>
      <p:ext uri="{BB962C8B-B14F-4D97-AF65-F5344CB8AC3E}">
        <p14:creationId xmlns:p14="http://schemas.microsoft.com/office/powerpoint/2010/main" val="358896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1603-BCBA-41DD-8A43-CCCDCE3D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Freeswitch</a:t>
            </a:r>
            <a:br>
              <a:rPr lang="en-US" dirty="0"/>
            </a:br>
            <a:r>
              <a:rPr lang="en-US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194C4-8CEF-45DC-829B-D502FF177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1956" y="1447800"/>
            <a:ext cx="5709256" cy="4572000"/>
          </a:xfrm>
        </p:spPr>
        <p:txBody>
          <a:bodyPr>
            <a:normAutofit/>
          </a:bodyPr>
          <a:lstStyle/>
          <a:p>
            <a:r>
              <a:rPr lang="en-US" dirty="0"/>
              <a:t>cd /</a:t>
            </a:r>
            <a:r>
              <a:rPr lang="en-US" dirty="0" err="1"/>
              <a:t>usr</a:t>
            </a:r>
            <a:r>
              <a:rPr lang="en-US" dirty="0"/>
              <a:t>/local/freeswitch/conf/</a:t>
            </a:r>
            <a:r>
              <a:rPr lang="en-US" dirty="0" err="1"/>
              <a:t>dialplan</a:t>
            </a:r>
            <a:r>
              <a:rPr lang="en-US" dirty="0"/>
              <a:t>/public</a:t>
            </a:r>
          </a:p>
          <a:p>
            <a:r>
              <a:rPr lang="en-US" dirty="0"/>
              <a:t>Edit public/00_inbound.xml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BFBF"/>
                </a:solidFill>
                <a:latin typeface="Source Sans Pro" panose="020B0604020202020204" pitchFamily="34" charset="0"/>
              </a:rPr>
              <a:t>&lt;include&gt;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prstClr val="black"/>
                </a:solidFill>
                <a:latin typeface="Source Sans Pro" panose="020B0604020202020204" pitchFamily="34" charset="0"/>
              </a:rPr>
              <a:t> </a:t>
            </a:r>
            <a:r>
              <a:rPr lang="en-US" sz="1500" dirty="0">
                <a:solidFill>
                  <a:srgbClr val="00BFBF"/>
                </a:solidFill>
                <a:latin typeface="Source Sans Pro" panose="020B0604020202020204" pitchFamily="34" charset="0"/>
              </a:rPr>
              <a:t>&lt;extension</a:t>
            </a:r>
            <a:r>
              <a:rPr lang="en-US" sz="1500" dirty="0">
                <a:solidFill>
                  <a:srgbClr val="00BF00"/>
                </a:solidFill>
                <a:latin typeface="Source Sans Pro" panose="020B0604020202020204" pitchFamily="34" charset="0"/>
              </a:rPr>
              <a:t> name=</a:t>
            </a:r>
            <a:r>
              <a:rPr lang="en-US" sz="1500" dirty="0">
                <a:solidFill>
                  <a:srgbClr val="BF00BF"/>
                </a:solidFill>
                <a:latin typeface="Source Sans Pro" panose="020B0604020202020204" pitchFamily="34" charset="0"/>
              </a:rPr>
              <a:t>"</a:t>
            </a:r>
            <a:r>
              <a:rPr lang="en-US" sz="1500" dirty="0" err="1">
                <a:solidFill>
                  <a:srgbClr val="BF00BF"/>
                </a:solidFill>
                <a:latin typeface="Source Sans Pro" panose="020B0604020202020204" pitchFamily="34" charset="0"/>
              </a:rPr>
              <a:t>public_did</a:t>
            </a:r>
            <a:r>
              <a:rPr lang="en-US" sz="1500" dirty="0">
                <a:solidFill>
                  <a:srgbClr val="BF00BF"/>
                </a:solidFill>
                <a:latin typeface="Source Sans Pro" panose="020B0604020202020204" pitchFamily="34" charset="0"/>
              </a:rPr>
              <a:t>"</a:t>
            </a:r>
            <a:r>
              <a:rPr lang="en-US" sz="1500" dirty="0">
                <a:solidFill>
                  <a:srgbClr val="00BFBF"/>
                </a:solidFill>
                <a:latin typeface="Source Sans Pro" panose="020B0604020202020204" pitchFamily="34" charset="0"/>
              </a:rPr>
              <a:t>&gt;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prstClr val="black"/>
                </a:solidFill>
                <a:latin typeface="Source Sans Pro" panose="020B0604020202020204" pitchFamily="34" charset="0"/>
              </a:rPr>
              <a:t> </a:t>
            </a:r>
            <a:r>
              <a:rPr lang="en-US" sz="1500" dirty="0">
                <a:solidFill>
                  <a:srgbClr val="00BFBF"/>
                </a:solidFill>
                <a:latin typeface="Source Sans Pro" panose="020B0604020202020204" pitchFamily="34" charset="0"/>
              </a:rPr>
              <a:t>&lt;condition</a:t>
            </a:r>
            <a:r>
              <a:rPr lang="en-US" sz="1500" dirty="0">
                <a:solidFill>
                  <a:srgbClr val="00BF00"/>
                </a:solidFill>
                <a:latin typeface="Source Sans Pro" panose="020B0604020202020204" pitchFamily="34" charset="0"/>
              </a:rPr>
              <a:t> field=</a:t>
            </a:r>
            <a:r>
              <a:rPr lang="en-US" sz="1500" dirty="0">
                <a:solidFill>
                  <a:srgbClr val="BF00BF"/>
                </a:solidFill>
                <a:latin typeface="Source Sans Pro" panose="020B0604020202020204" pitchFamily="34" charset="0"/>
              </a:rPr>
              <a:t>"</a:t>
            </a:r>
            <a:r>
              <a:rPr lang="en-US" sz="1500" dirty="0" err="1">
                <a:solidFill>
                  <a:srgbClr val="BF00BF"/>
                </a:solidFill>
                <a:latin typeface="Source Sans Pro" panose="020B0604020202020204" pitchFamily="34" charset="0"/>
              </a:rPr>
              <a:t>destination_number</a:t>
            </a:r>
            <a:r>
              <a:rPr lang="en-US" sz="1500" dirty="0">
                <a:solidFill>
                  <a:srgbClr val="BF00BF"/>
                </a:solidFill>
                <a:latin typeface="Source Sans Pro" panose="020B0604020202020204" pitchFamily="34" charset="0"/>
              </a:rPr>
              <a:t>"</a:t>
            </a:r>
            <a:r>
              <a:rPr lang="en-US" sz="1500" dirty="0">
                <a:solidFill>
                  <a:srgbClr val="00BF00"/>
                </a:solidFill>
                <a:latin typeface="Source Sans Pro" panose="020B0604020202020204" pitchFamily="34" charset="0"/>
              </a:rPr>
              <a:t> expression=</a:t>
            </a:r>
            <a:r>
              <a:rPr lang="en-US" sz="1500" dirty="0">
                <a:solidFill>
                  <a:srgbClr val="BF00BF"/>
                </a:solidFill>
                <a:latin typeface="Source Sans Pro" panose="020B0604020202020204" pitchFamily="34" charset="0"/>
              </a:rPr>
              <a:t>"^(.*)$"</a:t>
            </a:r>
            <a:r>
              <a:rPr lang="en-US" sz="1500" dirty="0">
                <a:solidFill>
                  <a:srgbClr val="00BFBF"/>
                </a:solidFill>
                <a:latin typeface="Source Sans Pro" panose="020B0604020202020204" pitchFamily="34" charset="0"/>
              </a:rPr>
              <a:t>&gt;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BFBF"/>
                </a:solidFill>
                <a:latin typeface="Source Sans Pro" panose="020B0604020202020204" pitchFamily="34" charset="0"/>
              </a:rPr>
              <a:t>	&lt;action</a:t>
            </a:r>
            <a:r>
              <a:rPr lang="en-US" sz="1500" dirty="0">
                <a:solidFill>
                  <a:srgbClr val="00BF00"/>
                </a:solidFill>
                <a:latin typeface="Source Sans Pro" panose="020B0604020202020204" pitchFamily="34" charset="0"/>
              </a:rPr>
              <a:t> application=</a:t>
            </a:r>
            <a:r>
              <a:rPr lang="en-US" sz="1500" dirty="0">
                <a:solidFill>
                  <a:srgbClr val="BF00BF"/>
                </a:solidFill>
                <a:latin typeface="Source Sans Pro" panose="020B0604020202020204" pitchFamily="34" charset="0"/>
              </a:rPr>
              <a:t>"set“</a:t>
            </a:r>
            <a:r>
              <a:rPr lang="en-US" sz="1500" dirty="0">
                <a:solidFill>
                  <a:srgbClr val="00BF00"/>
                </a:solidFill>
                <a:latin typeface="Source Sans Pro" panose="020B0604020202020204" pitchFamily="34" charset="0"/>
              </a:rPr>
              <a:t> data=</a:t>
            </a:r>
            <a:r>
              <a:rPr lang="en-US" sz="1500" dirty="0">
                <a:solidFill>
                  <a:srgbClr val="BF00BF"/>
                </a:solidFill>
                <a:latin typeface="Source Sans Pro" panose="020B0604020202020204" pitchFamily="34" charset="0"/>
              </a:rPr>
              <a:t>"</a:t>
            </a:r>
            <a:r>
              <a:rPr lang="en-US" sz="1500" dirty="0" err="1">
                <a:solidFill>
                  <a:srgbClr val="BF00BF"/>
                </a:solidFill>
                <a:latin typeface="Source Sans Pro" panose="020B0604020202020204" pitchFamily="34" charset="0"/>
              </a:rPr>
              <a:t>domain_name</a:t>
            </a:r>
            <a:r>
              <a:rPr lang="en-US" sz="1500" dirty="0">
                <a:solidFill>
                  <a:srgbClr val="BF00BF"/>
                </a:solidFill>
                <a:latin typeface="Source Sans Pro" panose="020B0604020202020204" pitchFamily="34" charset="0"/>
              </a:rPr>
              <a:t>=$${domain}"</a:t>
            </a:r>
            <a:r>
              <a:rPr lang="en-US" sz="1500" dirty="0">
                <a:solidFill>
                  <a:srgbClr val="00BF00"/>
                </a:solidFill>
                <a:latin typeface="Source Sans Pro" panose="020B0604020202020204" pitchFamily="34" charset="0"/>
              </a:rPr>
              <a:t>/</a:t>
            </a:r>
            <a:r>
              <a:rPr lang="en-US" sz="1500" dirty="0">
                <a:solidFill>
                  <a:srgbClr val="00BFBF"/>
                </a:solidFill>
                <a:latin typeface="Source Sans Pro" panose="020B0604020202020204" pitchFamily="34" charset="0"/>
              </a:rPr>
              <a:t>&gt;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BFBF"/>
                </a:solidFill>
                <a:latin typeface="Source Sans Pro" panose="020B0604020202020204" pitchFamily="34" charset="0"/>
              </a:rPr>
              <a:t>&lt;action</a:t>
            </a:r>
            <a:r>
              <a:rPr lang="en-US" sz="1500" dirty="0">
                <a:solidFill>
                  <a:srgbClr val="00BF00"/>
                </a:solidFill>
                <a:latin typeface="Source Sans Pro" panose="020B0604020202020204" pitchFamily="34" charset="0"/>
              </a:rPr>
              <a:t> application=</a:t>
            </a:r>
            <a:r>
              <a:rPr lang="en-US" sz="1500" dirty="0">
                <a:solidFill>
                  <a:srgbClr val="BF00BF"/>
                </a:solidFill>
                <a:latin typeface="Source Sans Pro" panose="020B0604020202020204" pitchFamily="34" charset="0"/>
              </a:rPr>
              <a:t>"python"</a:t>
            </a:r>
            <a:r>
              <a:rPr lang="en-US" sz="1500" dirty="0">
                <a:solidFill>
                  <a:srgbClr val="00BF00"/>
                </a:solidFill>
                <a:latin typeface="Source Sans Pro" panose="020B0604020202020204" pitchFamily="34" charset="0"/>
              </a:rPr>
              <a:t> data=</a:t>
            </a:r>
            <a:r>
              <a:rPr lang="en-US" sz="1500" dirty="0">
                <a:solidFill>
                  <a:srgbClr val="BF00BF"/>
                </a:solidFill>
                <a:latin typeface="Source Sans Pro" panose="020B0604020202020204" pitchFamily="34" charset="0"/>
              </a:rPr>
              <a:t>“proxy"</a:t>
            </a:r>
            <a:r>
              <a:rPr lang="en-US" sz="1500" dirty="0">
                <a:solidFill>
                  <a:srgbClr val="00BF00"/>
                </a:solidFill>
                <a:latin typeface="Source Sans Pro" panose="020B0604020202020204" pitchFamily="34" charset="0"/>
              </a:rPr>
              <a:t>/</a:t>
            </a:r>
            <a:r>
              <a:rPr lang="en-US" sz="1500" dirty="0">
                <a:solidFill>
                  <a:srgbClr val="00BFBF"/>
                </a:solidFill>
                <a:latin typeface="Source Sans Pro" panose="020B0604020202020204" pitchFamily="34" charset="0"/>
              </a:rPr>
              <a:t>&gt;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BFBF"/>
                </a:solidFill>
                <a:latin typeface="Source Sans Pro" panose="020B0604020202020204" pitchFamily="34" charset="0"/>
              </a:rPr>
              <a:t>&lt;/condition&gt;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prstClr val="black"/>
                </a:solidFill>
                <a:latin typeface="Source Sans Pro" panose="020B0604020202020204" pitchFamily="34" charset="0"/>
              </a:rPr>
              <a:t>  </a:t>
            </a:r>
            <a:r>
              <a:rPr lang="en-US" sz="1500" dirty="0">
                <a:solidFill>
                  <a:srgbClr val="00BFBF"/>
                </a:solidFill>
                <a:latin typeface="Source Sans Pro" panose="020B0604020202020204" pitchFamily="34" charset="0"/>
              </a:rPr>
              <a:t>&lt;/extension&gt;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BFBF"/>
                </a:solidFill>
                <a:latin typeface="Source Sans Pro" panose="020B0604020202020204" pitchFamily="34" charset="0"/>
              </a:rPr>
              <a:t>&lt;/include&gt;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052E1-C83E-46FB-B811-DB5512831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Tell freeswitch to answer all calls using a python script.</a:t>
            </a:r>
          </a:p>
        </p:txBody>
      </p:sp>
    </p:spTree>
    <p:extLst>
      <p:ext uri="{BB962C8B-B14F-4D97-AF65-F5344CB8AC3E}">
        <p14:creationId xmlns:p14="http://schemas.microsoft.com/office/powerpoint/2010/main" val="155573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1603-BCBA-41DD-8A43-CCCDCE3D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AlcazarNetworks</a:t>
            </a:r>
            <a:r>
              <a:rPr lang="en-US" dirty="0"/>
              <a:t> Config For </a:t>
            </a:r>
            <a:r>
              <a:rPr lang="en-US" b="1" dirty="0"/>
              <a:t>Inbound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194C4-8CEF-45DC-829B-D502FF177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723" y="450937"/>
            <a:ext cx="6450904" cy="61502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cd /</a:t>
            </a:r>
            <a:r>
              <a:rPr lang="en-US" dirty="0" err="1"/>
              <a:t>usr</a:t>
            </a:r>
            <a:r>
              <a:rPr lang="en-US" dirty="0"/>
              <a:t>/local/freeswitch/conf/</a:t>
            </a:r>
            <a:r>
              <a:rPr lang="en-US" dirty="0" err="1"/>
              <a:t>sip_profiles</a:t>
            </a:r>
            <a:endParaRPr lang="en-US" dirty="0"/>
          </a:p>
          <a:p>
            <a:r>
              <a:rPr lang="en-US" dirty="0"/>
              <a:t>Edit internal/alcazarnetworks.xml</a:t>
            </a:r>
          </a:p>
          <a:p>
            <a:pPr marL="0" indent="0">
              <a:buNone/>
            </a:pPr>
            <a:r>
              <a:rPr lang="en-US" sz="1400" dirty="0"/>
              <a:t>&lt;include&gt;</a:t>
            </a:r>
          </a:p>
          <a:p>
            <a:pPr marL="400050" lvl="1" indent="0">
              <a:buNone/>
            </a:pPr>
            <a:r>
              <a:rPr lang="en-US" sz="1400" dirty="0"/>
              <a:t>&lt;gateway name="alcazar_east2"&gt;</a:t>
            </a:r>
          </a:p>
          <a:p>
            <a:pPr marL="0" indent="0">
              <a:buNone/>
            </a:pPr>
            <a:r>
              <a:rPr lang="en-US" sz="1400" dirty="0"/>
              <a:t>        &lt;param name="username" value=“YOUR_USER_NAME" /&gt;</a:t>
            </a:r>
          </a:p>
          <a:p>
            <a:pPr marL="0" indent="0">
              <a:buNone/>
            </a:pPr>
            <a:r>
              <a:rPr lang="en-US" sz="1400" dirty="0"/>
              <a:t>        &lt;param name="liberal-</a:t>
            </a:r>
            <a:r>
              <a:rPr lang="en-US" sz="1400" dirty="0" err="1"/>
              <a:t>dtmf</a:t>
            </a:r>
            <a:r>
              <a:rPr lang="en-US" sz="1400" dirty="0"/>
              <a:t>" value="true"/&gt;</a:t>
            </a:r>
          </a:p>
          <a:p>
            <a:pPr marL="0" indent="0">
              <a:buNone/>
            </a:pPr>
            <a:r>
              <a:rPr lang="en-US" sz="1400" dirty="0"/>
              <a:t>        &lt;param name="password“ value=“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YOUR_ALCAZAR_GATEWAY_PASSWORD</a:t>
            </a:r>
            <a:r>
              <a:rPr lang="en-US" sz="1400" dirty="0"/>
              <a:t>" /&gt;</a:t>
            </a:r>
          </a:p>
          <a:p>
            <a:pPr marL="0" indent="0">
              <a:buNone/>
            </a:pPr>
            <a:r>
              <a:rPr lang="en-US" sz="1400" dirty="0"/>
              <a:t>        &lt;param name="from-user" value="YOUR_USER_NAME" /&gt;</a:t>
            </a:r>
          </a:p>
          <a:p>
            <a:pPr marL="0" indent="0">
              <a:buNone/>
            </a:pPr>
            <a:r>
              <a:rPr lang="en-US" sz="1400" dirty="0"/>
              <a:t>        &lt;param name="proxy" value="162.212.218.52" /&gt;</a:t>
            </a:r>
          </a:p>
          <a:p>
            <a:pPr marL="0" indent="0">
              <a:buNone/>
            </a:pPr>
            <a:r>
              <a:rPr lang="en-US" sz="1400" dirty="0"/>
              <a:t>        &lt;param name="register-proxy" value="162.212.218.52:5060" /&gt;</a:t>
            </a:r>
          </a:p>
          <a:p>
            <a:pPr marL="0" indent="0">
              <a:buNone/>
            </a:pPr>
            <a:r>
              <a:rPr lang="en-US" sz="1400" dirty="0"/>
              <a:t>        &lt;param name="</a:t>
            </a:r>
            <a:r>
              <a:rPr lang="en-US" sz="1400" dirty="0" err="1"/>
              <a:t>realmx</a:t>
            </a:r>
            <a:r>
              <a:rPr lang="en-US" sz="1400" dirty="0"/>
              <a:t>" value="alcazarnetworks.com" /&gt;</a:t>
            </a:r>
          </a:p>
          <a:p>
            <a:pPr marL="0" indent="0">
              <a:buNone/>
            </a:pPr>
            <a:r>
              <a:rPr lang="en-US" sz="1400" dirty="0"/>
              <a:t>        &lt;param name="caller-id-in-from" value="true"/&gt;</a:t>
            </a:r>
          </a:p>
          <a:p>
            <a:pPr marL="0" indent="0">
              <a:buNone/>
            </a:pPr>
            <a:r>
              <a:rPr lang="en-US" sz="1400" dirty="0"/>
              <a:t>        &lt;param name="register" value="false" /&gt;</a:t>
            </a:r>
          </a:p>
          <a:p>
            <a:pPr marL="0" indent="0">
              <a:buNone/>
            </a:pPr>
            <a:r>
              <a:rPr lang="en-US" sz="1400" dirty="0"/>
              <a:t>        &lt;param name="</a:t>
            </a:r>
            <a:r>
              <a:rPr lang="en-US" sz="1400" dirty="0" err="1"/>
              <a:t>rtp-ip</a:t>
            </a:r>
            <a:r>
              <a:rPr lang="en-US" sz="1400" dirty="0"/>
              <a:t>" value="${local_ip_v4}"/&gt;</a:t>
            </a:r>
          </a:p>
          <a:p>
            <a:pPr marL="0" indent="0">
              <a:buNone/>
            </a:pPr>
            <a:r>
              <a:rPr lang="en-US" sz="1400" dirty="0"/>
              <a:t>        &lt;param name="sip-</a:t>
            </a:r>
            <a:r>
              <a:rPr lang="en-US" sz="1400" dirty="0" err="1"/>
              <a:t>ip</a:t>
            </a:r>
            <a:r>
              <a:rPr lang="en-US" sz="1400" dirty="0"/>
              <a:t>" value="${local_ip_v4}"/&gt;</a:t>
            </a:r>
          </a:p>
          <a:p>
            <a:pPr marL="0" indent="0">
              <a:buNone/>
            </a:pPr>
            <a:r>
              <a:rPr lang="en-US" sz="1400" dirty="0"/>
              <a:t>        &lt;param name="</a:t>
            </a:r>
            <a:r>
              <a:rPr lang="en-US" sz="1400" dirty="0" err="1"/>
              <a:t>ext-rtp-ip</a:t>
            </a:r>
            <a:r>
              <a:rPr lang="en-US" sz="1400" dirty="0"/>
              <a:t>" value="auto-</a:t>
            </a:r>
            <a:r>
              <a:rPr lang="en-US" sz="1400" dirty="0" err="1"/>
              <a:t>nat</a:t>
            </a:r>
            <a:r>
              <a:rPr lang="en-US" sz="1400" dirty="0"/>
              <a:t>"/&gt;</a:t>
            </a:r>
          </a:p>
          <a:p>
            <a:pPr marL="0" indent="0">
              <a:buNone/>
            </a:pPr>
            <a:r>
              <a:rPr lang="en-US" sz="1400" dirty="0"/>
              <a:t>        &lt;param name="</a:t>
            </a:r>
            <a:r>
              <a:rPr lang="en-US" sz="1400" dirty="0" err="1"/>
              <a:t>ext</a:t>
            </a:r>
            <a:r>
              <a:rPr lang="en-US" sz="1400" dirty="0"/>
              <a:t>-sip-</a:t>
            </a:r>
            <a:r>
              <a:rPr lang="en-US" sz="1400" dirty="0" err="1"/>
              <a:t>ip</a:t>
            </a:r>
            <a:r>
              <a:rPr lang="en-US" sz="1400" dirty="0"/>
              <a:t>" value="auto-</a:t>
            </a:r>
            <a:r>
              <a:rPr lang="en-US" sz="1400" dirty="0" err="1"/>
              <a:t>nat</a:t>
            </a:r>
            <a:r>
              <a:rPr lang="en-US" sz="1400" dirty="0"/>
              <a:t>"/&gt;</a:t>
            </a:r>
          </a:p>
          <a:p>
            <a:pPr marL="400050" lvl="1" indent="0">
              <a:buNone/>
            </a:pPr>
            <a:r>
              <a:rPr lang="en-US" sz="1400" dirty="0"/>
              <a:t>    &lt;/gateway&gt;</a:t>
            </a:r>
          </a:p>
          <a:p>
            <a:pPr marL="0" indent="0">
              <a:buNone/>
            </a:pPr>
            <a:r>
              <a:rPr lang="en-US" sz="1400" dirty="0"/>
              <a:t>&lt;/include&gt;</a:t>
            </a:r>
            <a:endParaRPr lang="en-US" sz="1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052E1-C83E-46FB-B811-DB5512831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Tell freeswitch who to accept calls from.</a:t>
            </a:r>
          </a:p>
        </p:txBody>
      </p:sp>
    </p:spTree>
    <p:extLst>
      <p:ext uri="{BB962C8B-B14F-4D97-AF65-F5344CB8AC3E}">
        <p14:creationId xmlns:p14="http://schemas.microsoft.com/office/powerpoint/2010/main" val="2895284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1603-BCBA-41DD-8A43-CCCDCE3D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AlcazarNetworks</a:t>
            </a:r>
            <a:r>
              <a:rPr lang="en-US" dirty="0"/>
              <a:t> Config For </a:t>
            </a:r>
            <a:r>
              <a:rPr lang="en-US" b="1" dirty="0"/>
              <a:t>Outbound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194C4-8CEF-45DC-829B-D502FF177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2625" y="563671"/>
            <a:ext cx="7319375" cy="5887233"/>
          </a:xfrm>
        </p:spPr>
        <p:txBody>
          <a:bodyPr>
            <a:noAutofit/>
          </a:bodyPr>
          <a:lstStyle/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cd /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usr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/local/freeswitch/conf/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sip_profiles</a:t>
            </a:r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Edit external/alcazarnetworks.xml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&lt;include&gt;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&lt;gateway name="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alcazar_out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"&gt;</a:t>
            </a:r>
          </a:p>
          <a:p>
            <a:pPr marL="800100" lvl="2" indent="0">
              <a:spcBef>
                <a:spcPts val="600"/>
              </a:spcBef>
              <a:buNone/>
            </a:pP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&lt;param name="username" value=“YOUR_ALCAZAR_USERNAME" /&gt;</a:t>
            </a:r>
          </a:p>
          <a:p>
            <a:pPr marL="800100" lvl="2" indent="0">
              <a:spcBef>
                <a:spcPts val="600"/>
              </a:spcBef>
              <a:buNone/>
            </a:pP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&lt;param name="password" value=“YOUR_ALCAZAR_GATEWAY_PASSWORD" /&gt;</a:t>
            </a:r>
          </a:p>
          <a:p>
            <a:pPr marL="800100" lvl="2" indent="0">
              <a:spcBef>
                <a:spcPts val="600"/>
              </a:spcBef>
              <a:buNone/>
            </a:pP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&lt;param name="proxy" value="162.212.218.11" /&gt;</a:t>
            </a:r>
          </a:p>
          <a:p>
            <a:pPr marL="800100" lvl="2" indent="0">
              <a:spcBef>
                <a:spcPts val="600"/>
              </a:spcBef>
              <a:buNone/>
            </a:pP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&lt;param name="realm" value="162.212.218.11" /&gt;</a:t>
            </a:r>
          </a:p>
          <a:p>
            <a:pPr marL="800100" lvl="2" indent="0">
              <a:spcBef>
                <a:spcPts val="600"/>
              </a:spcBef>
              <a:buNone/>
            </a:pP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&lt;param name="caller-id-in-from" value="true"/&gt;</a:t>
            </a:r>
          </a:p>
          <a:p>
            <a:pPr marL="800100" lvl="2" indent="0">
              <a:spcBef>
                <a:spcPts val="600"/>
              </a:spcBef>
              <a:buNone/>
            </a:pP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&lt;param name="domain" value="$${domain}"/&gt;</a:t>
            </a:r>
          </a:p>
          <a:p>
            <a:pPr marL="800100" lvl="2" indent="0">
              <a:spcBef>
                <a:spcPts val="600"/>
              </a:spcBef>
              <a:buNone/>
            </a:pP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&lt;param name="interval" value="10"/&gt;</a:t>
            </a:r>
          </a:p>
          <a:p>
            <a:pPr marL="800100" lvl="2" indent="0">
              <a:spcBef>
                <a:spcPts val="600"/>
              </a:spcBef>
              <a:buNone/>
            </a:pP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&lt;param name="ping" value="25"/&gt;</a:t>
            </a:r>
          </a:p>
          <a:p>
            <a:pPr marL="800100" lvl="2" indent="0">
              <a:spcBef>
                <a:spcPts val="600"/>
              </a:spcBef>
              <a:buNone/>
            </a:pP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&lt;param name="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dtmf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-mode" value="rfc2833" /&gt;</a:t>
            </a:r>
          </a:p>
          <a:p>
            <a:pPr marL="800100" lvl="2" indent="0">
              <a:spcBef>
                <a:spcPts val="600"/>
              </a:spcBef>
              <a:buNone/>
            </a:pP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&lt;param name="from-user" value=" YOUR_ALCAZAR_USERNAME " /&gt;</a:t>
            </a:r>
          </a:p>
          <a:p>
            <a:pPr marL="800100" lvl="2" indent="0">
              <a:spcBef>
                <a:spcPts val="600"/>
              </a:spcBef>
              <a:buNone/>
            </a:pP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&lt;param name="caller-id-name" value="$${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outbound_caller_name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}"/&gt;</a:t>
            </a:r>
          </a:p>
          <a:p>
            <a:pPr marL="800100" lvl="2" indent="0">
              <a:spcBef>
                <a:spcPts val="600"/>
              </a:spcBef>
              <a:buNone/>
            </a:pP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&lt;param name="caller-id-number" value="$${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outbound_caller_id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}"/&gt;</a:t>
            </a:r>
          </a:p>
          <a:p>
            <a:pPr marL="800100" lvl="2" indent="0">
              <a:spcBef>
                <a:spcPts val="600"/>
              </a:spcBef>
              <a:buNone/>
            </a:pP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&lt;param name="caller-controls" value="plain"/&gt;</a:t>
            </a:r>
          </a:p>
          <a:p>
            <a:pPr marL="800100" lvl="2" indent="0">
              <a:spcBef>
                <a:spcPts val="600"/>
              </a:spcBef>
              <a:buNone/>
            </a:pP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&lt;param name="comfort-noise" value="true"/&gt;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    &lt;/gateway&gt;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&lt;/include&gt;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052E1-C83E-46FB-B811-DB5512831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Tell freeswitch who to send calls to.</a:t>
            </a:r>
          </a:p>
        </p:txBody>
      </p:sp>
    </p:spTree>
    <p:extLst>
      <p:ext uri="{BB962C8B-B14F-4D97-AF65-F5344CB8AC3E}">
        <p14:creationId xmlns:p14="http://schemas.microsoft.com/office/powerpoint/2010/main" val="1316566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509</TotalTime>
  <Words>852</Words>
  <Application>Microsoft Office PowerPoint</Application>
  <PresentationFormat>Widescreen</PresentationFormat>
  <Paragraphs>143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Source Sans Pro</vt:lpstr>
      <vt:lpstr>Wingdings 3</vt:lpstr>
      <vt:lpstr>Ion Boardroom</vt:lpstr>
      <vt:lpstr>EASY &amp; CHEAP DIY VOIP Using Python </vt:lpstr>
      <vt:lpstr>VOIP Hell</vt:lpstr>
      <vt:lpstr>Requirements</vt:lpstr>
      <vt:lpstr>Why AlcazarNetworks.com?</vt:lpstr>
      <vt:lpstr>Build Freeswitch</vt:lpstr>
      <vt:lpstr>Build Freeswitch</vt:lpstr>
      <vt:lpstr>Freeswitch Configuration</vt:lpstr>
      <vt:lpstr>Add AlcazarNetworks Config For Inbound Calls</vt:lpstr>
      <vt:lpstr>Add AlcazarNetworks Config For Outbound calls</vt:lpstr>
      <vt:lpstr>Allow AlcazarNetworks Through Freeswitch’s Firewall</vt:lpstr>
      <vt:lpstr>Add proxy.py  to the scripts folder.</vt:lpstr>
      <vt:lpstr>Go Nuts!</vt:lpstr>
      <vt:lpstr>One Last Thing…</vt:lpstr>
      <vt:lpstr>Really, THIS is the Last Thing…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DIY VOIP Using Python</dc:title>
  <dc:creator>Randy Dryburgh</dc:creator>
  <cp:lastModifiedBy>Randy Dryburgh</cp:lastModifiedBy>
  <cp:revision>56</cp:revision>
  <dcterms:created xsi:type="dcterms:W3CDTF">2019-04-02T14:01:09Z</dcterms:created>
  <dcterms:modified xsi:type="dcterms:W3CDTF">2019-04-04T21:56:21Z</dcterms:modified>
</cp:coreProperties>
</file>