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T Serif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erif-bold.fntdata"/><Relationship Id="rId23" Type="http://schemas.openxmlformats.org/officeDocument/2006/relationships/font" Target="fonts/PTSerif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erif-boldItalic.fntdata"/><Relationship Id="rId25" Type="http://schemas.openxmlformats.org/officeDocument/2006/relationships/font" Target="fonts/PTSerif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5b7e1db1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5b7e1db1b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8db31b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78db31b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67e96a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767e96a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8db31b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78db31b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767e96a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767e96a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767e96ab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767e96a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767e96ab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767e96ab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b7e1db1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85b7e1db1b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5b7e1db1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85b7e1db1b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5b7e1db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5b7e1db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b7e1db1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5b7e1db1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5b7e1db1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5b7e1db1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8db31b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78db31b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5b7e1db1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5b7e1db1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b7e1db1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85b7e1db1b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767e96a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767e96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7" name="Google Shape;67;p15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E1E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11" Type="http://schemas.openxmlformats.org/officeDocument/2006/relationships/image" Target="../media/image11.png"/><Relationship Id="rId10" Type="http://schemas.openxmlformats.org/officeDocument/2006/relationships/image" Target="../media/image21.png"/><Relationship Id="rId9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628649" y="104909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4500"/>
              <a:buFont typeface="PT Serif"/>
              <a:buNone/>
            </a:pPr>
            <a:r>
              <a:rPr lang="es" sz="45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PRESENTATION 3</a:t>
            </a:r>
            <a:endParaRPr sz="1100"/>
          </a:p>
        </p:txBody>
      </p:sp>
      <p:pic>
        <p:nvPicPr>
          <p:cNvPr descr="A picture containing table&#10;&#10;Description automatically generated" id="130" name="Google Shape;130;p2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2911" y="2043269"/>
            <a:ext cx="2758200" cy="27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ctrTitle"/>
          </p:nvPr>
        </p:nvSpPr>
        <p:spPr>
          <a:xfrm>
            <a:off x="1143000" y="-3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 the following source code</a:t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3" y="2264547"/>
            <a:ext cx="38385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idx="4294967295" type="title"/>
          </p:nvPr>
        </p:nvSpPr>
        <p:spPr>
          <a:xfrm>
            <a:off x="628641" y="2594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300"/>
              <a:buFont typeface="PT Serif"/>
              <a:buNone/>
            </a:pPr>
            <a:r>
              <a:rPr lang="es" sz="3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TOKEN LIST</a:t>
            </a:r>
            <a:endParaRPr sz="1100"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988" y="1253619"/>
            <a:ext cx="2856015" cy="358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idx="4294967295" type="title"/>
          </p:nvPr>
        </p:nvSpPr>
        <p:spPr>
          <a:xfrm>
            <a:off x="628641" y="2594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300"/>
              <a:buFont typeface="PT Serif"/>
              <a:buNone/>
            </a:pPr>
            <a:r>
              <a:rPr lang="es" sz="3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TREE</a:t>
            </a:r>
            <a:r>
              <a:rPr lang="es" sz="11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endParaRPr sz="1100"/>
          </a:p>
        </p:txBody>
      </p: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725" y="1179069"/>
            <a:ext cx="1827013" cy="358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361" y="1362724"/>
            <a:ext cx="2315575" cy="32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idx="4294967295" type="title"/>
          </p:nvPr>
        </p:nvSpPr>
        <p:spPr>
          <a:xfrm>
            <a:off x="628641" y="2594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300"/>
              <a:buFont typeface="PT Serif"/>
              <a:buNone/>
            </a:pPr>
            <a:r>
              <a:rPr lang="es" sz="3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ASSEMBLY CODE</a:t>
            </a:r>
            <a:r>
              <a:rPr lang="es" sz="11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s" sz="11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endParaRPr sz="1100"/>
          </a:p>
        </p:txBody>
      </p:sp>
      <p:pic>
        <p:nvPicPr>
          <p:cNvPr id="201" name="Google Shape;201;p37"/>
          <p:cNvPicPr preferRelativeResize="0"/>
          <p:nvPr/>
        </p:nvPicPr>
        <p:blipFill rotWithShape="1">
          <a:blip r:embed="rId3">
            <a:alphaModFix/>
          </a:blip>
          <a:srcRect b="11363" l="0" r="0" t="0"/>
          <a:stretch/>
        </p:blipFill>
        <p:spPr>
          <a:xfrm>
            <a:off x="3239850" y="1304225"/>
            <a:ext cx="2501701" cy="31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idx="4294967295" type="title"/>
          </p:nvPr>
        </p:nvSpPr>
        <p:spPr>
          <a:xfrm>
            <a:off x="628641" y="2594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300"/>
              <a:buFont typeface="PT Serif"/>
              <a:buNone/>
            </a:pPr>
            <a:r>
              <a:rPr lang="es" sz="3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COMPILATION</a:t>
            </a:r>
            <a:r>
              <a:rPr lang="es" sz="11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endParaRPr sz="1100"/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900" y="1744844"/>
            <a:ext cx="65532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idx="4294967295" type="title"/>
          </p:nvPr>
        </p:nvSpPr>
        <p:spPr>
          <a:xfrm>
            <a:off x="542141" y="-1236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300"/>
              <a:buFont typeface="PT Serif"/>
              <a:buNone/>
            </a:pPr>
            <a:r>
              <a:rPr lang="es" sz="3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Some of our tests</a:t>
            </a:r>
            <a:endParaRPr sz="1100"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6994"/>
            <a:ext cx="24479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" y="2664256"/>
            <a:ext cx="30765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1168819"/>
            <a:ext cx="30099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533769"/>
            <a:ext cx="25336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371969"/>
            <a:ext cx="30956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7175" y="3524244"/>
            <a:ext cx="21240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32063" y="2771769"/>
            <a:ext cx="24955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65425" y="4343394"/>
            <a:ext cx="20288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" y="416344"/>
            <a:ext cx="26193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9"/>
          <p:cNvSpPr txBox="1"/>
          <p:nvPr>
            <p:ph idx="4294967295" type="title"/>
          </p:nvPr>
        </p:nvSpPr>
        <p:spPr>
          <a:xfrm>
            <a:off x="3277116" y="15155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300"/>
              <a:buFont typeface="PT Serif"/>
              <a:buNone/>
            </a:pPr>
            <a:r>
              <a:rPr lang="es" sz="3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To fail</a:t>
            </a:r>
            <a:endParaRPr sz="1100"/>
          </a:p>
        </p:txBody>
      </p:sp>
      <p:sp>
        <p:nvSpPr>
          <p:cNvPr id="223" name="Google Shape;223;p39"/>
          <p:cNvSpPr/>
          <p:nvPr/>
        </p:nvSpPr>
        <p:spPr>
          <a:xfrm>
            <a:off x="3277125" y="1168825"/>
            <a:ext cx="614100" cy="3879300"/>
          </a:xfrm>
          <a:prstGeom prst="rightBrace">
            <a:avLst>
              <a:gd fmla="val 8333" name="adj1"/>
              <a:gd fmla="val 5062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9"/>
          <p:cNvSpPr txBox="1"/>
          <p:nvPr>
            <p:ph idx="4294967295" type="title"/>
          </p:nvPr>
        </p:nvSpPr>
        <p:spPr>
          <a:xfrm>
            <a:off x="1205291" y="25014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300"/>
              <a:buFont typeface="PT Serif"/>
              <a:buNone/>
            </a:pPr>
            <a:r>
              <a:rPr lang="es" sz="3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To pass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4500"/>
              <a:buFont typeface="PT Serif"/>
              <a:buNone/>
            </a:pPr>
            <a:r>
              <a:rPr lang="es" sz="6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THANKS</a:t>
            </a:r>
            <a:r>
              <a:rPr lang="es" sz="11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br>
              <a:rPr lang="es" sz="1100">
                <a:latin typeface="PT Serif"/>
                <a:ea typeface="PT Serif"/>
                <a:cs typeface="PT Serif"/>
                <a:sym typeface="PT Serif"/>
              </a:rPr>
            </a:br>
            <a:endParaRPr sz="110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descr="A picture containing clock&#10;&#10;Description automatically generated" id="230" name="Google Shape;230;p40"/>
          <p:cNvPicPr preferRelativeResize="0"/>
          <p:nvPr/>
        </p:nvPicPr>
        <p:blipFill rotWithShape="1">
          <a:blip r:embed="rId3">
            <a:alphaModFix/>
          </a:blip>
          <a:srcRect b="24933" l="0" r="0" t="24928"/>
          <a:stretch/>
        </p:blipFill>
        <p:spPr>
          <a:xfrm>
            <a:off x="3101737" y="3665253"/>
            <a:ext cx="2931000" cy="979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1143000" y="3308950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s" sz="2700">
                <a:latin typeface="PT Serif"/>
                <a:ea typeface="PT Serif"/>
                <a:cs typeface="PT Serif"/>
                <a:sym typeface="PT Serif"/>
              </a:rPr>
              <a:t>XENON </a:t>
            </a:r>
            <a:r>
              <a:rPr lang="es" sz="3000">
                <a:latin typeface="PT Serif"/>
                <a:ea typeface="PT Serif"/>
                <a:cs typeface="PT Serif"/>
                <a:sym typeface="PT Serif"/>
              </a:rPr>
              <a:t>COMPILER</a:t>
            </a:r>
            <a:r>
              <a:rPr lang="es" sz="2700">
                <a:latin typeface="PT Serif"/>
                <a:ea typeface="PT Serif"/>
                <a:cs typeface="PT Serif"/>
                <a:sym typeface="PT Serif"/>
              </a:rPr>
              <a:t> 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s" sz="2100">
                <a:latin typeface="PT Serif"/>
                <a:ea typeface="PT Serif"/>
                <a:cs typeface="PT Serif"/>
                <a:sym typeface="PT Serif"/>
              </a:rPr>
              <a:t>MEXICO CITY</a:t>
            </a:r>
            <a:endParaRPr sz="210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descr="A picture containing clock&#10;&#10;Description automatically generated" id="136" name="Google Shape;136;p26"/>
          <p:cNvPicPr preferRelativeResize="0"/>
          <p:nvPr/>
        </p:nvPicPr>
        <p:blipFill rotWithShape="1">
          <a:blip r:embed="rId3">
            <a:alphaModFix/>
          </a:blip>
          <a:srcRect b="25051" l="0" r="0" t="25711"/>
          <a:stretch/>
        </p:blipFill>
        <p:spPr>
          <a:xfrm>
            <a:off x="714375" y="776390"/>
            <a:ext cx="7715250" cy="253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ctrTitle"/>
          </p:nvPr>
        </p:nvSpPr>
        <p:spPr>
          <a:xfrm>
            <a:off x="1143000" y="21816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Binary Operators: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 the third installment, Binary Operators were implemented,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such as: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1143000" y="2138447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514350" lvl="0" marL="457200" rtl="0" algn="just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s"/>
              <a:t>Addition  +</a:t>
            </a:r>
            <a:endParaRPr/>
          </a:p>
          <a:p>
            <a:pPr indent="-514350" lvl="0" marL="457200" rtl="0" algn="just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s"/>
              <a:t>Subtraction  -</a:t>
            </a:r>
            <a:endParaRPr/>
          </a:p>
          <a:p>
            <a:pPr indent="-514350" lvl="0" marL="457200" rtl="0" algn="just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s"/>
              <a:t>Multiplication *</a:t>
            </a:r>
            <a:endParaRPr/>
          </a:p>
          <a:p>
            <a:pPr indent="-514350" lvl="0" marL="457200" rtl="0" algn="just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s"/>
              <a:t>Division 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1143000" y="2571747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The necessary changes were implemented for the Lexer,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Parser and the Code Generator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ctrTitle"/>
          </p:nvPr>
        </p:nvSpPr>
        <p:spPr>
          <a:xfrm>
            <a:off x="3042150" y="661449"/>
            <a:ext cx="3059700" cy="94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Lexer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475" y="1657801"/>
            <a:ext cx="6717775" cy="131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/>
        </p:nvSpPr>
        <p:spPr>
          <a:xfrm>
            <a:off x="901675" y="3379350"/>
            <a:ext cx="76683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The lexer now recognizes as valid the following tokens: “+”,”*”,”/”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 they can operate with the new implementations.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628641" y="2594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300"/>
              <a:buFont typeface="PT Serif"/>
              <a:buNone/>
            </a:pPr>
            <a:r>
              <a:rPr lang="es" sz="3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SWITCHES</a:t>
            </a:r>
            <a:r>
              <a:rPr lang="es" sz="11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endParaRPr sz="1100"/>
          </a:p>
        </p:txBody>
      </p:sp>
      <p:pic>
        <p:nvPicPr>
          <p:cNvPr id="169" name="Google Shape;169;p3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916" y="2024744"/>
            <a:ext cx="7491000" cy="16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1425" y="72693"/>
            <a:ext cx="1187125" cy="19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idx="4294967295" type="title"/>
          </p:nvPr>
        </p:nvSpPr>
        <p:spPr>
          <a:xfrm>
            <a:off x="628641" y="2594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300"/>
              <a:buFont typeface="PT Serif"/>
              <a:buNone/>
            </a:pPr>
            <a:r>
              <a:rPr lang="es" sz="3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TOKENS</a:t>
            </a:r>
            <a:r>
              <a:rPr lang="es" sz="11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endParaRPr sz="1100"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013" y="1253619"/>
            <a:ext cx="20859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