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85" r:id="rId18"/>
    <p:sldId id="273" r:id="rId19"/>
    <p:sldId id="271" r:id="rId20"/>
    <p:sldId id="279" r:id="rId21"/>
    <p:sldId id="280" r:id="rId22"/>
    <p:sldId id="281" r:id="rId23"/>
    <p:sldId id="282" r:id="rId24"/>
    <p:sldId id="283" r:id="rId25"/>
    <p:sldId id="284" r:id="rId26"/>
    <p:sldId id="272" r:id="rId27"/>
    <p:sldId id="275" r:id="rId28"/>
    <p:sldId id="276" r:id="rId29"/>
    <p:sldId id="277" r:id="rId30"/>
    <p:sldId id="278" r:id="rId3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FC23F-7B9E-4A4E-A7F4-D79FBFE1B3BA}" v="1434" dt="2020-10-18T11:37:50.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154"/>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662"/>
            </a:lvl1pPr>
            <a:lvl2pPr marL="316520" indent="0" algn="ctr">
              <a:buNone/>
              <a:defRPr sz="1385"/>
            </a:lvl2pPr>
            <a:lvl3pPr marL="633039" indent="0" algn="ctr">
              <a:buNone/>
              <a:defRPr sz="1246"/>
            </a:lvl3pPr>
            <a:lvl4pPr marL="949559" indent="0" algn="ctr">
              <a:buNone/>
              <a:defRPr sz="1108"/>
            </a:lvl4pPr>
            <a:lvl5pPr marL="1266078" indent="0" algn="ctr">
              <a:buNone/>
              <a:defRPr sz="1108"/>
            </a:lvl5pPr>
            <a:lvl6pPr marL="1582598" indent="0" algn="ctr">
              <a:buNone/>
              <a:defRPr sz="1108"/>
            </a:lvl6pPr>
            <a:lvl7pPr marL="1899117" indent="0" algn="ctr">
              <a:buNone/>
              <a:defRPr sz="1108"/>
            </a:lvl7pPr>
            <a:lvl8pPr marL="2215637" indent="0" algn="ctr">
              <a:buNone/>
              <a:defRPr sz="1108"/>
            </a:lvl8pPr>
            <a:lvl9pPr marL="2532156" indent="0" algn="ctr">
              <a:buNone/>
              <a:defRPr sz="1108"/>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260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143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876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99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154"/>
            </a:lvl1pPr>
          </a:lstStyle>
          <a:p>
            <a:r>
              <a:rPr lang="en-US" dirty="0"/>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662">
                <a:solidFill>
                  <a:schemeClr val="tx1"/>
                </a:solidFill>
              </a:defRPr>
            </a:lvl1pPr>
            <a:lvl2pPr marL="316520" indent="0">
              <a:buNone/>
              <a:defRPr sz="1385">
                <a:solidFill>
                  <a:schemeClr val="tx1">
                    <a:tint val="75000"/>
                  </a:schemeClr>
                </a:solidFill>
              </a:defRPr>
            </a:lvl2pPr>
            <a:lvl3pPr marL="633039" indent="0">
              <a:buNone/>
              <a:defRPr sz="1246">
                <a:solidFill>
                  <a:schemeClr val="tx1">
                    <a:tint val="75000"/>
                  </a:schemeClr>
                </a:solidFill>
              </a:defRPr>
            </a:lvl3pPr>
            <a:lvl4pPr marL="949559" indent="0">
              <a:buNone/>
              <a:defRPr sz="1108">
                <a:solidFill>
                  <a:schemeClr val="tx1">
                    <a:tint val="75000"/>
                  </a:schemeClr>
                </a:solidFill>
              </a:defRPr>
            </a:lvl4pPr>
            <a:lvl5pPr marL="1266078" indent="0">
              <a:buNone/>
              <a:defRPr sz="1108">
                <a:solidFill>
                  <a:schemeClr val="tx1">
                    <a:tint val="75000"/>
                  </a:schemeClr>
                </a:solidFill>
              </a:defRPr>
            </a:lvl5pPr>
            <a:lvl6pPr marL="1582598" indent="0">
              <a:buNone/>
              <a:defRPr sz="1108">
                <a:solidFill>
                  <a:schemeClr val="tx1">
                    <a:tint val="75000"/>
                  </a:schemeClr>
                </a:solidFill>
              </a:defRPr>
            </a:lvl6pPr>
            <a:lvl7pPr marL="1899117" indent="0">
              <a:buNone/>
              <a:defRPr sz="1108">
                <a:solidFill>
                  <a:schemeClr val="tx1">
                    <a:tint val="75000"/>
                  </a:schemeClr>
                </a:solidFill>
              </a:defRPr>
            </a:lvl7pPr>
            <a:lvl8pPr marL="2215637" indent="0">
              <a:buNone/>
              <a:defRPr sz="1108">
                <a:solidFill>
                  <a:schemeClr val="tx1">
                    <a:tint val="75000"/>
                  </a:schemeClr>
                </a:solidFill>
              </a:defRPr>
            </a:lvl8pPr>
            <a:lvl9pPr marL="2532156" indent="0">
              <a:buNone/>
              <a:defRPr sz="1108">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91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715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dirty="0"/>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662" b="1"/>
            </a:lvl1pPr>
            <a:lvl2pPr marL="316520" indent="0">
              <a:buNone/>
              <a:defRPr sz="1385" b="1"/>
            </a:lvl2pPr>
            <a:lvl3pPr marL="633039" indent="0">
              <a:buNone/>
              <a:defRPr sz="1246" b="1"/>
            </a:lvl3pPr>
            <a:lvl4pPr marL="949559" indent="0">
              <a:buNone/>
              <a:defRPr sz="1108" b="1"/>
            </a:lvl4pPr>
            <a:lvl5pPr marL="1266078" indent="0">
              <a:buNone/>
              <a:defRPr sz="1108" b="1"/>
            </a:lvl5pPr>
            <a:lvl6pPr marL="1582598" indent="0">
              <a:buNone/>
              <a:defRPr sz="1108" b="1"/>
            </a:lvl6pPr>
            <a:lvl7pPr marL="1899117" indent="0">
              <a:buNone/>
              <a:defRPr sz="1108" b="1"/>
            </a:lvl7pPr>
            <a:lvl8pPr marL="2215637" indent="0">
              <a:buNone/>
              <a:defRPr sz="1108" b="1"/>
            </a:lvl8pPr>
            <a:lvl9pPr marL="2532156" indent="0">
              <a:buNone/>
              <a:defRPr sz="1108" b="1"/>
            </a:lvl9pPr>
          </a:lstStyle>
          <a:p>
            <a:pPr lvl="0"/>
            <a:r>
              <a:rPr lang="en-US" dirty="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662" b="1"/>
            </a:lvl1pPr>
            <a:lvl2pPr marL="316520" indent="0">
              <a:buNone/>
              <a:defRPr sz="1385" b="1"/>
            </a:lvl2pPr>
            <a:lvl3pPr marL="633039" indent="0">
              <a:buNone/>
              <a:defRPr sz="1246" b="1"/>
            </a:lvl3pPr>
            <a:lvl4pPr marL="949559" indent="0">
              <a:buNone/>
              <a:defRPr sz="1108" b="1"/>
            </a:lvl4pPr>
            <a:lvl5pPr marL="1266078" indent="0">
              <a:buNone/>
              <a:defRPr sz="1108" b="1"/>
            </a:lvl5pPr>
            <a:lvl6pPr marL="1582598" indent="0">
              <a:buNone/>
              <a:defRPr sz="1108" b="1"/>
            </a:lvl6pPr>
            <a:lvl7pPr marL="1899117" indent="0">
              <a:buNone/>
              <a:defRPr sz="1108" b="1"/>
            </a:lvl7pPr>
            <a:lvl8pPr marL="2215637" indent="0">
              <a:buNone/>
              <a:defRPr sz="1108" b="1"/>
            </a:lvl8pPr>
            <a:lvl9pPr marL="2532156" indent="0">
              <a:buNone/>
              <a:defRPr sz="1108" b="1"/>
            </a:lvl9pPr>
          </a:lstStyle>
          <a:p>
            <a:pPr lvl="0"/>
            <a:r>
              <a:rPr lang="en-US" dirty="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968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55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648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215"/>
            </a:lvl1pPr>
          </a:lstStyle>
          <a:p>
            <a:r>
              <a:rPr lang="en-US" dirty="0"/>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215"/>
            </a:lvl1pPr>
            <a:lvl2pPr>
              <a:defRPr sz="1938"/>
            </a:lvl2pPr>
            <a:lvl3pPr>
              <a:defRPr sz="1662"/>
            </a:lvl3pPr>
            <a:lvl4pPr>
              <a:defRPr sz="1385"/>
            </a:lvl4pPr>
            <a:lvl5pPr>
              <a:defRPr sz="1385"/>
            </a:lvl5pPr>
            <a:lvl6pPr>
              <a:defRPr sz="1385"/>
            </a:lvl6pPr>
            <a:lvl7pPr>
              <a:defRPr sz="1385"/>
            </a:lvl7pPr>
            <a:lvl8pPr>
              <a:defRPr sz="1385"/>
            </a:lvl8pPr>
            <a:lvl9pPr>
              <a:defRPr sz="138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108"/>
            </a:lvl1pPr>
            <a:lvl2pPr marL="316520" indent="0">
              <a:buNone/>
              <a:defRPr sz="969"/>
            </a:lvl2pPr>
            <a:lvl3pPr marL="633039" indent="0">
              <a:buNone/>
              <a:defRPr sz="831"/>
            </a:lvl3pPr>
            <a:lvl4pPr marL="949559" indent="0">
              <a:buNone/>
              <a:defRPr sz="692"/>
            </a:lvl4pPr>
            <a:lvl5pPr marL="1266078" indent="0">
              <a:buNone/>
              <a:defRPr sz="692"/>
            </a:lvl5pPr>
            <a:lvl6pPr marL="1582598" indent="0">
              <a:buNone/>
              <a:defRPr sz="692"/>
            </a:lvl6pPr>
            <a:lvl7pPr marL="1899117" indent="0">
              <a:buNone/>
              <a:defRPr sz="692"/>
            </a:lvl7pPr>
            <a:lvl8pPr marL="2215637" indent="0">
              <a:buNone/>
              <a:defRPr sz="692"/>
            </a:lvl8pPr>
            <a:lvl9pPr marL="2532156" indent="0">
              <a:buNone/>
              <a:defRPr sz="692"/>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503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215"/>
            </a:lvl1pPr>
          </a:lstStyle>
          <a:p>
            <a:r>
              <a:rPr lang="en-US" dirty="0"/>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215"/>
            </a:lvl1pPr>
            <a:lvl2pPr marL="316520" indent="0">
              <a:buNone/>
              <a:defRPr sz="1938"/>
            </a:lvl2pPr>
            <a:lvl3pPr marL="633039" indent="0">
              <a:buNone/>
              <a:defRPr sz="1662"/>
            </a:lvl3pPr>
            <a:lvl4pPr marL="949559" indent="0">
              <a:buNone/>
              <a:defRPr sz="1385"/>
            </a:lvl4pPr>
            <a:lvl5pPr marL="1266078" indent="0">
              <a:buNone/>
              <a:defRPr sz="1385"/>
            </a:lvl5pPr>
            <a:lvl6pPr marL="1582598" indent="0">
              <a:buNone/>
              <a:defRPr sz="1385"/>
            </a:lvl6pPr>
            <a:lvl7pPr marL="1899117" indent="0">
              <a:buNone/>
              <a:defRPr sz="1385"/>
            </a:lvl7pPr>
            <a:lvl8pPr marL="2215637" indent="0">
              <a:buNone/>
              <a:defRPr sz="1385"/>
            </a:lvl8pPr>
            <a:lvl9pPr marL="2532156" indent="0">
              <a:buNone/>
              <a:defRPr sz="1385"/>
            </a:lvl9pPr>
          </a:lstStyle>
          <a:p>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108"/>
            </a:lvl1pPr>
            <a:lvl2pPr marL="316520" indent="0">
              <a:buNone/>
              <a:defRPr sz="969"/>
            </a:lvl2pPr>
            <a:lvl3pPr marL="633039" indent="0">
              <a:buNone/>
              <a:defRPr sz="831"/>
            </a:lvl3pPr>
            <a:lvl4pPr marL="949559" indent="0">
              <a:buNone/>
              <a:defRPr sz="692"/>
            </a:lvl4pPr>
            <a:lvl5pPr marL="1266078" indent="0">
              <a:buNone/>
              <a:defRPr sz="692"/>
            </a:lvl5pPr>
            <a:lvl6pPr marL="1582598" indent="0">
              <a:buNone/>
              <a:defRPr sz="692"/>
            </a:lvl6pPr>
            <a:lvl7pPr marL="1899117" indent="0">
              <a:buNone/>
              <a:defRPr sz="692"/>
            </a:lvl7pPr>
            <a:lvl8pPr marL="2215637" indent="0">
              <a:buNone/>
              <a:defRPr sz="692"/>
            </a:lvl8pPr>
            <a:lvl9pPr marL="2532156" indent="0">
              <a:buNone/>
              <a:defRPr sz="692"/>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914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831">
                <a:solidFill>
                  <a:schemeClr val="tx1">
                    <a:tint val="75000"/>
                  </a:schemeClr>
                </a:solidFill>
              </a:defRPr>
            </a:lvl1pPr>
          </a:lstStyle>
          <a:p>
            <a:fld id="{C764DE79-268F-4C1A-8933-263129D2AF90}" type="datetimeFigureOut">
              <a:rPr lang="en-US" dirty="0"/>
              <a:t>10/18/2020</a:t>
            </a:fld>
            <a:endParaRPr lang="en-US"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83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83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26133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Interface_design" TargetMode="External"/><Relationship Id="rId3" Type="http://schemas.openxmlformats.org/officeDocument/2006/relationships/hyperlink" Target="http://en.wikipedia.org/wiki/Software_development" TargetMode="External"/><Relationship Id="rId7" Type="http://schemas.openxmlformats.org/officeDocument/2006/relationships/hyperlink" Target="http://en.wikipedia.org/wiki/Software_architecture" TargetMode="External"/><Relationship Id="rId2" Type="http://schemas.openxmlformats.org/officeDocument/2006/relationships/hyperlink" Target="http://en.wikipedia.org/wiki/Software" TargetMode="External"/><Relationship Id="rId1" Type="http://schemas.openxmlformats.org/officeDocument/2006/relationships/slideLayout" Target="../slideLayouts/slideLayout2.xml"/><Relationship Id="rId6" Type="http://schemas.openxmlformats.org/officeDocument/2006/relationships/hyperlink" Target="http://en.wikipedia.org/wiki/Data_structures" TargetMode="External"/><Relationship Id="rId5" Type="http://schemas.openxmlformats.org/officeDocument/2006/relationships/hyperlink" Target="http://en.wikipedia.org/wiki/Data_object" TargetMode="External"/><Relationship Id="rId4" Type="http://schemas.openxmlformats.org/officeDocument/2006/relationships/hyperlink" Target="http://en.wikipedia.org/wiki/Data-driven_design" TargetMode="External"/><Relationship Id="rId9" Type="http://schemas.openxmlformats.org/officeDocument/2006/relationships/hyperlink" Target="http://en.wikipedia.org/wiki/Procedural_desig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javatpoint.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65" y="3112134"/>
            <a:ext cx="6767483" cy="3211012"/>
          </a:xfrm>
        </p:spPr>
        <p:txBody>
          <a:bodyPr>
            <a:normAutofit fontScale="90000"/>
          </a:bodyPr>
          <a:lstStyle/>
          <a:p>
            <a:r>
              <a:rPr lang="en-US" sz="3200" dirty="0">
                <a:latin typeface="Comic Sans MS"/>
              </a:rPr>
              <a:t>Summer Training Report</a:t>
            </a:r>
            <a:br>
              <a:rPr lang="en-US" sz="3200" dirty="0">
                <a:latin typeface="Comic Sans MS"/>
              </a:rPr>
            </a:br>
            <a:r>
              <a:rPr lang="en-US" sz="3200" dirty="0">
                <a:latin typeface="Comic Sans MS"/>
              </a:rPr>
              <a:t>On</a:t>
            </a:r>
            <a:br>
              <a:rPr lang="en-US" sz="3200" dirty="0">
                <a:latin typeface="Comic Sans MS"/>
              </a:rPr>
            </a:br>
            <a:r>
              <a:rPr lang="en-US" sz="3200">
                <a:latin typeface="Comic Sans MS"/>
              </a:rPr>
              <a:t> Bajao Music player App</a:t>
            </a:r>
            <a:br>
              <a:rPr lang="en-US" sz="3200" dirty="0">
                <a:latin typeface="Comic Sans MS"/>
              </a:rPr>
            </a:br>
            <a:br>
              <a:rPr lang="en-US" sz="3200" dirty="0">
                <a:latin typeface="Comic Sans MS"/>
              </a:rPr>
            </a:br>
            <a:r>
              <a:rPr lang="en-US" sz="2000" dirty="0">
                <a:latin typeface="Comic Sans MS"/>
              </a:rPr>
              <a:t>Submitted by -</a:t>
            </a:r>
            <a:br>
              <a:rPr lang="en-US" sz="2000" dirty="0">
                <a:latin typeface="Comic Sans MS"/>
              </a:rPr>
            </a:br>
            <a:r>
              <a:rPr lang="en-US" sz="2000" dirty="0">
                <a:latin typeface="Comic Sans MS"/>
              </a:rPr>
              <a:t>Siddhant Gupta (181500708)</a:t>
            </a:r>
            <a:br>
              <a:rPr lang="en-US" sz="2000" dirty="0">
                <a:latin typeface="Comic Sans MS"/>
              </a:rPr>
            </a:br>
            <a:r>
              <a:rPr lang="en-US" sz="2000" dirty="0">
                <a:latin typeface="Comic Sans MS"/>
              </a:rPr>
              <a:t>Prashant Tomar (181500492)</a:t>
            </a:r>
            <a:br>
              <a:rPr lang="en-US" sz="2000" dirty="0">
                <a:latin typeface="Comic Sans MS"/>
              </a:rPr>
            </a:br>
            <a:r>
              <a:rPr lang="en-US" sz="2000" dirty="0">
                <a:latin typeface="Comic Sans MS"/>
              </a:rPr>
              <a:t>Siddhant Anand (181500707)</a:t>
            </a:r>
            <a:br>
              <a:rPr lang="en-US" sz="2000" dirty="0">
                <a:latin typeface="Comic Sans MS"/>
              </a:rPr>
            </a:br>
            <a:r>
              <a:rPr lang="en-US" sz="2000" dirty="0">
                <a:latin typeface="Comic Sans MS"/>
              </a:rPr>
              <a:t>Hashir Khan (181500387)</a:t>
            </a:r>
          </a:p>
        </p:txBody>
      </p:sp>
      <p:sp>
        <p:nvSpPr>
          <p:cNvPr id="3" name="Subtitle 2"/>
          <p:cNvSpPr>
            <a:spLocks noGrp="1"/>
          </p:cNvSpPr>
          <p:nvPr>
            <p:ph type="subTitle" idx="1"/>
          </p:nvPr>
        </p:nvSpPr>
        <p:spPr>
          <a:xfrm>
            <a:off x="530238" y="6551601"/>
            <a:ext cx="5817407" cy="3170928"/>
          </a:xfrm>
        </p:spPr>
        <p:txBody>
          <a:bodyPr vert="horz" lIns="91440" tIns="45720" rIns="91440" bIns="45720" rtlCol="0" anchor="t">
            <a:normAutofit/>
          </a:bodyPr>
          <a:lstStyle/>
          <a:p>
            <a:r>
              <a:rPr lang="en-US" sz="2400" dirty="0">
                <a:latin typeface="Comic Sans MS"/>
                <a:cs typeface="Calibri"/>
              </a:rPr>
              <a:t>Department of Computer Engineering And Application</a:t>
            </a:r>
            <a:endParaRPr lang="en-US" sz="1650" dirty="0">
              <a:latin typeface="Calibri" panose="020F0502020204030204"/>
              <a:cs typeface="Calibri"/>
            </a:endParaRPr>
          </a:p>
          <a:p>
            <a:r>
              <a:rPr lang="en-US" sz="2400" dirty="0">
                <a:latin typeface="Comic Sans MS"/>
                <a:cs typeface="Calibri"/>
              </a:rPr>
              <a:t>Institute of Engineering And Technology</a:t>
            </a:r>
          </a:p>
          <a:p>
            <a:r>
              <a:rPr lang="en-US" sz="2400" dirty="0">
                <a:latin typeface="Comic Sans MS"/>
                <a:cs typeface="Calibri"/>
              </a:rPr>
              <a:t>GLA University</a:t>
            </a:r>
          </a:p>
          <a:p>
            <a:r>
              <a:rPr lang="en-US" sz="2400" dirty="0">
                <a:latin typeface="Comic Sans MS"/>
                <a:cs typeface="Calibri"/>
              </a:rPr>
              <a:t>Mathura – 281406, India </a:t>
            </a:r>
          </a:p>
          <a:p>
            <a:r>
              <a:rPr lang="en-US" sz="2400" dirty="0">
                <a:latin typeface="Comic Sans MS"/>
                <a:cs typeface="Calibri"/>
              </a:rPr>
              <a:t>2020</a:t>
            </a:r>
          </a:p>
        </p:txBody>
      </p:sp>
      <p:pic>
        <p:nvPicPr>
          <p:cNvPr id="4" name="Picture 4" descr="Logo, company name&#10;&#10;Description automatically generated">
            <a:extLst>
              <a:ext uri="{FF2B5EF4-FFF2-40B4-BE49-F238E27FC236}">
                <a16:creationId xmlns:a16="http://schemas.microsoft.com/office/drawing/2014/main" id="{0DC356F7-E1E3-4D45-8DB1-3DDE6D745676}"/>
              </a:ext>
            </a:extLst>
          </p:cNvPr>
          <p:cNvPicPr>
            <a:picLocks noChangeAspect="1"/>
          </p:cNvPicPr>
          <p:nvPr/>
        </p:nvPicPr>
        <p:blipFill>
          <a:blip r:embed="rId2"/>
          <a:stretch>
            <a:fillRect/>
          </a:stretch>
        </p:blipFill>
        <p:spPr>
          <a:xfrm>
            <a:off x="1172071" y="181881"/>
            <a:ext cx="4672422" cy="27137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CF3F-3E60-4994-BD8A-8274C57AB512}"/>
              </a:ext>
            </a:extLst>
          </p:cNvPr>
          <p:cNvSpPr>
            <a:spLocks noGrp="1"/>
          </p:cNvSpPr>
          <p:nvPr>
            <p:ph type="title"/>
          </p:nvPr>
        </p:nvSpPr>
        <p:spPr>
          <a:xfrm flipV="1">
            <a:off x="471488" y="-3118461"/>
            <a:ext cx="5915025" cy="2443938"/>
          </a:xfrm>
        </p:spPr>
        <p:txBody>
          <a:bodyPr/>
          <a:lstStyle/>
          <a:p>
            <a:endParaRPr lang="en-US"/>
          </a:p>
        </p:txBody>
      </p:sp>
      <p:sp>
        <p:nvSpPr>
          <p:cNvPr id="3" name="Content Placeholder 2">
            <a:extLst>
              <a:ext uri="{FF2B5EF4-FFF2-40B4-BE49-F238E27FC236}">
                <a16:creationId xmlns:a16="http://schemas.microsoft.com/office/drawing/2014/main" id="{F4608744-F769-4895-9930-30E65CAF552F}"/>
              </a:ext>
            </a:extLst>
          </p:cNvPr>
          <p:cNvSpPr>
            <a:spLocks noGrp="1"/>
          </p:cNvSpPr>
          <p:nvPr>
            <p:ph idx="1"/>
          </p:nvPr>
        </p:nvSpPr>
        <p:spPr>
          <a:xfrm>
            <a:off x="471488" y="219950"/>
            <a:ext cx="5915025" cy="9058946"/>
          </a:xfrm>
        </p:spPr>
        <p:txBody>
          <a:bodyPr vert="horz" lIns="91440" tIns="45720" rIns="91440" bIns="45720" rtlCol="0" anchor="t">
            <a:normAutofit fontScale="62500" lnSpcReduction="20000"/>
          </a:bodyPr>
          <a:lstStyle/>
          <a:p>
            <a:pPr algn="just"/>
            <a:r>
              <a:rPr lang="en-US" b="1" dirty="0">
                <a:ea typeface="+mn-lt"/>
                <a:cs typeface="+mn-lt"/>
              </a:rPr>
              <a:t>2.2.2 Economic feasibility:</a:t>
            </a:r>
            <a:endParaRPr lang="en-US" dirty="0">
              <a:cs typeface="Calibri" panose="020F0502020204030204"/>
            </a:endParaRPr>
          </a:p>
          <a:p>
            <a:pPr algn="just"/>
            <a:r>
              <a:rPr lang="en-US" dirty="0">
                <a:ea typeface="+mn-lt"/>
                <a:cs typeface="+mn-lt"/>
              </a:rPr>
              <a:t>Economic analysis is the most frequently used technique for evaluating the effectiveness of a proposed system. More commonly known as cost/benefit analysis: the procedure is to determine the benefits and saving that are expected from a proposed system and compare them with cost. If benefits outweighs cost, a decision is taken to design and implement the system. Otherwise, further justification or alternative in the proposed system will have to be made if it is to have a chance of being approved. This is an ongoing effort that improves in accuracy at each phase of the system life cycle.</a:t>
            </a:r>
            <a:endParaRPr lang="en-US" dirty="0"/>
          </a:p>
          <a:p>
            <a:pPr algn="just"/>
            <a:r>
              <a:rPr lang="en-US" dirty="0">
                <a:ea typeface="+mn-lt"/>
                <a:cs typeface="+mn-lt"/>
              </a:rPr>
              <a:t>At present Company has ten systems with following configuration:</a:t>
            </a:r>
            <a:endParaRPr lang="en-US" dirty="0"/>
          </a:p>
          <a:p>
            <a:pPr algn="just"/>
            <a:r>
              <a:rPr lang="en-US" dirty="0">
                <a:ea typeface="+mn-lt"/>
                <a:cs typeface="+mn-lt"/>
              </a:rPr>
              <a:t>•    Ram 4 GB or above for fast execution and reliability</a:t>
            </a:r>
            <a:endParaRPr lang="en-US" dirty="0"/>
          </a:p>
          <a:p>
            <a:pPr algn="just"/>
            <a:r>
              <a:rPr lang="en-US" dirty="0">
                <a:ea typeface="+mn-lt"/>
                <a:cs typeface="+mn-lt"/>
              </a:rPr>
              <a:t>•    MOTHER Board x64 based PC</a:t>
            </a:r>
            <a:endParaRPr lang="en-US" dirty="0"/>
          </a:p>
          <a:p>
            <a:pPr algn="just"/>
            <a:r>
              <a:rPr lang="en-US" dirty="0">
                <a:ea typeface="+mn-lt"/>
                <a:cs typeface="+mn-lt"/>
              </a:rPr>
              <a:t>•    Color Monitor 14” and 17”</a:t>
            </a:r>
            <a:endParaRPr lang="en-US" dirty="0"/>
          </a:p>
          <a:p>
            <a:pPr algn="just"/>
            <a:r>
              <a:rPr lang="en-US" dirty="0">
                <a:ea typeface="+mn-lt"/>
                <a:cs typeface="+mn-lt"/>
              </a:rPr>
              <a:t>•    Hard Disk 100 GB</a:t>
            </a:r>
            <a:endParaRPr lang="en-US" dirty="0"/>
          </a:p>
          <a:p>
            <a:pPr algn="just"/>
            <a:r>
              <a:rPr lang="en-US" dirty="0">
                <a:ea typeface="+mn-lt"/>
                <a:cs typeface="+mn-lt"/>
              </a:rPr>
              <a:t>•    Hence the economic feasibility is very good.</a:t>
            </a:r>
            <a:endParaRPr lang="en-US" dirty="0"/>
          </a:p>
          <a:p>
            <a:pPr algn="just"/>
            <a:r>
              <a:rPr lang="en-US" b="1" dirty="0">
                <a:ea typeface="+mn-lt"/>
                <a:cs typeface="+mn-lt"/>
              </a:rPr>
              <a:t>2.3 Analysis</a:t>
            </a:r>
            <a:endParaRPr lang="en-US" dirty="0"/>
          </a:p>
          <a:p>
            <a:pPr algn="just"/>
            <a:r>
              <a:rPr lang="en-US" dirty="0">
                <a:ea typeface="+mn-lt"/>
                <a:cs typeface="+mn-lt"/>
              </a:rPr>
              <a:t>System analysis is the first step towards the software building process. The purpose of system analysis is to understand the system requirements, identify the data, functional and behavioral requirements and building the models of the system for better understanding of the system.</a:t>
            </a:r>
            <a:endParaRPr lang="en-US" dirty="0"/>
          </a:p>
          <a:p>
            <a:pPr algn="just"/>
            <a:r>
              <a:rPr lang="en-US" dirty="0">
                <a:ea typeface="+mn-lt"/>
                <a:cs typeface="+mn-lt"/>
              </a:rPr>
              <a:t>In the process of system analysis one should first understand that, what the present system is and how it works (i.e. processes). After analyzing these points we become able to identify the problems in the present system. Upon evaluating current problems and desired information (input and output to the system), the analyst looks towards one or more solutions. To begin with, the data objects, processing functions, and behavior of the system are defined in detail. After this models, from three different aspects of the system-data, function and behavior. The models created during the system analysis process helps in better understanding of data and control flow, functional processing, operational behavioral and information content.</a:t>
            </a:r>
            <a:endParaRPr lang="en-US" dirty="0"/>
          </a:p>
          <a:p>
            <a:endParaRPr lang="en-US" dirty="0">
              <a:cs typeface="Calibri"/>
            </a:endParaRPr>
          </a:p>
        </p:txBody>
      </p:sp>
    </p:spTree>
    <p:extLst>
      <p:ext uri="{BB962C8B-B14F-4D97-AF65-F5344CB8AC3E}">
        <p14:creationId xmlns:p14="http://schemas.microsoft.com/office/powerpoint/2010/main" val="325392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BBCD-9DF7-4AEA-8848-3095E17B6ACD}"/>
              </a:ext>
            </a:extLst>
          </p:cNvPr>
          <p:cNvSpPr>
            <a:spLocks noGrp="1"/>
          </p:cNvSpPr>
          <p:nvPr>
            <p:ph type="title"/>
          </p:nvPr>
        </p:nvSpPr>
        <p:spPr>
          <a:xfrm>
            <a:off x="471488" y="527405"/>
            <a:ext cx="5915025" cy="105206"/>
          </a:xfrm>
        </p:spPr>
        <p:txBody>
          <a:bodyPr>
            <a:normAutofit fontScale="90000"/>
          </a:bodyPr>
          <a:lstStyle/>
          <a:p>
            <a:r>
              <a:rPr lang="en-US" dirty="0">
                <a:cs typeface="Calibri Light"/>
              </a:rPr>
              <a:t>Software Design</a:t>
            </a:r>
            <a:endParaRPr lang="en-US" dirty="0"/>
          </a:p>
        </p:txBody>
      </p:sp>
      <p:sp>
        <p:nvSpPr>
          <p:cNvPr id="3" name="Content Placeholder 2">
            <a:extLst>
              <a:ext uri="{FF2B5EF4-FFF2-40B4-BE49-F238E27FC236}">
                <a16:creationId xmlns:a16="http://schemas.microsoft.com/office/drawing/2014/main" id="{7E723F9C-8A05-4C98-A600-39AF7EB251B1}"/>
              </a:ext>
            </a:extLst>
          </p:cNvPr>
          <p:cNvSpPr>
            <a:spLocks noGrp="1"/>
          </p:cNvSpPr>
          <p:nvPr>
            <p:ph idx="1"/>
          </p:nvPr>
        </p:nvSpPr>
        <p:spPr>
          <a:xfrm>
            <a:off x="471488" y="1210550"/>
            <a:ext cx="5915025" cy="7711730"/>
          </a:xfrm>
        </p:spPr>
        <p:txBody>
          <a:bodyPr vert="horz" lIns="91440" tIns="45720" rIns="91440" bIns="45720" rtlCol="0" anchor="t">
            <a:noAutofit/>
          </a:bodyPr>
          <a:lstStyle/>
          <a:p>
            <a:pPr algn="just"/>
            <a:r>
              <a:rPr lang="en-US" sz="1600" dirty="0">
                <a:ea typeface="+mn-lt"/>
                <a:cs typeface="+mn-lt"/>
              </a:rPr>
              <a:t>A software design document (SDD) is a written description of a</a:t>
            </a:r>
            <a:r>
              <a:rPr lang="en-US" sz="1600" dirty="0">
                <a:ea typeface="+mn-lt"/>
                <a:cs typeface="+mn-lt"/>
                <a:hlinkClick r:id="rId2"/>
              </a:rPr>
              <a:t> software p</a:t>
            </a:r>
            <a:r>
              <a:rPr lang="en-US" sz="1600" dirty="0" err="1">
                <a:ea typeface="+mn-lt"/>
                <a:cs typeface="+mn-lt"/>
              </a:rPr>
              <a:t>roduct</a:t>
            </a:r>
            <a:r>
              <a:rPr lang="en-US" sz="1600" dirty="0">
                <a:ea typeface="+mn-lt"/>
                <a:cs typeface="+mn-lt"/>
              </a:rPr>
              <a:t>, that a software designer writes in order to give a</a:t>
            </a:r>
            <a:r>
              <a:rPr lang="en-US" sz="1600" dirty="0">
                <a:ea typeface="+mn-lt"/>
                <a:cs typeface="+mn-lt"/>
                <a:hlinkClick r:id="rId3"/>
              </a:rPr>
              <a:t> software development </a:t>
            </a:r>
            <a:r>
              <a:rPr lang="en-US" sz="1600" dirty="0">
                <a:ea typeface="+mn-lt"/>
                <a:cs typeface="+mn-lt"/>
              </a:rPr>
              <a:t>team overall guidance to the architecture of the software project. An SDD usually accompanies an architecture diagram with pointers to detailed feature specifications of smaller pieces of the design. Practically, a design document is required to coordinate a large team under a single vision. A design document needs to be a stable reference, outlining all parts of the software and how they will work. The document is commanded to give a fairly complete description, while maintaining a high-level view of the software.</a:t>
            </a:r>
          </a:p>
          <a:p>
            <a:pPr algn="just"/>
            <a:r>
              <a:rPr lang="en-US" sz="1600" dirty="0">
                <a:ea typeface="+mn-lt"/>
                <a:cs typeface="+mn-lt"/>
              </a:rPr>
              <a:t>There are two kinds of design documents called HLDD (high-level design document) and LLDD (low-level design document).</a:t>
            </a:r>
            <a:endParaRPr lang="en-US" sz="1600" dirty="0">
              <a:cs typeface="Calibri"/>
            </a:endParaRPr>
          </a:p>
          <a:p>
            <a:pPr algn="just"/>
            <a:r>
              <a:rPr lang="en-US" sz="1600" dirty="0">
                <a:ea typeface="+mn-lt"/>
                <a:cs typeface="+mn-lt"/>
              </a:rPr>
              <a:t>The SDD contains the following documents:</a:t>
            </a:r>
            <a:endParaRPr lang="en-US" sz="1600" dirty="0">
              <a:cs typeface="Calibri"/>
            </a:endParaRPr>
          </a:p>
          <a:p>
            <a:pPr algn="just"/>
            <a:r>
              <a:rPr lang="en-US" sz="1600" dirty="0">
                <a:ea typeface="+mn-lt"/>
                <a:cs typeface="+mn-lt"/>
              </a:rPr>
              <a:t>1.    The</a:t>
            </a:r>
            <a:r>
              <a:rPr lang="en-US" sz="1600" dirty="0">
                <a:ea typeface="+mn-lt"/>
                <a:cs typeface="+mn-lt"/>
                <a:hlinkClick r:id="rId4"/>
              </a:rPr>
              <a:t> </a:t>
            </a:r>
            <a:r>
              <a:rPr lang="en-US" sz="1600" b="1" dirty="0">
                <a:ea typeface="+mn-lt"/>
                <a:cs typeface="+mn-lt"/>
                <a:hlinkClick r:id="rId4"/>
              </a:rPr>
              <a:t>data design </a:t>
            </a:r>
            <a:r>
              <a:rPr lang="en-US" sz="1600" dirty="0">
                <a:ea typeface="+mn-lt"/>
                <a:cs typeface="+mn-lt"/>
                <a:hlinkClick r:id="rId4"/>
              </a:rPr>
              <a:t>d</a:t>
            </a:r>
            <a:r>
              <a:rPr lang="en-US" sz="1600" dirty="0">
                <a:ea typeface="+mn-lt"/>
                <a:cs typeface="+mn-lt"/>
              </a:rPr>
              <a:t>escribes structures that reside within the software. Attributes and relationships between</a:t>
            </a:r>
            <a:r>
              <a:rPr lang="en-US" sz="1600" dirty="0">
                <a:ea typeface="+mn-lt"/>
                <a:cs typeface="+mn-lt"/>
                <a:hlinkClick r:id="rId5"/>
              </a:rPr>
              <a:t> data objects d</a:t>
            </a:r>
            <a:r>
              <a:rPr lang="en-US" sz="1600" dirty="0" err="1">
                <a:ea typeface="+mn-lt"/>
                <a:cs typeface="+mn-lt"/>
              </a:rPr>
              <a:t>ictate</a:t>
            </a:r>
            <a:r>
              <a:rPr lang="en-US" sz="1600" dirty="0">
                <a:ea typeface="+mn-lt"/>
                <a:cs typeface="+mn-lt"/>
              </a:rPr>
              <a:t> the choice o</a:t>
            </a:r>
            <a:r>
              <a:rPr lang="en-US" sz="1600" dirty="0">
                <a:ea typeface="+mn-lt"/>
                <a:cs typeface="+mn-lt"/>
                <a:hlinkClick r:id="rId6"/>
              </a:rPr>
              <a:t>f data structures.</a:t>
            </a:r>
            <a:endParaRPr lang="en-US" sz="1600" dirty="0">
              <a:ea typeface="+mn-lt"/>
              <a:cs typeface="+mn-lt"/>
            </a:endParaRPr>
          </a:p>
          <a:p>
            <a:pPr algn="just"/>
            <a:r>
              <a:rPr lang="en-US" sz="1600" dirty="0">
                <a:ea typeface="+mn-lt"/>
                <a:cs typeface="+mn-lt"/>
              </a:rPr>
              <a:t>2.    The</a:t>
            </a:r>
            <a:r>
              <a:rPr lang="en-US" sz="1600" dirty="0">
                <a:ea typeface="+mn-lt"/>
                <a:cs typeface="+mn-lt"/>
                <a:hlinkClick r:id="rId7"/>
              </a:rPr>
              <a:t> </a:t>
            </a:r>
            <a:r>
              <a:rPr lang="en-US" sz="1600" b="1" dirty="0">
                <a:ea typeface="+mn-lt"/>
                <a:cs typeface="+mn-lt"/>
                <a:hlinkClick r:id="rId7"/>
              </a:rPr>
              <a:t>architecture design </a:t>
            </a:r>
            <a:r>
              <a:rPr lang="en-US" sz="1600" dirty="0">
                <a:ea typeface="+mn-lt"/>
                <a:cs typeface="+mn-lt"/>
              </a:rPr>
              <a:t>uses information flowing characteristics, and maps them into the program structure. The transformation mapping method is applied to exhibit distinct boundaries between incoming and outgoing data. The data flow diagrams allocate control input, processing and output along three separate modules.</a:t>
            </a:r>
            <a:endParaRPr lang="en-US" sz="1600" dirty="0">
              <a:cs typeface="Calibri"/>
            </a:endParaRPr>
          </a:p>
          <a:p>
            <a:pPr algn="just"/>
            <a:r>
              <a:rPr lang="en-US" sz="1600" dirty="0">
                <a:ea typeface="+mn-lt"/>
                <a:cs typeface="+mn-lt"/>
              </a:rPr>
              <a:t>3.    The</a:t>
            </a:r>
            <a:r>
              <a:rPr lang="en-US" sz="1600" dirty="0">
                <a:ea typeface="+mn-lt"/>
                <a:cs typeface="+mn-lt"/>
                <a:hlinkClick r:id="rId8"/>
              </a:rPr>
              <a:t> </a:t>
            </a:r>
            <a:r>
              <a:rPr lang="en-US" sz="1600" b="1" dirty="0">
                <a:ea typeface="+mn-lt"/>
                <a:cs typeface="+mn-lt"/>
                <a:hlinkClick r:id="rId8"/>
              </a:rPr>
              <a:t>interface design </a:t>
            </a:r>
            <a:r>
              <a:rPr lang="en-US" sz="1600" dirty="0">
                <a:ea typeface="+mn-lt"/>
                <a:cs typeface="+mn-lt"/>
                <a:hlinkClick r:id="rId8"/>
              </a:rPr>
              <a:t>d</a:t>
            </a:r>
            <a:r>
              <a:rPr lang="en-US" sz="1600" dirty="0">
                <a:ea typeface="+mn-lt"/>
                <a:cs typeface="+mn-lt"/>
              </a:rPr>
              <a:t>escribes internal and external program interfaces, as well as the design of human interface. Internal and external interface designs are based on the information obtained from the analysis model.</a:t>
            </a:r>
            <a:endParaRPr lang="en-US" sz="1600" dirty="0">
              <a:cs typeface="Calibri"/>
            </a:endParaRPr>
          </a:p>
          <a:p>
            <a:pPr algn="just"/>
            <a:r>
              <a:rPr lang="en-US" sz="1600" dirty="0">
                <a:ea typeface="+mn-lt"/>
                <a:cs typeface="+mn-lt"/>
              </a:rPr>
              <a:t>4.    The</a:t>
            </a:r>
            <a:r>
              <a:rPr lang="en-US" sz="1600" dirty="0">
                <a:ea typeface="+mn-lt"/>
                <a:cs typeface="+mn-lt"/>
                <a:hlinkClick r:id="rId9"/>
              </a:rPr>
              <a:t> </a:t>
            </a:r>
            <a:r>
              <a:rPr lang="en-US" sz="1600" b="1" dirty="0">
                <a:ea typeface="+mn-lt"/>
                <a:cs typeface="+mn-lt"/>
                <a:hlinkClick r:id="rId9"/>
              </a:rPr>
              <a:t>procedural design </a:t>
            </a:r>
            <a:r>
              <a:rPr lang="en-US" sz="1600" dirty="0">
                <a:ea typeface="+mn-lt"/>
                <a:cs typeface="+mn-lt"/>
              </a:rPr>
              <a:t>describes structured programming concepts using graphical, tabular and textual notations. These design mediums enable the designer to represent procedural detail that facilitates translation to code. This blueprint for implementation forms the basis for all subsequent software engineering worked.</a:t>
            </a:r>
            <a:endParaRPr lang="en-US" sz="1600" dirty="0">
              <a:cs typeface="Calibri"/>
            </a:endParaRPr>
          </a:p>
          <a:p>
            <a:endParaRPr lang="en-US" sz="1600" dirty="0">
              <a:cs typeface="Calibri"/>
            </a:endParaRPr>
          </a:p>
        </p:txBody>
      </p:sp>
    </p:spTree>
    <p:extLst>
      <p:ext uri="{BB962C8B-B14F-4D97-AF65-F5344CB8AC3E}">
        <p14:creationId xmlns:p14="http://schemas.microsoft.com/office/powerpoint/2010/main" val="147228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B6F1-A967-450C-BB86-A6BB53760D74}"/>
              </a:ext>
            </a:extLst>
          </p:cNvPr>
          <p:cNvSpPr>
            <a:spLocks noGrp="1"/>
          </p:cNvSpPr>
          <p:nvPr>
            <p:ph type="title"/>
          </p:nvPr>
        </p:nvSpPr>
        <p:spPr>
          <a:xfrm>
            <a:off x="471488" y="-951891"/>
            <a:ext cx="5915025" cy="224078"/>
          </a:xfrm>
        </p:spPr>
        <p:txBody>
          <a:bodyPr>
            <a:normAutofit fontScale="90000"/>
          </a:bodyPr>
          <a:lstStyle/>
          <a:p>
            <a:endParaRPr lang="en-US" dirty="0">
              <a:cs typeface="Calibri Light"/>
            </a:endParaRPr>
          </a:p>
        </p:txBody>
      </p:sp>
      <p:sp>
        <p:nvSpPr>
          <p:cNvPr id="3" name="Content Placeholder 2">
            <a:extLst>
              <a:ext uri="{FF2B5EF4-FFF2-40B4-BE49-F238E27FC236}">
                <a16:creationId xmlns:a16="http://schemas.microsoft.com/office/drawing/2014/main" id="{F849BDDA-C740-4F8C-ADA0-DD7EC7D261DE}"/>
              </a:ext>
            </a:extLst>
          </p:cNvPr>
          <p:cNvSpPr>
            <a:spLocks noGrp="1"/>
          </p:cNvSpPr>
          <p:nvPr>
            <p:ph idx="1"/>
          </p:nvPr>
        </p:nvSpPr>
        <p:spPr>
          <a:xfrm>
            <a:off x="471488" y="576566"/>
            <a:ext cx="5915025" cy="6245642"/>
          </a:xfrm>
        </p:spPr>
        <p:txBody>
          <a:bodyPr vert="horz" lIns="91440" tIns="45720" rIns="91440" bIns="45720" rtlCol="0" anchor="t">
            <a:normAutofit fontScale="85000" lnSpcReduction="20000"/>
          </a:bodyPr>
          <a:lstStyle/>
          <a:p>
            <a:pPr algn="just"/>
            <a:r>
              <a:rPr lang="en-US" b="1" dirty="0">
                <a:ea typeface="+mn-lt"/>
                <a:cs typeface="+mn-lt"/>
              </a:rPr>
              <a:t>3.1 Data Flow Diagram (DFD)</a:t>
            </a:r>
            <a:endParaRPr lang="en-US" dirty="0">
              <a:cs typeface="Calibri" panose="020F0502020204030204"/>
            </a:endParaRPr>
          </a:p>
          <a:p>
            <a:pPr algn="just"/>
            <a:r>
              <a:rPr lang="en-US" dirty="0">
                <a:ea typeface="+mn-lt"/>
                <a:cs typeface="+mn-lt"/>
              </a:rPr>
              <a:t>The Data Flow Diagram (DFD) is a graphical representation of the flow of data through an information system. It enables you to represent the processes in your information system from the viewpoint of data. The DFD lets you visualize how the system operates, what the system accomplishes and how it will be implemented, when it is refined with further specification.</a:t>
            </a:r>
            <a:endParaRPr lang="en-US" dirty="0"/>
          </a:p>
          <a:p>
            <a:pPr algn="just"/>
            <a:r>
              <a:rPr lang="en-US" dirty="0">
                <a:ea typeface="+mn-lt"/>
                <a:cs typeface="+mn-lt"/>
              </a:rPr>
              <a:t>• Data flow diagrams are used by systems analysts to design </a:t>
            </a:r>
            <a:r>
              <a:rPr lang="en-US" dirty="0" err="1">
                <a:ea typeface="+mn-lt"/>
                <a:cs typeface="+mn-lt"/>
              </a:rPr>
              <a:t>informationprocessing</a:t>
            </a:r>
            <a:r>
              <a:rPr lang="en-US" dirty="0">
                <a:ea typeface="+mn-lt"/>
                <a:cs typeface="+mn-lt"/>
              </a:rPr>
              <a:t> systems but also as a way to model whole organizations. You build a DFD at the very beginning of your business process modeling in order to model the functions your system has to carry out and the interaction between those functions together with focusing on data exchanges between processes. You can associate data with conceptual, logical, and physical data models and object-oriented models.</a:t>
            </a:r>
            <a:endParaRPr lang="en-US" dirty="0"/>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CC0B7EF7-5C04-4183-89A9-9E840F3847B3}"/>
              </a:ext>
            </a:extLst>
          </p:cNvPr>
          <p:cNvPicPr>
            <a:picLocks noChangeAspect="1"/>
          </p:cNvPicPr>
          <p:nvPr/>
        </p:nvPicPr>
        <p:blipFill>
          <a:blip r:embed="rId2"/>
          <a:stretch>
            <a:fillRect/>
          </a:stretch>
        </p:blipFill>
        <p:spPr>
          <a:xfrm>
            <a:off x="723714" y="6691166"/>
            <a:ext cx="5426835" cy="2995587"/>
          </a:xfrm>
          <a:prstGeom prst="rect">
            <a:avLst/>
          </a:prstGeom>
        </p:spPr>
      </p:pic>
    </p:spTree>
    <p:extLst>
      <p:ext uri="{BB962C8B-B14F-4D97-AF65-F5344CB8AC3E}">
        <p14:creationId xmlns:p14="http://schemas.microsoft.com/office/powerpoint/2010/main" val="159214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C135-21C1-4CEB-983C-1B995057FAEC}"/>
              </a:ext>
            </a:extLst>
          </p:cNvPr>
          <p:cNvSpPr>
            <a:spLocks noGrp="1"/>
          </p:cNvSpPr>
          <p:nvPr>
            <p:ph type="title"/>
          </p:nvPr>
        </p:nvSpPr>
        <p:spPr>
          <a:xfrm>
            <a:off x="471488" y="38709"/>
            <a:ext cx="5915025" cy="448614"/>
          </a:xfrm>
        </p:spPr>
        <p:txBody>
          <a:bodyPr>
            <a:normAutofit/>
          </a:bodyPr>
          <a:lstStyle/>
          <a:p>
            <a:r>
              <a:rPr lang="en-US" sz="1800" dirty="0">
                <a:cs typeface="Calibri Light"/>
              </a:rPr>
              <a:t>DFD Level 0 and DFD Level 1</a:t>
            </a:r>
          </a:p>
        </p:txBody>
      </p:sp>
      <p:pic>
        <p:nvPicPr>
          <p:cNvPr id="4" name="Picture 4" descr="Diagram, schematic&#10;&#10;Description automatically generated">
            <a:extLst>
              <a:ext uri="{FF2B5EF4-FFF2-40B4-BE49-F238E27FC236}">
                <a16:creationId xmlns:a16="http://schemas.microsoft.com/office/drawing/2014/main" id="{13E4BD5A-31AF-4152-B07C-BA274E0FE747}"/>
              </a:ext>
            </a:extLst>
          </p:cNvPr>
          <p:cNvPicPr>
            <a:picLocks noGrp="1" noChangeAspect="1"/>
          </p:cNvPicPr>
          <p:nvPr>
            <p:ph idx="1"/>
          </p:nvPr>
        </p:nvPicPr>
        <p:blipFill>
          <a:blip r:embed="rId2"/>
          <a:stretch>
            <a:fillRect/>
          </a:stretch>
        </p:blipFill>
        <p:spPr>
          <a:xfrm>
            <a:off x="471488" y="1140008"/>
            <a:ext cx="5915025" cy="3335678"/>
          </a:xfrm>
        </p:spPr>
      </p:pic>
      <p:pic>
        <p:nvPicPr>
          <p:cNvPr id="5" name="Picture 5" descr="Diagram&#10;&#10;Description automatically generated">
            <a:extLst>
              <a:ext uri="{FF2B5EF4-FFF2-40B4-BE49-F238E27FC236}">
                <a16:creationId xmlns:a16="http://schemas.microsoft.com/office/drawing/2014/main" id="{47C7CF28-B054-41C2-8091-39CA6AB806E5}"/>
              </a:ext>
            </a:extLst>
          </p:cNvPr>
          <p:cNvPicPr>
            <a:picLocks noChangeAspect="1"/>
          </p:cNvPicPr>
          <p:nvPr/>
        </p:nvPicPr>
        <p:blipFill>
          <a:blip r:embed="rId3"/>
          <a:stretch>
            <a:fillRect/>
          </a:stretch>
        </p:blipFill>
        <p:spPr>
          <a:xfrm>
            <a:off x="472652" y="5421942"/>
            <a:ext cx="5915747" cy="3777372"/>
          </a:xfrm>
          <a:prstGeom prst="rect">
            <a:avLst/>
          </a:prstGeom>
        </p:spPr>
      </p:pic>
    </p:spTree>
    <p:extLst>
      <p:ext uri="{BB962C8B-B14F-4D97-AF65-F5344CB8AC3E}">
        <p14:creationId xmlns:p14="http://schemas.microsoft.com/office/powerpoint/2010/main" val="307158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6650-F7C0-4489-BD2F-4AE971EF1954}"/>
              </a:ext>
            </a:extLst>
          </p:cNvPr>
          <p:cNvSpPr>
            <a:spLocks noGrp="1"/>
          </p:cNvSpPr>
          <p:nvPr>
            <p:ph type="title"/>
          </p:nvPr>
        </p:nvSpPr>
        <p:spPr>
          <a:xfrm flipV="1">
            <a:off x="471488" y="-3131669"/>
            <a:ext cx="5915025" cy="3077922"/>
          </a:xfrm>
        </p:spPr>
        <p:txBody>
          <a:bodyPr/>
          <a:lstStyle/>
          <a:p>
            <a:endParaRPr lang="en-US"/>
          </a:p>
        </p:txBody>
      </p:sp>
      <p:sp>
        <p:nvSpPr>
          <p:cNvPr id="3" name="Content Placeholder 2">
            <a:extLst>
              <a:ext uri="{FF2B5EF4-FFF2-40B4-BE49-F238E27FC236}">
                <a16:creationId xmlns:a16="http://schemas.microsoft.com/office/drawing/2014/main" id="{ABCA607F-05C8-4700-8463-82177504C87A}"/>
              </a:ext>
            </a:extLst>
          </p:cNvPr>
          <p:cNvSpPr>
            <a:spLocks noGrp="1"/>
          </p:cNvSpPr>
          <p:nvPr>
            <p:ph idx="1"/>
          </p:nvPr>
        </p:nvSpPr>
        <p:spPr>
          <a:xfrm>
            <a:off x="418633" y="404862"/>
            <a:ext cx="5915025" cy="6285266"/>
          </a:xfrm>
        </p:spPr>
        <p:txBody>
          <a:bodyPr vert="horz" lIns="91440" tIns="45720" rIns="91440" bIns="45720" rtlCol="0" anchor="t">
            <a:normAutofit/>
          </a:bodyPr>
          <a:lstStyle/>
          <a:p>
            <a:pPr algn="just"/>
            <a:r>
              <a:rPr lang="en-US" dirty="0">
                <a:ea typeface="+mn-lt"/>
                <a:cs typeface="+mn-lt"/>
              </a:rPr>
              <a:t>In 0 level DFD, all type of user can able to start the application and music player returns the list of songs.</a:t>
            </a:r>
            <a:endParaRPr lang="en-US" dirty="0">
              <a:cs typeface="Calibri" panose="020F0502020204030204"/>
            </a:endParaRPr>
          </a:p>
          <a:p>
            <a:pPr algn="just"/>
            <a:r>
              <a:rPr lang="en-US" dirty="0">
                <a:ea typeface="+mn-lt"/>
                <a:cs typeface="+mn-lt"/>
              </a:rPr>
              <a:t>In 1 level DFD, user start the application on his android device and after taking instructions the android OS will proceed to list of songs and on clicking the particular song the music player will play the song.</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141396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AAE0-699D-41BC-9F0D-D5B214937ACB}"/>
              </a:ext>
            </a:extLst>
          </p:cNvPr>
          <p:cNvSpPr>
            <a:spLocks noGrp="1"/>
          </p:cNvSpPr>
          <p:nvPr>
            <p:ph type="title"/>
          </p:nvPr>
        </p:nvSpPr>
        <p:spPr/>
        <p:txBody>
          <a:bodyPr/>
          <a:lstStyle/>
          <a:p>
            <a:r>
              <a:rPr lang="en-US" dirty="0" err="1">
                <a:cs typeface="Calibri Light"/>
              </a:rPr>
              <a:t>Bajao</a:t>
            </a:r>
            <a:r>
              <a:rPr lang="en-US" dirty="0">
                <a:cs typeface="Calibri Light"/>
              </a:rPr>
              <a:t> Music Player Font -</a:t>
            </a:r>
            <a:endParaRPr lang="en-US" dirty="0"/>
          </a:p>
        </p:txBody>
      </p:sp>
      <p:pic>
        <p:nvPicPr>
          <p:cNvPr id="5" name="Picture 5" descr="A picture containing shape&#10;&#10;Description automatically generated">
            <a:extLst>
              <a:ext uri="{FF2B5EF4-FFF2-40B4-BE49-F238E27FC236}">
                <a16:creationId xmlns:a16="http://schemas.microsoft.com/office/drawing/2014/main" id="{E507C681-F40C-4A36-B14C-2482C03423E3}"/>
              </a:ext>
            </a:extLst>
          </p:cNvPr>
          <p:cNvPicPr>
            <a:picLocks noGrp="1" noChangeAspect="1"/>
          </p:cNvPicPr>
          <p:nvPr>
            <p:ph idx="1"/>
          </p:nvPr>
        </p:nvPicPr>
        <p:blipFill>
          <a:blip r:embed="rId2"/>
          <a:stretch>
            <a:fillRect/>
          </a:stretch>
        </p:blipFill>
        <p:spPr>
          <a:xfrm>
            <a:off x="1912338" y="2901174"/>
            <a:ext cx="3035954" cy="6285266"/>
          </a:xfrm>
        </p:spPr>
      </p:pic>
    </p:spTree>
    <p:extLst>
      <p:ext uri="{BB962C8B-B14F-4D97-AF65-F5344CB8AC3E}">
        <p14:creationId xmlns:p14="http://schemas.microsoft.com/office/powerpoint/2010/main" val="369922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E0AC-D946-419A-B0D8-0D753ADD3603}"/>
              </a:ext>
            </a:extLst>
          </p:cNvPr>
          <p:cNvSpPr>
            <a:spLocks noGrp="1"/>
          </p:cNvSpPr>
          <p:nvPr>
            <p:ph type="title"/>
          </p:nvPr>
        </p:nvSpPr>
        <p:spPr/>
        <p:txBody>
          <a:bodyPr/>
          <a:lstStyle/>
          <a:p>
            <a:r>
              <a:rPr lang="en-US" dirty="0">
                <a:cs typeface="Calibri Light"/>
              </a:rPr>
              <a:t>Bajao Music Player Songs </a:t>
            </a:r>
            <a:r>
              <a:rPr lang="en-US">
                <a:cs typeface="Calibri Light"/>
              </a:rPr>
              <a:t>Font Like This -</a:t>
            </a:r>
            <a:endParaRPr lang="en-US"/>
          </a:p>
        </p:txBody>
      </p:sp>
      <p:pic>
        <p:nvPicPr>
          <p:cNvPr id="4" name="Picture 4" descr="A picture containing application&#10;&#10;Description automatically generated">
            <a:extLst>
              <a:ext uri="{FF2B5EF4-FFF2-40B4-BE49-F238E27FC236}">
                <a16:creationId xmlns:a16="http://schemas.microsoft.com/office/drawing/2014/main" id="{2E7A82A8-7E99-485E-B91D-3E4650AB19F9}"/>
              </a:ext>
            </a:extLst>
          </p:cNvPr>
          <p:cNvPicPr>
            <a:picLocks noGrp="1" noChangeAspect="1"/>
          </p:cNvPicPr>
          <p:nvPr>
            <p:ph idx="1"/>
          </p:nvPr>
        </p:nvPicPr>
        <p:blipFill>
          <a:blip r:embed="rId2"/>
          <a:stretch>
            <a:fillRect/>
          </a:stretch>
        </p:blipFill>
        <p:spPr>
          <a:xfrm>
            <a:off x="1931733" y="3059670"/>
            <a:ext cx="2970737" cy="6285266"/>
          </a:xfrm>
        </p:spPr>
      </p:pic>
    </p:spTree>
    <p:extLst>
      <p:ext uri="{BB962C8B-B14F-4D97-AF65-F5344CB8AC3E}">
        <p14:creationId xmlns:p14="http://schemas.microsoft.com/office/powerpoint/2010/main" val="360609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4784-5561-4817-9DC8-B1B926A22DBC}"/>
              </a:ext>
            </a:extLst>
          </p:cNvPr>
          <p:cNvSpPr>
            <a:spLocks noGrp="1"/>
          </p:cNvSpPr>
          <p:nvPr>
            <p:ph type="title"/>
          </p:nvPr>
        </p:nvSpPr>
        <p:spPr/>
        <p:txBody>
          <a:bodyPr/>
          <a:lstStyle/>
          <a:p>
            <a:r>
              <a:rPr lang="en-US">
                <a:cs typeface="Calibri Light"/>
              </a:rPr>
              <a:t>Overview of Bajao Music Player App -</a:t>
            </a:r>
            <a:endParaRPr lang="en-US"/>
          </a:p>
        </p:txBody>
      </p:sp>
      <p:pic>
        <p:nvPicPr>
          <p:cNvPr id="4" name="Picture 4" descr="A picture containing diagram&#10;&#10;Description automatically generated">
            <a:extLst>
              <a:ext uri="{FF2B5EF4-FFF2-40B4-BE49-F238E27FC236}">
                <a16:creationId xmlns:a16="http://schemas.microsoft.com/office/drawing/2014/main" id="{F58D9A43-EA74-4B87-879F-C85021024777}"/>
              </a:ext>
            </a:extLst>
          </p:cNvPr>
          <p:cNvPicPr>
            <a:picLocks noGrp="1" noChangeAspect="1"/>
          </p:cNvPicPr>
          <p:nvPr>
            <p:ph idx="1"/>
          </p:nvPr>
        </p:nvPicPr>
        <p:blipFill>
          <a:blip r:embed="rId2"/>
          <a:stretch>
            <a:fillRect/>
          </a:stretch>
        </p:blipFill>
        <p:spPr>
          <a:xfrm>
            <a:off x="1940498" y="2795510"/>
            <a:ext cx="2977004" cy="6285266"/>
          </a:xfrm>
        </p:spPr>
      </p:pic>
    </p:spTree>
    <p:extLst>
      <p:ext uri="{BB962C8B-B14F-4D97-AF65-F5344CB8AC3E}">
        <p14:creationId xmlns:p14="http://schemas.microsoft.com/office/powerpoint/2010/main" val="286150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1F2E-E1CB-43FD-97A6-1C044827A8A8}"/>
              </a:ext>
            </a:extLst>
          </p:cNvPr>
          <p:cNvSpPr>
            <a:spLocks noGrp="1"/>
          </p:cNvSpPr>
          <p:nvPr>
            <p:ph type="title"/>
          </p:nvPr>
        </p:nvSpPr>
        <p:spPr>
          <a:xfrm>
            <a:off x="378991" y="131165"/>
            <a:ext cx="5915025" cy="593902"/>
          </a:xfrm>
        </p:spPr>
        <p:txBody>
          <a:bodyPr vert="horz" lIns="91440" tIns="45720" rIns="91440" bIns="45720" rtlCol="0" anchor="ctr">
            <a:noAutofit/>
          </a:bodyPr>
          <a:lstStyle/>
          <a:p>
            <a:r>
              <a:rPr lang="en-US" sz="2000">
                <a:cs typeface="Calibri Light"/>
              </a:rPr>
              <a:t>Some of the code used in making Bajao Music Player App are- 1</a:t>
            </a:r>
            <a:br>
              <a:rPr lang="en-US" sz="2000" dirty="0">
                <a:cs typeface="Calibri Light"/>
              </a:rPr>
            </a:br>
            <a:endParaRPr lang="en-US" sz="2000">
              <a:cs typeface="Calibri Light"/>
            </a:endParaRPr>
          </a:p>
        </p:txBody>
      </p:sp>
      <p:sp>
        <p:nvSpPr>
          <p:cNvPr id="3" name="Content Placeholder 2">
            <a:extLst>
              <a:ext uri="{FF2B5EF4-FFF2-40B4-BE49-F238E27FC236}">
                <a16:creationId xmlns:a16="http://schemas.microsoft.com/office/drawing/2014/main" id="{75933806-E8CB-4D1A-B4E7-0DCCCD59AF5C}"/>
              </a:ext>
            </a:extLst>
          </p:cNvPr>
          <p:cNvSpPr>
            <a:spLocks noGrp="1"/>
          </p:cNvSpPr>
          <p:nvPr>
            <p:ph idx="1"/>
          </p:nvPr>
        </p:nvSpPr>
        <p:spPr>
          <a:xfrm>
            <a:off x="471488" y="589774"/>
            <a:ext cx="5915025" cy="8332506"/>
          </a:xfrm>
        </p:spPr>
        <p:txBody>
          <a:bodyPr vert="horz" lIns="91440" tIns="45720" rIns="91440" bIns="45720" rtlCol="0" anchor="t">
            <a:normAutofit fontScale="25000" lnSpcReduction="20000"/>
          </a:bodyPr>
          <a:lstStyle/>
          <a:p>
            <a:r>
              <a:rPr lang="en-US">
                <a:ea typeface="+mn-lt"/>
                <a:cs typeface="+mn-lt"/>
              </a:rPr>
              <a:t>&lt;?xml version="1.0" encoding="utf-8"?&gt;</a:t>
            </a:r>
            <a:endParaRPr lang="en-US" dirty="0">
              <a:cs typeface="Calibri"/>
            </a:endParaRPr>
          </a:p>
          <a:p>
            <a:r>
              <a:rPr lang="en-US">
                <a:ea typeface="+mn-lt"/>
                <a:cs typeface="+mn-lt"/>
              </a:rPr>
              <a:t>&lt;RelativeLayout xmlns:android="http://schemas.android.com/apk/res/android"</a:t>
            </a:r>
            <a:endParaRPr lang="en-US"/>
          </a:p>
          <a:p>
            <a:r>
              <a:rPr lang="en-US">
                <a:ea typeface="+mn-lt"/>
                <a:cs typeface="+mn-lt"/>
              </a:rPr>
              <a:t>    xmlns:app="http://schemas.android.com/apk/res-auto"</a:t>
            </a:r>
            <a:endParaRPr lang="en-US"/>
          </a:p>
          <a:p>
            <a:r>
              <a:rPr lang="en-US">
                <a:ea typeface="+mn-lt"/>
                <a:cs typeface="+mn-lt"/>
              </a:rPr>
              <a:t>    xmlns:tools="http://schemas.android.com/tools"</a:t>
            </a:r>
            <a:endParaRPr lang="en-US"/>
          </a:p>
          <a:p>
            <a:r>
              <a:rPr lang="en-US">
                <a:ea typeface="+mn-lt"/>
                <a:cs typeface="+mn-lt"/>
              </a:rPr>
              <a:t>    android:layout_width="match_parent"</a:t>
            </a:r>
            <a:endParaRPr lang="en-US"/>
          </a:p>
          <a:p>
            <a:r>
              <a:rPr lang="en-US">
                <a:ea typeface="+mn-lt"/>
                <a:cs typeface="+mn-lt"/>
              </a:rPr>
              <a:t>    android:layout_height="match_parent"</a:t>
            </a:r>
            <a:endParaRPr lang="en-US"/>
          </a:p>
          <a:p>
            <a:r>
              <a:rPr lang="en-US">
                <a:ea typeface="+mn-lt"/>
                <a:cs typeface="+mn-lt"/>
              </a:rPr>
              <a:t>    android:id="@+id/mContainer"</a:t>
            </a:r>
            <a:endParaRPr lang="en-US"/>
          </a:p>
          <a:p>
            <a:r>
              <a:rPr lang="en-US">
                <a:ea typeface="+mn-lt"/>
                <a:cs typeface="+mn-lt"/>
              </a:rPr>
              <a:t>    android:background="@drawable/main_bg"</a:t>
            </a:r>
            <a:endParaRPr lang="en-US"/>
          </a:p>
          <a:p>
            <a:r>
              <a:rPr lang="en-US">
                <a:ea typeface="+mn-lt"/>
                <a:cs typeface="+mn-lt"/>
              </a:rPr>
              <a:t>    android:orientation="vertical"</a:t>
            </a:r>
            <a:endParaRPr lang="en-US"/>
          </a:p>
          <a:p>
            <a:r>
              <a:rPr lang="en-US">
                <a:ea typeface="+mn-lt"/>
                <a:cs typeface="+mn-lt"/>
              </a:rPr>
              <a:t>    tools:context=".PlayerActivity"&gt;</a:t>
            </a:r>
            <a:endParaRPr lang="en-US"/>
          </a:p>
          <a:p>
            <a:r>
              <a:rPr lang="en-US">
                <a:ea typeface="+mn-lt"/>
                <a:cs typeface="+mn-lt"/>
              </a:rPr>
              <a:t>    &lt;RelativeLayout</a:t>
            </a:r>
            <a:endParaRPr lang="en-US"/>
          </a:p>
          <a:p>
            <a:r>
              <a:rPr lang="en-US">
                <a:ea typeface="+mn-lt"/>
                <a:cs typeface="+mn-lt"/>
              </a:rPr>
              <a:t>        android:layout_width="match_parent"</a:t>
            </a:r>
            <a:endParaRPr lang="en-US"/>
          </a:p>
          <a:p>
            <a:r>
              <a:rPr lang="en-US">
                <a:ea typeface="+mn-lt"/>
                <a:cs typeface="+mn-lt"/>
              </a:rPr>
              <a:t>        android:layout_height="60dp"</a:t>
            </a:r>
            <a:endParaRPr lang="en-US"/>
          </a:p>
          <a:p>
            <a:r>
              <a:rPr lang="en-US">
                <a:ea typeface="+mn-lt"/>
                <a:cs typeface="+mn-lt"/>
              </a:rPr>
              <a:t>        android:id="@+id/layout_top_btn"</a:t>
            </a:r>
            <a:endParaRPr lang="en-US"/>
          </a:p>
          <a:p>
            <a:r>
              <a:rPr lang="en-US">
                <a:ea typeface="+mn-lt"/>
                <a:cs typeface="+mn-lt"/>
              </a:rPr>
              <a:t>        android:background="@drawable/gradient_bg"</a:t>
            </a:r>
            <a:endParaRPr lang="en-US"/>
          </a:p>
          <a:p>
            <a:r>
              <a:rPr lang="en-US">
                <a:ea typeface="+mn-lt"/>
                <a:cs typeface="+mn-lt"/>
              </a:rPr>
              <a:t>        android:layout_alignParentTop="true"&gt;</a:t>
            </a:r>
            <a:endParaRPr lang="en-US"/>
          </a:p>
          <a:p>
            <a:endParaRPr lang="en-US"/>
          </a:p>
          <a:p>
            <a:r>
              <a:rPr lang="en-US">
                <a:ea typeface="+mn-lt"/>
                <a:cs typeface="+mn-lt"/>
              </a:rPr>
              <a:t>        &lt;ImageView</a:t>
            </a:r>
            <a:endParaRPr lang="en-US"/>
          </a:p>
          <a:p>
            <a:r>
              <a:rPr lang="en-US">
                <a:ea typeface="+mn-lt"/>
                <a:cs typeface="+mn-lt"/>
              </a:rPr>
              <a:t>            android:layout_width="30dp"</a:t>
            </a:r>
            <a:endParaRPr lang="en-US"/>
          </a:p>
          <a:p>
            <a:r>
              <a:rPr lang="en-US">
                <a:ea typeface="+mn-lt"/>
                <a:cs typeface="+mn-lt"/>
              </a:rPr>
              <a:t>            android:layout_height="30dp"</a:t>
            </a:r>
            <a:endParaRPr lang="en-US"/>
          </a:p>
          <a:p>
            <a:r>
              <a:rPr lang="en-US">
                <a:ea typeface="+mn-lt"/>
                <a:cs typeface="+mn-lt"/>
              </a:rPr>
              <a:t>            android:id="@+id/back_btn"</a:t>
            </a:r>
            <a:endParaRPr lang="en-US"/>
          </a:p>
          <a:p>
            <a:r>
              <a:rPr lang="en-US">
                <a:ea typeface="+mn-lt"/>
                <a:cs typeface="+mn-lt"/>
              </a:rPr>
              <a:t>            android:src="@drawable/ic_chevron_left"</a:t>
            </a:r>
            <a:endParaRPr lang="en-US"/>
          </a:p>
          <a:p>
            <a:r>
              <a:rPr lang="en-US">
                <a:ea typeface="+mn-lt"/>
                <a:cs typeface="+mn-lt"/>
              </a:rPr>
              <a:t>            android:layout_alignParentStart="true"</a:t>
            </a:r>
            <a:endParaRPr lang="en-US"/>
          </a:p>
          <a:p>
            <a:r>
              <a:rPr lang="en-US">
                <a:ea typeface="+mn-lt"/>
                <a:cs typeface="+mn-lt"/>
              </a:rPr>
              <a:t>            android:layout_centerVertical="true"/&gt;</a:t>
            </a:r>
            <a:endParaRPr lang="en-US"/>
          </a:p>
          <a:p>
            <a:r>
              <a:rPr lang="en-US">
                <a:ea typeface="+mn-lt"/>
                <a:cs typeface="+mn-lt"/>
              </a:rPr>
              <a:t>        &lt;TextView</a:t>
            </a:r>
            <a:endParaRPr lang="en-US"/>
          </a:p>
          <a:p>
            <a:r>
              <a:rPr lang="en-US">
                <a:ea typeface="+mn-lt"/>
                <a:cs typeface="+mn-lt"/>
              </a:rPr>
              <a:t>            android:layout_width="match_parent"</a:t>
            </a:r>
            <a:endParaRPr lang="en-US"/>
          </a:p>
          <a:p>
            <a:r>
              <a:rPr lang="en-US">
                <a:ea typeface="+mn-lt"/>
                <a:cs typeface="+mn-lt"/>
              </a:rPr>
              <a:t>            android:layout_height="wrap_content"</a:t>
            </a:r>
            <a:endParaRPr lang="en-US"/>
          </a:p>
          <a:p>
            <a:r>
              <a:rPr lang="en-US">
                <a:ea typeface="+mn-lt"/>
                <a:cs typeface="+mn-lt"/>
              </a:rPr>
              <a:t>            android:layout_centerVertical="true"</a:t>
            </a:r>
            <a:endParaRPr lang="en-US"/>
          </a:p>
          <a:p>
            <a:r>
              <a:rPr lang="en-US">
                <a:ea typeface="+mn-lt"/>
                <a:cs typeface="+mn-lt"/>
              </a:rPr>
              <a:t>            android:text="Now Playing"</a:t>
            </a:r>
            <a:endParaRPr lang="en-US"/>
          </a:p>
          <a:p>
            <a:r>
              <a:rPr lang="en-US">
                <a:ea typeface="+mn-lt"/>
                <a:cs typeface="+mn-lt"/>
              </a:rPr>
              <a:t>            android:textColor="@color/colorAccent"</a:t>
            </a:r>
            <a:endParaRPr lang="en-US"/>
          </a:p>
          <a:p>
            <a:r>
              <a:rPr lang="en-US">
                <a:ea typeface="+mn-lt"/>
                <a:cs typeface="+mn-lt"/>
              </a:rPr>
              <a:t>            android:layout_toEndOf="@id/back_btn"</a:t>
            </a:r>
            <a:endParaRPr lang="en-US"/>
          </a:p>
          <a:p>
            <a:r>
              <a:rPr lang="en-US">
                <a:ea typeface="+mn-lt"/>
                <a:cs typeface="+mn-lt"/>
              </a:rPr>
              <a:t>            android:layout_toStartOf="@id/menu_btn"</a:t>
            </a:r>
            <a:endParaRPr lang="en-US"/>
          </a:p>
          <a:p>
            <a:r>
              <a:rPr lang="en-US">
                <a:ea typeface="+mn-lt"/>
                <a:cs typeface="+mn-lt"/>
              </a:rPr>
              <a:t>            android:gravity="center_horizontal"</a:t>
            </a:r>
            <a:endParaRPr lang="en-US"/>
          </a:p>
          <a:p>
            <a:r>
              <a:rPr lang="en-US">
                <a:ea typeface="+mn-lt"/>
                <a:cs typeface="+mn-lt"/>
              </a:rPr>
              <a:t>            android:background="@android:color/transparent"</a:t>
            </a:r>
            <a:endParaRPr lang="en-US"/>
          </a:p>
          <a:p>
            <a:r>
              <a:rPr lang="en-US">
                <a:ea typeface="+mn-lt"/>
                <a:cs typeface="+mn-lt"/>
              </a:rPr>
              <a:t>            android:textStyle="bold"/&gt;</a:t>
            </a:r>
            <a:endParaRPr lang="en-US"/>
          </a:p>
          <a:p>
            <a:endParaRPr lang="en-US"/>
          </a:p>
          <a:p>
            <a:r>
              <a:rPr lang="en-US">
                <a:ea typeface="+mn-lt"/>
                <a:cs typeface="+mn-lt"/>
              </a:rPr>
              <a:t>        &lt;ImageView</a:t>
            </a:r>
            <a:endParaRPr lang="en-US"/>
          </a:p>
          <a:p>
            <a:r>
              <a:rPr lang="en-US">
                <a:ea typeface="+mn-lt"/>
                <a:cs typeface="+mn-lt"/>
              </a:rPr>
              <a:t>            android:layout_width="30dp"</a:t>
            </a:r>
            <a:endParaRPr lang="en-US"/>
          </a:p>
          <a:p>
            <a:r>
              <a:rPr lang="en-US">
                <a:ea typeface="+mn-lt"/>
                <a:cs typeface="+mn-lt"/>
              </a:rPr>
              <a:t>            android:layout_height="30dp"</a:t>
            </a:r>
            <a:endParaRPr lang="en-US"/>
          </a:p>
          <a:p>
            <a:r>
              <a:rPr lang="en-US">
                <a:ea typeface="+mn-lt"/>
                <a:cs typeface="+mn-lt"/>
              </a:rPr>
              <a:t>            android:id="@+id/menu_btn"</a:t>
            </a:r>
            <a:endParaRPr lang="en-US"/>
          </a:p>
          <a:p>
            <a:r>
              <a:rPr lang="en-US">
                <a:ea typeface="+mn-lt"/>
                <a:cs typeface="+mn-lt"/>
              </a:rPr>
              <a:t>            android:src="@drawable/ic_menu"</a:t>
            </a:r>
            <a:endParaRPr lang="en-US"/>
          </a:p>
          <a:p>
            <a:r>
              <a:rPr lang="en-US">
                <a:ea typeface="+mn-lt"/>
                <a:cs typeface="+mn-lt"/>
              </a:rPr>
              <a:t>            android:layout_alignParentEnd="true"</a:t>
            </a:r>
            <a:endParaRPr lang="en-US"/>
          </a:p>
          <a:p>
            <a:r>
              <a:rPr lang="en-US">
                <a:ea typeface="+mn-lt"/>
                <a:cs typeface="+mn-lt"/>
              </a:rPr>
              <a:t>            android:layout_centerVertical="true"/&gt;</a:t>
            </a:r>
            <a:endParaRPr lang="en-US"/>
          </a:p>
          <a:p>
            <a:r>
              <a:rPr lang="en-US">
                <a:ea typeface="+mn-lt"/>
                <a:cs typeface="+mn-lt"/>
              </a:rPr>
              <a:t>    &lt;/RelativeLayout&gt;</a:t>
            </a:r>
            <a:endParaRPr lang="en-US"/>
          </a:p>
          <a:p>
            <a:endParaRPr lang="en-US" dirty="0">
              <a:cs typeface="Calibri"/>
            </a:endParaRPr>
          </a:p>
        </p:txBody>
      </p:sp>
    </p:spTree>
    <p:extLst>
      <p:ext uri="{BB962C8B-B14F-4D97-AF65-F5344CB8AC3E}">
        <p14:creationId xmlns:p14="http://schemas.microsoft.com/office/powerpoint/2010/main" val="327131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C306-4FF9-4897-9D9C-42A680CF5F39}"/>
              </a:ext>
            </a:extLst>
          </p:cNvPr>
          <p:cNvSpPr>
            <a:spLocks noGrp="1"/>
          </p:cNvSpPr>
          <p:nvPr>
            <p:ph type="title"/>
          </p:nvPr>
        </p:nvSpPr>
        <p:spPr>
          <a:xfrm flipV="1">
            <a:off x="471488" y="-2286357"/>
            <a:ext cx="5915025" cy="1638250"/>
          </a:xfrm>
        </p:spPr>
        <p:txBody>
          <a:bodyPr/>
          <a:lstStyle/>
          <a:p>
            <a:endParaRPr lang="en-US"/>
          </a:p>
        </p:txBody>
      </p:sp>
      <p:sp>
        <p:nvSpPr>
          <p:cNvPr id="3" name="Content Placeholder 2">
            <a:extLst>
              <a:ext uri="{FF2B5EF4-FFF2-40B4-BE49-F238E27FC236}">
                <a16:creationId xmlns:a16="http://schemas.microsoft.com/office/drawing/2014/main" id="{4A596402-86D7-4C00-AB38-4F64A390F7FE}"/>
              </a:ext>
            </a:extLst>
          </p:cNvPr>
          <p:cNvSpPr>
            <a:spLocks noGrp="1"/>
          </p:cNvSpPr>
          <p:nvPr>
            <p:ph idx="1"/>
          </p:nvPr>
        </p:nvSpPr>
        <p:spPr>
          <a:xfrm>
            <a:off x="471488" y="206742"/>
            <a:ext cx="5915025" cy="8715538"/>
          </a:xfrm>
        </p:spPr>
        <p:txBody>
          <a:bodyPr vert="horz" lIns="91440" tIns="45720" rIns="91440" bIns="45720" rtlCol="0" anchor="t">
            <a:normAutofit fontScale="40000" lnSpcReduction="20000"/>
          </a:bodyPr>
          <a:lstStyle/>
          <a:p>
            <a:r>
              <a:rPr lang="en-US">
                <a:ea typeface="+mn-lt"/>
                <a:cs typeface="+mn-lt"/>
              </a:rPr>
              <a:t>&lt;RelativeLayout</a:t>
            </a:r>
            <a:endParaRPr lang="en-US">
              <a:cs typeface="Calibri" panose="020F0502020204030204"/>
            </a:endParaRPr>
          </a:p>
          <a:p>
            <a:r>
              <a:rPr lang="en-US">
                <a:ea typeface="+mn-lt"/>
                <a:cs typeface="+mn-lt"/>
              </a:rPr>
              <a:t>        android:layout_width="match_parent"</a:t>
            </a:r>
            <a:endParaRPr lang="en-US"/>
          </a:p>
          <a:p>
            <a:r>
              <a:rPr lang="en-US">
                <a:ea typeface="+mn-lt"/>
                <a:cs typeface="+mn-lt"/>
              </a:rPr>
              <a:t>        android:layout_height="350dp"</a:t>
            </a:r>
            <a:endParaRPr lang="en-US"/>
          </a:p>
          <a:p>
            <a:r>
              <a:rPr lang="en-US">
                <a:ea typeface="+mn-lt"/>
                <a:cs typeface="+mn-lt"/>
              </a:rPr>
              <a:t>        android:id="@+id/card"</a:t>
            </a:r>
            <a:endParaRPr lang="en-US"/>
          </a:p>
          <a:p>
            <a:r>
              <a:rPr lang="en-US">
                <a:ea typeface="+mn-lt"/>
                <a:cs typeface="+mn-lt"/>
              </a:rPr>
              <a:t>        android:layout_below="@id/layout_top_btn"&gt;</a:t>
            </a:r>
            <a:endParaRPr lang="en-US"/>
          </a:p>
          <a:p>
            <a:endParaRPr lang="en-US"/>
          </a:p>
          <a:p>
            <a:r>
              <a:rPr lang="en-US">
                <a:ea typeface="+mn-lt"/>
                <a:cs typeface="+mn-lt"/>
              </a:rPr>
              <a:t>        &lt;ImageView</a:t>
            </a:r>
            <a:endParaRPr lang="en-US"/>
          </a:p>
          <a:p>
            <a:r>
              <a:rPr lang="en-US">
                <a:ea typeface="+mn-lt"/>
                <a:cs typeface="+mn-lt"/>
              </a:rPr>
              <a:t>            android:layout_width="match_parent"</a:t>
            </a:r>
            <a:endParaRPr lang="en-US"/>
          </a:p>
          <a:p>
            <a:r>
              <a:rPr lang="en-US">
                <a:ea typeface="+mn-lt"/>
                <a:cs typeface="+mn-lt"/>
              </a:rPr>
              <a:t>            android:layout_height="match_parent"</a:t>
            </a:r>
            <a:endParaRPr lang="en-US"/>
          </a:p>
          <a:p>
            <a:r>
              <a:rPr lang="en-US">
                <a:ea typeface="+mn-lt"/>
                <a:cs typeface="+mn-lt"/>
              </a:rPr>
              <a:t>            android:src="@drawable/image"</a:t>
            </a:r>
            <a:endParaRPr lang="en-US"/>
          </a:p>
          <a:p>
            <a:r>
              <a:rPr lang="en-US">
                <a:ea typeface="+mn-lt"/>
                <a:cs typeface="+mn-lt"/>
              </a:rPr>
              <a:t>            android:scaleType="centerCrop"</a:t>
            </a:r>
            <a:endParaRPr lang="en-US"/>
          </a:p>
          <a:p>
            <a:r>
              <a:rPr lang="en-US">
                <a:ea typeface="+mn-lt"/>
                <a:cs typeface="+mn-lt"/>
              </a:rPr>
              <a:t>            android:id="@+id/cover_art"/&gt;</a:t>
            </a:r>
            <a:endParaRPr lang="en-US"/>
          </a:p>
          <a:p>
            <a:endParaRPr lang="en-US"/>
          </a:p>
          <a:p>
            <a:r>
              <a:rPr lang="en-US">
                <a:ea typeface="+mn-lt"/>
                <a:cs typeface="+mn-lt"/>
              </a:rPr>
              <a:t>        &lt;ImageView</a:t>
            </a:r>
            <a:endParaRPr lang="en-US"/>
          </a:p>
          <a:p>
            <a:r>
              <a:rPr lang="en-US">
                <a:ea typeface="+mn-lt"/>
                <a:cs typeface="+mn-lt"/>
              </a:rPr>
              <a:t>            android:layout_width="match_parent"</a:t>
            </a:r>
            <a:endParaRPr lang="en-US"/>
          </a:p>
          <a:p>
            <a:r>
              <a:rPr lang="en-US">
                <a:ea typeface="+mn-lt"/>
                <a:cs typeface="+mn-lt"/>
              </a:rPr>
              <a:t>            android:layout_height="250dp"</a:t>
            </a:r>
            <a:endParaRPr lang="en-US"/>
          </a:p>
          <a:p>
            <a:r>
              <a:rPr lang="en-US">
                <a:ea typeface="+mn-lt"/>
                <a:cs typeface="+mn-lt"/>
              </a:rPr>
              <a:t>            android:id="@+id/imageviewgradient"</a:t>
            </a:r>
            <a:endParaRPr lang="en-US"/>
          </a:p>
          <a:p>
            <a:r>
              <a:rPr lang="en-US">
                <a:ea typeface="+mn-lt"/>
                <a:cs typeface="+mn-lt"/>
              </a:rPr>
              <a:t>            android:src="@drawable/gradient_bg"</a:t>
            </a:r>
            <a:endParaRPr lang="en-US"/>
          </a:p>
          <a:p>
            <a:r>
              <a:rPr lang="en-US">
                <a:ea typeface="+mn-lt"/>
                <a:cs typeface="+mn-lt"/>
              </a:rPr>
              <a:t>            android:layout_alignParentBottom="true"/&gt;</a:t>
            </a:r>
            <a:endParaRPr lang="en-US"/>
          </a:p>
          <a:p>
            <a:r>
              <a:rPr lang="en-US">
                <a:ea typeface="+mn-lt"/>
                <a:cs typeface="+mn-lt"/>
              </a:rPr>
              <a:t>    &lt;/RelativeLayout&gt;</a:t>
            </a:r>
            <a:endParaRPr lang="en-US"/>
          </a:p>
          <a:p>
            <a:endParaRPr lang="en-US"/>
          </a:p>
          <a:p>
            <a:r>
              <a:rPr lang="en-US">
                <a:ea typeface="+mn-lt"/>
                <a:cs typeface="+mn-lt"/>
              </a:rPr>
              <a:t>    &lt;TextView</a:t>
            </a:r>
            <a:endParaRPr lang="en-US"/>
          </a:p>
          <a:p>
            <a:r>
              <a:rPr lang="en-US">
                <a:ea typeface="+mn-lt"/>
                <a:cs typeface="+mn-lt"/>
              </a:rPr>
              <a:t>        android:layout_width="match_parent"</a:t>
            </a:r>
            <a:endParaRPr lang="en-US"/>
          </a:p>
          <a:p>
            <a:r>
              <a:rPr lang="en-US">
                <a:ea typeface="+mn-lt"/>
                <a:cs typeface="+mn-lt"/>
              </a:rPr>
              <a:t>        android:layout_height="wrap_content"</a:t>
            </a:r>
            <a:endParaRPr lang="en-US"/>
          </a:p>
          <a:p>
            <a:r>
              <a:rPr lang="en-US">
                <a:ea typeface="+mn-lt"/>
                <a:cs typeface="+mn-lt"/>
              </a:rPr>
              <a:t>        android:id="@+id/songName"</a:t>
            </a:r>
            <a:endParaRPr lang="en-US"/>
          </a:p>
          <a:p>
            <a:r>
              <a:rPr lang="en-US">
                <a:ea typeface="+mn-lt"/>
                <a:cs typeface="+mn-lt"/>
              </a:rPr>
              <a:t>        android:text="This is Song name"</a:t>
            </a:r>
            <a:endParaRPr lang="en-US"/>
          </a:p>
          <a:p>
            <a:r>
              <a:rPr lang="en-US">
                <a:ea typeface="+mn-lt"/>
                <a:cs typeface="+mn-lt"/>
              </a:rPr>
              <a:t>        android:layout_below="@id/card"</a:t>
            </a:r>
            <a:endParaRPr lang="en-US"/>
          </a:p>
          <a:p>
            <a:r>
              <a:rPr lang="en-US">
                <a:ea typeface="+mn-lt"/>
                <a:cs typeface="+mn-lt"/>
              </a:rPr>
              <a:t>        android:textColor="@color/colorAccent"</a:t>
            </a:r>
            <a:endParaRPr lang="en-US"/>
          </a:p>
          <a:p>
            <a:r>
              <a:rPr lang="en-US">
                <a:ea typeface="+mn-lt"/>
                <a:cs typeface="+mn-lt"/>
              </a:rPr>
              <a:t>        android:gravity="center_horizontal"</a:t>
            </a:r>
            <a:endParaRPr lang="en-US"/>
          </a:p>
          <a:p>
            <a:r>
              <a:rPr lang="en-US">
                <a:ea typeface="+mn-lt"/>
                <a:cs typeface="+mn-lt"/>
              </a:rPr>
              <a:t>        android:textSize="22sp"</a:t>
            </a:r>
            <a:endParaRPr lang="en-US"/>
          </a:p>
          <a:p>
            <a:r>
              <a:rPr lang="en-US">
                <a:ea typeface="+mn-lt"/>
                <a:cs typeface="+mn-lt"/>
              </a:rPr>
              <a:t>        android:textStyle="italic"</a:t>
            </a:r>
            <a:endParaRPr lang="en-US"/>
          </a:p>
          <a:p>
            <a:r>
              <a:rPr lang="en-US">
                <a:ea typeface="+mn-lt"/>
                <a:cs typeface="+mn-lt"/>
              </a:rPr>
              <a:t>        android:ellipsize="end"</a:t>
            </a:r>
            <a:endParaRPr lang="en-US"/>
          </a:p>
          <a:p>
            <a:r>
              <a:rPr lang="en-US">
                <a:ea typeface="+mn-lt"/>
                <a:cs typeface="+mn-lt"/>
              </a:rPr>
              <a:t>        android:singleLine="true"</a:t>
            </a:r>
            <a:endParaRPr lang="en-US"/>
          </a:p>
          <a:p>
            <a:r>
              <a:rPr lang="en-US">
                <a:ea typeface="+mn-lt"/>
                <a:cs typeface="+mn-lt"/>
              </a:rPr>
              <a:t>        android:layout_marginStart="32dp"</a:t>
            </a:r>
            <a:endParaRPr lang="en-US"/>
          </a:p>
          <a:p>
            <a:r>
              <a:rPr lang="en-US">
                <a:ea typeface="+mn-lt"/>
                <a:cs typeface="+mn-lt"/>
              </a:rPr>
              <a:t>        android:layout_marginEnd="32dp"/&gt;</a:t>
            </a:r>
            <a:endParaRPr lang="en-US"/>
          </a:p>
        </p:txBody>
      </p:sp>
    </p:spTree>
    <p:extLst>
      <p:ext uri="{BB962C8B-B14F-4D97-AF65-F5344CB8AC3E}">
        <p14:creationId xmlns:p14="http://schemas.microsoft.com/office/powerpoint/2010/main" val="375400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4B14-BADF-4C8D-AA04-8631EA3DE097}"/>
              </a:ext>
            </a:extLst>
          </p:cNvPr>
          <p:cNvSpPr>
            <a:spLocks noGrp="1"/>
          </p:cNvSpPr>
          <p:nvPr>
            <p:ph type="title"/>
          </p:nvPr>
        </p:nvSpPr>
        <p:spPr>
          <a:xfrm>
            <a:off x="471488" y="197205"/>
            <a:ext cx="5915025" cy="1029766"/>
          </a:xfrm>
        </p:spPr>
        <p:txBody>
          <a:bodyPr/>
          <a:lstStyle/>
          <a:p>
            <a:pPr algn="ctr"/>
            <a:r>
              <a:rPr lang="en-US" b="1" u="sng" dirty="0">
                <a:ea typeface="+mj-lt"/>
                <a:cs typeface="+mj-lt"/>
              </a:rPr>
              <a:t>ACKNOWLEDGEMENT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22CCEBA1-367A-4E13-A74B-B0F761216CA0}"/>
              </a:ext>
            </a:extLst>
          </p:cNvPr>
          <p:cNvSpPr>
            <a:spLocks noGrp="1"/>
          </p:cNvSpPr>
          <p:nvPr>
            <p:ph idx="1"/>
          </p:nvPr>
        </p:nvSpPr>
        <p:spPr>
          <a:xfrm>
            <a:off x="471488" y="1012430"/>
            <a:ext cx="5915025" cy="7909850"/>
          </a:xfrm>
        </p:spPr>
        <p:txBody>
          <a:bodyPr vert="horz" lIns="91440" tIns="45720" rIns="91440" bIns="45720" rtlCol="0" anchor="t">
            <a:normAutofit/>
          </a:bodyPr>
          <a:lstStyle/>
          <a:p>
            <a:pPr algn="just"/>
            <a:r>
              <a:rPr lang="en-US" sz="2000" dirty="0">
                <a:ea typeface="+mn-lt"/>
                <a:cs typeface="+mn-lt"/>
              </a:rPr>
              <a:t>The satisfaction which accompanies the successful completion of the project, is incomplete without the mention of a few names. We take this opportunity to acknowledge the efforts of the many individuals who helped us to make this project possible.</a:t>
            </a:r>
            <a:endParaRPr lang="en-US" sz="2000">
              <a:cs typeface="Calibri" panose="020F0502020204030204"/>
            </a:endParaRPr>
          </a:p>
          <a:p>
            <a:pPr algn="just"/>
            <a:r>
              <a:rPr lang="en-US" sz="2000" dirty="0">
                <a:ea typeface="+mn-lt"/>
                <a:cs typeface="+mn-lt"/>
              </a:rPr>
              <a:t>Firstly we would like to express our heartfelt appreciation and gratitude to our project guide </a:t>
            </a:r>
            <a:r>
              <a:rPr lang="en-US" sz="2000" b="1" dirty="0">
                <a:ea typeface="+mn-lt"/>
                <a:cs typeface="+mn-lt"/>
              </a:rPr>
              <a:t>Mr. Neeraj Khanna, Technical Trainer , GLA University.</a:t>
            </a:r>
            <a:endParaRPr lang="en-US" sz="2000" b="1" dirty="0">
              <a:cs typeface="Calibri"/>
            </a:endParaRPr>
          </a:p>
          <a:p>
            <a:pPr algn="just"/>
            <a:r>
              <a:rPr lang="en-US" sz="2000" dirty="0">
                <a:ea typeface="+mn-lt"/>
                <a:cs typeface="+mn-lt"/>
              </a:rPr>
              <a:t>His vision and execution aimed at creating a structure, definition and realism around the project and fostered the ideal environment for us to learn and do. This project is a result of his teaching, encouragement and inputs in the numerous meetings he had with us, despite his busy schedule.</a:t>
            </a:r>
            <a:endParaRPr lang="en-US" sz="2000" dirty="0">
              <a:cs typeface="Calibri"/>
            </a:endParaRPr>
          </a:p>
          <a:p>
            <a:pPr algn="just"/>
            <a:r>
              <a:rPr lang="en-US" sz="2000" dirty="0">
                <a:ea typeface="+mn-lt"/>
                <a:cs typeface="+mn-lt"/>
              </a:rPr>
              <a:t>The experience was novel one and we would like to thank all the people, who have lent their valuable time for the completion of the report. Without their consideration it would have been difficult to complete the report.</a:t>
            </a:r>
            <a:endParaRPr lang="en-US" sz="2000" dirty="0">
              <a:cs typeface="Calibri"/>
            </a:endParaRPr>
          </a:p>
          <a:p>
            <a:pPr algn="just"/>
            <a:r>
              <a:rPr lang="en-US" sz="2000" dirty="0">
                <a:ea typeface="+mn-lt"/>
                <a:cs typeface="+mn-lt"/>
              </a:rPr>
              <a:t>Mr. Siddhant Gupta</a:t>
            </a:r>
          </a:p>
          <a:p>
            <a:pPr algn="just"/>
            <a:r>
              <a:rPr lang="en-US" sz="2000" dirty="0">
                <a:cs typeface="Calibri"/>
              </a:rPr>
              <a:t>Mr. Prashant Tomar</a:t>
            </a:r>
          </a:p>
          <a:p>
            <a:pPr algn="just"/>
            <a:r>
              <a:rPr lang="en-US" sz="2000" dirty="0">
                <a:cs typeface="Calibri"/>
              </a:rPr>
              <a:t>Mr. Siddhant Anand</a:t>
            </a:r>
          </a:p>
          <a:p>
            <a:pPr algn="just"/>
            <a:r>
              <a:rPr lang="en-US" sz="2000" dirty="0">
                <a:cs typeface="Calibri"/>
              </a:rPr>
              <a:t>Mr. Hashir Khan</a:t>
            </a:r>
          </a:p>
          <a:p>
            <a:endParaRPr lang="en-US" sz="1800" dirty="0">
              <a:cs typeface="Calibri"/>
            </a:endParaRPr>
          </a:p>
        </p:txBody>
      </p:sp>
    </p:spTree>
    <p:extLst>
      <p:ext uri="{BB962C8B-B14F-4D97-AF65-F5344CB8AC3E}">
        <p14:creationId xmlns:p14="http://schemas.microsoft.com/office/powerpoint/2010/main" val="181102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ADFB-E05D-4A6B-9D5E-62EEEAF85433}"/>
              </a:ext>
            </a:extLst>
          </p:cNvPr>
          <p:cNvSpPr>
            <a:spLocks noGrp="1"/>
          </p:cNvSpPr>
          <p:nvPr>
            <p:ph type="title"/>
          </p:nvPr>
        </p:nvSpPr>
        <p:spPr>
          <a:xfrm flipV="1">
            <a:off x="471488" y="-2669389"/>
            <a:ext cx="5915025" cy="2166570"/>
          </a:xfrm>
        </p:spPr>
        <p:txBody>
          <a:bodyPr/>
          <a:lstStyle/>
          <a:p>
            <a:endParaRPr lang="en-US"/>
          </a:p>
        </p:txBody>
      </p:sp>
      <p:sp>
        <p:nvSpPr>
          <p:cNvPr id="12" name="Content Placeholder 11">
            <a:extLst>
              <a:ext uri="{FF2B5EF4-FFF2-40B4-BE49-F238E27FC236}">
                <a16:creationId xmlns:a16="http://schemas.microsoft.com/office/drawing/2014/main" id="{EF6BD96F-A769-4B7E-A8C9-758FCDA8A7B1}"/>
              </a:ext>
            </a:extLst>
          </p:cNvPr>
          <p:cNvSpPr>
            <a:spLocks noGrp="1"/>
          </p:cNvSpPr>
          <p:nvPr>
            <p:ph idx="1"/>
          </p:nvPr>
        </p:nvSpPr>
        <p:spPr>
          <a:xfrm>
            <a:off x="471488" y="101078"/>
            <a:ext cx="5915025" cy="8821202"/>
          </a:xfrm>
        </p:spPr>
        <p:txBody>
          <a:bodyPr vert="horz" lIns="91440" tIns="45720" rIns="91440" bIns="45720" rtlCol="0" anchor="t">
            <a:normAutofit fontScale="32500" lnSpcReduction="20000"/>
          </a:bodyPr>
          <a:lstStyle/>
          <a:p>
            <a:r>
              <a:rPr lang="en-US">
                <a:ea typeface="+mn-lt"/>
                <a:cs typeface="+mn-lt"/>
              </a:rPr>
              <a:t>&lt;TextView</a:t>
            </a:r>
            <a:endParaRPr lang="en-US">
              <a:cs typeface="Calibri" panose="020F0502020204030204"/>
            </a:endParaRPr>
          </a:p>
          <a:p>
            <a:r>
              <a:rPr lang="en-US">
                <a:ea typeface="+mn-lt"/>
                <a:cs typeface="+mn-lt"/>
              </a:rPr>
              <a:t>        android:layout_width="match_parent"</a:t>
            </a:r>
            <a:endParaRPr lang="en-US"/>
          </a:p>
          <a:p>
            <a:r>
              <a:rPr lang="en-US">
                <a:ea typeface="+mn-lt"/>
                <a:cs typeface="+mn-lt"/>
              </a:rPr>
              <a:t>        android:layout_height="wrap_content"</a:t>
            </a:r>
            <a:endParaRPr lang="en-US"/>
          </a:p>
          <a:p>
            <a:r>
              <a:rPr lang="en-US">
                <a:ea typeface="+mn-lt"/>
                <a:cs typeface="+mn-lt"/>
              </a:rPr>
              <a:t>        android:id="@+id/artist_name"</a:t>
            </a:r>
            <a:endParaRPr lang="en-US"/>
          </a:p>
          <a:p>
            <a:r>
              <a:rPr lang="en-US">
                <a:ea typeface="+mn-lt"/>
                <a:cs typeface="+mn-lt"/>
              </a:rPr>
              <a:t>        android:text="This is Song Artist"</a:t>
            </a:r>
            <a:endParaRPr lang="en-US"/>
          </a:p>
          <a:p>
            <a:r>
              <a:rPr lang="en-US">
                <a:ea typeface="+mn-lt"/>
                <a:cs typeface="+mn-lt"/>
              </a:rPr>
              <a:t>        android:layout_below="@id/songName"</a:t>
            </a:r>
            <a:endParaRPr lang="en-US"/>
          </a:p>
          <a:p>
            <a:r>
              <a:rPr lang="en-US">
                <a:ea typeface="+mn-lt"/>
                <a:cs typeface="+mn-lt"/>
              </a:rPr>
              <a:t>        android:textColor="@color/colorAccent"</a:t>
            </a:r>
            <a:endParaRPr lang="en-US"/>
          </a:p>
          <a:p>
            <a:r>
              <a:rPr lang="en-US">
                <a:ea typeface="+mn-lt"/>
                <a:cs typeface="+mn-lt"/>
              </a:rPr>
              <a:t>        android:gravity="center_horizontal"</a:t>
            </a:r>
            <a:endParaRPr lang="en-US"/>
          </a:p>
          <a:p>
            <a:r>
              <a:rPr lang="en-US">
                <a:ea typeface="+mn-lt"/>
                <a:cs typeface="+mn-lt"/>
              </a:rPr>
              <a:t>        android:textSize="18sp"</a:t>
            </a:r>
            <a:endParaRPr lang="en-US"/>
          </a:p>
          <a:p>
            <a:r>
              <a:rPr lang="en-US">
                <a:ea typeface="+mn-lt"/>
                <a:cs typeface="+mn-lt"/>
              </a:rPr>
              <a:t>        android:ellipsize="end"</a:t>
            </a:r>
            <a:endParaRPr lang="en-US"/>
          </a:p>
          <a:p>
            <a:r>
              <a:rPr lang="en-US">
                <a:ea typeface="+mn-lt"/>
                <a:cs typeface="+mn-lt"/>
              </a:rPr>
              <a:t>        android:singleLine="true"</a:t>
            </a:r>
            <a:endParaRPr lang="en-US"/>
          </a:p>
          <a:p>
            <a:r>
              <a:rPr lang="en-US">
                <a:ea typeface="+mn-lt"/>
                <a:cs typeface="+mn-lt"/>
              </a:rPr>
              <a:t>        android:layout_marginStart="40dp"</a:t>
            </a:r>
            <a:endParaRPr lang="en-US"/>
          </a:p>
          <a:p>
            <a:r>
              <a:rPr lang="en-US">
                <a:ea typeface="+mn-lt"/>
                <a:cs typeface="+mn-lt"/>
              </a:rPr>
              <a:t>        android:layout_marginEnd="40dp"/&gt;</a:t>
            </a:r>
            <a:endParaRPr lang="en-US"/>
          </a:p>
          <a:p>
            <a:endParaRPr lang="en-US"/>
          </a:p>
          <a:p>
            <a:r>
              <a:rPr lang="en-US">
                <a:ea typeface="+mn-lt"/>
                <a:cs typeface="+mn-lt"/>
              </a:rPr>
              <a:t>    &lt;RelativeLayout</a:t>
            </a:r>
            <a:endParaRPr lang="en-US"/>
          </a:p>
          <a:p>
            <a:r>
              <a:rPr lang="en-US">
                <a:ea typeface="+mn-lt"/>
                <a:cs typeface="+mn-lt"/>
              </a:rPr>
              <a:t>        android:layout_width="match_parent"</a:t>
            </a:r>
            <a:endParaRPr lang="en-US"/>
          </a:p>
          <a:p>
            <a:r>
              <a:rPr lang="en-US">
                <a:ea typeface="+mn-lt"/>
                <a:cs typeface="+mn-lt"/>
              </a:rPr>
              <a:t>        android:layout_height="60dp"</a:t>
            </a:r>
            <a:endParaRPr lang="en-US"/>
          </a:p>
          <a:p>
            <a:r>
              <a:rPr lang="en-US">
                <a:ea typeface="+mn-lt"/>
                <a:cs typeface="+mn-lt"/>
              </a:rPr>
              <a:t>        android:id="@+id/Relative_layout_for_bottom"</a:t>
            </a:r>
            <a:endParaRPr lang="en-US"/>
          </a:p>
          <a:p>
            <a:r>
              <a:rPr lang="en-US">
                <a:ea typeface="+mn-lt"/>
                <a:cs typeface="+mn-lt"/>
              </a:rPr>
              <a:t>        android:layout_alignParentBottom="true"</a:t>
            </a:r>
            <a:endParaRPr lang="en-US"/>
          </a:p>
          <a:p>
            <a:r>
              <a:rPr lang="en-US">
                <a:ea typeface="+mn-lt"/>
                <a:cs typeface="+mn-lt"/>
              </a:rPr>
              <a:t>        android:layout_alignParentEnd="true"</a:t>
            </a:r>
            <a:endParaRPr lang="en-US"/>
          </a:p>
          <a:p>
            <a:r>
              <a:rPr lang="en-US">
                <a:ea typeface="+mn-lt"/>
                <a:cs typeface="+mn-lt"/>
              </a:rPr>
              <a:t>        android:background="@drawable/gradient_bg"&gt;</a:t>
            </a:r>
            <a:endParaRPr lang="en-US"/>
          </a:p>
          <a:p>
            <a:endParaRPr lang="en-US"/>
          </a:p>
          <a:p>
            <a:r>
              <a:rPr lang="en-US">
                <a:ea typeface="+mn-lt"/>
                <a:cs typeface="+mn-lt"/>
              </a:rPr>
              <a:t>        &lt;ImageView</a:t>
            </a:r>
            <a:endParaRPr lang="en-US"/>
          </a:p>
          <a:p>
            <a:r>
              <a:rPr lang="en-US">
                <a:ea typeface="+mn-lt"/>
                <a:cs typeface="+mn-lt"/>
              </a:rPr>
              <a:t>            android:layout_width="35dp"</a:t>
            </a:r>
            <a:endParaRPr lang="en-US"/>
          </a:p>
          <a:p>
            <a:r>
              <a:rPr lang="en-US">
                <a:ea typeface="+mn-lt"/>
                <a:cs typeface="+mn-lt"/>
              </a:rPr>
              <a:t>            android:layout_height="35dp"</a:t>
            </a:r>
            <a:endParaRPr lang="en-US"/>
          </a:p>
          <a:p>
            <a:r>
              <a:rPr lang="en-US">
                <a:ea typeface="+mn-lt"/>
                <a:cs typeface="+mn-lt"/>
              </a:rPr>
              <a:t>            android:id="@+id/id_shuffle"</a:t>
            </a:r>
            <a:endParaRPr lang="en-US"/>
          </a:p>
          <a:p>
            <a:r>
              <a:rPr lang="en-US">
                <a:ea typeface="+mn-lt"/>
                <a:cs typeface="+mn-lt"/>
              </a:rPr>
              <a:t>            android:src="@drawable/ic_shuffle_off"</a:t>
            </a:r>
            <a:endParaRPr lang="en-US"/>
          </a:p>
          <a:p>
            <a:r>
              <a:rPr lang="en-US">
                <a:ea typeface="+mn-lt"/>
                <a:cs typeface="+mn-lt"/>
              </a:rPr>
              <a:t>            android:layout_centerVertical="true"</a:t>
            </a:r>
            <a:endParaRPr lang="en-US"/>
          </a:p>
          <a:p>
            <a:r>
              <a:rPr lang="en-US">
                <a:ea typeface="+mn-lt"/>
                <a:cs typeface="+mn-lt"/>
              </a:rPr>
              <a:t>            android:layout_alignParentStart="true"</a:t>
            </a:r>
            <a:endParaRPr lang="en-US"/>
          </a:p>
          <a:p>
            <a:r>
              <a:rPr lang="en-US">
                <a:ea typeface="+mn-lt"/>
                <a:cs typeface="+mn-lt"/>
              </a:rPr>
              <a:t>            android:layout_marginStart="32dp"/&gt;</a:t>
            </a:r>
            <a:endParaRPr lang="en-US"/>
          </a:p>
          <a:p>
            <a:endParaRPr lang="en-US"/>
          </a:p>
          <a:p>
            <a:r>
              <a:rPr lang="en-US">
                <a:ea typeface="+mn-lt"/>
                <a:cs typeface="+mn-lt"/>
              </a:rPr>
              <a:t>        &lt;ImageView</a:t>
            </a:r>
            <a:endParaRPr lang="en-US"/>
          </a:p>
          <a:p>
            <a:r>
              <a:rPr lang="en-US">
                <a:ea typeface="+mn-lt"/>
                <a:cs typeface="+mn-lt"/>
              </a:rPr>
              <a:t>            android:layout_width="35dp"</a:t>
            </a:r>
            <a:endParaRPr lang="en-US"/>
          </a:p>
          <a:p>
            <a:r>
              <a:rPr lang="en-US">
                <a:ea typeface="+mn-lt"/>
                <a:cs typeface="+mn-lt"/>
              </a:rPr>
              <a:t>            android:layout_height="35dp"</a:t>
            </a:r>
            <a:endParaRPr lang="en-US"/>
          </a:p>
          <a:p>
            <a:r>
              <a:rPr lang="en-US">
                <a:ea typeface="+mn-lt"/>
                <a:cs typeface="+mn-lt"/>
              </a:rPr>
              <a:t>            android:id="@+id/id_prev"</a:t>
            </a:r>
            <a:endParaRPr lang="en-US"/>
          </a:p>
          <a:p>
            <a:r>
              <a:rPr lang="en-US">
                <a:ea typeface="+mn-lt"/>
                <a:cs typeface="+mn-lt"/>
              </a:rPr>
              <a:t>            android:src="@drawable/ic_skip_previous"</a:t>
            </a:r>
            <a:endParaRPr lang="en-US"/>
          </a:p>
          <a:p>
            <a:r>
              <a:rPr lang="en-US">
                <a:ea typeface="+mn-lt"/>
                <a:cs typeface="+mn-lt"/>
              </a:rPr>
              <a:t>            android:layout_toStartOf="@id/play_pause"</a:t>
            </a:r>
            <a:endParaRPr lang="en-US"/>
          </a:p>
          <a:p>
            <a:r>
              <a:rPr lang="en-US">
                <a:ea typeface="+mn-lt"/>
                <a:cs typeface="+mn-lt"/>
              </a:rPr>
              <a:t>            android:layout_centerVertical="true"</a:t>
            </a:r>
            <a:endParaRPr lang="en-US"/>
          </a:p>
          <a:p>
            <a:r>
              <a:rPr lang="en-US">
                <a:ea typeface="+mn-lt"/>
                <a:cs typeface="+mn-lt"/>
              </a:rPr>
              <a:t>            android:layout_marginStart="16dp"/&gt;</a:t>
            </a:r>
            <a:endParaRPr lang="en-US"/>
          </a:p>
          <a:p>
            <a:endParaRPr lang="en-US" dirty="0">
              <a:cs typeface="Calibri"/>
            </a:endParaRPr>
          </a:p>
        </p:txBody>
      </p:sp>
    </p:spTree>
    <p:extLst>
      <p:ext uri="{BB962C8B-B14F-4D97-AF65-F5344CB8AC3E}">
        <p14:creationId xmlns:p14="http://schemas.microsoft.com/office/powerpoint/2010/main" val="1714033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5E78-66F1-4C7C-A268-12DD3C4F25B5}"/>
              </a:ext>
            </a:extLst>
          </p:cNvPr>
          <p:cNvSpPr>
            <a:spLocks noGrp="1"/>
          </p:cNvSpPr>
          <p:nvPr>
            <p:ph type="title"/>
          </p:nvPr>
        </p:nvSpPr>
        <p:spPr>
          <a:xfrm flipV="1">
            <a:off x="471488" y="-1507085"/>
            <a:ext cx="5915025" cy="858978"/>
          </a:xfrm>
        </p:spPr>
        <p:txBody>
          <a:bodyPr/>
          <a:lstStyle/>
          <a:p>
            <a:endParaRPr lang="en-US"/>
          </a:p>
        </p:txBody>
      </p:sp>
      <p:sp>
        <p:nvSpPr>
          <p:cNvPr id="12" name="Content Placeholder 11">
            <a:extLst>
              <a:ext uri="{FF2B5EF4-FFF2-40B4-BE49-F238E27FC236}">
                <a16:creationId xmlns:a16="http://schemas.microsoft.com/office/drawing/2014/main" id="{6DB3B7EC-0351-451E-ABF9-A5437C7436BE}"/>
              </a:ext>
            </a:extLst>
          </p:cNvPr>
          <p:cNvSpPr>
            <a:spLocks noGrp="1"/>
          </p:cNvSpPr>
          <p:nvPr>
            <p:ph idx="1"/>
          </p:nvPr>
        </p:nvSpPr>
        <p:spPr>
          <a:xfrm>
            <a:off x="471488" y="259574"/>
            <a:ext cx="5915025" cy="8662706"/>
          </a:xfrm>
        </p:spPr>
        <p:txBody>
          <a:bodyPr vert="horz" lIns="91440" tIns="45720" rIns="91440" bIns="45720" rtlCol="0" anchor="t">
            <a:normAutofit fontScale="32500" lnSpcReduction="20000"/>
          </a:bodyPr>
          <a:lstStyle/>
          <a:p>
            <a:r>
              <a:rPr lang="en-US">
                <a:ea typeface="+mn-lt"/>
                <a:cs typeface="+mn-lt"/>
              </a:rPr>
              <a:t>&lt;ImageView</a:t>
            </a:r>
            <a:endParaRPr lang="en-US">
              <a:cs typeface="Calibri" panose="020F0502020204030204"/>
            </a:endParaRPr>
          </a:p>
          <a:p>
            <a:r>
              <a:rPr lang="en-US">
                <a:ea typeface="+mn-lt"/>
                <a:cs typeface="+mn-lt"/>
              </a:rPr>
              <a:t>            android:layout_width="35dp"</a:t>
            </a:r>
            <a:endParaRPr lang="en-US"/>
          </a:p>
          <a:p>
            <a:r>
              <a:rPr lang="en-US">
                <a:ea typeface="+mn-lt"/>
                <a:cs typeface="+mn-lt"/>
              </a:rPr>
              <a:t>            android:layout_height="35dp"</a:t>
            </a:r>
            <a:endParaRPr lang="en-US"/>
          </a:p>
          <a:p>
            <a:r>
              <a:rPr lang="en-US">
                <a:ea typeface="+mn-lt"/>
                <a:cs typeface="+mn-lt"/>
              </a:rPr>
              <a:t>            android:id="@+id/id_next"</a:t>
            </a:r>
            <a:endParaRPr lang="en-US"/>
          </a:p>
          <a:p>
            <a:r>
              <a:rPr lang="en-US">
                <a:ea typeface="+mn-lt"/>
                <a:cs typeface="+mn-lt"/>
              </a:rPr>
              <a:t>            android:src="@drawable/ic_skip_next"</a:t>
            </a:r>
            <a:endParaRPr lang="en-US"/>
          </a:p>
          <a:p>
            <a:r>
              <a:rPr lang="en-US">
                <a:ea typeface="+mn-lt"/>
                <a:cs typeface="+mn-lt"/>
              </a:rPr>
              <a:t>            android:layout_toEndOf="@id/play_pause"</a:t>
            </a:r>
            <a:endParaRPr lang="en-US"/>
          </a:p>
          <a:p>
            <a:r>
              <a:rPr lang="en-US">
                <a:ea typeface="+mn-lt"/>
                <a:cs typeface="+mn-lt"/>
              </a:rPr>
              <a:t>            android:layout_centerVertical="true"</a:t>
            </a:r>
            <a:endParaRPr lang="en-US"/>
          </a:p>
          <a:p>
            <a:r>
              <a:rPr lang="en-US">
                <a:ea typeface="+mn-lt"/>
                <a:cs typeface="+mn-lt"/>
              </a:rPr>
              <a:t>            android:layout_marginStart="16dp"/&gt;</a:t>
            </a:r>
            <a:endParaRPr lang="en-US"/>
          </a:p>
          <a:p>
            <a:endParaRPr lang="en-US"/>
          </a:p>
          <a:p>
            <a:r>
              <a:rPr lang="en-US">
                <a:ea typeface="+mn-lt"/>
                <a:cs typeface="+mn-lt"/>
              </a:rPr>
              <a:t>        &lt;com.google.android.material.floatingactionbutton.FloatingActionButton</a:t>
            </a:r>
            <a:endParaRPr lang="en-US"/>
          </a:p>
          <a:p>
            <a:r>
              <a:rPr lang="en-US">
                <a:ea typeface="+mn-lt"/>
                <a:cs typeface="+mn-lt"/>
              </a:rPr>
              <a:t>            android:layout_width="wrap_content"</a:t>
            </a:r>
            <a:endParaRPr lang="en-US"/>
          </a:p>
          <a:p>
            <a:r>
              <a:rPr lang="en-US">
                <a:ea typeface="+mn-lt"/>
                <a:cs typeface="+mn-lt"/>
              </a:rPr>
              <a:t>            android:layout_height="wrap_content"</a:t>
            </a:r>
            <a:endParaRPr lang="en-US"/>
          </a:p>
          <a:p>
            <a:r>
              <a:rPr lang="en-US">
                <a:ea typeface="+mn-lt"/>
                <a:cs typeface="+mn-lt"/>
              </a:rPr>
              <a:t>            android:id="@+id/play_pause"</a:t>
            </a:r>
            <a:endParaRPr lang="en-US"/>
          </a:p>
          <a:p>
            <a:r>
              <a:rPr lang="en-US">
                <a:ea typeface="+mn-lt"/>
                <a:cs typeface="+mn-lt"/>
              </a:rPr>
              <a:t>            android:src="@drawable/ic_play"</a:t>
            </a:r>
            <a:endParaRPr lang="en-US"/>
          </a:p>
          <a:p>
            <a:r>
              <a:rPr lang="en-US">
                <a:ea typeface="+mn-lt"/>
                <a:cs typeface="+mn-lt"/>
              </a:rPr>
              <a:t>            android:layout_centerHorizontal="true"</a:t>
            </a:r>
            <a:endParaRPr lang="en-US"/>
          </a:p>
          <a:p>
            <a:r>
              <a:rPr lang="en-US">
                <a:ea typeface="+mn-lt"/>
                <a:cs typeface="+mn-lt"/>
              </a:rPr>
              <a:t>            android:layout_centerVertical="true"</a:t>
            </a:r>
            <a:endParaRPr lang="en-US"/>
          </a:p>
          <a:p>
            <a:r>
              <a:rPr lang="en-US">
                <a:ea typeface="+mn-lt"/>
                <a:cs typeface="+mn-lt"/>
              </a:rPr>
              <a:t>            android:layout_marginStart="15dp"</a:t>
            </a:r>
            <a:endParaRPr lang="en-US"/>
          </a:p>
          <a:p>
            <a:r>
              <a:rPr lang="en-US">
                <a:ea typeface="+mn-lt"/>
                <a:cs typeface="+mn-lt"/>
              </a:rPr>
              <a:t>            android:layout_marginEnd="15dp"</a:t>
            </a:r>
            <a:endParaRPr lang="en-US"/>
          </a:p>
          <a:p>
            <a:r>
              <a:rPr lang="en-US">
                <a:ea typeface="+mn-lt"/>
                <a:cs typeface="+mn-lt"/>
              </a:rPr>
              <a:t>            android:focusable="true"</a:t>
            </a:r>
            <a:endParaRPr lang="en-US"/>
          </a:p>
          <a:p>
            <a:r>
              <a:rPr lang="en-US">
                <a:ea typeface="+mn-lt"/>
                <a:cs typeface="+mn-lt"/>
              </a:rPr>
              <a:t>            android:clickable="true"/&gt;</a:t>
            </a:r>
            <a:endParaRPr lang="en-US"/>
          </a:p>
          <a:p>
            <a:r>
              <a:rPr lang="en-US">
                <a:ea typeface="+mn-lt"/>
                <a:cs typeface="+mn-lt"/>
              </a:rPr>
              <a:t>    &lt;/RelativeLayout&gt;</a:t>
            </a:r>
            <a:endParaRPr lang="en-US"/>
          </a:p>
          <a:p>
            <a:endParaRPr lang="en-US"/>
          </a:p>
          <a:p>
            <a:r>
              <a:rPr lang="en-US">
                <a:ea typeface="+mn-lt"/>
                <a:cs typeface="+mn-lt"/>
              </a:rPr>
              <a:t>    &lt;RelativeLayout</a:t>
            </a:r>
            <a:endParaRPr lang="en-US"/>
          </a:p>
          <a:p>
            <a:r>
              <a:rPr lang="en-US">
                <a:ea typeface="+mn-lt"/>
                <a:cs typeface="+mn-lt"/>
              </a:rPr>
              <a:t>        android:layout_width="match_parent"</a:t>
            </a:r>
            <a:endParaRPr lang="en-US"/>
          </a:p>
          <a:p>
            <a:r>
              <a:rPr lang="en-US">
                <a:ea typeface="+mn-lt"/>
                <a:cs typeface="+mn-lt"/>
              </a:rPr>
              <a:t>        android:layout_height="60dp"</a:t>
            </a:r>
            <a:endParaRPr lang="en-US"/>
          </a:p>
          <a:p>
            <a:r>
              <a:rPr lang="en-US">
                <a:ea typeface="+mn-lt"/>
                <a:cs typeface="+mn-lt"/>
              </a:rPr>
              <a:t>        android:layout_above="@id/Relative_layout_for_bottom"</a:t>
            </a:r>
            <a:endParaRPr lang="en-US"/>
          </a:p>
          <a:p>
            <a:r>
              <a:rPr lang="en-US">
                <a:ea typeface="+mn-lt"/>
                <a:cs typeface="+mn-lt"/>
              </a:rPr>
              <a:t>        android:id="@+id/seek_bar_layout"</a:t>
            </a:r>
            <a:endParaRPr lang="en-US"/>
          </a:p>
          <a:p>
            <a:r>
              <a:rPr lang="en-US">
                <a:ea typeface="+mn-lt"/>
                <a:cs typeface="+mn-lt"/>
              </a:rPr>
              <a:t>        android:layout_marginBottom="15dp"&gt;</a:t>
            </a:r>
            <a:endParaRPr lang="en-US"/>
          </a:p>
          <a:p>
            <a:endParaRPr lang="en-US"/>
          </a:p>
          <a:p>
            <a:endParaRPr lang="en-US"/>
          </a:p>
          <a:p>
            <a:r>
              <a:rPr lang="en-US">
                <a:ea typeface="+mn-lt"/>
                <a:cs typeface="+mn-lt"/>
              </a:rPr>
              <a:t>        &lt;TextView</a:t>
            </a:r>
            <a:endParaRPr lang="en-US"/>
          </a:p>
          <a:p>
            <a:r>
              <a:rPr lang="en-US">
                <a:ea typeface="+mn-lt"/>
                <a:cs typeface="+mn-lt"/>
              </a:rPr>
              <a:t>            android:layout_width="wrap_content"</a:t>
            </a:r>
            <a:endParaRPr lang="en-US"/>
          </a:p>
          <a:p>
            <a:r>
              <a:rPr lang="en-US">
                <a:ea typeface="+mn-lt"/>
                <a:cs typeface="+mn-lt"/>
              </a:rPr>
              <a:t>            android:layout_height="wrap_content"</a:t>
            </a:r>
            <a:endParaRPr lang="en-US"/>
          </a:p>
          <a:p>
            <a:r>
              <a:rPr lang="en-US">
                <a:ea typeface="+mn-lt"/>
                <a:cs typeface="+mn-lt"/>
              </a:rPr>
              <a:t>            android:layout_marginStart="10dp"</a:t>
            </a:r>
            <a:endParaRPr lang="en-US"/>
          </a:p>
          <a:p>
            <a:r>
              <a:rPr lang="en-US">
                <a:ea typeface="+mn-lt"/>
                <a:cs typeface="+mn-lt"/>
              </a:rPr>
              <a:t>            android:text="0:00"</a:t>
            </a:r>
            <a:endParaRPr lang="en-US"/>
          </a:p>
          <a:p>
            <a:r>
              <a:rPr lang="en-US">
                <a:ea typeface="+mn-lt"/>
                <a:cs typeface="+mn-lt"/>
              </a:rPr>
              <a:t>            android:id="@+id/duration_played"</a:t>
            </a:r>
            <a:endParaRPr lang="en-US"/>
          </a:p>
          <a:p>
            <a:r>
              <a:rPr lang="en-US">
                <a:ea typeface="+mn-lt"/>
                <a:cs typeface="+mn-lt"/>
              </a:rPr>
              <a:t>            android:textColor="@color/colorAccent"</a:t>
            </a:r>
            <a:endParaRPr lang="en-US"/>
          </a:p>
          <a:p>
            <a:r>
              <a:rPr lang="en-US">
                <a:ea typeface="+mn-lt"/>
                <a:cs typeface="+mn-lt"/>
              </a:rPr>
              <a:t>            android:textSize="15sp"</a:t>
            </a:r>
            <a:endParaRPr lang="en-US"/>
          </a:p>
          <a:p>
            <a:r>
              <a:rPr lang="en-US">
                <a:ea typeface="+mn-lt"/>
                <a:cs typeface="+mn-lt"/>
              </a:rPr>
              <a:t>            android:layout_alignParentStart="true"/&gt;</a:t>
            </a:r>
            <a:endParaRPr lang="en-US"/>
          </a:p>
          <a:p>
            <a:endParaRPr lang="en-US" dirty="0">
              <a:cs typeface="Calibri"/>
            </a:endParaRPr>
          </a:p>
        </p:txBody>
      </p:sp>
    </p:spTree>
    <p:extLst>
      <p:ext uri="{BB962C8B-B14F-4D97-AF65-F5344CB8AC3E}">
        <p14:creationId xmlns:p14="http://schemas.microsoft.com/office/powerpoint/2010/main" val="334319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F83C-FD80-4973-856A-C23667799ED0}"/>
              </a:ext>
            </a:extLst>
          </p:cNvPr>
          <p:cNvSpPr>
            <a:spLocks noGrp="1"/>
          </p:cNvSpPr>
          <p:nvPr>
            <p:ph type="title"/>
          </p:nvPr>
        </p:nvSpPr>
        <p:spPr>
          <a:xfrm flipV="1">
            <a:off x="471488" y="-1652373"/>
            <a:ext cx="5915025" cy="634442"/>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3905962E-10E8-4A1D-9622-EEB4498A312D}"/>
              </a:ext>
            </a:extLst>
          </p:cNvPr>
          <p:cNvSpPr>
            <a:spLocks noGrp="1"/>
          </p:cNvSpPr>
          <p:nvPr>
            <p:ph idx="1"/>
          </p:nvPr>
        </p:nvSpPr>
        <p:spPr>
          <a:xfrm>
            <a:off x="471488" y="259574"/>
            <a:ext cx="5915025" cy="8662706"/>
          </a:xfrm>
        </p:spPr>
        <p:txBody>
          <a:bodyPr vert="horz" lIns="91440" tIns="45720" rIns="91440" bIns="45720" rtlCol="0" anchor="t">
            <a:normAutofit fontScale="77500" lnSpcReduction="20000"/>
          </a:bodyPr>
          <a:lstStyle/>
          <a:p>
            <a:r>
              <a:rPr lang="en-US">
                <a:ea typeface="+mn-lt"/>
                <a:cs typeface="+mn-lt"/>
              </a:rPr>
              <a:t>&lt;TextView</a:t>
            </a:r>
            <a:endParaRPr lang="en-US">
              <a:cs typeface="Calibri" panose="020F0502020204030204"/>
            </a:endParaRPr>
          </a:p>
          <a:p>
            <a:r>
              <a:rPr lang="en-US">
                <a:ea typeface="+mn-lt"/>
                <a:cs typeface="+mn-lt"/>
              </a:rPr>
              <a:t>            android:layout_width="wrap_content"</a:t>
            </a:r>
            <a:endParaRPr lang="en-US"/>
          </a:p>
          <a:p>
            <a:r>
              <a:rPr lang="en-US">
                <a:ea typeface="+mn-lt"/>
                <a:cs typeface="+mn-lt"/>
              </a:rPr>
              <a:t>            android:layout_height="wrap_content"</a:t>
            </a:r>
            <a:endParaRPr lang="en-US"/>
          </a:p>
          <a:p>
            <a:r>
              <a:rPr lang="en-US">
                <a:ea typeface="+mn-lt"/>
                <a:cs typeface="+mn-lt"/>
              </a:rPr>
              <a:t>            android:layout_marginEnd="10dp"</a:t>
            </a:r>
            <a:endParaRPr lang="en-US"/>
          </a:p>
          <a:p>
            <a:r>
              <a:rPr lang="en-US">
                <a:ea typeface="+mn-lt"/>
                <a:cs typeface="+mn-lt"/>
              </a:rPr>
              <a:t>            android:text="4:28"</a:t>
            </a:r>
            <a:endParaRPr lang="en-US"/>
          </a:p>
          <a:p>
            <a:r>
              <a:rPr lang="en-US">
                <a:ea typeface="+mn-lt"/>
                <a:cs typeface="+mn-lt"/>
              </a:rPr>
              <a:t>            android:id="@+id/total_duration"</a:t>
            </a:r>
            <a:endParaRPr lang="en-US"/>
          </a:p>
          <a:p>
            <a:r>
              <a:rPr lang="en-US">
                <a:ea typeface="+mn-lt"/>
                <a:cs typeface="+mn-lt"/>
              </a:rPr>
              <a:t>            android:textColor="@color/colorAccent"</a:t>
            </a:r>
            <a:endParaRPr lang="en-US"/>
          </a:p>
          <a:p>
            <a:r>
              <a:rPr lang="en-US">
                <a:ea typeface="+mn-lt"/>
                <a:cs typeface="+mn-lt"/>
              </a:rPr>
              <a:t>            android:textSize="15sp"</a:t>
            </a:r>
            <a:endParaRPr lang="en-US"/>
          </a:p>
          <a:p>
            <a:r>
              <a:rPr lang="en-US">
                <a:ea typeface="+mn-lt"/>
                <a:cs typeface="+mn-lt"/>
              </a:rPr>
              <a:t>            android:layout_alignParentEnd="true"/&gt;</a:t>
            </a:r>
            <a:endParaRPr lang="en-US"/>
          </a:p>
          <a:p>
            <a:endParaRPr lang="en-US"/>
          </a:p>
          <a:p>
            <a:r>
              <a:rPr lang="en-US">
                <a:ea typeface="+mn-lt"/>
                <a:cs typeface="+mn-lt"/>
              </a:rPr>
              <a:t>        &lt;SeekBar</a:t>
            </a:r>
            <a:endParaRPr lang="en-US"/>
          </a:p>
          <a:p>
            <a:r>
              <a:rPr lang="en-US">
                <a:ea typeface="+mn-lt"/>
                <a:cs typeface="+mn-lt"/>
              </a:rPr>
              <a:t>            android:layout_width="match_parent"</a:t>
            </a:r>
            <a:endParaRPr lang="en-US"/>
          </a:p>
          <a:p>
            <a:r>
              <a:rPr lang="en-US">
                <a:ea typeface="+mn-lt"/>
                <a:cs typeface="+mn-lt"/>
              </a:rPr>
              <a:t>            android:layout_height="wrap_content"</a:t>
            </a:r>
            <a:endParaRPr lang="en-US"/>
          </a:p>
          <a:p>
            <a:r>
              <a:rPr lang="en-US">
                <a:ea typeface="+mn-lt"/>
                <a:cs typeface="+mn-lt"/>
              </a:rPr>
              <a:t>            android:id="@+id/seek_bar"</a:t>
            </a:r>
            <a:endParaRPr lang="en-US"/>
          </a:p>
          <a:p>
            <a:r>
              <a:rPr lang="en-US">
                <a:ea typeface="+mn-lt"/>
                <a:cs typeface="+mn-lt"/>
              </a:rPr>
              <a:t>            android:layout_marginStart="20dp"</a:t>
            </a:r>
            <a:endParaRPr lang="en-US"/>
          </a:p>
          <a:p>
            <a:r>
              <a:rPr lang="en-US">
                <a:ea typeface="+mn-lt"/>
                <a:cs typeface="+mn-lt"/>
              </a:rPr>
              <a:t>            android:layout_marginEnd="20dp"</a:t>
            </a:r>
            <a:endParaRPr lang="en-US"/>
          </a:p>
          <a:p>
            <a:r>
              <a:rPr lang="en-US">
                <a:ea typeface="+mn-lt"/>
                <a:cs typeface="+mn-lt"/>
              </a:rPr>
              <a:t>            android:layout_alignParentBottom="true"/&gt;</a:t>
            </a:r>
            <a:endParaRPr lang="en-US"/>
          </a:p>
          <a:p>
            <a:endParaRPr lang="en-US"/>
          </a:p>
          <a:p>
            <a:r>
              <a:rPr lang="en-US">
                <a:ea typeface="+mn-lt"/>
                <a:cs typeface="+mn-lt"/>
              </a:rPr>
              <a:t>    &lt;/RelativeLayout&gt;</a:t>
            </a:r>
            <a:endParaRPr lang="en-US"/>
          </a:p>
          <a:p>
            <a:endParaRPr lang="en-US"/>
          </a:p>
          <a:p>
            <a:endParaRPr lang="en-US"/>
          </a:p>
          <a:p>
            <a:r>
              <a:rPr lang="en-US">
                <a:ea typeface="+mn-lt"/>
                <a:cs typeface="+mn-lt"/>
              </a:rPr>
              <a:t>&lt;/RelativeLayout&gt;</a:t>
            </a:r>
            <a:endParaRPr lang="en-US"/>
          </a:p>
        </p:txBody>
      </p:sp>
    </p:spTree>
    <p:extLst>
      <p:ext uri="{BB962C8B-B14F-4D97-AF65-F5344CB8AC3E}">
        <p14:creationId xmlns:p14="http://schemas.microsoft.com/office/powerpoint/2010/main" val="81009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723A-DD4E-451E-A306-F6CA40A75713}"/>
              </a:ext>
            </a:extLst>
          </p:cNvPr>
          <p:cNvSpPr>
            <a:spLocks noGrp="1"/>
          </p:cNvSpPr>
          <p:nvPr>
            <p:ph type="title"/>
          </p:nvPr>
        </p:nvSpPr>
        <p:spPr>
          <a:xfrm>
            <a:off x="471488" y="197205"/>
            <a:ext cx="5915025" cy="514654"/>
          </a:xfrm>
        </p:spPr>
        <p:txBody>
          <a:bodyPr>
            <a:normAutofit fontScale="90000"/>
          </a:bodyPr>
          <a:lstStyle/>
          <a:p>
            <a:r>
              <a:rPr lang="en-US">
                <a:cs typeface="Calibri Light"/>
              </a:rPr>
              <a:t>2</a:t>
            </a:r>
            <a:endParaRPr lang="en-US"/>
          </a:p>
        </p:txBody>
      </p:sp>
      <p:sp>
        <p:nvSpPr>
          <p:cNvPr id="3" name="Content Placeholder 2">
            <a:extLst>
              <a:ext uri="{FF2B5EF4-FFF2-40B4-BE49-F238E27FC236}">
                <a16:creationId xmlns:a16="http://schemas.microsoft.com/office/drawing/2014/main" id="{147524AB-C43A-4E60-A6BE-8AD94E3EAFF2}"/>
              </a:ext>
            </a:extLst>
          </p:cNvPr>
          <p:cNvSpPr>
            <a:spLocks noGrp="1"/>
          </p:cNvSpPr>
          <p:nvPr>
            <p:ph idx="1"/>
          </p:nvPr>
        </p:nvSpPr>
        <p:spPr>
          <a:xfrm>
            <a:off x="471488" y="933182"/>
            <a:ext cx="5915025" cy="7989098"/>
          </a:xfrm>
        </p:spPr>
        <p:txBody>
          <a:bodyPr vert="horz" lIns="91440" tIns="45720" rIns="91440" bIns="45720" rtlCol="0" anchor="t">
            <a:normAutofit fontScale="47500" lnSpcReduction="20000"/>
          </a:bodyPr>
          <a:lstStyle/>
          <a:p>
            <a:r>
              <a:rPr lang="en-US">
                <a:ea typeface="+mn-lt"/>
                <a:cs typeface="+mn-lt"/>
              </a:rPr>
              <a:t>package com.example.musicplayer;</a:t>
            </a:r>
            <a:endParaRPr lang="en-US" dirty="0">
              <a:cs typeface="Calibri"/>
            </a:endParaRPr>
          </a:p>
          <a:p>
            <a:endParaRPr lang="en-US"/>
          </a:p>
          <a:p>
            <a:r>
              <a:rPr lang="en-US">
                <a:ea typeface="+mn-lt"/>
                <a:cs typeface="+mn-lt"/>
              </a:rPr>
              <a:t>public class MusicFiles</a:t>
            </a:r>
            <a:endParaRPr lang="en-US"/>
          </a:p>
          <a:p>
            <a:r>
              <a:rPr lang="en-US">
                <a:ea typeface="+mn-lt"/>
                <a:cs typeface="+mn-lt"/>
              </a:rPr>
              <a:t>{</a:t>
            </a:r>
            <a:endParaRPr lang="en-US"/>
          </a:p>
          <a:p>
            <a:r>
              <a:rPr lang="en-US">
                <a:ea typeface="+mn-lt"/>
                <a:cs typeface="+mn-lt"/>
              </a:rPr>
              <a:t>    private String path;</a:t>
            </a:r>
            <a:endParaRPr lang="en-US"/>
          </a:p>
          <a:p>
            <a:r>
              <a:rPr lang="en-US">
                <a:ea typeface="+mn-lt"/>
                <a:cs typeface="+mn-lt"/>
              </a:rPr>
              <a:t>    private String titles;</a:t>
            </a:r>
            <a:endParaRPr lang="en-US"/>
          </a:p>
          <a:p>
            <a:r>
              <a:rPr lang="en-US">
                <a:ea typeface="+mn-lt"/>
                <a:cs typeface="+mn-lt"/>
              </a:rPr>
              <a:t>    private String artist;</a:t>
            </a:r>
            <a:endParaRPr lang="en-US"/>
          </a:p>
          <a:p>
            <a:r>
              <a:rPr lang="en-US">
                <a:ea typeface="+mn-lt"/>
                <a:cs typeface="+mn-lt"/>
              </a:rPr>
              <a:t>    private String album;</a:t>
            </a:r>
            <a:endParaRPr lang="en-US"/>
          </a:p>
          <a:p>
            <a:r>
              <a:rPr lang="en-US">
                <a:ea typeface="+mn-lt"/>
                <a:cs typeface="+mn-lt"/>
              </a:rPr>
              <a:t>    private String duration;</a:t>
            </a:r>
            <a:endParaRPr lang="en-US"/>
          </a:p>
          <a:p>
            <a:endParaRPr lang="en-US"/>
          </a:p>
          <a:p>
            <a:r>
              <a:rPr lang="en-US">
                <a:ea typeface="+mn-lt"/>
                <a:cs typeface="+mn-lt"/>
              </a:rPr>
              <a:t>    public MusicFiles(String path, String titles, String artist, String album, String duration) {</a:t>
            </a:r>
            <a:endParaRPr lang="en-US"/>
          </a:p>
          <a:p>
            <a:r>
              <a:rPr lang="en-US">
                <a:ea typeface="+mn-lt"/>
                <a:cs typeface="+mn-lt"/>
              </a:rPr>
              <a:t>        this.path = path;</a:t>
            </a:r>
            <a:endParaRPr lang="en-US"/>
          </a:p>
          <a:p>
            <a:r>
              <a:rPr lang="en-US">
                <a:ea typeface="+mn-lt"/>
                <a:cs typeface="+mn-lt"/>
              </a:rPr>
              <a:t>        this.titles = titles;</a:t>
            </a:r>
            <a:endParaRPr lang="en-US"/>
          </a:p>
          <a:p>
            <a:r>
              <a:rPr lang="en-US">
                <a:ea typeface="+mn-lt"/>
                <a:cs typeface="+mn-lt"/>
              </a:rPr>
              <a:t>        this.artist = artist;</a:t>
            </a:r>
            <a:endParaRPr lang="en-US"/>
          </a:p>
          <a:p>
            <a:r>
              <a:rPr lang="en-US">
                <a:ea typeface="+mn-lt"/>
                <a:cs typeface="+mn-lt"/>
              </a:rPr>
              <a:t>        this.album = album;</a:t>
            </a:r>
            <a:endParaRPr lang="en-US"/>
          </a:p>
          <a:p>
            <a:r>
              <a:rPr lang="en-US">
                <a:ea typeface="+mn-lt"/>
                <a:cs typeface="+mn-lt"/>
              </a:rPr>
              <a:t>        this.duration = duration;</a:t>
            </a:r>
            <a:endParaRPr lang="en-US"/>
          </a:p>
          <a:p>
            <a:r>
              <a:rPr lang="en-US">
                <a:ea typeface="+mn-lt"/>
                <a:cs typeface="+mn-lt"/>
              </a:rPr>
              <a:t>    }</a:t>
            </a:r>
            <a:endParaRPr lang="en-US"/>
          </a:p>
          <a:p>
            <a:endParaRPr lang="en-US"/>
          </a:p>
          <a:p>
            <a:r>
              <a:rPr lang="en-US">
                <a:ea typeface="+mn-lt"/>
                <a:cs typeface="+mn-lt"/>
              </a:rPr>
              <a:t>    public MusicFiles()</a:t>
            </a:r>
            <a:endParaRPr lang="en-US"/>
          </a:p>
          <a:p>
            <a:r>
              <a:rPr lang="en-US">
                <a:ea typeface="+mn-lt"/>
                <a:cs typeface="+mn-lt"/>
              </a:rPr>
              <a:t>    {</a:t>
            </a:r>
            <a:endParaRPr lang="en-US"/>
          </a:p>
          <a:p>
            <a:endParaRPr lang="en-US"/>
          </a:p>
          <a:p>
            <a:r>
              <a:rPr lang="en-US">
                <a:ea typeface="+mn-lt"/>
                <a:cs typeface="+mn-lt"/>
              </a:rPr>
              <a:t>    }</a:t>
            </a:r>
            <a:endParaRPr lang="en-US"/>
          </a:p>
          <a:p>
            <a:endParaRPr lang="en-US"/>
          </a:p>
          <a:p>
            <a:r>
              <a:rPr lang="en-US">
                <a:ea typeface="+mn-lt"/>
                <a:cs typeface="+mn-lt"/>
              </a:rPr>
              <a:t>    public String getPath() {</a:t>
            </a:r>
            <a:endParaRPr lang="en-US"/>
          </a:p>
          <a:p>
            <a:r>
              <a:rPr lang="en-US">
                <a:ea typeface="+mn-lt"/>
                <a:cs typeface="+mn-lt"/>
              </a:rPr>
              <a:t>        return path;</a:t>
            </a:r>
            <a:endParaRPr lang="en-US"/>
          </a:p>
          <a:p>
            <a:r>
              <a:rPr lang="en-US">
                <a:ea typeface="+mn-lt"/>
                <a:cs typeface="+mn-lt"/>
              </a:rPr>
              <a:t>    }</a:t>
            </a:r>
            <a:endParaRPr lang="en-US"/>
          </a:p>
          <a:p>
            <a:endParaRPr lang="en-US"/>
          </a:p>
          <a:p>
            <a:r>
              <a:rPr lang="en-US">
                <a:ea typeface="+mn-lt"/>
                <a:cs typeface="+mn-lt"/>
              </a:rPr>
              <a:t>    public void setPath(String path) {</a:t>
            </a:r>
            <a:endParaRPr lang="en-US"/>
          </a:p>
          <a:p>
            <a:r>
              <a:rPr lang="en-US">
                <a:ea typeface="+mn-lt"/>
                <a:cs typeface="+mn-lt"/>
              </a:rPr>
              <a:t>        this.path = path;</a:t>
            </a:r>
            <a:endParaRPr lang="en-US"/>
          </a:p>
        </p:txBody>
      </p:sp>
    </p:spTree>
    <p:extLst>
      <p:ext uri="{BB962C8B-B14F-4D97-AF65-F5344CB8AC3E}">
        <p14:creationId xmlns:p14="http://schemas.microsoft.com/office/powerpoint/2010/main" val="231065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6354-8EE4-4477-AA8A-12E4F3E17A42}"/>
              </a:ext>
            </a:extLst>
          </p:cNvPr>
          <p:cNvSpPr>
            <a:spLocks noGrp="1"/>
          </p:cNvSpPr>
          <p:nvPr>
            <p:ph type="title"/>
          </p:nvPr>
        </p:nvSpPr>
        <p:spPr>
          <a:xfrm flipV="1">
            <a:off x="471488" y="-3105253"/>
            <a:ext cx="5915025" cy="2721306"/>
          </a:xfrm>
        </p:spPr>
        <p:txBody>
          <a:bodyPr/>
          <a:lstStyle/>
          <a:p>
            <a:endParaRPr lang="en-US"/>
          </a:p>
        </p:txBody>
      </p:sp>
      <p:sp>
        <p:nvSpPr>
          <p:cNvPr id="3" name="Content Placeholder 2">
            <a:extLst>
              <a:ext uri="{FF2B5EF4-FFF2-40B4-BE49-F238E27FC236}">
                <a16:creationId xmlns:a16="http://schemas.microsoft.com/office/drawing/2014/main" id="{2EAB71FB-59B6-451E-B8D2-29DF233BE5A3}"/>
              </a:ext>
            </a:extLst>
          </p:cNvPr>
          <p:cNvSpPr>
            <a:spLocks noGrp="1"/>
          </p:cNvSpPr>
          <p:nvPr>
            <p:ph idx="1"/>
          </p:nvPr>
        </p:nvSpPr>
        <p:spPr>
          <a:xfrm>
            <a:off x="471488" y="299198"/>
            <a:ext cx="5915025" cy="8623082"/>
          </a:xfrm>
        </p:spPr>
        <p:txBody>
          <a:bodyPr vert="horz" lIns="91440" tIns="45720" rIns="91440" bIns="45720" rtlCol="0" anchor="t">
            <a:normAutofit fontScale="40000" lnSpcReduction="20000"/>
          </a:bodyPr>
          <a:lstStyle/>
          <a:p>
            <a:r>
              <a:rPr lang="en-US">
                <a:ea typeface="+mn-lt"/>
                <a:cs typeface="+mn-lt"/>
              </a:rPr>
              <a:t>}</a:t>
            </a:r>
            <a:endParaRPr lang="en-US">
              <a:cs typeface="Calibri" panose="020F0502020204030204"/>
            </a:endParaRPr>
          </a:p>
          <a:p>
            <a:endParaRPr lang="en-US"/>
          </a:p>
          <a:p>
            <a:r>
              <a:rPr lang="en-US">
                <a:ea typeface="+mn-lt"/>
                <a:cs typeface="+mn-lt"/>
              </a:rPr>
              <a:t>    public String getTitles() {</a:t>
            </a:r>
            <a:endParaRPr lang="en-US"/>
          </a:p>
          <a:p>
            <a:r>
              <a:rPr lang="en-US">
                <a:ea typeface="+mn-lt"/>
                <a:cs typeface="+mn-lt"/>
              </a:rPr>
              <a:t>        return titles;</a:t>
            </a:r>
            <a:endParaRPr lang="en-US"/>
          </a:p>
          <a:p>
            <a:r>
              <a:rPr lang="en-US">
                <a:ea typeface="+mn-lt"/>
                <a:cs typeface="+mn-lt"/>
              </a:rPr>
              <a:t>    }</a:t>
            </a:r>
            <a:endParaRPr lang="en-US"/>
          </a:p>
          <a:p>
            <a:endParaRPr lang="en-US"/>
          </a:p>
          <a:p>
            <a:r>
              <a:rPr lang="en-US">
                <a:ea typeface="+mn-lt"/>
                <a:cs typeface="+mn-lt"/>
              </a:rPr>
              <a:t>    public void setTitles(String titles) {</a:t>
            </a:r>
            <a:endParaRPr lang="en-US"/>
          </a:p>
          <a:p>
            <a:r>
              <a:rPr lang="en-US">
                <a:ea typeface="+mn-lt"/>
                <a:cs typeface="+mn-lt"/>
              </a:rPr>
              <a:t>        this.titles = titles;</a:t>
            </a:r>
            <a:endParaRPr lang="en-US"/>
          </a:p>
          <a:p>
            <a:r>
              <a:rPr lang="en-US">
                <a:ea typeface="+mn-lt"/>
                <a:cs typeface="+mn-lt"/>
              </a:rPr>
              <a:t>    }</a:t>
            </a:r>
            <a:endParaRPr lang="en-US"/>
          </a:p>
          <a:p>
            <a:endParaRPr lang="en-US"/>
          </a:p>
          <a:p>
            <a:r>
              <a:rPr lang="en-US">
                <a:ea typeface="+mn-lt"/>
                <a:cs typeface="+mn-lt"/>
              </a:rPr>
              <a:t>    public String getArtist() {</a:t>
            </a:r>
            <a:endParaRPr lang="en-US"/>
          </a:p>
          <a:p>
            <a:r>
              <a:rPr lang="en-US">
                <a:ea typeface="+mn-lt"/>
                <a:cs typeface="+mn-lt"/>
              </a:rPr>
              <a:t>        return artist;</a:t>
            </a:r>
            <a:endParaRPr lang="en-US"/>
          </a:p>
          <a:p>
            <a:r>
              <a:rPr lang="en-US">
                <a:ea typeface="+mn-lt"/>
                <a:cs typeface="+mn-lt"/>
              </a:rPr>
              <a:t>    }</a:t>
            </a:r>
            <a:endParaRPr lang="en-US"/>
          </a:p>
          <a:p>
            <a:endParaRPr lang="en-US"/>
          </a:p>
          <a:p>
            <a:r>
              <a:rPr lang="en-US">
                <a:ea typeface="+mn-lt"/>
                <a:cs typeface="+mn-lt"/>
              </a:rPr>
              <a:t>    public void setArtist(String artist) {</a:t>
            </a:r>
            <a:endParaRPr lang="en-US"/>
          </a:p>
          <a:p>
            <a:r>
              <a:rPr lang="en-US">
                <a:ea typeface="+mn-lt"/>
                <a:cs typeface="+mn-lt"/>
              </a:rPr>
              <a:t>        this.artist = artist;</a:t>
            </a:r>
            <a:endParaRPr lang="en-US"/>
          </a:p>
          <a:p>
            <a:r>
              <a:rPr lang="en-US">
                <a:ea typeface="+mn-lt"/>
                <a:cs typeface="+mn-lt"/>
              </a:rPr>
              <a:t>    }</a:t>
            </a:r>
            <a:endParaRPr lang="en-US"/>
          </a:p>
          <a:p>
            <a:endParaRPr lang="en-US"/>
          </a:p>
          <a:p>
            <a:r>
              <a:rPr lang="en-US">
                <a:ea typeface="+mn-lt"/>
                <a:cs typeface="+mn-lt"/>
              </a:rPr>
              <a:t>    public String getAlbum() {</a:t>
            </a:r>
            <a:endParaRPr lang="en-US"/>
          </a:p>
          <a:p>
            <a:r>
              <a:rPr lang="en-US">
                <a:ea typeface="+mn-lt"/>
                <a:cs typeface="+mn-lt"/>
              </a:rPr>
              <a:t>        return album;</a:t>
            </a:r>
            <a:endParaRPr lang="en-US"/>
          </a:p>
          <a:p>
            <a:r>
              <a:rPr lang="en-US">
                <a:ea typeface="+mn-lt"/>
                <a:cs typeface="+mn-lt"/>
              </a:rPr>
              <a:t>    }</a:t>
            </a:r>
            <a:endParaRPr lang="en-US"/>
          </a:p>
          <a:p>
            <a:endParaRPr lang="en-US"/>
          </a:p>
          <a:p>
            <a:r>
              <a:rPr lang="en-US">
                <a:ea typeface="+mn-lt"/>
                <a:cs typeface="+mn-lt"/>
              </a:rPr>
              <a:t>    public void setAlbum(String album) {</a:t>
            </a:r>
            <a:endParaRPr lang="en-US"/>
          </a:p>
          <a:p>
            <a:r>
              <a:rPr lang="en-US">
                <a:ea typeface="+mn-lt"/>
                <a:cs typeface="+mn-lt"/>
              </a:rPr>
              <a:t>        this.album = album;</a:t>
            </a:r>
            <a:endParaRPr lang="en-US"/>
          </a:p>
          <a:p>
            <a:r>
              <a:rPr lang="en-US">
                <a:ea typeface="+mn-lt"/>
                <a:cs typeface="+mn-lt"/>
              </a:rPr>
              <a:t>    }</a:t>
            </a:r>
            <a:endParaRPr lang="en-US"/>
          </a:p>
          <a:p>
            <a:endParaRPr lang="en-US"/>
          </a:p>
          <a:p>
            <a:r>
              <a:rPr lang="en-US">
                <a:ea typeface="+mn-lt"/>
                <a:cs typeface="+mn-lt"/>
              </a:rPr>
              <a:t>    public String getDuration() {</a:t>
            </a:r>
            <a:endParaRPr lang="en-US"/>
          </a:p>
          <a:p>
            <a:r>
              <a:rPr lang="en-US">
                <a:ea typeface="+mn-lt"/>
                <a:cs typeface="+mn-lt"/>
              </a:rPr>
              <a:t>        return duration;</a:t>
            </a:r>
            <a:endParaRPr lang="en-US"/>
          </a:p>
          <a:p>
            <a:r>
              <a:rPr lang="en-US">
                <a:ea typeface="+mn-lt"/>
                <a:cs typeface="+mn-lt"/>
              </a:rPr>
              <a:t>    }</a:t>
            </a:r>
            <a:endParaRPr lang="en-US"/>
          </a:p>
          <a:p>
            <a:endParaRPr lang="en-US"/>
          </a:p>
          <a:p>
            <a:r>
              <a:rPr lang="en-US">
                <a:ea typeface="+mn-lt"/>
                <a:cs typeface="+mn-lt"/>
              </a:rPr>
              <a:t>    public void setDuration(String duration) {</a:t>
            </a:r>
            <a:endParaRPr lang="en-US"/>
          </a:p>
          <a:p>
            <a:r>
              <a:rPr lang="en-US">
                <a:ea typeface="+mn-lt"/>
                <a:cs typeface="+mn-lt"/>
              </a:rPr>
              <a:t>        this.duration = duration;</a:t>
            </a:r>
            <a:endParaRPr lang="en-US"/>
          </a:p>
          <a:p>
            <a:r>
              <a:rPr lang="en-US" dirty="0">
                <a:ea typeface="+mn-lt"/>
                <a:cs typeface="+mn-lt"/>
              </a:rPr>
              <a:t>    </a:t>
            </a:r>
            <a:r>
              <a:rPr lang="en-US">
                <a:ea typeface="+mn-lt"/>
                <a:cs typeface="+mn-lt"/>
              </a:rPr>
              <a:t>}</a:t>
            </a:r>
            <a:endParaRPr lang="en-US"/>
          </a:p>
          <a:p>
            <a:r>
              <a:rPr lang="en-US">
                <a:ea typeface="+mn-lt"/>
                <a:cs typeface="+mn-lt"/>
              </a:rPr>
              <a:t>}</a:t>
            </a:r>
            <a:endParaRPr lang="en-US"/>
          </a:p>
          <a:p>
            <a:endParaRPr lang="en-US" dirty="0">
              <a:cs typeface="Calibri"/>
            </a:endParaRPr>
          </a:p>
        </p:txBody>
      </p:sp>
    </p:spTree>
    <p:extLst>
      <p:ext uri="{BB962C8B-B14F-4D97-AF65-F5344CB8AC3E}">
        <p14:creationId xmlns:p14="http://schemas.microsoft.com/office/powerpoint/2010/main" val="3555173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A7A3-4BD1-471A-A411-8AD2DB51C9F8}"/>
              </a:ext>
            </a:extLst>
          </p:cNvPr>
          <p:cNvSpPr>
            <a:spLocks noGrp="1"/>
          </p:cNvSpPr>
          <p:nvPr>
            <p:ph type="title"/>
          </p:nvPr>
        </p:nvSpPr>
        <p:spPr>
          <a:xfrm>
            <a:off x="471488" y="157581"/>
            <a:ext cx="5915025" cy="448614"/>
          </a:xfrm>
        </p:spPr>
        <p:txBody>
          <a:bodyPr>
            <a:normAutofit fontScale="90000"/>
          </a:bodyPr>
          <a:lstStyle/>
          <a:p>
            <a:r>
              <a:rPr lang="en-US">
                <a:cs typeface="Calibri Light"/>
              </a:rPr>
              <a:t>3</a:t>
            </a:r>
            <a:endParaRPr lang="en-US" dirty="0">
              <a:cs typeface="Calibri Light"/>
            </a:endParaRPr>
          </a:p>
        </p:txBody>
      </p:sp>
      <p:sp>
        <p:nvSpPr>
          <p:cNvPr id="3" name="Content Placeholder 2">
            <a:extLst>
              <a:ext uri="{FF2B5EF4-FFF2-40B4-BE49-F238E27FC236}">
                <a16:creationId xmlns:a16="http://schemas.microsoft.com/office/drawing/2014/main" id="{E650EE62-D847-4C76-817A-92618315833C}"/>
              </a:ext>
            </a:extLst>
          </p:cNvPr>
          <p:cNvSpPr>
            <a:spLocks noGrp="1"/>
          </p:cNvSpPr>
          <p:nvPr>
            <p:ph idx="1"/>
          </p:nvPr>
        </p:nvSpPr>
        <p:spPr>
          <a:xfrm>
            <a:off x="471488" y="919974"/>
            <a:ext cx="5915025" cy="8266466"/>
          </a:xfrm>
        </p:spPr>
        <p:txBody>
          <a:bodyPr vert="horz" lIns="91440" tIns="45720" rIns="91440" bIns="45720" rtlCol="0" anchor="t">
            <a:normAutofit fontScale="55000" lnSpcReduction="20000"/>
          </a:bodyPr>
          <a:lstStyle/>
          <a:p>
            <a:r>
              <a:rPr lang="en-US">
                <a:ea typeface="+mn-lt"/>
                <a:cs typeface="+mn-lt"/>
              </a:rPr>
              <a:t>&lt;?xml version="1.0" encoding="utf-8"?&gt;</a:t>
            </a:r>
            <a:endParaRPr lang="en-US">
              <a:cs typeface="Calibri" panose="020F0502020204030204"/>
            </a:endParaRPr>
          </a:p>
          <a:p>
            <a:r>
              <a:rPr lang="en-US">
                <a:ea typeface="+mn-lt"/>
                <a:cs typeface="+mn-lt"/>
              </a:rPr>
              <a:t>&lt;LinearLayout xmlns:android="http://schemas.android.com/apk/res/android"</a:t>
            </a:r>
            <a:endParaRPr lang="en-US"/>
          </a:p>
          <a:p>
            <a:r>
              <a:rPr lang="en-US">
                <a:ea typeface="+mn-lt"/>
                <a:cs typeface="+mn-lt"/>
              </a:rPr>
              <a:t>    xmlns:app="http://schemas.android.com/apk/res-auto"</a:t>
            </a:r>
            <a:endParaRPr lang="en-US"/>
          </a:p>
          <a:p>
            <a:r>
              <a:rPr lang="en-US">
                <a:ea typeface="+mn-lt"/>
                <a:cs typeface="+mn-lt"/>
              </a:rPr>
              <a:t>    xmlns:tools="http://schemas.android.com/tools"</a:t>
            </a:r>
            <a:endParaRPr lang="en-US"/>
          </a:p>
          <a:p>
            <a:r>
              <a:rPr lang="en-US">
                <a:ea typeface="+mn-lt"/>
                <a:cs typeface="+mn-lt"/>
              </a:rPr>
              <a:t>    android:orientation="vertical"</a:t>
            </a:r>
            <a:endParaRPr lang="en-US"/>
          </a:p>
          <a:p>
            <a:r>
              <a:rPr lang="en-US">
                <a:ea typeface="+mn-lt"/>
                <a:cs typeface="+mn-lt"/>
              </a:rPr>
              <a:t>    android:layout_width="match_parent"</a:t>
            </a:r>
            <a:endParaRPr lang="en-US"/>
          </a:p>
          <a:p>
            <a:r>
              <a:rPr lang="en-US">
                <a:ea typeface="+mn-lt"/>
                <a:cs typeface="+mn-lt"/>
              </a:rPr>
              <a:t>    android:layout_height="match_parent"</a:t>
            </a:r>
            <a:endParaRPr lang="en-US"/>
          </a:p>
          <a:p>
            <a:r>
              <a:rPr lang="en-US">
                <a:ea typeface="+mn-lt"/>
                <a:cs typeface="+mn-lt"/>
              </a:rPr>
              <a:t>    tools:context=".MainActivity"&gt;</a:t>
            </a:r>
            <a:endParaRPr lang="en-US"/>
          </a:p>
          <a:p>
            <a:endParaRPr lang="en-US"/>
          </a:p>
          <a:p>
            <a:endParaRPr lang="en-US"/>
          </a:p>
          <a:p>
            <a:r>
              <a:rPr lang="en-US">
                <a:ea typeface="+mn-lt"/>
                <a:cs typeface="+mn-lt"/>
              </a:rPr>
              <a:t>    &lt;com.google.android.material.tabs.TabLayout</a:t>
            </a:r>
            <a:endParaRPr lang="en-US"/>
          </a:p>
          <a:p>
            <a:r>
              <a:rPr lang="en-US">
                <a:ea typeface="+mn-lt"/>
                <a:cs typeface="+mn-lt"/>
              </a:rPr>
              <a:t>        android:layout_width="match_parent"</a:t>
            </a:r>
            <a:endParaRPr lang="en-US"/>
          </a:p>
          <a:p>
            <a:r>
              <a:rPr lang="en-US">
                <a:ea typeface="+mn-lt"/>
                <a:cs typeface="+mn-lt"/>
              </a:rPr>
              <a:t>        android:layout_height="wrap_content"</a:t>
            </a:r>
            <a:endParaRPr lang="en-US"/>
          </a:p>
          <a:p>
            <a:r>
              <a:rPr lang="en-US">
                <a:ea typeface="+mn-lt"/>
                <a:cs typeface="+mn-lt"/>
              </a:rPr>
              <a:t>        android:background="@color/colorPrimaryDark"</a:t>
            </a:r>
            <a:endParaRPr lang="en-US"/>
          </a:p>
          <a:p>
            <a:r>
              <a:rPr lang="en-US">
                <a:ea typeface="+mn-lt"/>
                <a:cs typeface="+mn-lt"/>
              </a:rPr>
              <a:t>        android:id="@+id/tabLayout"</a:t>
            </a:r>
            <a:endParaRPr lang="en-US"/>
          </a:p>
          <a:p>
            <a:r>
              <a:rPr lang="en-US">
                <a:ea typeface="+mn-lt"/>
                <a:cs typeface="+mn-lt"/>
              </a:rPr>
              <a:t>        app:tabIndicatorFullWidth="true"</a:t>
            </a:r>
            <a:endParaRPr lang="en-US"/>
          </a:p>
          <a:p>
            <a:r>
              <a:rPr lang="en-US">
                <a:ea typeface="+mn-lt"/>
                <a:cs typeface="+mn-lt"/>
              </a:rPr>
              <a:t>        app:tabIndicatorGravity="center"</a:t>
            </a:r>
            <a:endParaRPr lang="en-US"/>
          </a:p>
          <a:p>
            <a:r>
              <a:rPr lang="en-US">
                <a:ea typeface="+mn-lt"/>
                <a:cs typeface="+mn-lt"/>
              </a:rPr>
              <a:t>        app:tabTextColor="@color/colorAccent"</a:t>
            </a:r>
            <a:endParaRPr lang="en-US"/>
          </a:p>
          <a:p>
            <a:r>
              <a:rPr lang="en-US">
                <a:ea typeface="+mn-lt"/>
                <a:cs typeface="+mn-lt"/>
              </a:rPr>
              <a:t>        app:tabIndicatorHeight="40dp"</a:t>
            </a:r>
            <a:endParaRPr lang="en-US"/>
          </a:p>
          <a:p>
            <a:r>
              <a:rPr lang="en-US">
                <a:ea typeface="+mn-lt"/>
                <a:cs typeface="+mn-lt"/>
              </a:rPr>
              <a:t>        app:tabIndicatorColor="#51B8D8"</a:t>
            </a:r>
            <a:endParaRPr lang="en-US"/>
          </a:p>
          <a:p>
            <a:r>
              <a:rPr lang="en-US">
                <a:ea typeface="+mn-lt"/>
                <a:cs typeface="+mn-lt"/>
              </a:rPr>
              <a:t>        app:tabIndicator="@drawable/tabindicator"</a:t>
            </a:r>
            <a:endParaRPr lang="en-US"/>
          </a:p>
          <a:p>
            <a:r>
              <a:rPr lang="en-US">
                <a:ea typeface="+mn-lt"/>
                <a:cs typeface="+mn-lt"/>
              </a:rPr>
              <a:t>        /&gt;</a:t>
            </a:r>
            <a:endParaRPr lang="en-US"/>
          </a:p>
          <a:p>
            <a:r>
              <a:rPr lang="en-US">
                <a:ea typeface="+mn-lt"/>
                <a:cs typeface="+mn-lt"/>
              </a:rPr>
              <a:t>    &lt;androidx.viewpager.widget.ViewPager</a:t>
            </a:r>
            <a:endParaRPr lang="en-US"/>
          </a:p>
          <a:p>
            <a:r>
              <a:rPr lang="en-US">
                <a:ea typeface="+mn-lt"/>
                <a:cs typeface="+mn-lt"/>
              </a:rPr>
              <a:t>        android:layout_width="match_parent"</a:t>
            </a:r>
            <a:endParaRPr lang="en-US"/>
          </a:p>
          <a:p>
            <a:r>
              <a:rPr lang="en-US">
                <a:ea typeface="+mn-lt"/>
                <a:cs typeface="+mn-lt"/>
              </a:rPr>
              <a:t>        android:layout_height="match_parent"</a:t>
            </a:r>
            <a:endParaRPr lang="en-US"/>
          </a:p>
          <a:p>
            <a:r>
              <a:rPr lang="en-US">
                <a:ea typeface="+mn-lt"/>
                <a:cs typeface="+mn-lt"/>
              </a:rPr>
              <a:t>        android:id="@+id/viewpager"/&gt;</a:t>
            </a:r>
            <a:endParaRPr lang="en-US"/>
          </a:p>
          <a:p>
            <a:r>
              <a:rPr lang="en-US">
                <a:ea typeface="+mn-lt"/>
                <a:cs typeface="+mn-lt"/>
              </a:rPr>
              <a:t>&lt;/LinearLayout&gt;</a:t>
            </a:r>
            <a:endParaRPr lang="en-US"/>
          </a:p>
        </p:txBody>
      </p:sp>
    </p:spTree>
    <p:extLst>
      <p:ext uri="{BB962C8B-B14F-4D97-AF65-F5344CB8AC3E}">
        <p14:creationId xmlns:p14="http://schemas.microsoft.com/office/powerpoint/2010/main" val="337028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9BED-7E05-4F84-AEB0-C4A87A7C1991}"/>
              </a:ext>
            </a:extLst>
          </p:cNvPr>
          <p:cNvSpPr>
            <a:spLocks noGrp="1"/>
          </p:cNvSpPr>
          <p:nvPr>
            <p:ph type="title"/>
          </p:nvPr>
        </p:nvSpPr>
        <p:spPr>
          <a:xfrm>
            <a:off x="471488" y="527405"/>
            <a:ext cx="5915025" cy="342950"/>
          </a:xfrm>
        </p:spPr>
        <p:txBody>
          <a:bodyPr>
            <a:normAutofit fontScale="90000"/>
          </a:bodyPr>
          <a:lstStyle/>
          <a:p>
            <a:r>
              <a:rPr lang="en-US" dirty="0">
                <a:cs typeface="Calibri Light"/>
              </a:rPr>
              <a:t>Software Testing -</a:t>
            </a:r>
            <a:endParaRPr lang="en-US" dirty="0"/>
          </a:p>
        </p:txBody>
      </p:sp>
      <p:sp>
        <p:nvSpPr>
          <p:cNvPr id="3" name="Content Placeholder 2">
            <a:extLst>
              <a:ext uri="{FF2B5EF4-FFF2-40B4-BE49-F238E27FC236}">
                <a16:creationId xmlns:a16="http://schemas.microsoft.com/office/drawing/2014/main" id="{210B2E24-4AD3-4E7F-9A31-61DEAB706935}"/>
              </a:ext>
            </a:extLst>
          </p:cNvPr>
          <p:cNvSpPr>
            <a:spLocks noGrp="1"/>
          </p:cNvSpPr>
          <p:nvPr>
            <p:ph idx="1"/>
          </p:nvPr>
        </p:nvSpPr>
        <p:spPr>
          <a:xfrm>
            <a:off x="471488" y="1461502"/>
            <a:ext cx="5915025" cy="8200426"/>
          </a:xfrm>
        </p:spPr>
        <p:txBody>
          <a:bodyPr vert="horz" lIns="91440" tIns="45720" rIns="91440" bIns="45720" rtlCol="0" anchor="t">
            <a:normAutofit fontScale="62500" lnSpcReduction="20000"/>
          </a:bodyPr>
          <a:lstStyle/>
          <a:p>
            <a:pPr algn="just"/>
            <a:r>
              <a:rPr lang="en-US" b="1" dirty="0">
                <a:ea typeface="+mn-lt"/>
                <a:cs typeface="+mn-lt"/>
              </a:rPr>
              <a:t>5.1    Testing</a:t>
            </a:r>
            <a:endParaRPr lang="en-US" dirty="0">
              <a:cs typeface="Calibri" panose="020F0502020204030204"/>
            </a:endParaRPr>
          </a:p>
          <a:p>
            <a:pPr algn="just"/>
            <a:r>
              <a:rPr lang="en-US" dirty="0">
                <a:ea typeface="+mn-lt"/>
                <a:cs typeface="+mn-lt"/>
              </a:rPr>
              <a:t>•    Software testing is the process of executing a program with intension of finding errors in the code. It is a process of evolution of system or its parts by manual or automatic means to verify that it is satisfying specified or requirements or not.</a:t>
            </a:r>
          </a:p>
          <a:p>
            <a:pPr algn="just"/>
            <a:r>
              <a:rPr lang="en-US" dirty="0">
                <a:ea typeface="+mn-lt"/>
                <a:cs typeface="+mn-lt"/>
              </a:rPr>
              <a:t>•    Generally, no system is perfect due to communication problems between user and developer, time constraints, or conceptual mistakes by developer.</a:t>
            </a:r>
            <a:endParaRPr lang="en-US" dirty="0"/>
          </a:p>
          <a:p>
            <a:pPr algn="just"/>
            <a:r>
              <a:rPr lang="en-US" dirty="0">
                <a:ea typeface="+mn-lt"/>
                <a:cs typeface="+mn-lt"/>
              </a:rPr>
              <a:t>•    To purpose of system testing is to check and find out these errors or faults as early as possible so losses due to it can be saved.</a:t>
            </a:r>
            <a:endParaRPr lang="en-US" dirty="0"/>
          </a:p>
          <a:p>
            <a:pPr algn="just"/>
            <a:r>
              <a:rPr lang="en-US" dirty="0">
                <a:ea typeface="+mn-lt"/>
                <a:cs typeface="+mn-lt"/>
              </a:rPr>
              <a:t>•    Testing is the fundamental process of software success.</a:t>
            </a:r>
            <a:endParaRPr lang="en-US" dirty="0"/>
          </a:p>
          <a:p>
            <a:pPr algn="just"/>
            <a:r>
              <a:rPr lang="en-US" dirty="0">
                <a:ea typeface="+mn-lt"/>
                <a:cs typeface="+mn-lt"/>
              </a:rPr>
              <a:t>•    Testing is not a distinct phase in system development life cycle but should be applicable throughout all phases i.e. design development and maintenance phase.</a:t>
            </a:r>
            <a:endParaRPr lang="en-US" dirty="0"/>
          </a:p>
          <a:p>
            <a:pPr algn="just"/>
            <a:r>
              <a:rPr lang="en-US" dirty="0">
                <a:ea typeface="+mn-lt"/>
                <a:cs typeface="+mn-lt"/>
              </a:rPr>
              <a:t>•    Testing is used to show incorrectness and considered to success when an error is detected.</a:t>
            </a:r>
            <a:endParaRPr lang="en-US" dirty="0"/>
          </a:p>
          <a:p>
            <a:pPr algn="just"/>
            <a:r>
              <a:rPr lang="en-US" b="1" dirty="0">
                <a:ea typeface="+mn-lt"/>
                <a:cs typeface="+mn-lt"/>
              </a:rPr>
              <a:t>5.2    Objectives of Software Testing</a:t>
            </a:r>
            <a:endParaRPr lang="en-US" dirty="0"/>
          </a:p>
          <a:p>
            <a:pPr algn="just"/>
            <a:r>
              <a:rPr lang="en-US">
                <a:ea typeface="+mn-lt"/>
                <a:cs typeface="+mn-lt"/>
              </a:rPr>
              <a:t>•</a:t>
            </a:r>
            <a:r>
              <a:rPr lang="en-US" b="1">
                <a:ea typeface="+mn-lt"/>
                <a:cs typeface="+mn-lt"/>
              </a:rPr>
              <a:t>    Software Quality Improvement: </a:t>
            </a:r>
            <a:r>
              <a:rPr lang="en-US">
                <a:ea typeface="+mn-lt"/>
                <a:cs typeface="+mn-lt"/>
              </a:rPr>
              <a:t>The computer and the software are mainly used for complex and critical applications and a bug or fault in software causes severe losses. So a great consideration is required for checking for quality of software.</a:t>
            </a:r>
            <a:endParaRPr lang="en-US"/>
          </a:p>
          <a:p>
            <a:pPr algn="just"/>
            <a:r>
              <a:rPr lang="en-US" dirty="0">
                <a:ea typeface="+mn-lt"/>
                <a:cs typeface="+mn-lt"/>
              </a:rPr>
              <a:t>•</a:t>
            </a:r>
            <a:r>
              <a:rPr lang="en-US" b="1" dirty="0">
                <a:ea typeface="+mn-lt"/>
                <a:cs typeface="+mn-lt"/>
              </a:rPr>
              <a:t>    Verification And Validation:</a:t>
            </a:r>
            <a:endParaRPr lang="en-US" dirty="0"/>
          </a:p>
          <a:p>
            <a:pPr algn="just"/>
            <a:r>
              <a:rPr lang="en-US" dirty="0">
                <a:ea typeface="+mn-lt"/>
                <a:cs typeface="+mn-lt"/>
              </a:rPr>
              <a:t>•    Verification means to test that we are building the product in right way .i.e. are we using the correct procedure for the development of software so that it can meet the user requirements.</a:t>
            </a:r>
            <a:endParaRPr lang="en-US" dirty="0"/>
          </a:p>
          <a:p>
            <a:pPr algn="just"/>
            <a:r>
              <a:rPr lang="en-US" dirty="0">
                <a:ea typeface="+mn-lt"/>
                <a:cs typeface="+mn-lt"/>
              </a:rPr>
              <a:t>•    Validation means to check whether we are building the right product or not.</a:t>
            </a:r>
            <a:endParaRPr lang="en-US" dirty="0"/>
          </a:p>
          <a:p>
            <a:endParaRPr lang="en-US" dirty="0">
              <a:cs typeface="Calibri"/>
            </a:endParaRPr>
          </a:p>
        </p:txBody>
      </p:sp>
    </p:spTree>
    <p:extLst>
      <p:ext uri="{BB962C8B-B14F-4D97-AF65-F5344CB8AC3E}">
        <p14:creationId xmlns:p14="http://schemas.microsoft.com/office/powerpoint/2010/main" val="386720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4DBC-72AB-461D-B51A-528A83DA4AC0}"/>
              </a:ext>
            </a:extLst>
          </p:cNvPr>
          <p:cNvSpPr>
            <a:spLocks noGrp="1"/>
          </p:cNvSpPr>
          <p:nvPr>
            <p:ph type="title"/>
          </p:nvPr>
        </p:nvSpPr>
        <p:spPr>
          <a:xfrm flipV="1">
            <a:off x="471488" y="-1401421"/>
            <a:ext cx="5915025" cy="1162762"/>
          </a:xfrm>
        </p:spPr>
        <p:txBody>
          <a:bodyPr/>
          <a:lstStyle/>
          <a:p>
            <a:endParaRPr lang="en-US"/>
          </a:p>
        </p:txBody>
      </p:sp>
      <p:sp>
        <p:nvSpPr>
          <p:cNvPr id="3" name="Content Placeholder 2">
            <a:extLst>
              <a:ext uri="{FF2B5EF4-FFF2-40B4-BE49-F238E27FC236}">
                <a16:creationId xmlns:a16="http://schemas.microsoft.com/office/drawing/2014/main" id="{89B19239-45C3-4854-A2D9-223C28E4799D}"/>
              </a:ext>
            </a:extLst>
          </p:cNvPr>
          <p:cNvSpPr>
            <a:spLocks noGrp="1"/>
          </p:cNvSpPr>
          <p:nvPr>
            <p:ph idx="1"/>
          </p:nvPr>
        </p:nvSpPr>
        <p:spPr>
          <a:xfrm>
            <a:off x="471488" y="404862"/>
            <a:ext cx="5915025" cy="9323106"/>
          </a:xfrm>
        </p:spPr>
        <p:txBody>
          <a:bodyPr vert="horz" lIns="91440" tIns="45720" rIns="91440" bIns="45720" rtlCol="0" anchor="t">
            <a:normAutofit fontScale="62500" lnSpcReduction="20000"/>
          </a:bodyPr>
          <a:lstStyle/>
          <a:p>
            <a:pPr algn="just"/>
            <a:r>
              <a:rPr lang="en-US" dirty="0">
                <a:ea typeface="+mn-lt"/>
                <a:cs typeface="+mn-lt"/>
              </a:rPr>
              <a:t>•</a:t>
            </a:r>
            <a:r>
              <a:rPr lang="en-US" b="1" dirty="0">
                <a:ea typeface="+mn-lt"/>
                <a:cs typeface="+mn-lt"/>
              </a:rPr>
              <a:t>    Software Reliability Estimation:</a:t>
            </a:r>
            <a:endParaRPr lang="en-US" dirty="0">
              <a:ea typeface="+mn-lt"/>
              <a:cs typeface="+mn-lt"/>
            </a:endParaRPr>
          </a:p>
          <a:p>
            <a:pPr algn="just"/>
            <a:r>
              <a:rPr lang="en-US" b="1" dirty="0">
                <a:ea typeface="+mn-lt"/>
                <a:cs typeface="+mn-lt"/>
              </a:rPr>
              <a:t> </a:t>
            </a:r>
            <a:r>
              <a:rPr lang="en-US" dirty="0">
                <a:ea typeface="+mn-lt"/>
                <a:cs typeface="+mn-lt"/>
              </a:rPr>
              <a:t>The objective is to discover the residual designing errors before delivery to the customer. The failure data during process are taken down in order to estimate the software reliability</a:t>
            </a:r>
            <a:endParaRPr lang="en-US">
              <a:cs typeface="Calibri" panose="020F0502020204030204"/>
            </a:endParaRPr>
          </a:p>
          <a:p>
            <a:pPr algn="just"/>
            <a:r>
              <a:rPr lang="en-US" b="1" dirty="0">
                <a:ea typeface="+mn-lt"/>
                <a:cs typeface="+mn-lt"/>
              </a:rPr>
              <a:t>5.3 Principles of Software Testing</a:t>
            </a:r>
            <a:endParaRPr lang="en-US" dirty="0"/>
          </a:p>
          <a:p>
            <a:pPr algn="just"/>
            <a:r>
              <a:rPr lang="en-US" dirty="0">
                <a:ea typeface="+mn-lt"/>
                <a:cs typeface="+mn-lt"/>
              </a:rPr>
              <a:t>•    All tests should be traceable to end user requirements.</a:t>
            </a:r>
            <a:endParaRPr lang="en-US" dirty="0"/>
          </a:p>
          <a:p>
            <a:pPr algn="just"/>
            <a:r>
              <a:rPr lang="en-US" dirty="0">
                <a:ea typeface="+mn-lt"/>
                <a:cs typeface="+mn-lt"/>
              </a:rPr>
              <a:t>•    Tests should be planned long before testing begins</a:t>
            </a:r>
            <a:endParaRPr lang="en-US" dirty="0"/>
          </a:p>
          <a:p>
            <a:pPr algn="just"/>
            <a:r>
              <a:rPr lang="en-US" dirty="0">
                <a:ea typeface="+mn-lt"/>
                <a:cs typeface="+mn-lt"/>
              </a:rPr>
              <a:t>•    Testing should begin on a small scale and progress towards testing in large</a:t>
            </a:r>
            <a:endParaRPr lang="en-US" dirty="0"/>
          </a:p>
          <a:p>
            <a:r>
              <a:rPr lang="en-US" dirty="0">
                <a:ea typeface="+mn-lt"/>
                <a:cs typeface="+mn-lt"/>
              </a:rPr>
              <a:t>•    To be most effective testing should be conducted by an independent third party</a:t>
            </a:r>
            <a:endParaRPr lang="en-US" dirty="0"/>
          </a:p>
          <a:p>
            <a:pPr algn="just"/>
            <a:r>
              <a:rPr lang="en-US" dirty="0">
                <a:ea typeface="+mn-lt"/>
                <a:cs typeface="+mn-lt"/>
              </a:rPr>
              <a:t>The primary objective for test case design is to derive a set of tests that has the highest livelihood for uncovering defects in software. To accomplish this objective two different categories of test case design techniques are used. They are</a:t>
            </a:r>
            <a:endParaRPr lang="en-US" dirty="0"/>
          </a:p>
          <a:p>
            <a:pPr algn="just"/>
            <a:r>
              <a:rPr lang="en-US" dirty="0">
                <a:ea typeface="+mn-lt"/>
                <a:cs typeface="+mn-lt"/>
              </a:rPr>
              <a:t>•    White box testing.</a:t>
            </a:r>
            <a:endParaRPr lang="en-US" dirty="0"/>
          </a:p>
          <a:p>
            <a:pPr algn="just"/>
            <a:r>
              <a:rPr lang="en-US" dirty="0">
                <a:ea typeface="+mn-lt"/>
                <a:cs typeface="+mn-lt"/>
              </a:rPr>
              <a:t>•    Black box testing.</a:t>
            </a:r>
            <a:endParaRPr lang="en-US" dirty="0"/>
          </a:p>
          <a:p>
            <a:pPr algn="just"/>
            <a:r>
              <a:rPr lang="en-US" b="1" dirty="0">
                <a:ea typeface="+mn-lt"/>
                <a:cs typeface="+mn-lt"/>
              </a:rPr>
              <a:t>5.3.1    White-box testing:</a:t>
            </a:r>
            <a:endParaRPr lang="en-US" dirty="0"/>
          </a:p>
          <a:p>
            <a:pPr algn="just"/>
            <a:r>
              <a:rPr lang="en-US" dirty="0">
                <a:ea typeface="+mn-lt"/>
                <a:cs typeface="+mn-lt"/>
              </a:rPr>
              <a:t>White box testing focus on the program control structure. Test cases are derived to ensure that all statements in the program have been executed at least once during testing and that all logical conditions have been executed.</a:t>
            </a:r>
            <a:endParaRPr lang="en-US" dirty="0"/>
          </a:p>
          <a:p>
            <a:pPr algn="just"/>
            <a:r>
              <a:rPr lang="en-US" b="1" dirty="0">
                <a:ea typeface="+mn-lt"/>
                <a:cs typeface="+mn-lt"/>
              </a:rPr>
              <a:t>5.3.2    Black-box testing:</a:t>
            </a:r>
            <a:endParaRPr lang="en-US" dirty="0"/>
          </a:p>
          <a:p>
            <a:pPr algn="just"/>
            <a:r>
              <a:rPr lang="en-US" dirty="0">
                <a:ea typeface="+mn-lt"/>
                <a:cs typeface="+mn-lt"/>
              </a:rPr>
              <a:t>Black box testing is designed to validate functional requirements without regard to the internal workings of a program. Black box testing mainly focuses on the information domain of the software, deriving test cases by partitioning input and output in a manner that provides through test coverage. Incorrect and missing functions, interface errors, errors in data structures, error in functional logic are the errors falling in this category.</a:t>
            </a:r>
            <a:endParaRPr lang="en-US" dirty="0"/>
          </a:p>
          <a:p>
            <a:endParaRPr lang="en-US" dirty="0">
              <a:cs typeface="Calibri"/>
            </a:endParaRPr>
          </a:p>
        </p:txBody>
      </p:sp>
    </p:spTree>
    <p:extLst>
      <p:ext uri="{BB962C8B-B14F-4D97-AF65-F5344CB8AC3E}">
        <p14:creationId xmlns:p14="http://schemas.microsoft.com/office/powerpoint/2010/main" val="2587836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C33F-0EA3-4AE9-A9A5-7344EFEDED85}"/>
              </a:ext>
            </a:extLst>
          </p:cNvPr>
          <p:cNvSpPr>
            <a:spLocks noGrp="1"/>
          </p:cNvSpPr>
          <p:nvPr>
            <p:ph type="title"/>
          </p:nvPr>
        </p:nvSpPr>
        <p:spPr>
          <a:xfrm>
            <a:off x="471488" y="-516027"/>
            <a:ext cx="5915025" cy="290118"/>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9676FE89-FA35-4EBC-AC87-8CFE7948EBEC}"/>
              </a:ext>
            </a:extLst>
          </p:cNvPr>
          <p:cNvSpPr>
            <a:spLocks noGrp="1"/>
          </p:cNvSpPr>
          <p:nvPr>
            <p:ph idx="1"/>
          </p:nvPr>
        </p:nvSpPr>
        <p:spPr>
          <a:xfrm>
            <a:off x="471488" y="431278"/>
            <a:ext cx="5915025" cy="8491002"/>
          </a:xfrm>
        </p:spPr>
        <p:txBody>
          <a:bodyPr vert="horz" lIns="91440" tIns="45720" rIns="91440" bIns="45720" rtlCol="0" anchor="t">
            <a:normAutofit fontScale="92500" lnSpcReduction="10000"/>
          </a:bodyPr>
          <a:lstStyle/>
          <a:p>
            <a:pPr algn="just"/>
            <a:r>
              <a:rPr lang="en-US" b="1" dirty="0">
                <a:ea typeface="+mn-lt"/>
                <a:cs typeface="+mn-lt"/>
              </a:rPr>
              <a:t>5.4    Testing fundamentals</a:t>
            </a:r>
            <a:endParaRPr lang="en-US" dirty="0">
              <a:cs typeface="Calibri" panose="020F0502020204030204"/>
            </a:endParaRPr>
          </a:p>
          <a:p>
            <a:pPr algn="just"/>
            <a:r>
              <a:rPr lang="en-US" dirty="0">
                <a:ea typeface="+mn-lt"/>
                <a:cs typeface="+mn-lt"/>
              </a:rPr>
              <a:t>Testing is a process of executing program with the intent of finding error. A good test case is one that has high probability of finding an undiscovered error. If testing is conducted successfully it uncovers the errors in the software. Testing cannot show the absence of defects, it can only show that software defects present.</a:t>
            </a:r>
            <a:endParaRPr lang="en-US" dirty="0"/>
          </a:p>
          <a:p>
            <a:pPr algn="just"/>
            <a:r>
              <a:rPr lang="en-US" b="1" dirty="0">
                <a:ea typeface="+mn-lt"/>
                <a:cs typeface="+mn-lt"/>
              </a:rPr>
              <a:t>5.5    Testing Information flow</a:t>
            </a:r>
            <a:endParaRPr lang="en-US" dirty="0"/>
          </a:p>
          <a:p>
            <a:pPr algn="just"/>
            <a:r>
              <a:rPr lang="en-US" dirty="0">
                <a:ea typeface="+mn-lt"/>
                <a:cs typeface="+mn-lt"/>
              </a:rPr>
              <a:t>Information flow for testing flows the pattern. Two class of input provided to test the process. The software configuration includes a software requirements specification, a design specification and source code.</a:t>
            </a:r>
            <a:endParaRPr lang="en-US" dirty="0"/>
          </a:p>
          <a:p>
            <a:pPr algn="just"/>
            <a:r>
              <a:rPr lang="en-US" dirty="0">
                <a:ea typeface="+mn-lt"/>
                <a:cs typeface="+mn-lt"/>
              </a:rPr>
              <a:t>Test configuration includes test plan and test cases and test tools. Tests are conducted and all the results are evaluated. That is test results are compared with expected results. When erroneous data are uncovered, an error is implied and debugging commences.</a:t>
            </a:r>
            <a:endParaRPr lang="en-US" dirty="0">
              <a:cs typeface="Calibri"/>
            </a:endParaRPr>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9231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C87-A869-4C32-A084-E9B0B9523C3D}"/>
              </a:ext>
            </a:extLst>
          </p:cNvPr>
          <p:cNvSpPr>
            <a:spLocks noGrp="1"/>
          </p:cNvSpPr>
          <p:nvPr>
            <p:ph type="title"/>
          </p:nvPr>
        </p:nvSpPr>
        <p:spPr>
          <a:xfrm>
            <a:off x="471488" y="527405"/>
            <a:ext cx="5915025" cy="342950"/>
          </a:xfrm>
        </p:spPr>
        <p:txBody>
          <a:bodyPr>
            <a:normAutofit fontScale="90000"/>
          </a:bodyPr>
          <a:lstStyle/>
          <a:p>
            <a:r>
              <a:rPr lang="en-US" dirty="0">
                <a:cs typeface="Calibri Light"/>
              </a:rPr>
              <a:t>Conclusion - </a:t>
            </a:r>
            <a:endParaRPr lang="en-US" dirty="0"/>
          </a:p>
        </p:txBody>
      </p:sp>
      <p:sp>
        <p:nvSpPr>
          <p:cNvPr id="3" name="Content Placeholder 2">
            <a:extLst>
              <a:ext uri="{FF2B5EF4-FFF2-40B4-BE49-F238E27FC236}">
                <a16:creationId xmlns:a16="http://schemas.microsoft.com/office/drawing/2014/main" id="{613B40EA-7282-4465-A302-D9C7BF6AD260}"/>
              </a:ext>
            </a:extLst>
          </p:cNvPr>
          <p:cNvSpPr>
            <a:spLocks noGrp="1"/>
          </p:cNvSpPr>
          <p:nvPr>
            <p:ph idx="1"/>
          </p:nvPr>
        </p:nvSpPr>
        <p:spPr>
          <a:xfrm>
            <a:off x="471488" y="1382254"/>
            <a:ext cx="5915025" cy="8358922"/>
          </a:xfrm>
        </p:spPr>
        <p:txBody>
          <a:bodyPr vert="horz" lIns="91440" tIns="45720" rIns="91440" bIns="45720" rtlCol="0" anchor="t">
            <a:normAutofit fontScale="85000" lnSpcReduction="20000"/>
          </a:bodyPr>
          <a:lstStyle/>
          <a:p>
            <a:pPr algn="just"/>
            <a:r>
              <a:rPr lang="en-US" dirty="0">
                <a:ea typeface="+mn-lt"/>
                <a:cs typeface="+mn-lt"/>
              </a:rPr>
              <a:t>This was the first considerably large and important project undertaken by me during my </a:t>
            </a:r>
            <a:r>
              <a:rPr lang="en-US" dirty="0" err="1">
                <a:ea typeface="+mn-lt"/>
                <a:cs typeface="+mn-lt"/>
              </a:rPr>
              <a:t>B.Tech</a:t>
            </a:r>
            <a:r>
              <a:rPr lang="en-US" dirty="0">
                <a:ea typeface="+mn-lt"/>
                <a:cs typeface="+mn-lt"/>
              </a:rPr>
              <a:t> course. It was an experience that changed the way we perceived project development. The coding could not be started before the whole system was completely finalized. Even then there were so many changes required and the coding needed to be changed. We attribute this to inadequate information gathering from the user. Though there were many meetings with the user and most of the requirements were gathered, a few misinterpretations of the requirements still crept in. It made us realize how important the systems analysis phase is. The project is a classic example, that learning of concepts needs to be supplemented with application of that knowledge.</a:t>
            </a:r>
            <a:endParaRPr lang="en-US" dirty="0">
              <a:cs typeface="Calibri" panose="020F0502020204030204"/>
            </a:endParaRPr>
          </a:p>
          <a:p>
            <a:pPr algn="just"/>
            <a:r>
              <a:rPr lang="en-US" dirty="0">
                <a:ea typeface="+mn-lt"/>
                <a:cs typeface="+mn-lt"/>
              </a:rPr>
              <a:t>On the whole it was a wonderful experience developing </a:t>
            </a:r>
            <a:r>
              <a:rPr lang="en-US" dirty="0" err="1">
                <a:ea typeface="+mn-lt"/>
                <a:cs typeface="+mn-lt"/>
              </a:rPr>
              <a:t>Bajao</a:t>
            </a:r>
            <a:r>
              <a:rPr lang="en-US" dirty="0">
                <a:ea typeface="+mn-lt"/>
                <a:cs typeface="+mn-lt"/>
              </a:rPr>
              <a:t> Music Player</a:t>
            </a:r>
            <a:r>
              <a:rPr lang="en-US" b="1" dirty="0">
                <a:ea typeface="+mn-lt"/>
                <a:cs typeface="+mn-lt"/>
              </a:rPr>
              <a:t> </a:t>
            </a:r>
            <a:r>
              <a:rPr lang="en-US" dirty="0">
                <a:ea typeface="+mn-lt"/>
                <a:cs typeface="+mn-lt"/>
              </a:rPr>
              <a:t>and we would have considered our education incomplete without undertaking such a project which was not an easy task for us without the support of our guide.</a:t>
            </a:r>
            <a:endParaRPr lang="en-US" dirty="0"/>
          </a:p>
          <a:p>
            <a:r>
              <a:rPr lang="en-US" dirty="0">
                <a:ea typeface="+mn-lt"/>
                <a:cs typeface="+mn-lt"/>
              </a:rPr>
              <a:t>An easy well-structured module will show the correct path to reach the destination. Users will be authenticated to ensure that no unauthorized users gain access to private information</a:t>
            </a:r>
            <a:endParaRPr lang="en-US" dirty="0"/>
          </a:p>
        </p:txBody>
      </p:sp>
    </p:spTree>
    <p:extLst>
      <p:ext uri="{BB962C8B-B14F-4D97-AF65-F5344CB8AC3E}">
        <p14:creationId xmlns:p14="http://schemas.microsoft.com/office/powerpoint/2010/main" val="339315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0584-A1E3-46D8-B93C-FDBC04A135A1}"/>
              </a:ext>
            </a:extLst>
          </p:cNvPr>
          <p:cNvSpPr>
            <a:spLocks noGrp="1"/>
          </p:cNvSpPr>
          <p:nvPr>
            <p:ph type="title"/>
          </p:nvPr>
        </p:nvSpPr>
        <p:spPr>
          <a:xfrm>
            <a:off x="471488" y="527405"/>
            <a:ext cx="5915025" cy="527862"/>
          </a:xfrm>
        </p:spPr>
        <p:txBody>
          <a:bodyPr>
            <a:normAutofit fontScale="90000"/>
          </a:bodyPr>
          <a:lstStyle/>
          <a:p>
            <a:pPr algn="ctr"/>
            <a:r>
              <a:rPr lang="en-US" b="1" dirty="0">
                <a:ea typeface="+mj-lt"/>
                <a:cs typeface="+mj-lt"/>
              </a:rPr>
              <a:t>ABSTRACT</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1AF08C80-5400-4B74-863F-141636AEB65B}"/>
              </a:ext>
            </a:extLst>
          </p:cNvPr>
          <p:cNvSpPr>
            <a:spLocks noGrp="1"/>
          </p:cNvSpPr>
          <p:nvPr>
            <p:ph idx="1"/>
          </p:nvPr>
        </p:nvSpPr>
        <p:spPr>
          <a:xfrm>
            <a:off x="471488" y="1118094"/>
            <a:ext cx="5915025" cy="7804186"/>
          </a:xfrm>
        </p:spPr>
        <p:txBody>
          <a:bodyPr vert="horz" lIns="91440" tIns="45720" rIns="91440" bIns="45720" rtlCol="0" anchor="t">
            <a:normAutofit fontScale="85000" lnSpcReduction="20000"/>
          </a:bodyPr>
          <a:lstStyle/>
          <a:p>
            <a:pPr algn="just">
              <a:buNone/>
            </a:pPr>
            <a:r>
              <a:rPr lang="en-US" i="1" dirty="0">
                <a:ea typeface="+mn-lt"/>
                <a:cs typeface="+mn-lt"/>
              </a:rPr>
              <a:t>The functions of playing music and multimedia have become essential in one device as a smart phone since the smart phone appeared. It is very convenient, but it contains controversial arguments about sound quality, so many smart phone users use the music player application. By using these music applications, people start to think about the relationship between music playing and sound quality.</a:t>
            </a:r>
            <a:endParaRPr lang="en-US" dirty="0"/>
          </a:p>
          <a:p>
            <a:pPr algn="just">
              <a:buNone/>
            </a:pPr>
            <a:r>
              <a:rPr lang="en-US" i="1" dirty="0">
                <a:ea typeface="+mn-lt"/>
                <a:cs typeface="+mn-lt"/>
              </a:rPr>
              <a:t>In the last few years, Music players have made it possible to take your whole music collection with you anywhere. It plays a vital role in one’s life. It helps to reduce the stress from one’s mind.</a:t>
            </a:r>
            <a:endParaRPr lang="en-US" dirty="0"/>
          </a:p>
          <a:p>
            <a:pPr algn="just">
              <a:buNone/>
            </a:pPr>
            <a:r>
              <a:rPr lang="en-US" i="1" dirty="0">
                <a:ea typeface="+mn-lt"/>
                <a:cs typeface="+mn-lt"/>
              </a:rPr>
              <a:t>If any person wants to listen the song he simply opens up the application and play the desired song which he wants from the given list of songs.</a:t>
            </a:r>
            <a:endParaRPr lang="en-US" dirty="0"/>
          </a:p>
          <a:p>
            <a:pPr marL="0" indent="0">
              <a:buNone/>
            </a:pPr>
            <a:r>
              <a:rPr lang="en-US" i="1" dirty="0">
                <a:ea typeface="+mn-lt"/>
                <a:cs typeface="+mn-lt"/>
              </a:rPr>
              <a:t>Our update is less space consuming and also reduces the overuse of RAM. Like in other music player we need more space to be free for its proper running. Its GUI is designed in tri- color, that is, saffron, white and green, the tri-colors of our National Flag. So it is for those users who are patriotic and immensely loves his nation.</a:t>
            </a:r>
            <a:endParaRPr lang="en-US" dirty="0"/>
          </a:p>
        </p:txBody>
      </p:sp>
    </p:spTree>
    <p:extLst>
      <p:ext uri="{BB962C8B-B14F-4D97-AF65-F5344CB8AC3E}">
        <p14:creationId xmlns:p14="http://schemas.microsoft.com/office/powerpoint/2010/main" val="128016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9E40-ECCE-4BDF-B0C5-B65109DCA49D}"/>
              </a:ext>
            </a:extLst>
          </p:cNvPr>
          <p:cNvSpPr>
            <a:spLocks noGrp="1"/>
          </p:cNvSpPr>
          <p:nvPr>
            <p:ph type="title"/>
          </p:nvPr>
        </p:nvSpPr>
        <p:spPr>
          <a:xfrm>
            <a:off x="471488" y="527405"/>
            <a:ext cx="5915025" cy="488238"/>
          </a:xfrm>
        </p:spPr>
        <p:txBody>
          <a:bodyPr>
            <a:normAutofit fontScale="90000"/>
          </a:bodyPr>
          <a:lstStyle/>
          <a:p>
            <a:r>
              <a:rPr lang="en-US" dirty="0">
                <a:cs typeface="Calibri Light"/>
              </a:rPr>
              <a:t>Bibliography And Reference </a:t>
            </a:r>
          </a:p>
        </p:txBody>
      </p:sp>
      <p:sp>
        <p:nvSpPr>
          <p:cNvPr id="3" name="Content Placeholder 2">
            <a:extLst>
              <a:ext uri="{FF2B5EF4-FFF2-40B4-BE49-F238E27FC236}">
                <a16:creationId xmlns:a16="http://schemas.microsoft.com/office/drawing/2014/main" id="{C864A1FA-9144-489C-AFE6-50EF29187B15}"/>
              </a:ext>
            </a:extLst>
          </p:cNvPr>
          <p:cNvSpPr>
            <a:spLocks noGrp="1"/>
          </p:cNvSpPr>
          <p:nvPr>
            <p:ph idx="1"/>
          </p:nvPr>
        </p:nvSpPr>
        <p:spPr>
          <a:xfrm>
            <a:off x="471488" y="1408670"/>
            <a:ext cx="5915025" cy="7513610"/>
          </a:xfrm>
        </p:spPr>
        <p:txBody>
          <a:bodyPr vert="horz" lIns="91440" tIns="45720" rIns="91440" bIns="45720" rtlCol="0" anchor="t">
            <a:normAutofit/>
          </a:bodyPr>
          <a:lstStyle/>
          <a:p>
            <a:pPr algn="just"/>
            <a:r>
              <a:rPr lang="en-US" dirty="0">
                <a:ea typeface="+mn-lt"/>
                <a:cs typeface="+mn-lt"/>
              </a:rPr>
              <a:t>To develop this android application of Music Player, I used Java and XML Language. I take some knowledge towards automation system from book that is given below:</a:t>
            </a:r>
            <a:endParaRPr lang="en-US" dirty="0">
              <a:cs typeface="Calibri" panose="020F0502020204030204"/>
            </a:endParaRPr>
          </a:p>
          <a:p>
            <a:r>
              <a:rPr lang="en-US" dirty="0">
                <a:ea typeface="+mn-lt"/>
                <a:cs typeface="+mn-lt"/>
              </a:rPr>
              <a:t>• </a:t>
            </a:r>
            <a:r>
              <a:rPr lang="en-US" i="1" dirty="0">
                <a:ea typeface="+mn-lt"/>
                <a:cs typeface="+mn-lt"/>
              </a:rPr>
              <a:t>Java- The Complete Reference- by Herbert Schildt</a:t>
            </a:r>
            <a:endParaRPr lang="en-US" dirty="0"/>
          </a:p>
          <a:p>
            <a:endParaRPr lang="en-US" i="1" dirty="0">
              <a:cs typeface="Calibri"/>
            </a:endParaRPr>
          </a:p>
          <a:p>
            <a:r>
              <a:rPr lang="en-US" i="1" dirty="0">
                <a:cs typeface="Calibri"/>
              </a:rPr>
              <a:t>Reference -</a:t>
            </a:r>
          </a:p>
          <a:p>
            <a:endParaRPr lang="en-US" dirty="0">
              <a:cs typeface="Calibri"/>
            </a:endParaRPr>
          </a:p>
        </p:txBody>
      </p:sp>
      <p:sp>
        <p:nvSpPr>
          <p:cNvPr id="4" name="TextBox 3">
            <a:extLst>
              <a:ext uri="{FF2B5EF4-FFF2-40B4-BE49-F238E27FC236}">
                <a16:creationId xmlns:a16="http://schemas.microsoft.com/office/drawing/2014/main" id="{8E4B51ED-294B-42A6-A8F1-F854E226E576}"/>
              </a:ext>
            </a:extLst>
          </p:cNvPr>
          <p:cNvSpPr txBox="1"/>
          <p:nvPr/>
        </p:nvSpPr>
        <p:spPr>
          <a:xfrm>
            <a:off x="775654" y="586028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rPr>
              <a:t>[1] . </a:t>
            </a:r>
            <a:r>
              <a:rPr lang="en-US" sz="1400">
                <a:latin typeface="Times New Roman"/>
                <a:hlinkClick r:id="rId2"/>
              </a:rPr>
              <a:t>www.stackoverflow.com</a:t>
            </a:r>
          </a:p>
          <a:p>
            <a:pPr algn="just"/>
            <a:r>
              <a:rPr lang="en-US" sz="1400">
                <a:latin typeface="Times New Roman"/>
              </a:rPr>
              <a:t>[2] . </a:t>
            </a:r>
            <a:r>
              <a:rPr lang="en-US" sz="1400">
                <a:latin typeface="Times New Roman"/>
                <a:hlinkClick r:id="rId3"/>
              </a:rPr>
              <a:t>www.javatpoint.com</a:t>
            </a:r>
          </a:p>
        </p:txBody>
      </p:sp>
    </p:spTree>
    <p:extLst>
      <p:ext uri="{BB962C8B-B14F-4D97-AF65-F5344CB8AC3E}">
        <p14:creationId xmlns:p14="http://schemas.microsoft.com/office/powerpoint/2010/main" val="61595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6DB6-1F2E-4F15-B2CE-6560E986BDDA}"/>
              </a:ext>
            </a:extLst>
          </p:cNvPr>
          <p:cNvSpPr>
            <a:spLocks noGrp="1"/>
          </p:cNvSpPr>
          <p:nvPr>
            <p:ph type="title"/>
          </p:nvPr>
        </p:nvSpPr>
        <p:spPr/>
        <p:txBody>
          <a:bodyPr/>
          <a:lstStyle/>
          <a:p>
            <a:r>
              <a:rPr lang="en-US" dirty="0">
                <a:cs typeface="Calibri Light"/>
              </a:rPr>
              <a:t>Table of Content</a:t>
            </a:r>
            <a:endParaRPr lang="en-US" dirty="0"/>
          </a:p>
        </p:txBody>
      </p:sp>
      <p:pic>
        <p:nvPicPr>
          <p:cNvPr id="4" name="Picture 4" descr="Table&#10;&#10;Description automatically generated">
            <a:extLst>
              <a:ext uri="{FF2B5EF4-FFF2-40B4-BE49-F238E27FC236}">
                <a16:creationId xmlns:a16="http://schemas.microsoft.com/office/drawing/2014/main" id="{B4ADF888-61CB-4251-8D40-BC62291F4D46}"/>
              </a:ext>
            </a:extLst>
          </p:cNvPr>
          <p:cNvPicPr>
            <a:picLocks noGrp="1" noChangeAspect="1"/>
          </p:cNvPicPr>
          <p:nvPr>
            <p:ph idx="1"/>
          </p:nvPr>
        </p:nvPicPr>
        <p:blipFill>
          <a:blip r:embed="rId2"/>
          <a:stretch>
            <a:fillRect/>
          </a:stretch>
        </p:blipFill>
        <p:spPr>
          <a:xfrm>
            <a:off x="1017672" y="2637014"/>
            <a:ext cx="4822656" cy="6285266"/>
          </a:xfrm>
        </p:spPr>
      </p:pic>
    </p:spTree>
    <p:extLst>
      <p:ext uri="{BB962C8B-B14F-4D97-AF65-F5344CB8AC3E}">
        <p14:creationId xmlns:p14="http://schemas.microsoft.com/office/powerpoint/2010/main" val="360555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7F57-7776-4288-8EB9-62FFD804E34E}"/>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B78D7610-3730-4CF9-A324-C2F78A3C66F0}"/>
              </a:ext>
            </a:extLst>
          </p:cNvPr>
          <p:cNvPicPr>
            <a:picLocks noGrp="1" noChangeAspect="1"/>
          </p:cNvPicPr>
          <p:nvPr>
            <p:ph idx="1"/>
          </p:nvPr>
        </p:nvPicPr>
        <p:blipFill>
          <a:blip r:embed="rId2"/>
          <a:stretch>
            <a:fillRect/>
          </a:stretch>
        </p:blipFill>
        <p:spPr>
          <a:xfrm>
            <a:off x="475128" y="2693928"/>
            <a:ext cx="5669895" cy="3714750"/>
          </a:xfrm>
        </p:spPr>
      </p:pic>
    </p:spTree>
    <p:extLst>
      <p:ext uri="{BB962C8B-B14F-4D97-AF65-F5344CB8AC3E}">
        <p14:creationId xmlns:p14="http://schemas.microsoft.com/office/powerpoint/2010/main" val="22518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D7FB-EEFE-43BD-8405-A81D944FBBB8}"/>
              </a:ext>
            </a:extLst>
          </p:cNvPr>
          <p:cNvSpPr>
            <a:spLocks noGrp="1"/>
          </p:cNvSpPr>
          <p:nvPr>
            <p:ph type="title"/>
          </p:nvPr>
        </p:nvSpPr>
        <p:spPr>
          <a:xfrm>
            <a:off x="471488" y="527405"/>
            <a:ext cx="5915025" cy="448614"/>
          </a:xfrm>
        </p:spPr>
        <p:txBody>
          <a:bodyPr>
            <a:normAutofit fontScale="90000"/>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540AA9FA-90DA-4EF2-8DEF-20548D983C3B}"/>
              </a:ext>
            </a:extLst>
          </p:cNvPr>
          <p:cNvSpPr>
            <a:spLocks noGrp="1"/>
          </p:cNvSpPr>
          <p:nvPr>
            <p:ph idx="1"/>
          </p:nvPr>
        </p:nvSpPr>
        <p:spPr>
          <a:xfrm>
            <a:off x="471488" y="1408670"/>
            <a:ext cx="5915025" cy="8147594"/>
          </a:xfrm>
        </p:spPr>
        <p:txBody>
          <a:bodyPr vert="horz" lIns="91440" tIns="45720" rIns="91440" bIns="45720" rtlCol="0" anchor="t">
            <a:normAutofit fontScale="77500" lnSpcReduction="20000"/>
          </a:bodyPr>
          <a:lstStyle/>
          <a:p>
            <a:pPr algn="just"/>
            <a:r>
              <a:rPr lang="en-US" b="1" dirty="0">
                <a:ea typeface="+mn-lt"/>
                <a:cs typeface="+mn-lt"/>
              </a:rPr>
              <a:t>1.1 Overview:</a:t>
            </a:r>
            <a:endParaRPr lang="en-US" dirty="0">
              <a:cs typeface="Calibri" panose="020F0502020204030204"/>
            </a:endParaRPr>
          </a:p>
          <a:p>
            <a:pPr algn="just"/>
            <a:r>
              <a:rPr lang="en-US" b="1" dirty="0">
                <a:ea typeface="+mn-lt"/>
                <a:cs typeface="+mn-lt"/>
              </a:rPr>
              <a:t>Present Problem Statement:</a:t>
            </a:r>
            <a:endParaRPr lang="en-US" dirty="0"/>
          </a:p>
          <a:p>
            <a:pPr algn="just"/>
            <a:r>
              <a:rPr lang="en-US" dirty="0">
                <a:ea typeface="+mn-lt"/>
                <a:cs typeface="+mn-lt"/>
              </a:rPr>
              <a:t>In today’s world various music players have a great design and very attractive GUI but those apps consumes a lot space in your device. To overcome from this issue and to provide a better music player for music lovers and those who only wants to listen songs rather to focusing on its GUI I have made this application. It also consumes less space so users having less space in their device and having less RAM can easily use this application efficiently.</a:t>
            </a:r>
            <a:endParaRPr lang="en-US" dirty="0"/>
          </a:p>
          <a:p>
            <a:pPr algn="just"/>
            <a:r>
              <a:rPr lang="en-US" b="1" dirty="0">
                <a:ea typeface="+mn-lt"/>
                <a:cs typeface="+mn-lt"/>
              </a:rPr>
              <a:t>Proposed System:</a:t>
            </a:r>
            <a:endParaRPr lang="en-US" dirty="0">
              <a:cs typeface="Calibri"/>
            </a:endParaRPr>
          </a:p>
          <a:p>
            <a:pPr algn="just"/>
            <a:r>
              <a:rPr lang="en-US" dirty="0">
                <a:ea typeface="+mn-lt"/>
                <a:cs typeface="+mn-lt"/>
              </a:rPr>
              <a:t>The Music Player works on almost every android device even after having less storage.</a:t>
            </a:r>
            <a:endParaRPr lang="en-US" dirty="0"/>
          </a:p>
          <a:p>
            <a:pPr algn="just"/>
            <a:r>
              <a:rPr lang="en-US" dirty="0">
                <a:ea typeface="+mn-lt"/>
                <a:cs typeface="+mn-lt"/>
              </a:rPr>
              <a:t>□    By fetching songs from the device we can easily use this application in our low storage devices.</a:t>
            </a:r>
            <a:endParaRPr lang="en-US" dirty="0"/>
          </a:p>
          <a:p>
            <a:pPr algn="just"/>
            <a:r>
              <a:rPr lang="en-US" dirty="0">
                <a:ea typeface="+mn-lt"/>
                <a:cs typeface="+mn-lt"/>
              </a:rPr>
              <a:t>□    To quickly access the songs without your device getting hanged.</a:t>
            </a:r>
            <a:endParaRPr lang="en-US" dirty="0"/>
          </a:p>
          <a:p>
            <a:pPr algn="just"/>
            <a:r>
              <a:rPr lang="en-US" b="1" dirty="0">
                <a:ea typeface="+mn-lt"/>
                <a:cs typeface="+mn-lt"/>
              </a:rPr>
              <a:t>1.2 Objective:</a:t>
            </a:r>
            <a:endParaRPr lang="en-US" dirty="0"/>
          </a:p>
          <a:p>
            <a:pPr algn="just"/>
            <a:r>
              <a:rPr lang="en-US" dirty="0">
                <a:ea typeface="+mn-lt"/>
                <a:cs typeface="+mn-lt"/>
              </a:rPr>
              <a:t>The Music Player works on almost every android device even after having less storage.</a:t>
            </a:r>
            <a:endParaRPr lang="en-US" dirty="0"/>
          </a:p>
          <a:p>
            <a:pPr algn="just"/>
            <a:r>
              <a:rPr lang="en-US" dirty="0">
                <a:ea typeface="+mn-lt"/>
                <a:cs typeface="+mn-lt"/>
              </a:rPr>
              <a:t>□    By fetching songs from the device we can easily use this application in our low storage devices.</a:t>
            </a:r>
            <a:endParaRPr lang="en-US" dirty="0"/>
          </a:p>
          <a:p>
            <a:pPr algn="just"/>
            <a:r>
              <a:rPr lang="en-US" dirty="0">
                <a:ea typeface="+mn-lt"/>
                <a:cs typeface="+mn-lt"/>
              </a:rPr>
              <a:t>□    To quickly access the songs without your device getting hanged.</a:t>
            </a:r>
            <a:endParaRPr lang="en-US" dirty="0"/>
          </a:p>
          <a:p>
            <a:endParaRPr lang="en-US" dirty="0">
              <a:cs typeface="Calibri"/>
            </a:endParaRPr>
          </a:p>
        </p:txBody>
      </p:sp>
    </p:spTree>
    <p:extLst>
      <p:ext uri="{BB962C8B-B14F-4D97-AF65-F5344CB8AC3E}">
        <p14:creationId xmlns:p14="http://schemas.microsoft.com/office/powerpoint/2010/main" val="398793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46B9-6CE4-4B52-9413-2BE925344D90}"/>
              </a:ext>
            </a:extLst>
          </p:cNvPr>
          <p:cNvSpPr>
            <a:spLocks noGrp="1"/>
          </p:cNvSpPr>
          <p:nvPr>
            <p:ph type="title"/>
          </p:nvPr>
        </p:nvSpPr>
        <p:spPr>
          <a:xfrm>
            <a:off x="471488" y="144373"/>
            <a:ext cx="5915025" cy="1690166"/>
          </a:xfrm>
        </p:spPr>
        <p:txBody>
          <a:bodyPr>
            <a:normAutofit/>
          </a:bodyPr>
          <a:lstStyle/>
          <a:p>
            <a:r>
              <a:rPr lang="en-US" dirty="0">
                <a:cs typeface="Calibri Light"/>
              </a:rPr>
              <a:t>Software Requirement Analysis</a:t>
            </a:r>
          </a:p>
        </p:txBody>
      </p:sp>
      <p:sp>
        <p:nvSpPr>
          <p:cNvPr id="3" name="Content Placeholder 2">
            <a:extLst>
              <a:ext uri="{FF2B5EF4-FFF2-40B4-BE49-F238E27FC236}">
                <a16:creationId xmlns:a16="http://schemas.microsoft.com/office/drawing/2014/main" id="{2F598873-8367-4683-8F3A-EC095765547F}"/>
              </a:ext>
            </a:extLst>
          </p:cNvPr>
          <p:cNvSpPr>
            <a:spLocks noGrp="1"/>
          </p:cNvSpPr>
          <p:nvPr>
            <p:ph idx="1"/>
          </p:nvPr>
        </p:nvSpPr>
        <p:spPr>
          <a:xfrm>
            <a:off x="471488" y="1686038"/>
            <a:ext cx="5915025" cy="8028722"/>
          </a:xfrm>
        </p:spPr>
        <p:txBody>
          <a:bodyPr vert="horz" lIns="91440" tIns="45720" rIns="91440" bIns="45720" rtlCol="0" anchor="t">
            <a:normAutofit fontScale="62500" lnSpcReduction="20000"/>
          </a:bodyPr>
          <a:lstStyle/>
          <a:p>
            <a:pPr marL="0" indent="0" algn="r">
              <a:buNone/>
            </a:pPr>
            <a:endParaRPr lang="en-US" b="1" u="sng">
              <a:cs typeface="Calibri" panose="020F0502020204030204"/>
            </a:endParaRPr>
          </a:p>
          <a:p>
            <a:pPr algn="just"/>
            <a:r>
              <a:rPr lang="en-US" dirty="0">
                <a:ea typeface="+mn-lt"/>
                <a:cs typeface="+mn-lt"/>
              </a:rPr>
              <a:t>System Analysis is a detailed study of the various operations performed by a system and their relationship within and outside the system .It is a systematic technique that defines goals and objectives the goal of the development is to deliver the system in the line with the user’s requirements, and analysis is this process.</a:t>
            </a:r>
            <a:endParaRPr lang="en-US" dirty="0"/>
          </a:p>
          <a:p>
            <a:pPr algn="just"/>
            <a:r>
              <a:rPr lang="en-US" dirty="0">
                <a:ea typeface="+mn-lt"/>
                <a:cs typeface="+mn-lt"/>
              </a:rPr>
              <a:t>System study has been conducted with the following objectives in mind: -</a:t>
            </a:r>
            <a:endParaRPr lang="en-US" dirty="0"/>
          </a:p>
          <a:p>
            <a:pPr algn="just"/>
            <a:r>
              <a:rPr lang="en-US" dirty="0">
                <a:ea typeface="+mn-lt"/>
                <a:cs typeface="+mn-lt"/>
              </a:rPr>
              <a:t>•    Identify the client’s need.</a:t>
            </a:r>
            <a:endParaRPr lang="en-US" dirty="0"/>
          </a:p>
          <a:p>
            <a:pPr algn="just"/>
            <a:r>
              <a:rPr lang="en-US" dirty="0">
                <a:ea typeface="+mn-lt"/>
                <a:cs typeface="+mn-lt"/>
              </a:rPr>
              <a:t>•    Evaluate the system concept for feasibility.</a:t>
            </a:r>
            <a:endParaRPr lang="en-US" dirty="0"/>
          </a:p>
          <a:p>
            <a:pPr algn="just"/>
            <a:r>
              <a:rPr lang="en-US" dirty="0">
                <a:ea typeface="+mn-lt"/>
                <a:cs typeface="+mn-lt"/>
              </a:rPr>
              <a:t>•    Perform economical and technical analysis.</a:t>
            </a:r>
            <a:endParaRPr lang="en-US" dirty="0"/>
          </a:p>
          <a:p>
            <a:r>
              <a:rPr lang="en-US" dirty="0">
                <a:ea typeface="+mn-lt"/>
                <a:cs typeface="+mn-lt"/>
              </a:rPr>
              <a:t>•    Allocate functional to hardware, software, people, database and other system elements</a:t>
            </a:r>
            <a:endParaRPr lang="en-US" dirty="0"/>
          </a:p>
          <a:p>
            <a:pPr algn="just"/>
            <a:r>
              <a:rPr lang="en-US" dirty="0">
                <a:ea typeface="+mn-lt"/>
                <a:cs typeface="+mn-lt"/>
              </a:rPr>
              <a:t>•    Establish cost and schedule constraints.</a:t>
            </a:r>
            <a:endParaRPr lang="en-US" dirty="0"/>
          </a:p>
          <a:p>
            <a:pPr algn="just"/>
            <a:r>
              <a:rPr lang="en-US" dirty="0">
                <a:ea typeface="+mn-lt"/>
                <a:cs typeface="+mn-lt"/>
              </a:rPr>
              <a:t>•    Software expertise is required to successfully attain the objectives.</a:t>
            </a:r>
            <a:endParaRPr lang="en-US" dirty="0"/>
          </a:p>
          <a:p>
            <a:pPr algn="just"/>
            <a:r>
              <a:rPr lang="en-US" b="1" dirty="0">
                <a:ea typeface="+mn-lt"/>
                <a:cs typeface="+mn-lt"/>
              </a:rPr>
              <a:t>2.1 Requirement Analysis:</a:t>
            </a:r>
            <a:endParaRPr lang="en-US" dirty="0"/>
          </a:p>
          <a:p>
            <a:pPr algn="just"/>
            <a:r>
              <a:rPr lang="en-US" dirty="0">
                <a:ea typeface="+mn-lt"/>
                <a:cs typeface="+mn-lt"/>
              </a:rPr>
              <a:t>Information gathering is usually the first phase of the software development project. The purpose of this phase is to identify and document the exact requirements for the system. The user’s request identifies the need for a new information system and on investigation re-defined the new problem to be based on MIS, which supports management. The objective is to determine whether the request is valid and feasible before a recommendation is made to build a new or existing Railway System.</a:t>
            </a:r>
          </a:p>
          <a:p>
            <a:pPr algn="just"/>
            <a:r>
              <a:rPr lang="en-US" dirty="0">
                <a:ea typeface="+mn-lt"/>
                <a:cs typeface="+mn-lt"/>
              </a:rPr>
              <a:t>The major steps are -</a:t>
            </a:r>
          </a:p>
          <a:p>
            <a:pPr algn="just"/>
            <a:r>
              <a:rPr lang="en-US" dirty="0">
                <a:ea typeface="+mn-lt"/>
                <a:cs typeface="+mn-lt"/>
              </a:rPr>
              <a:t>•    Defining the user requirements.</a:t>
            </a:r>
            <a:endParaRPr lang="en-US" dirty="0"/>
          </a:p>
          <a:p>
            <a:pPr algn="just"/>
            <a:r>
              <a:rPr lang="en-US" dirty="0">
                <a:ea typeface="+mn-lt"/>
                <a:cs typeface="+mn-lt"/>
              </a:rPr>
              <a:t>•    Studying the present system to verify the problem.</a:t>
            </a:r>
            <a:endParaRPr lang="en-US" dirty="0"/>
          </a:p>
          <a:p>
            <a:pPr algn="just"/>
            <a:r>
              <a:rPr lang="en-US" dirty="0">
                <a:ea typeface="+mn-lt"/>
                <a:cs typeface="+mn-lt"/>
              </a:rPr>
              <a:t>•    Defining the performance expected by the candidate to use requirement</a:t>
            </a:r>
            <a:endParaRPr lang="en-US" dirty="0"/>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282059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464-F425-4031-8E36-4CA93E1B9F63}"/>
              </a:ext>
            </a:extLst>
          </p:cNvPr>
          <p:cNvSpPr>
            <a:spLocks noGrp="1"/>
          </p:cNvSpPr>
          <p:nvPr>
            <p:ph type="title"/>
          </p:nvPr>
        </p:nvSpPr>
        <p:spPr>
          <a:xfrm>
            <a:off x="471488" y="-806603"/>
            <a:ext cx="5915025" cy="805230"/>
          </a:xfrm>
        </p:spPr>
        <p:txBody>
          <a:bodyPr>
            <a:normAutofit/>
          </a:bodyPr>
          <a:lstStyle/>
          <a:p>
            <a:endParaRPr lang="en-US"/>
          </a:p>
        </p:txBody>
      </p:sp>
      <p:sp>
        <p:nvSpPr>
          <p:cNvPr id="3" name="Content Placeholder 2">
            <a:extLst>
              <a:ext uri="{FF2B5EF4-FFF2-40B4-BE49-F238E27FC236}">
                <a16:creationId xmlns:a16="http://schemas.microsoft.com/office/drawing/2014/main" id="{65AF03B5-4890-4DEB-8563-95DC64FF06D4}"/>
              </a:ext>
            </a:extLst>
          </p:cNvPr>
          <p:cNvSpPr>
            <a:spLocks noGrp="1"/>
          </p:cNvSpPr>
          <p:nvPr>
            <p:ph idx="1"/>
          </p:nvPr>
        </p:nvSpPr>
        <p:spPr>
          <a:xfrm>
            <a:off x="431846" y="787894"/>
            <a:ext cx="5915025" cy="8002306"/>
          </a:xfrm>
        </p:spPr>
        <p:txBody>
          <a:bodyPr vert="horz" lIns="91440" tIns="45720" rIns="91440" bIns="45720" rtlCol="0" anchor="t">
            <a:normAutofit fontScale="70000" lnSpcReduction="20000"/>
          </a:bodyPr>
          <a:lstStyle/>
          <a:p>
            <a:pPr algn="just"/>
            <a:r>
              <a:rPr lang="en-US" b="1" dirty="0">
                <a:ea typeface="+mn-lt"/>
                <a:cs typeface="+mn-lt"/>
              </a:rPr>
              <a:t>2.1.1    Hardware Requirements:</a:t>
            </a:r>
            <a:endParaRPr lang="en-US" dirty="0">
              <a:cs typeface="Calibri" panose="020F0502020204030204"/>
            </a:endParaRPr>
          </a:p>
          <a:p>
            <a:pPr algn="just"/>
            <a:r>
              <a:rPr lang="en-US" b="1" dirty="0">
                <a:ea typeface="+mn-lt"/>
                <a:cs typeface="+mn-lt"/>
              </a:rPr>
              <a:t>Processor</a:t>
            </a:r>
            <a:r>
              <a:rPr lang="en-US" dirty="0">
                <a:ea typeface="+mn-lt"/>
                <a:cs typeface="+mn-lt"/>
              </a:rPr>
              <a:t>: Intel Core i5-7200U (7th Gen)</a:t>
            </a:r>
          </a:p>
          <a:p>
            <a:pPr algn="just"/>
            <a:r>
              <a:rPr lang="en-US" dirty="0">
                <a:ea typeface="+mn-lt"/>
                <a:cs typeface="+mn-lt"/>
              </a:rPr>
              <a:t>Processor Speed: 2.5 Ghz</a:t>
            </a:r>
            <a:endParaRPr lang="en-US" dirty="0"/>
          </a:p>
          <a:p>
            <a:pPr algn="just"/>
            <a:r>
              <a:rPr lang="en-US" b="1" dirty="0">
                <a:ea typeface="+mn-lt"/>
                <a:cs typeface="+mn-lt"/>
              </a:rPr>
              <a:t>RAM</a:t>
            </a:r>
            <a:r>
              <a:rPr lang="en-US" dirty="0">
                <a:ea typeface="+mn-lt"/>
                <a:cs typeface="+mn-lt"/>
              </a:rPr>
              <a:t>:8 GB</a:t>
            </a:r>
            <a:endParaRPr lang="en-US" dirty="0"/>
          </a:p>
          <a:p>
            <a:r>
              <a:rPr lang="en-US" b="1" dirty="0">
                <a:ea typeface="+mn-lt"/>
                <a:cs typeface="+mn-lt"/>
              </a:rPr>
              <a:t>Hard Disk</a:t>
            </a:r>
            <a:r>
              <a:rPr lang="en-US" dirty="0">
                <a:ea typeface="+mn-lt"/>
                <a:cs typeface="+mn-lt"/>
              </a:rPr>
              <a:t>: 20 GB of free space </a:t>
            </a:r>
            <a:r>
              <a:rPr lang="en-US" b="1" dirty="0">
                <a:ea typeface="+mn-lt"/>
                <a:cs typeface="+mn-lt"/>
              </a:rPr>
              <a:t>Device: </a:t>
            </a:r>
            <a:r>
              <a:rPr lang="en-US" dirty="0">
                <a:ea typeface="+mn-lt"/>
                <a:cs typeface="+mn-lt"/>
              </a:rPr>
              <a:t>Android device</a:t>
            </a:r>
            <a:endParaRPr lang="en-US" dirty="0"/>
          </a:p>
          <a:p>
            <a:pPr algn="just"/>
            <a:r>
              <a:rPr lang="en-US" b="1" dirty="0">
                <a:ea typeface="+mn-lt"/>
                <a:cs typeface="+mn-lt"/>
              </a:rPr>
              <a:t>Android Version</a:t>
            </a:r>
            <a:r>
              <a:rPr lang="en-US" dirty="0">
                <a:ea typeface="+mn-lt"/>
                <a:cs typeface="+mn-lt"/>
              </a:rPr>
              <a:t>: 4.0.3 Ice Cream Sandwich or higher(API 15 or higher)</a:t>
            </a:r>
            <a:endParaRPr lang="en-US" dirty="0"/>
          </a:p>
          <a:p>
            <a:pPr algn="just"/>
            <a:r>
              <a:rPr lang="en-US" b="1" dirty="0">
                <a:ea typeface="+mn-lt"/>
                <a:cs typeface="+mn-lt"/>
              </a:rPr>
              <a:t>2.1.2    Software Requirements:</a:t>
            </a:r>
            <a:endParaRPr lang="en-US" dirty="0"/>
          </a:p>
          <a:p>
            <a:r>
              <a:rPr lang="en-US" b="1" dirty="0">
                <a:ea typeface="+mn-lt"/>
                <a:cs typeface="+mn-lt"/>
              </a:rPr>
              <a:t>Operating System</a:t>
            </a:r>
            <a:r>
              <a:rPr lang="en-US" dirty="0">
                <a:ea typeface="+mn-lt"/>
                <a:cs typeface="+mn-lt"/>
              </a:rPr>
              <a:t>: Window 10 </a:t>
            </a:r>
            <a:r>
              <a:rPr lang="en-US" b="1" dirty="0">
                <a:ea typeface="+mn-lt"/>
                <a:cs typeface="+mn-lt"/>
              </a:rPr>
              <a:t>IDE</a:t>
            </a:r>
            <a:r>
              <a:rPr lang="en-US" dirty="0">
                <a:ea typeface="+mn-lt"/>
                <a:cs typeface="+mn-lt"/>
              </a:rPr>
              <a:t>: Android Studio</a:t>
            </a:r>
            <a:endParaRPr lang="en-US" dirty="0"/>
          </a:p>
          <a:p>
            <a:pPr algn="just"/>
            <a:r>
              <a:rPr lang="en-US" b="1" dirty="0">
                <a:ea typeface="+mn-lt"/>
                <a:cs typeface="+mn-lt"/>
              </a:rPr>
              <a:t>2.1.3    Tools &amp;</a:t>
            </a:r>
            <a:endParaRPr lang="en-US"/>
          </a:p>
          <a:p>
            <a:pPr algn="just"/>
            <a:r>
              <a:rPr lang="en-US" b="1" dirty="0">
                <a:ea typeface="+mn-lt"/>
                <a:cs typeface="+mn-lt"/>
              </a:rPr>
              <a:t>Technology</a:t>
            </a:r>
            <a:endParaRPr lang="en-US" dirty="0"/>
          </a:p>
          <a:p>
            <a:pPr algn="just"/>
            <a:r>
              <a:rPr lang="en-US" dirty="0">
                <a:ea typeface="+mn-lt"/>
                <a:cs typeface="+mn-lt"/>
              </a:rPr>
              <a:t>•    Windows 10</a:t>
            </a:r>
            <a:endParaRPr lang="en-US" dirty="0"/>
          </a:p>
          <a:p>
            <a:pPr algn="just"/>
            <a:r>
              <a:rPr lang="en-US" dirty="0">
                <a:ea typeface="+mn-lt"/>
                <a:cs typeface="+mn-lt"/>
              </a:rPr>
              <a:t>•    Android Studio</a:t>
            </a:r>
            <a:endParaRPr lang="en-US" dirty="0"/>
          </a:p>
          <a:p>
            <a:pPr algn="just"/>
            <a:r>
              <a:rPr lang="en-US" b="1" dirty="0">
                <a:ea typeface="+mn-lt"/>
                <a:cs typeface="+mn-lt"/>
              </a:rPr>
              <a:t>Technology:</a:t>
            </a:r>
            <a:endParaRPr lang="en-US" dirty="0"/>
          </a:p>
          <a:p>
            <a:r>
              <a:rPr lang="en-US" dirty="0">
                <a:ea typeface="+mn-lt"/>
                <a:cs typeface="+mn-lt"/>
              </a:rPr>
              <a:t>•    JAVA is a general-purpose programming language that is class-based, object-oriented, and designed to have as few implementation dependencies as possible.</a:t>
            </a:r>
            <a:endParaRPr lang="en-US" dirty="0"/>
          </a:p>
          <a:p>
            <a:r>
              <a:rPr lang="en-US" dirty="0">
                <a:ea typeface="+mn-lt"/>
                <a:cs typeface="+mn-lt"/>
              </a:rPr>
              <a:t>•    XML: Extensible Markup Language is a markup language that defines a set of rules for encoding documents in a format that is both human-readable and machine-readable.</a:t>
            </a:r>
            <a:endParaRPr lang="en-US" dirty="0"/>
          </a:p>
          <a:p>
            <a:r>
              <a:rPr lang="en-US" dirty="0">
                <a:ea typeface="+mn-lt"/>
                <a:cs typeface="+mn-lt"/>
              </a:rPr>
              <a:t>•    Android is a mobile operating system developed by Google. It is based on a modified version of the Linux kernel and other open source software, and is designed primarily for touchscreen mobile devices such as smartphones and tablets.</a:t>
            </a:r>
            <a:endParaRPr lang="en-US" dirty="0"/>
          </a:p>
          <a:p>
            <a:endParaRPr lang="en-US" dirty="0">
              <a:cs typeface="Calibri"/>
            </a:endParaRPr>
          </a:p>
        </p:txBody>
      </p:sp>
    </p:spTree>
    <p:extLst>
      <p:ext uri="{BB962C8B-B14F-4D97-AF65-F5344CB8AC3E}">
        <p14:creationId xmlns:p14="http://schemas.microsoft.com/office/powerpoint/2010/main" val="269362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28E8-CC11-4F6A-8B1C-2087719EB092}"/>
              </a:ext>
            </a:extLst>
          </p:cNvPr>
          <p:cNvSpPr>
            <a:spLocks noGrp="1"/>
          </p:cNvSpPr>
          <p:nvPr>
            <p:ph type="title"/>
          </p:nvPr>
        </p:nvSpPr>
        <p:spPr>
          <a:xfrm flipV="1">
            <a:off x="471488" y="-1163677"/>
            <a:ext cx="5915025" cy="1691082"/>
          </a:xfrm>
        </p:spPr>
        <p:txBody>
          <a:bodyPr/>
          <a:lstStyle/>
          <a:p>
            <a:endParaRPr lang="en-US"/>
          </a:p>
        </p:txBody>
      </p:sp>
      <p:sp>
        <p:nvSpPr>
          <p:cNvPr id="3" name="Content Placeholder 2">
            <a:extLst>
              <a:ext uri="{FF2B5EF4-FFF2-40B4-BE49-F238E27FC236}">
                <a16:creationId xmlns:a16="http://schemas.microsoft.com/office/drawing/2014/main" id="{74AC302C-3DA9-4266-8DB1-700BFC54C30C}"/>
              </a:ext>
            </a:extLst>
          </p:cNvPr>
          <p:cNvSpPr>
            <a:spLocks noGrp="1"/>
          </p:cNvSpPr>
          <p:nvPr>
            <p:ph idx="1"/>
          </p:nvPr>
        </p:nvSpPr>
        <p:spPr>
          <a:xfrm>
            <a:off x="471488" y="906766"/>
            <a:ext cx="5915025" cy="8015514"/>
          </a:xfrm>
        </p:spPr>
        <p:txBody>
          <a:bodyPr vert="horz" lIns="91440" tIns="45720" rIns="91440" bIns="45720" rtlCol="0" anchor="t">
            <a:normAutofit fontScale="62500" lnSpcReduction="20000"/>
          </a:bodyPr>
          <a:lstStyle/>
          <a:p>
            <a:pPr algn="just"/>
            <a:r>
              <a:rPr lang="en-US" b="1" dirty="0">
                <a:ea typeface="+mn-lt"/>
                <a:cs typeface="+mn-lt"/>
              </a:rPr>
              <a:t>2.2 Feasibility Study</a:t>
            </a:r>
            <a:endParaRPr lang="en-US" dirty="0">
              <a:cs typeface="Calibri" panose="020F0502020204030204"/>
            </a:endParaRPr>
          </a:p>
          <a:p>
            <a:pPr algn="just"/>
            <a:r>
              <a:rPr lang="en-US" dirty="0">
                <a:ea typeface="+mn-lt"/>
                <a:cs typeface="+mn-lt"/>
              </a:rPr>
              <a:t>Feasibility study is the process of determination of whether or not a project is worth doing. Feasibility studies are undertaken within tight time constraints and normally culminate in a written and oral feasibility report. I have taken a fixed time in feasibility study with my co-developer. The contents and recommendations of this feasibility study helped us as a sound basis for deciding how to precede the project. It helped in taking decisions such as which software to use, hardware combinations, etc.</a:t>
            </a:r>
            <a:endParaRPr lang="en-US"/>
          </a:p>
          <a:p>
            <a:pPr algn="just"/>
            <a:r>
              <a:rPr lang="en-US" b="1" dirty="0">
                <a:ea typeface="+mn-lt"/>
                <a:cs typeface="+mn-lt"/>
              </a:rPr>
              <a:t>2.2.1 Technical feasibility:</a:t>
            </a:r>
            <a:endParaRPr lang="en-US" dirty="0"/>
          </a:p>
          <a:p>
            <a:pPr algn="just"/>
            <a:r>
              <a:rPr lang="en-US" dirty="0">
                <a:ea typeface="+mn-lt"/>
                <a:cs typeface="+mn-lt"/>
              </a:rPr>
              <a:t>This is concerned with specifying equipment of software and hardware that will successfully satisfy the user requirements. The technical needs of the system may vary considerably, but might include:</a:t>
            </a:r>
            <a:endParaRPr lang="en-US" dirty="0"/>
          </a:p>
          <a:p>
            <a:pPr algn="just"/>
            <a:r>
              <a:rPr lang="en-US">
                <a:ea typeface="+mn-lt"/>
                <a:cs typeface="+mn-lt"/>
              </a:rPr>
              <a:t>•    The facility to produce output in a given time.</a:t>
            </a:r>
            <a:endParaRPr lang="en-US"/>
          </a:p>
          <a:p>
            <a:pPr algn="just"/>
            <a:r>
              <a:rPr lang="en-US">
                <a:ea typeface="+mn-lt"/>
                <a:cs typeface="+mn-lt"/>
              </a:rPr>
              <a:t>•    Response time under certain condition.</a:t>
            </a:r>
            <a:endParaRPr lang="en-US"/>
          </a:p>
          <a:p>
            <a:pPr algn="just"/>
            <a:r>
              <a:rPr lang="en-US" dirty="0">
                <a:ea typeface="+mn-lt"/>
                <a:cs typeface="+mn-lt"/>
              </a:rPr>
              <a:t>According to the definition of technical feasibility the compatibility between front-end and back-end is very important. In our project the compatibility of both is very good. The degree of compatibility of Android Studio is very good. The speed of output is very good when we click button then the response time is very fast and give result very quick. I never find difficulty when we use complex query or heavy transaction. The speed of transaction is always smooth and constant.</a:t>
            </a:r>
            <a:endParaRPr lang="en-US"/>
          </a:p>
          <a:p>
            <a:r>
              <a:rPr lang="en-US" dirty="0">
                <a:ea typeface="+mn-lt"/>
                <a:cs typeface="+mn-lt"/>
              </a:rPr>
              <a:t>The designing of front-end of any project is very important so we selected XML as front-end due to following reason:</a:t>
            </a:r>
            <a:endParaRPr lang="en-US" dirty="0"/>
          </a:p>
          <a:p>
            <a:pPr algn="just"/>
            <a:r>
              <a:rPr lang="en-US">
                <a:ea typeface="+mn-lt"/>
                <a:cs typeface="+mn-lt"/>
              </a:rPr>
              <a:t>•    Easy implementation of code.</a:t>
            </a:r>
            <a:endParaRPr lang="en-US"/>
          </a:p>
          <a:p>
            <a:r>
              <a:rPr lang="en-US" dirty="0">
                <a:ea typeface="+mn-lt"/>
                <a:cs typeface="+mn-lt"/>
              </a:rPr>
              <a:t>•    Well define interface.</a:t>
            </a:r>
            <a:endParaRPr lang="en-US" dirty="0"/>
          </a:p>
        </p:txBody>
      </p:sp>
    </p:spTree>
    <p:extLst>
      <p:ext uri="{BB962C8B-B14F-4D97-AF65-F5344CB8AC3E}">
        <p14:creationId xmlns:p14="http://schemas.microsoft.com/office/powerpoint/2010/main" val="3008728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A4 Paper (210x297 mm)</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Summer Training Report On  Bajao Music player App  Submitted by - Siddhant Gupta (181500708) Prashant Tomar (181500492) Siddhant Anand (181500707) Hashir Khan (181500387)</vt:lpstr>
      <vt:lpstr>ACKNOWLEDGEMENT </vt:lpstr>
      <vt:lpstr>ABSTRACT </vt:lpstr>
      <vt:lpstr>Table of Content</vt:lpstr>
      <vt:lpstr>PowerPoint Presentation</vt:lpstr>
      <vt:lpstr>Introduction</vt:lpstr>
      <vt:lpstr>Software Requirement Analysis</vt:lpstr>
      <vt:lpstr>PowerPoint Presentation</vt:lpstr>
      <vt:lpstr>PowerPoint Presentation</vt:lpstr>
      <vt:lpstr>PowerPoint Presentation</vt:lpstr>
      <vt:lpstr>Software Design</vt:lpstr>
      <vt:lpstr>PowerPoint Presentation</vt:lpstr>
      <vt:lpstr>DFD Level 0 and DFD Level 1</vt:lpstr>
      <vt:lpstr>PowerPoint Presentation</vt:lpstr>
      <vt:lpstr>Bajao Music Player Font -</vt:lpstr>
      <vt:lpstr>Bajao Music Player Songs Font Like This -</vt:lpstr>
      <vt:lpstr>Overview of Bajao Music Player App -</vt:lpstr>
      <vt:lpstr>Some of the code used in making Bajao Music Player App are- 1 </vt:lpstr>
      <vt:lpstr>PowerPoint Presentation</vt:lpstr>
      <vt:lpstr>PowerPoint Presentation</vt:lpstr>
      <vt:lpstr>PowerPoint Presentation</vt:lpstr>
      <vt:lpstr>PowerPoint Presentation</vt:lpstr>
      <vt:lpstr>2</vt:lpstr>
      <vt:lpstr>PowerPoint Presentation</vt:lpstr>
      <vt:lpstr>3</vt:lpstr>
      <vt:lpstr>Software Testing -</vt:lpstr>
      <vt:lpstr>PowerPoint Presentation</vt:lpstr>
      <vt:lpstr>PowerPoint Presentation</vt:lpstr>
      <vt:lpstr>Conclusion - </vt:lpstr>
      <vt:lpstr>Bibliography And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2020-10-18T07:12:14Z</dcterms:created>
  <dcterms:modified xsi:type="dcterms:W3CDTF">2020-10-18T11:38:03Z</dcterms:modified>
</cp:coreProperties>
</file>