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6" r:id="rId25"/>
    <p:sldId id="307" r:id="rId26"/>
    <p:sldId id="308" r:id="rId27"/>
    <p:sldId id="310" r:id="rId28"/>
    <p:sldId id="312" r:id="rId29"/>
    <p:sldId id="313" r:id="rId30"/>
    <p:sldId id="314" r:id="rId31"/>
    <p:sldId id="315" r:id="rId32"/>
    <p:sldId id="317" r:id="rId33"/>
    <p:sldId id="318" r:id="rId34"/>
    <p:sldId id="319" r:id="rId35"/>
    <p:sldId id="284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5" r:id="rId54"/>
  </p:sldIdLst>
  <p:sldSz cx="13004800" cy="9753600"/>
  <p:notesSz cx="13004800" cy="97536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5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0600" y="466744"/>
            <a:ext cx="110236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6095" y="3117860"/>
            <a:ext cx="7912608" cy="292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150" y="2152650"/>
            <a:ext cx="10687050" cy="648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23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%27%2C%27user@mail.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6095" y="3117860"/>
            <a:ext cx="7912608" cy="1758173"/>
          </a:xfrm>
          <a:prstGeom prst="rect">
            <a:avLst/>
          </a:prstGeom>
        </p:spPr>
        <p:txBody>
          <a:bodyPr vert="horz" wrap="square" lIns="0" tIns="5219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9"/>
              </a:spcBef>
            </a:pPr>
            <a:r>
              <a:rPr lang="tr-TR" spc="-5" dirty="0"/>
              <a:t>       </a:t>
            </a:r>
            <a:r>
              <a:rPr spc="-5" dirty="0"/>
              <a:t>HBase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4AB57-4820-4E74-88D1-25446BE5B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457200"/>
            <a:ext cx="11392099" cy="8273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89211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</a:tabLst>
            </a:pPr>
            <a:r>
              <a:rPr sz="7500" spc="-5" dirty="0">
                <a:solidFill>
                  <a:srgbClr val="51A7F9"/>
                </a:solidFill>
              </a:rPr>
              <a:t>Data	model:</a:t>
            </a:r>
            <a:r>
              <a:rPr sz="7500" spc="-80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Regions</a:t>
            </a:r>
            <a:endParaRPr sz="7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2152650"/>
          <a:ext cx="10669268" cy="6470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8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6962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RowKey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0137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accounts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mobile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084ab67e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2333bbac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4345235b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675555ab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9745c563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4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f091e589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4720" y="8966279"/>
            <a:ext cx="587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RowKeys ranges </a:t>
            </a:r>
            <a:r>
              <a:rPr sz="3600" dirty="0">
                <a:solidFill>
                  <a:srgbClr val="313231"/>
                </a:solidFill>
                <a:latin typeface="Century Gothic"/>
                <a:cs typeface="Century Gothic"/>
              </a:rPr>
              <a:t>→</a:t>
            </a:r>
            <a:r>
              <a:rPr sz="3600" spc="-110" dirty="0">
                <a:solidFill>
                  <a:srgbClr val="313231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Regions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6219" y="4033017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13231"/>
                </a:solidFill>
                <a:latin typeface="Arial"/>
                <a:cs typeface="Arial"/>
              </a:rPr>
              <a:t>R1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6219" y="5802125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13231"/>
                </a:solidFill>
                <a:latin typeface="Arial"/>
                <a:cs typeface="Arial"/>
              </a:rPr>
              <a:t>R2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66219" y="7571237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13231"/>
                </a:solidFill>
                <a:latin typeface="Arial"/>
                <a:cs typeface="Arial"/>
              </a:rPr>
              <a:t>R3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10653"/>
            <a:ext cx="10955020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spc="10" dirty="0">
                <a:solidFill>
                  <a:srgbClr val="51A7F9"/>
                </a:solidFill>
              </a:rPr>
              <a:t>Data model: Column</a:t>
            </a:r>
            <a:r>
              <a:rPr sz="6950" spc="-65" dirty="0">
                <a:solidFill>
                  <a:srgbClr val="51A7F9"/>
                </a:solidFill>
              </a:rPr>
              <a:t> </a:t>
            </a:r>
            <a:r>
              <a:rPr sz="6950" spc="10" dirty="0">
                <a:solidFill>
                  <a:srgbClr val="51A7F9"/>
                </a:solidFill>
              </a:rPr>
              <a:t>Family</a:t>
            </a:r>
            <a:endParaRPr sz="6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6150" y="2152650"/>
          <a:ext cx="10663550" cy="6445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9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37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93444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RowKey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53975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709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accounts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38100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mobile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084ab67e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2333bbac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342bbecc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4345235b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565c4f8f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9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675555ab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3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9745c563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53975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53975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10653"/>
            <a:ext cx="10955020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spc="10" dirty="0">
                <a:solidFill>
                  <a:srgbClr val="51A7F9"/>
                </a:solidFill>
              </a:rPr>
              <a:t>Data model: Column</a:t>
            </a:r>
            <a:r>
              <a:rPr sz="6950" spc="-65" dirty="0">
                <a:solidFill>
                  <a:srgbClr val="51A7F9"/>
                </a:solidFill>
              </a:rPr>
              <a:t> </a:t>
            </a:r>
            <a:r>
              <a:rPr sz="6950" spc="10" dirty="0">
                <a:solidFill>
                  <a:srgbClr val="51A7F9"/>
                </a:solidFill>
              </a:rPr>
              <a:t>Family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990600" y="1846836"/>
            <a:ext cx="1065911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493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Column </a:t>
            </a:r>
            <a:r>
              <a:rPr sz="3600" spc="-25" dirty="0">
                <a:solidFill>
                  <a:srgbClr val="313231"/>
                </a:solidFill>
                <a:latin typeface="Arial"/>
                <a:cs typeface="Arial"/>
              </a:rPr>
              <a:t>Families are </a:t>
            </a:r>
            <a:r>
              <a:rPr sz="3600" spc="60" dirty="0">
                <a:solidFill>
                  <a:srgbClr val="313231"/>
                </a:solidFill>
                <a:latin typeface="Arial"/>
                <a:cs typeface="Arial"/>
              </a:rPr>
              <a:t>part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of the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table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schema</a:t>
            </a:r>
            <a:r>
              <a:rPr sz="3600" spc="-4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and  </a:t>
            </a:r>
            <a:r>
              <a:rPr sz="3600" spc="55" dirty="0">
                <a:solidFill>
                  <a:srgbClr val="313231"/>
                </a:solidFill>
                <a:latin typeface="Arial"/>
                <a:cs typeface="Arial"/>
              </a:rPr>
              <a:t>defined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on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the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table</a:t>
            </a: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creation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64553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28383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3485136"/>
            <a:ext cx="10362565" cy="412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493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Columns </a:t>
            </a:r>
            <a:r>
              <a:rPr sz="3600" spc="-25" dirty="0">
                <a:solidFill>
                  <a:srgbClr val="313231"/>
                </a:solidFill>
                <a:latin typeface="Arial"/>
                <a:cs typeface="Arial"/>
              </a:rPr>
              <a:t>are </a:t>
            </a:r>
            <a:r>
              <a:rPr sz="3600" spc="75" dirty="0">
                <a:solidFill>
                  <a:srgbClr val="313231"/>
                </a:solidFill>
                <a:latin typeface="Arial"/>
                <a:cs typeface="Arial"/>
              </a:rPr>
              <a:t>grouped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into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column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families  Column </a:t>
            </a:r>
            <a:r>
              <a:rPr sz="3600" spc="-25" dirty="0">
                <a:solidFill>
                  <a:srgbClr val="313231"/>
                </a:solidFill>
                <a:latin typeface="Arial"/>
                <a:cs typeface="Arial"/>
              </a:rPr>
              <a:t>Families are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stored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in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separate </a:t>
            </a:r>
            <a:r>
              <a:rPr sz="3600" spc="-35" dirty="0">
                <a:solidFill>
                  <a:srgbClr val="313231"/>
                </a:solidFill>
                <a:latin typeface="Arial"/>
                <a:cs typeface="Arial"/>
              </a:rPr>
              <a:t>HFiles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at  </a:t>
            </a:r>
            <a:r>
              <a:rPr sz="3600" spc="-105" dirty="0">
                <a:solidFill>
                  <a:srgbClr val="313231"/>
                </a:solidFill>
                <a:latin typeface="Arial"/>
                <a:cs typeface="Arial"/>
              </a:rPr>
              <a:t>HDFS</a:t>
            </a:r>
            <a:endParaRPr sz="3600">
              <a:latin typeface="Arial"/>
              <a:cs typeface="Arial"/>
            </a:endParaRPr>
          </a:p>
          <a:p>
            <a:pPr marL="457200" marR="47625">
              <a:lnSpc>
                <a:spcPct val="149300"/>
              </a:lnSpc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Data is </a:t>
            </a:r>
            <a:r>
              <a:rPr sz="3600" spc="75" dirty="0">
                <a:solidFill>
                  <a:srgbClr val="313231"/>
                </a:solidFill>
                <a:latin typeface="Arial"/>
                <a:cs typeface="Arial"/>
              </a:rPr>
              <a:t>grouped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Column </a:t>
            </a:r>
            <a:r>
              <a:rPr sz="3600" spc="-25" dirty="0">
                <a:solidFill>
                  <a:srgbClr val="313231"/>
                </a:solidFill>
                <a:latin typeface="Arial"/>
                <a:cs typeface="Arial"/>
              </a:rPr>
              <a:t>Families </a:t>
            </a:r>
            <a:r>
              <a:rPr sz="3600" spc="95" dirty="0">
                <a:solidFill>
                  <a:srgbClr val="313231"/>
                </a:solidFill>
                <a:latin typeface="Arial"/>
                <a:cs typeface="Arial"/>
              </a:rPr>
              <a:t>by</a:t>
            </a: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common 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attribute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91846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</a:tabLst>
            </a:pPr>
            <a:r>
              <a:rPr sz="7500" spc="-5" dirty="0">
                <a:solidFill>
                  <a:srgbClr val="51A7F9"/>
                </a:solidFill>
              </a:rPr>
              <a:t>Data	model:</a:t>
            </a:r>
            <a:r>
              <a:rPr sz="7500" spc="-50" dirty="0">
                <a:solidFill>
                  <a:srgbClr val="51A7F9"/>
                </a:solidFill>
              </a:rPr>
              <a:t> </a:t>
            </a:r>
            <a:r>
              <a:rPr sz="7500" spc="-5" dirty="0">
                <a:solidFill>
                  <a:srgbClr val="51A7F9"/>
                </a:solidFill>
              </a:rPr>
              <a:t>Columns</a:t>
            </a:r>
            <a:endParaRPr sz="7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6150" y="2152650"/>
          <a:ext cx="10666730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19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6233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RowKey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E600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E6005A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565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accounts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mobile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38100">
                      <a:solidFill>
                        <a:srgbClr val="E6005A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084ab67e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977685798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  <a:hlinkClick r:id="rId2"/>
                        </a:rPr>
                        <a:t>user123@gmail.com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user123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2875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E6005A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E6005A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38100">
                      <a:solidFill>
                        <a:srgbClr val="E6005A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E6005A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E6005A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75431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</a:tabLst>
            </a:pPr>
            <a:r>
              <a:rPr sz="7500" spc="-5" dirty="0">
                <a:solidFill>
                  <a:srgbClr val="51A7F9"/>
                </a:solidFill>
              </a:rPr>
              <a:t>Data	model:</a:t>
            </a:r>
            <a:r>
              <a:rPr sz="7500" spc="-80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Cells</a:t>
            </a:r>
            <a:endParaRPr sz="7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6150" y="2152650"/>
          <a:ext cx="10667365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90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6233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RowKey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83870" marR="412750" indent="-63500">
                        <a:lnSpc>
                          <a:spcPct val="1018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Column  Family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Column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Qualifier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2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084ab67e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contacs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mobile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1454767653075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977685798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75431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</a:tabLst>
            </a:pPr>
            <a:r>
              <a:rPr sz="7500" spc="-5" dirty="0">
                <a:solidFill>
                  <a:srgbClr val="51A7F9"/>
                </a:solidFill>
              </a:rPr>
              <a:t>Data	model:</a:t>
            </a:r>
            <a:r>
              <a:rPr sz="7500" spc="-80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Cells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65200" y="1846836"/>
            <a:ext cx="9880600" cy="330200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223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Data is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stored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in </a:t>
            </a: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KeyValue</a:t>
            </a:r>
            <a:r>
              <a:rPr sz="3600" spc="-1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313231"/>
                </a:solidFill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  <a:p>
            <a:pPr marL="482600" marR="30480" indent="-444500">
              <a:lnSpc>
                <a:spcPct val="1493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85" dirty="0">
                <a:solidFill>
                  <a:srgbClr val="313231"/>
                </a:solidFill>
                <a:latin typeface="Arial"/>
                <a:cs typeface="Arial"/>
              </a:rPr>
              <a:t>Value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for </a:t>
            </a:r>
            <a:r>
              <a:rPr sz="3600" spc="50" dirty="0">
                <a:solidFill>
                  <a:srgbClr val="313231"/>
                </a:solidFill>
                <a:latin typeface="Arial"/>
                <a:cs typeface="Arial"/>
              </a:rPr>
              <a:t>each cell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is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specified </a:t>
            </a:r>
            <a:r>
              <a:rPr sz="3600" spc="95" dirty="0">
                <a:solidFill>
                  <a:srgbClr val="313231"/>
                </a:solidFill>
                <a:latin typeface="Arial"/>
                <a:cs typeface="Arial"/>
              </a:rPr>
              <a:t>by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complete  </a:t>
            </a:r>
            <a:r>
              <a:rPr sz="3600" spc="25" dirty="0">
                <a:solidFill>
                  <a:srgbClr val="313231"/>
                </a:solidFill>
                <a:latin typeface="Arial"/>
                <a:cs typeface="Arial"/>
              </a:rPr>
              <a:t>coordinates: </a:t>
            </a:r>
            <a:r>
              <a:rPr sz="3600" spc="-80" dirty="0">
                <a:solidFill>
                  <a:srgbClr val="313231"/>
                </a:solidFill>
                <a:latin typeface="Arial"/>
                <a:cs typeface="Arial"/>
              </a:rPr>
              <a:t>RowKey,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Column </a:t>
            </a:r>
            <a:r>
              <a:rPr sz="3600" spc="-80" dirty="0">
                <a:solidFill>
                  <a:srgbClr val="313231"/>
                </a:solidFill>
                <a:latin typeface="Arial"/>
                <a:cs typeface="Arial"/>
              </a:rPr>
              <a:t>Family,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Column  </a:t>
            </a:r>
            <a:r>
              <a:rPr sz="3600" spc="-35" dirty="0">
                <a:solidFill>
                  <a:srgbClr val="313231"/>
                </a:solidFill>
                <a:latin typeface="Arial"/>
                <a:cs typeface="Arial"/>
              </a:rPr>
              <a:t>Qualifier,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60" dirty="0">
                <a:solidFill>
                  <a:srgbClr val="313231"/>
                </a:solidFill>
                <a:latin typeface="Arial"/>
                <a:cs typeface="Arial"/>
              </a:rPr>
              <a:t>Version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90798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</a:tabLst>
            </a:pPr>
            <a:r>
              <a:rPr sz="7500" spc="-5" dirty="0">
                <a:solidFill>
                  <a:srgbClr val="51A7F9"/>
                </a:solidFill>
              </a:rPr>
              <a:t>Data	model:</a:t>
            </a:r>
            <a:r>
              <a:rPr sz="7500" spc="-65" dirty="0">
                <a:solidFill>
                  <a:srgbClr val="51A7F9"/>
                </a:solidFill>
              </a:rPr>
              <a:t> </a:t>
            </a:r>
            <a:r>
              <a:rPr sz="7500" spc="-55" dirty="0">
                <a:solidFill>
                  <a:srgbClr val="51A7F9"/>
                </a:solidFill>
              </a:rPr>
              <a:t>Versions</a:t>
            </a:r>
            <a:endParaRPr sz="75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2400" cy="6896100"/>
          </a:xfrm>
          <a:custGeom>
            <a:avLst/>
            <a:gdLst/>
            <a:ahLst/>
            <a:cxnLst/>
            <a:rect l="l" t="t" r="r" b="b"/>
            <a:pathLst>
              <a:path w="152400" h="6896100">
                <a:moveTo>
                  <a:pt x="0" y="0"/>
                </a:moveTo>
                <a:lnTo>
                  <a:pt x="152400" y="0"/>
                </a:lnTo>
                <a:lnTo>
                  <a:pt x="152400" y="6896100"/>
                </a:lnTo>
                <a:lnTo>
                  <a:pt x="0" y="6896100"/>
                </a:lnTo>
                <a:lnTo>
                  <a:pt x="0" y="0"/>
                </a:lnTo>
                <a:close/>
              </a:path>
            </a:pathLst>
          </a:custGeom>
          <a:solidFill>
            <a:srgbClr val="008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0" y="3778250"/>
            <a:ext cx="2667000" cy="1619250"/>
          </a:xfrm>
          <a:custGeom>
            <a:avLst/>
            <a:gdLst/>
            <a:ahLst/>
            <a:cxnLst/>
            <a:rect l="l" t="t" r="r" b="b"/>
            <a:pathLst>
              <a:path w="2667000" h="1619250">
                <a:moveTo>
                  <a:pt x="0" y="0"/>
                </a:moveTo>
                <a:lnTo>
                  <a:pt x="2667000" y="0"/>
                </a:lnTo>
                <a:lnTo>
                  <a:pt x="2667000" y="1619250"/>
                </a:lnTo>
                <a:lnTo>
                  <a:pt x="0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EAF5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0" y="3778250"/>
            <a:ext cx="2667000" cy="1619250"/>
          </a:xfrm>
          <a:custGeom>
            <a:avLst/>
            <a:gdLst/>
            <a:ahLst/>
            <a:cxnLst/>
            <a:rect l="l" t="t" r="r" b="b"/>
            <a:pathLst>
              <a:path w="2667000" h="1619250">
                <a:moveTo>
                  <a:pt x="0" y="0"/>
                </a:moveTo>
                <a:lnTo>
                  <a:pt x="2667000" y="0"/>
                </a:lnTo>
                <a:lnTo>
                  <a:pt x="2667000" y="1619250"/>
                </a:lnTo>
                <a:lnTo>
                  <a:pt x="0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EAF5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500" y="3778250"/>
            <a:ext cx="2667000" cy="1619250"/>
          </a:xfrm>
          <a:custGeom>
            <a:avLst/>
            <a:gdLst/>
            <a:ahLst/>
            <a:cxnLst/>
            <a:rect l="l" t="t" r="r" b="b"/>
            <a:pathLst>
              <a:path w="2667000" h="1619250">
                <a:moveTo>
                  <a:pt x="0" y="0"/>
                </a:moveTo>
                <a:lnTo>
                  <a:pt x="2667000" y="0"/>
                </a:lnTo>
                <a:lnTo>
                  <a:pt x="2667000" y="1619250"/>
                </a:lnTo>
                <a:lnTo>
                  <a:pt x="0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EAF5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0" y="5397500"/>
            <a:ext cx="2667000" cy="1619250"/>
          </a:xfrm>
          <a:custGeom>
            <a:avLst/>
            <a:gdLst/>
            <a:ahLst/>
            <a:cxnLst/>
            <a:rect l="l" t="t" r="r" b="b"/>
            <a:pathLst>
              <a:path w="2667000" h="1619250">
                <a:moveTo>
                  <a:pt x="0" y="0"/>
                </a:moveTo>
                <a:lnTo>
                  <a:pt x="2667000" y="0"/>
                </a:lnTo>
                <a:lnTo>
                  <a:pt x="2667000" y="1619250"/>
                </a:lnTo>
                <a:lnTo>
                  <a:pt x="0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D3E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6500" y="5397500"/>
            <a:ext cx="2667000" cy="1619250"/>
          </a:xfrm>
          <a:custGeom>
            <a:avLst/>
            <a:gdLst/>
            <a:ahLst/>
            <a:cxnLst/>
            <a:rect l="l" t="t" r="r" b="b"/>
            <a:pathLst>
              <a:path w="2667000" h="1619250">
                <a:moveTo>
                  <a:pt x="0" y="0"/>
                </a:moveTo>
                <a:lnTo>
                  <a:pt x="2667000" y="0"/>
                </a:lnTo>
                <a:lnTo>
                  <a:pt x="2667000" y="1619250"/>
                </a:lnTo>
                <a:lnTo>
                  <a:pt x="0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D3E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3500" y="5397500"/>
            <a:ext cx="2667000" cy="1619250"/>
          </a:xfrm>
          <a:custGeom>
            <a:avLst/>
            <a:gdLst/>
            <a:ahLst/>
            <a:cxnLst/>
            <a:rect l="l" t="t" r="r" b="b"/>
            <a:pathLst>
              <a:path w="2667000" h="1619250">
                <a:moveTo>
                  <a:pt x="0" y="0"/>
                </a:moveTo>
                <a:lnTo>
                  <a:pt x="2667000" y="0"/>
                </a:lnTo>
                <a:lnTo>
                  <a:pt x="2667000" y="1619250"/>
                </a:lnTo>
                <a:lnTo>
                  <a:pt x="0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D3E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9500" y="7016750"/>
            <a:ext cx="2667000" cy="1619250"/>
          </a:xfrm>
          <a:custGeom>
            <a:avLst/>
            <a:gdLst/>
            <a:ahLst/>
            <a:cxnLst/>
            <a:rect l="l" t="t" r="r" b="b"/>
            <a:pathLst>
              <a:path w="2667000" h="1619250">
                <a:moveTo>
                  <a:pt x="0" y="0"/>
                </a:moveTo>
                <a:lnTo>
                  <a:pt x="2667000" y="0"/>
                </a:lnTo>
                <a:lnTo>
                  <a:pt x="2667000" y="1619250"/>
                </a:lnTo>
                <a:lnTo>
                  <a:pt x="0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EAF5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53500" y="7016750"/>
            <a:ext cx="2667000" cy="1619250"/>
          </a:xfrm>
          <a:custGeom>
            <a:avLst/>
            <a:gdLst/>
            <a:ahLst/>
            <a:cxnLst/>
            <a:rect l="l" t="t" r="r" b="b"/>
            <a:pathLst>
              <a:path w="2667000" h="1619250">
                <a:moveTo>
                  <a:pt x="0" y="0"/>
                </a:moveTo>
                <a:lnTo>
                  <a:pt x="2667000" y="0"/>
                </a:lnTo>
                <a:lnTo>
                  <a:pt x="2667000" y="1619250"/>
                </a:lnTo>
                <a:lnTo>
                  <a:pt x="0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EAF5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800" y="44577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54A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6800" y="44577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599" y="0"/>
                </a:lnTo>
                <a:lnTo>
                  <a:pt x="736599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6954" y="4536435"/>
            <a:ext cx="17970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" dirty="0">
                <a:solidFill>
                  <a:srgbClr val="313231"/>
                </a:solidFill>
                <a:latin typeface="Trebuchet MS"/>
                <a:cs typeface="Trebuchet MS"/>
              </a:rPr>
              <a:t>vl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4700" y="42672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54A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4700" y="42672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599" y="0"/>
                </a:lnTo>
                <a:lnTo>
                  <a:pt x="736599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44801" y="4345935"/>
            <a:ext cx="2324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" dirty="0">
                <a:solidFill>
                  <a:srgbClr val="313231"/>
                </a:solidFill>
                <a:latin typeface="Trebuchet MS"/>
                <a:cs typeface="Trebuchet MS"/>
              </a:rPr>
              <a:t>va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54500" y="40767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4500" y="40767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599" y="0"/>
                </a:lnTo>
                <a:lnTo>
                  <a:pt x="736599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4400" y="43815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4400" y="43815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58400" y="45212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54A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58400" y="45212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599" y="0"/>
                </a:lnTo>
                <a:lnTo>
                  <a:pt x="736599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219983" y="4599935"/>
            <a:ext cx="2324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" dirty="0">
                <a:solidFill>
                  <a:srgbClr val="313231"/>
                </a:solidFill>
                <a:latin typeface="Trebuchet MS"/>
                <a:cs typeface="Trebuchet MS"/>
              </a:rPr>
              <a:t>va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728200" y="43307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28200" y="43307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599" y="0"/>
                </a:lnTo>
                <a:lnTo>
                  <a:pt x="736599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85400" y="61595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54A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85400" y="61595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599" y="0"/>
                </a:lnTo>
                <a:lnTo>
                  <a:pt x="736599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407036" y="6238235"/>
            <a:ext cx="17970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" dirty="0">
                <a:solidFill>
                  <a:srgbClr val="313231"/>
                </a:solidFill>
                <a:latin typeface="Trebuchet MS"/>
                <a:cs typeface="Trebuchet MS"/>
              </a:rPr>
              <a:t>vl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93300" y="59690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54A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93300" y="59690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599" y="0"/>
                </a:lnTo>
                <a:lnTo>
                  <a:pt x="736599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054883" y="6047735"/>
            <a:ext cx="2324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" dirty="0">
                <a:solidFill>
                  <a:srgbClr val="313231"/>
                </a:solidFill>
                <a:latin typeface="Trebuchet MS"/>
                <a:cs typeface="Trebuchet MS"/>
              </a:rPr>
              <a:t>va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563100" y="57785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63100" y="57785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599" y="0"/>
                </a:lnTo>
                <a:lnTo>
                  <a:pt x="736599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8200" y="76708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54A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48200" y="76708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00679" y="7749535"/>
            <a:ext cx="2324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" dirty="0">
                <a:solidFill>
                  <a:srgbClr val="313231"/>
                </a:solidFill>
                <a:latin typeface="Trebuchet MS"/>
                <a:cs typeface="Trebuchet MS"/>
              </a:rPr>
              <a:t>va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18000" y="74803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8000" y="74803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59690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48200" y="59690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44100" y="75692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44100" y="75692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9500" y="59690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54A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9500" y="59690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92881" y="6047735"/>
            <a:ext cx="2324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" dirty="0">
                <a:solidFill>
                  <a:srgbClr val="313231"/>
                </a:solidFill>
                <a:latin typeface="Trebuchet MS"/>
                <a:cs typeface="Trebuchet MS"/>
              </a:rPr>
              <a:t>va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99300" y="57785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9300" y="577850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9C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946150" y="2152650"/>
          <a:ext cx="10664187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1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1089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CF1:colA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1089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CF1:colB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CF1:colC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Row1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va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l3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BCBCB"/>
                      </a:solidFill>
                      <a:prstDash val="solid"/>
                    </a:lnL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l2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val1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367030" algn="ctr">
                        <a:lnSpc>
                          <a:spcPts val="183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val2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17525" algn="ctr">
                        <a:lnSpc>
                          <a:spcPts val="183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l1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Row10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1430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val1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975994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val2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l1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R="697230" algn="ctr">
                        <a:lnSpc>
                          <a:spcPts val="183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val3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87325" algn="ctr">
                        <a:lnSpc>
                          <a:spcPts val="15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l2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718185" algn="ctr">
                        <a:lnSpc>
                          <a:spcPts val="183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Row2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3556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1800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va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l2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l1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val1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61652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5" dirty="0"/>
              <a:t>CRUD</a:t>
            </a:r>
            <a:r>
              <a:rPr sz="6000" spc="-65" dirty="0"/>
              <a:t> </a:t>
            </a:r>
            <a:r>
              <a:rPr sz="6000" spc="30" dirty="0"/>
              <a:t>Operations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52152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265" algn="l"/>
              </a:tabLst>
            </a:pPr>
            <a:r>
              <a:rPr sz="7500" dirty="0">
                <a:solidFill>
                  <a:srgbClr val="51A7F9"/>
                </a:solidFill>
              </a:rPr>
              <a:t>C</a:t>
            </a:r>
            <a:r>
              <a:rPr sz="7500" spc="-5" dirty="0">
                <a:solidFill>
                  <a:srgbClr val="51A7F9"/>
                </a:solidFill>
              </a:rPr>
              <a:t>r</a:t>
            </a:r>
            <a:r>
              <a:rPr sz="7500" dirty="0">
                <a:solidFill>
                  <a:srgbClr val="51A7F9"/>
                </a:solidFill>
              </a:rPr>
              <a:t>ea</a:t>
            </a:r>
            <a:r>
              <a:rPr sz="7500" spc="-5" dirty="0">
                <a:solidFill>
                  <a:srgbClr val="51A7F9"/>
                </a:solidFill>
              </a:rPr>
              <a:t>t</a:t>
            </a:r>
            <a:r>
              <a:rPr sz="7500" dirty="0">
                <a:solidFill>
                  <a:srgbClr val="51A7F9"/>
                </a:solidFill>
              </a:rPr>
              <a:t>e	</a:t>
            </a:r>
            <a:r>
              <a:rPr sz="7500" spc="-5" dirty="0">
                <a:solidFill>
                  <a:srgbClr val="51A7F9"/>
                </a:solidFill>
              </a:rPr>
              <a:t>t</a:t>
            </a:r>
            <a:r>
              <a:rPr sz="7500" dirty="0">
                <a:solidFill>
                  <a:srgbClr val="51A7F9"/>
                </a:solidFill>
              </a:rPr>
              <a:t>able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2059806"/>
            <a:ext cx="8531225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latin typeface="Courier New"/>
                <a:cs typeface="Courier New"/>
              </a:rPr>
              <a:t>create</a:t>
            </a:r>
            <a:r>
              <a:rPr sz="3600" spc="-2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'user_accounts',</a:t>
            </a:r>
          </a:p>
          <a:p>
            <a:pPr marL="12700">
              <a:lnSpc>
                <a:spcPts val="4100"/>
              </a:lnSpc>
            </a:pPr>
            <a:r>
              <a:rPr sz="3600" dirty="0">
                <a:latin typeface="Courier New"/>
                <a:cs typeface="Courier New"/>
              </a:rPr>
              <a:t>{NAME=&gt;'contacts',VERSIONS=&gt;1},</a:t>
            </a:r>
          </a:p>
          <a:p>
            <a:pPr marL="12700">
              <a:lnSpc>
                <a:spcPts val="4210"/>
              </a:lnSpc>
            </a:pPr>
            <a:r>
              <a:rPr sz="3600" dirty="0">
                <a:latin typeface="Courier New"/>
                <a:cs typeface="Courier New"/>
              </a:rPr>
              <a:t>{NAME=&gt;'accounts'}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4450589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105909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273171"/>
            <a:ext cx="822261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100"/>
              </a:spcBef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Default </a:t>
            </a: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Versions </a:t>
            </a:r>
            <a:r>
              <a:rPr sz="3600" spc="270" dirty="0">
                <a:solidFill>
                  <a:srgbClr val="313231"/>
                </a:solidFill>
                <a:latin typeface="Arial"/>
                <a:cs typeface="Arial"/>
              </a:rPr>
              <a:t>=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1, </a:t>
            </a:r>
            <a:r>
              <a:rPr sz="3600" spc="40" dirty="0">
                <a:solidFill>
                  <a:srgbClr val="313231"/>
                </a:solidFill>
                <a:latin typeface="Arial"/>
                <a:cs typeface="Arial"/>
              </a:rPr>
              <a:t>since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HBase 0.98  Default </a:t>
            </a: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Versions </a:t>
            </a:r>
            <a:r>
              <a:rPr sz="3600" spc="270" dirty="0">
                <a:solidFill>
                  <a:srgbClr val="313231"/>
                </a:solidFill>
                <a:latin typeface="Arial"/>
                <a:cs typeface="Arial"/>
              </a:rPr>
              <a:t>=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3,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before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HBase</a:t>
            </a:r>
            <a:r>
              <a:rPr sz="3600" spc="-204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0.98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57442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5" dirty="0">
                <a:solidFill>
                  <a:srgbClr val="51A7F9"/>
                </a:solidFill>
              </a:rPr>
              <a:t>Insert/Update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2054732"/>
            <a:ext cx="10390505" cy="45542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459"/>
              </a:spcBef>
            </a:pPr>
            <a:r>
              <a:rPr sz="3400" spc="-5" dirty="0">
                <a:latin typeface="Courier New"/>
                <a:cs typeface="Courier New"/>
              </a:rPr>
              <a:t>put 'user_accounts',  </a:t>
            </a:r>
            <a:r>
              <a:rPr sz="3400" dirty="0">
                <a:latin typeface="Courier New"/>
                <a:cs typeface="Courier New"/>
              </a:rPr>
              <a:t>'user3455','contacts:mobile','977685798'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 marR="5080">
              <a:lnSpc>
                <a:spcPts val="3800"/>
              </a:lnSpc>
              <a:spcBef>
                <a:spcPts val="2260"/>
              </a:spcBef>
            </a:pPr>
            <a:r>
              <a:rPr sz="3400" spc="-5" dirty="0">
                <a:latin typeface="Courier New"/>
                <a:cs typeface="Courier New"/>
              </a:rPr>
              <a:t>put 'user_accounts',  </a:t>
            </a:r>
            <a:r>
              <a:rPr sz="3400" dirty="0">
                <a:latin typeface="Courier New"/>
                <a:cs typeface="Courier New"/>
                <a:hlinkClick r:id="rId2"/>
              </a:rPr>
              <a:t>'user3455','contacts:email','user@mail.c 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om',2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There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is no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update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command.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Just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reinsert</a:t>
            </a:r>
            <a:r>
              <a:rPr sz="3600" spc="-3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313231"/>
                </a:solidFill>
                <a:latin typeface="Arial"/>
                <a:cs typeface="Arial"/>
              </a:rPr>
              <a:t>row.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331025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dirty="0">
                <a:solidFill>
                  <a:srgbClr val="51A7F9"/>
                </a:solidFill>
              </a:rPr>
              <a:t>Agenda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1846836"/>
            <a:ext cx="5361940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3600" spc="-35" dirty="0">
                <a:solidFill>
                  <a:srgbClr val="313231"/>
                </a:solidFill>
                <a:latin typeface="Arial"/>
                <a:cs typeface="Arial"/>
              </a:rPr>
              <a:t>1.What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is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Apache</a:t>
            </a:r>
            <a:r>
              <a:rPr sz="3600" spc="-2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313231"/>
                </a:solidFill>
                <a:latin typeface="Arial"/>
                <a:cs typeface="Arial"/>
              </a:rPr>
              <a:t>HBase? 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2.HBase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data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model  </a:t>
            </a:r>
            <a:r>
              <a:rPr sz="3600" spc="-35" dirty="0">
                <a:solidFill>
                  <a:srgbClr val="313231"/>
                </a:solidFill>
                <a:latin typeface="Arial"/>
                <a:cs typeface="Arial"/>
              </a:rPr>
              <a:t>3.CRUD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operations 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4.HBase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architecture 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5.HBase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schema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design 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6.Java </a:t>
            </a:r>
            <a:r>
              <a:rPr sz="3600" spc="-70" dirty="0">
                <a:solidFill>
                  <a:srgbClr val="313231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23031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dirty="0">
                <a:solidFill>
                  <a:srgbClr val="51A7F9"/>
                </a:solidFill>
              </a:rPr>
              <a:t>Read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1827311"/>
            <a:ext cx="8189595" cy="2843530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3350" spc="-5" dirty="0">
                <a:latin typeface="Courier New"/>
                <a:cs typeface="Courier New"/>
              </a:rPr>
              <a:t>get </a:t>
            </a:r>
            <a:r>
              <a:rPr sz="3350" spc="-10" dirty="0">
                <a:latin typeface="Courier New"/>
                <a:cs typeface="Courier New"/>
              </a:rPr>
              <a:t>'user_accounts',</a:t>
            </a:r>
            <a:r>
              <a:rPr sz="3350" spc="-5" dirty="0">
                <a:latin typeface="Courier New"/>
                <a:cs typeface="Courier New"/>
              </a:rPr>
              <a:t> </a:t>
            </a:r>
            <a:r>
              <a:rPr sz="3350" spc="-10" dirty="0">
                <a:latin typeface="Courier New"/>
                <a:cs typeface="Courier New"/>
              </a:rPr>
              <a:t>'user3455'</a:t>
            </a:r>
            <a:endParaRPr sz="3350">
              <a:latin typeface="Courier New"/>
              <a:cs typeface="Courier New"/>
            </a:endParaRPr>
          </a:p>
          <a:p>
            <a:pPr marL="12700" marR="5080">
              <a:lnSpc>
                <a:spcPct val="113399"/>
              </a:lnSpc>
              <a:spcBef>
                <a:spcPts val="1315"/>
              </a:spcBef>
            </a:pPr>
            <a:r>
              <a:rPr sz="3350" spc="-5" dirty="0">
                <a:latin typeface="Courier New"/>
                <a:cs typeface="Courier New"/>
              </a:rPr>
              <a:t>get </a:t>
            </a:r>
            <a:r>
              <a:rPr sz="3350" spc="-10" dirty="0">
                <a:latin typeface="Courier New"/>
                <a:cs typeface="Courier New"/>
              </a:rPr>
              <a:t>'user_accounts', 'user3455',  </a:t>
            </a:r>
            <a:r>
              <a:rPr sz="3350" spc="-5" dirty="0">
                <a:latin typeface="Courier New"/>
                <a:cs typeface="Courier New"/>
              </a:rPr>
              <a:t>'contacts:mobile'</a:t>
            </a:r>
            <a:endParaRPr sz="3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350" spc="-5" dirty="0">
                <a:latin typeface="Courier New"/>
                <a:cs typeface="Courier New"/>
              </a:rPr>
              <a:t>get </a:t>
            </a:r>
            <a:r>
              <a:rPr sz="3350" spc="-10" dirty="0">
                <a:latin typeface="Courier New"/>
                <a:cs typeface="Courier New"/>
              </a:rPr>
              <a:t>'user_accounts',</a:t>
            </a:r>
            <a:r>
              <a:rPr sz="3350" dirty="0">
                <a:latin typeface="Courier New"/>
                <a:cs typeface="Courier New"/>
              </a:rPr>
              <a:t> </a:t>
            </a:r>
            <a:r>
              <a:rPr sz="3350" spc="-10" dirty="0">
                <a:latin typeface="Courier New"/>
                <a:cs typeface="Courier New"/>
              </a:rPr>
              <a:t>'user3455',</a:t>
            </a:r>
            <a:endParaRPr sz="3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4798" y="4134931"/>
            <a:ext cx="1811655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spc="-10" dirty="0">
                <a:latin typeface="Courier New"/>
                <a:cs typeface="Courier New"/>
              </a:rPr>
              <a:t>{COLUMN</a:t>
            </a:r>
            <a:endParaRPr sz="3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78041"/>
            <a:ext cx="9210040" cy="284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200"/>
              </a:lnSpc>
              <a:spcBef>
                <a:spcPts val="100"/>
              </a:spcBef>
            </a:pPr>
            <a:r>
              <a:rPr sz="3350" spc="-5" dirty="0">
                <a:latin typeface="Courier New"/>
                <a:cs typeface="Courier New"/>
              </a:rPr>
              <a:t>=&gt; </a:t>
            </a:r>
            <a:r>
              <a:rPr sz="3350" spc="-10" dirty="0">
                <a:latin typeface="Courier New"/>
                <a:cs typeface="Courier New"/>
              </a:rPr>
              <a:t>'contacts:email', TIMESTAMP </a:t>
            </a:r>
            <a:r>
              <a:rPr sz="3350" spc="-5" dirty="0">
                <a:latin typeface="Courier New"/>
                <a:cs typeface="Courier New"/>
              </a:rPr>
              <a:t>=&gt; </a:t>
            </a:r>
            <a:r>
              <a:rPr sz="3350" spc="-10" dirty="0">
                <a:latin typeface="Courier New"/>
                <a:cs typeface="Courier New"/>
              </a:rPr>
              <a:t>2}  </a:t>
            </a:r>
            <a:r>
              <a:rPr sz="3350" spc="-5" dirty="0">
                <a:latin typeface="Courier New"/>
                <a:cs typeface="Courier New"/>
              </a:rPr>
              <a:t>scan</a:t>
            </a:r>
            <a:r>
              <a:rPr sz="3350" spc="-10" dirty="0">
                <a:latin typeface="Courier New"/>
                <a:cs typeface="Courier New"/>
              </a:rPr>
              <a:t> </a:t>
            </a:r>
            <a:r>
              <a:rPr sz="3350" spc="-5" dirty="0">
                <a:latin typeface="Courier New"/>
                <a:cs typeface="Courier New"/>
              </a:rPr>
              <a:t>‘user_accounts’</a:t>
            </a:r>
            <a:endParaRPr sz="3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3350" spc="-5" dirty="0">
                <a:latin typeface="Courier New"/>
                <a:cs typeface="Courier New"/>
              </a:rPr>
              <a:t>scan</a:t>
            </a:r>
            <a:r>
              <a:rPr sz="3350" spc="-10" dirty="0">
                <a:latin typeface="Courier New"/>
                <a:cs typeface="Courier New"/>
              </a:rPr>
              <a:t> </a:t>
            </a:r>
            <a:r>
              <a:rPr sz="3350" spc="-5" dirty="0">
                <a:latin typeface="Courier New"/>
                <a:cs typeface="Courier New"/>
              </a:rPr>
              <a:t>'user_accounts',</a:t>
            </a:r>
            <a:endParaRPr sz="3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350" spc="-5" dirty="0">
                <a:latin typeface="Courier New"/>
                <a:cs typeface="Courier New"/>
              </a:rPr>
              <a:t>{STARTROW=&gt;'a',STOPROW=&gt;'u'}</a:t>
            </a:r>
            <a:endParaRPr sz="3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27793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dirty="0">
                <a:solidFill>
                  <a:srgbClr val="51A7F9"/>
                </a:solidFill>
              </a:rPr>
              <a:t>Delete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1983606"/>
            <a:ext cx="10177145" cy="413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3960">
              <a:lnSpc>
                <a:spcPct val="113900"/>
              </a:lnSpc>
              <a:spcBef>
                <a:spcPts val="100"/>
              </a:spcBef>
            </a:pPr>
            <a:r>
              <a:rPr sz="3600" spc="-5" dirty="0">
                <a:latin typeface="Courier New"/>
                <a:cs typeface="Courier New"/>
              </a:rPr>
              <a:t>delete 'user_accounts',  </a:t>
            </a:r>
            <a:r>
              <a:rPr sz="3600" dirty="0">
                <a:latin typeface="Courier New"/>
                <a:cs typeface="Courier New"/>
              </a:rPr>
              <a:t>'user3455','contacts:mobile'</a:t>
            </a:r>
            <a:endParaRPr sz="3600">
              <a:latin typeface="Courier New"/>
              <a:cs typeface="Courier New"/>
            </a:endParaRPr>
          </a:p>
          <a:p>
            <a:pPr marL="12700" marR="2199640">
              <a:lnSpc>
                <a:spcPct val="113900"/>
              </a:lnSpc>
              <a:spcBef>
                <a:spcPts val="1415"/>
              </a:spcBef>
            </a:pPr>
            <a:r>
              <a:rPr sz="3600" spc="-5" dirty="0">
                <a:latin typeface="Courier New"/>
                <a:cs typeface="Courier New"/>
              </a:rPr>
              <a:t>delete 'user_accounts',  </a:t>
            </a:r>
            <a:r>
              <a:rPr sz="3600" dirty="0">
                <a:latin typeface="Courier New"/>
                <a:cs typeface="Courier New"/>
              </a:rPr>
              <a:t>'user3455','contacts:mobile',  </a:t>
            </a:r>
            <a:r>
              <a:rPr sz="3600" spc="-5" dirty="0">
                <a:latin typeface="Courier New"/>
                <a:cs typeface="Courier New"/>
              </a:rPr>
              <a:t>1459690212356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sz="3600" spc="-5" dirty="0">
                <a:latin typeface="Courier New"/>
                <a:cs typeface="Courier New"/>
              </a:rPr>
              <a:t>deleteall 'user_accounts',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'user3455'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764920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6880" algn="l"/>
              </a:tabLst>
            </a:pPr>
            <a:r>
              <a:rPr sz="7500" spc="-5" dirty="0">
                <a:solidFill>
                  <a:srgbClr val="51A7F9"/>
                </a:solidFill>
              </a:rPr>
              <a:t>Useful	commands</a:t>
            </a:r>
            <a:endParaRPr sz="75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803902"/>
            <a:ext cx="8531225" cy="610235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600" spc="-5" dirty="0">
                <a:latin typeface="Courier New"/>
                <a:cs typeface="Courier New"/>
              </a:rPr>
              <a:t>list</a:t>
            </a:r>
            <a:endParaRPr sz="3600" dirty="0">
              <a:latin typeface="Courier New"/>
              <a:cs typeface="Courier New"/>
            </a:endParaRPr>
          </a:p>
          <a:p>
            <a:pPr marL="12700" marR="1926589">
              <a:lnSpc>
                <a:spcPct val="146600"/>
              </a:lnSpc>
            </a:pPr>
            <a:r>
              <a:rPr sz="3600" spc="-5" dirty="0">
                <a:latin typeface="Courier New"/>
                <a:cs typeface="Courier New"/>
              </a:rPr>
              <a:t>describe 'user_accounts'  truncate 'user_accounts'  disable 'user_accounts'  alter</a:t>
            </a:r>
            <a:r>
              <a:rPr sz="3600" spc="-40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'user_accounts',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600" dirty="0">
                <a:latin typeface="Courier New"/>
                <a:cs typeface="Courier New"/>
              </a:rPr>
              <a:t>{NAME=&gt;'contacts',VERSIONS=&gt;2},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600" dirty="0">
                <a:latin typeface="Courier New"/>
                <a:cs typeface="Courier New"/>
              </a:rPr>
              <a:t>{NAME=&gt;'spends'}</a:t>
            </a: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3600" spc="-5" dirty="0">
                <a:latin typeface="Courier New"/>
                <a:cs typeface="Courier New"/>
              </a:rPr>
              <a:t>enable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'user_accounts'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6647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HBase</a:t>
            </a:r>
            <a:r>
              <a:rPr sz="6000" spc="-50" dirty="0"/>
              <a:t> </a:t>
            </a:r>
            <a:r>
              <a:rPr sz="6000" spc="35" dirty="0"/>
              <a:t>Architecture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6647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HBase</a:t>
            </a:r>
            <a:r>
              <a:rPr sz="6000" spc="-50" dirty="0"/>
              <a:t> </a:t>
            </a:r>
            <a:r>
              <a:rPr sz="6000" spc="35" dirty="0"/>
              <a:t>Architecture</a:t>
            </a:r>
            <a:endParaRPr sz="600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5AF4D4-A7DB-46DB-8723-5146D5A6B40B}"/>
              </a:ext>
            </a:extLst>
          </p:cNvPr>
          <p:cNvSpPr/>
          <p:nvPr/>
        </p:nvSpPr>
        <p:spPr>
          <a:xfrm>
            <a:off x="406400" y="990600"/>
            <a:ext cx="12115800" cy="838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83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6647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HBase</a:t>
            </a:r>
            <a:r>
              <a:rPr sz="6000" spc="-50" dirty="0"/>
              <a:t> </a:t>
            </a:r>
            <a:r>
              <a:rPr sz="6000" spc="35" dirty="0"/>
              <a:t>Architecture</a:t>
            </a:r>
            <a:endParaRPr sz="600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B1150A4-A659-4ABE-B822-C283410B501B}"/>
              </a:ext>
            </a:extLst>
          </p:cNvPr>
          <p:cNvSpPr/>
          <p:nvPr/>
        </p:nvSpPr>
        <p:spPr>
          <a:xfrm>
            <a:off x="762000" y="1600200"/>
            <a:ext cx="10934700" cy="723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02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A2233A3C-18CE-4035-92BA-6346A568F1C1}"/>
              </a:ext>
            </a:extLst>
          </p:cNvPr>
          <p:cNvSpPr txBox="1"/>
          <p:nvPr/>
        </p:nvSpPr>
        <p:spPr>
          <a:xfrm>
            <a:off x="535940" y="3505200"/>
            <a:ext cx="4899660" cy="297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There is a special HBase Catalog table  called </a:t>
            </a:r>
            <a:r>
              <a:rPr sz="1800" dirty="0">
                <a:latin typeface="Arial"/>
                <a:cs typeface="Arial"/>
              </a:rPr>
              <a:t>the META </a:t>
            </a:r>
            <a:r>
              <a:rPr sz="1800" spc="-5" dirty="0">
                <a:latin typeface="Arial"/>
                <a:cs typeface="Arial"/>
              </a:rPr>
              <a:t>table,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holds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regions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cluster.  ZooKeeper stores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location of </a:t>
            </a:r>
            <a:r>
              <a:rPr sz="1800" dirty="0">
                <a:latin typeface="Arial"/>
                <a:cs typeface="Arial"/>
              </a:rPr>
              <a:t>the  META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250" dirty="0">
              <a:latin typeface="Arial"/>
              <a:cs typeface="Arial"/>
            </a:endParaRPr>
          </a:p>
          <a:p>
            <a:pPr marL="12700" marR="208279">
              <a:lnSpc>
                <a:spcPct val="100000"/>
              </a:lnSpc>
              <a:buSzPct val="94444"/>
              <a:buFont typeface="Wingdings"/>
              <a:buChar char=""/>
              <a:tabLst>
                <a:tab pos="258445" algn="l"/>
              </a:tabLst>
            </a:pPr>
            <a:r>
              <a:rPr sz="1800" spc="-5" dirty="0">
                <a:latin typeface="Arial"/>
                <a:cs typeface="Arial"/>
              </a:rPr>
              <a:t>ZooKeeper stores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dirty="0">
                <a:latin typeface="Arial"/>
                <a:cs typeface="Arial"/>
              </a:rPr>
              <a:t>META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600" dirty="0">
              <a:latin typeface="Arial"/>
              <a:cs typeface="Arial"/>
            </a:endParaRPr>
          </a:p>
          <a:p>
            <a:pPr marL="12700" marR="234950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This is </a:t>
            </a: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three steps happens </a:t>
            </a:r>
            <a:r>
              <a:rPr sz="1800" dirty="0">
                <a:latin typeface="Arial"/>
                <a:cs typeface="Arial"/>
              </a:rPr>
              <a:t>the  first time </a:t>
            </a:r>
            <a:r>
              <a:rPr sz="1800" spc="-5" dirty="0">
                <a:latin typeface="Arial"/>
                <a:cs typeface="Arial"/>
              </a:rPr>
              <a:t>a client reads or </a:t>
            </a:r>
            <a:r>
              <a:rPr sz="1800" spc="-10" dirty="0">
                <a:latin typeface="Arial"/>
                <a:cs typeface="Arial"/>
              </a:rPr>
              <a:t>writes </a:t>
            </a:r>
            <a:r>
              <a:rPr sz="1800" spc="-5" dirty="0">
                <a:latin typeface="Arial"/>
                <a:cs typeface="Arial"/>
              </a:rPr>
              <a:t>to  HBase: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3935534-29FB-40F1-8366-CB2D88E4C7A8}"/>
              </a:ext>
            </a:extLst>
          </p:cNvPr>
          <p:cNvSpPr txBox="1">
            <a:spLocks/>
          </p:cNvSpPr>
          <p:nvPr/>
        </p:nvSpPr>
        <p:spPr>
          <a:xfrm>
            <a:off x="535940" y="1145793"/>
            <a:ext cx="512826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spcBef>
                <a:spcPts val="95"/>
              </a:spcBef>
            </a:pPr>
            <a:r>
              <a:rPr lang="en-US" sz="2800" b="1" kern="0" spc="-5" dirty="0"/>
              <a:t> </a:t>
            </a:r>
            <a:r>
              <a:rPr lang="en-US" sz="4000" spc="-5" dirty="0">
                <a:solidFill>
                  <a:srgbClr val="51A7F9"/>
                </a:solidFill>
              </a:rPr>
              <a:t>HBase First Read or  Write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8413D-A2E0-4CE8-8B85-9366528DFFFC}"/>
              </a:ext>
            </a:extLst>
          </p:cNvPr>
          <p:cNvSpPr/>
          <p:nvPr/>
        </p:nvSpPr>
        <p:spPr>
          <a:xfrm>
            <a:off x="5966460" y="1750184"/>
            <a:ext cx="6502400" cy="24109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marR="73025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US" spc="-5" dirty="0">
                <a:latin typeface="Arial"/>
                <a:cs typeface="Arial"/>
              </a:rPr>
              <a:t>The client gets the Region server  that hosts the META table from  </a:t>
            </a:r>
            <a:r>
              <a:rPr lang="en-US" spc="-5" dirty="0" err="1">
                <a:latin typeface="Arial"/>
                <a:cs typeface="Arial"/>
              </a:rPr>
              <a:t>ZooKeeper</a:t>
            </a:r>
            <a:r>
              <a:rPr lang="en-US" spc="-5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US" spc="-5" dirty="0">
                <a:latin typeface="Arial"/>
                <a:cs typeface="Arial"/>
              </a:rPr>
              <a:t>The client </a:t>
            </a:r>
            <a:r>
              <a:rPr lang="en-US" spc="-10" dirty="0">
                <a:latin typeface="Arial"/>
                <a:cs typeface="Arial"/>
              </a:rPr>
              <a:t>will </a:t>
            </a:r>
            <a:r>
              <a:rPr lang="en-US" spc="-5" dirty="0">
                <a:latin typeface="Arial"/>
                <a:cs typeface="Arial"/>
              </a:rPr>
              <a:t>query the .META.  server to get the region server  corresponding to the row key it  </a:t>
            </a:r>
            <a:r>
              <a:rPr lang="en-US" spc="-10" dirty="0">
                <a:latin typeface="Arial"/>
                <a:cs typeface="Arial"/>
              </a:rPr>
              <a:t>wants </a:t>
            </a:r>
            <a:r>
              <a:rPr lang="en-US" spc="-5" dirty="0">
                <a:latin typeface="Arial"/>
                <a:cs typeface="Arial"/>
              </a:rPr>
              <a:t>to access. The client  caches this information along with  the META table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location.</a:t>
            </a:r>
            <a:endParaRPr lang="en-US" dirty="0">
              <a:latin typeface="Arial"/>
              <a:cs typeface="Arial"/>
            </a:endParaRPr>
          </a:p>
          <a:p>
            <a:pPr marL="469900" marR="356235" indent="-457834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US" spc="-5" dirty="0">
                <a:latin typeface="Arial"/>
                <a:cs typeface="Arial"/>
              </a:rPr>
              <a:t>It </a:t>
            </a:r>
            <a:r>
              <a:rPr lang="en-US" spc="-10" dirty="0">
                <a:latin typeface="Arial"/>
                <a:cs typeface="Arial"/>
              </a:rPr>
              <a:t>will </a:t>
            </a:r>
            <a:r>
              <a:rPr lang="en-US" spc="-5" dirty="0">
                <a:latin typeface="Arial"/>
                <a:cs typeface="Arial"/>
              </a:rPr>
              <a:t>get the Row from the  corresponding Region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Server.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28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1064581"/>
            <a:ext cx="11103751" cy="7624437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05734" marR="198681" indent="-487672">
              <a:spcBef>
                <a:spcPts val="149"/>
              </a:spcBef>
              <a:buChar char="•"/>
              <a:tabLst>
                <a:tab pos="504831" algn="l"/>
                <a:tab pos="505734" algn="l"/>
              </a:tabLst>
            </a:pPr>
            <a:r>
              <a:rPr sz="4000" spc="-5" dirty="0">
                <a:solidFill>
                  <a:srgbClr val="51A7F9"/>
                </a:solidFill>
                <a:latin typeface="Arial"/>
                <a:ea typeface="+mj-ea"/>
                <a:cs typeface="Arial"/>
              </a:rPr>
              <a:t>WAL</a:t>
            </a:r>
            <a:r>
              <a:rPr sz="2844" dirty="0">
                <a:latin typeface="Arial"/>
                <a:cs typeface="Arial"/>
              </a:rPr>
              <a:t>: Write Ahead Log is a </a:t>
            </a:r>
            <a:r>
              <a:rPr sz="2844" spc="-7" dirty="0">
                <a:latin typeface="Arial"/>
                <a:cs typeface="Arial"/>
              </a:rPr>
              <a:t>file </a:t>
            </a:r>
            <a:r>
              <a:rPr sz="2844" dirty="0">
                <a:latin typeface="Arial"/>
                <a:cs typeface="Arial"/>
              </a:rPr>
              <a:t>on the distributed </a:t>
            </a:r>
            <a:r>
              <a:rPr sz="2844" spc="-7" dirty="0">
                <a:latin typeface="Arial"/>
                <a:cs typeface="Arial"/>
              </a:rPr>
              <a:t>file </a:t>
            </a:r>
            <a:r>
              <a:rPr sz="2844" dirty="0">
                <a:latin typeface="Arial"/>
                <a:cs typeface="Arial"/>
              </a:rPr>
              <a:t>system.</a:t>
            </a:r>
            <a:r>
              <a:rPr sz="2844" spc="-242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The  WAL is </a:t>
            </a:r>
            <a:r>
              <a:rPr sz="2844" spc="7" dirty="0">
                <a:latin typeface="Arial"/>
                <a:cs typeface="Arial"/>
              </a:rPr>
              <a:t>used </a:t>
            </a:r>
            <a:r>
              <a:rPr sz="2844" dirty="0">
                <a:latin typeface="Arial"/>
                <a:cs typeface="Arial"/>
              </a:rPr>
              <a:t>to store new data that hasn't yet been persisted to  permanent storage; it is used for recovery in the </a:t>
            </a:r>
            <a:r>
              <a:rPr sz="2844" spc="7" dirty="0">
                <a:latin typeface="Arial"/>
                <a:cs typeface="Arial"/>
              </a:rPr>
              <a:t>case </a:t>
            </a:r>
            <a:r>
              <a:rPr sz="2844" dirty="0">
                <a:latin typeface="Arial"/>
                <a:cs typeface="Arial"/>
              </a:rPr>
              <a:t>of</a:t>
            </a:r>
            <a:r>
              <a:rPr sz="2844" spc="-242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failure.</a:t>
            </a:r>
          </a:p>
          <a:p>
            <a:pPr>
              <a:spcBef>
                <a:spcPts val="7"/>
              </a:spcBef>
              <a:buClr>
                <a:srgbClr val="FF0000"/>
              </a:buClr>
              <a:buFont typeface="Arial"/>
              <a:buChar char="•"/>
            </a:pPr>
            <a:endParaRPr sz="3556" dirty="0">
              <a:latin typeface="Arial"/>
              <a:cs typeface="Arial"/>
            </a:endParaRPr>
          </a:p>
          <a:p>
            <a:pPr marL="505734" marR="545471" indent="-487672">
              <a:buChar char="•"/>
              <a:tabLst>
                <a:tab pos="504831" algn="l"/>
                <a:tab pos="505734" algn="l"/>
              </a:tabLst>
            </a:pPr>
            <a:r>
              <a:rPr sz="4000" spc="-5" dirty="0">
                <a:solidFill>
                  <a:srgbClr val="51A7F9"/>
                </a:solidFill>
                <a:latin typeface="Arial"/>
                <a:ea typeface="+mj-ea"/>
                <a:cs typeface="Arial"/>
              </a:rPr>
              <a:t>BlockCache</a:t>
            </a:r>
            <a:r>
              <a:rPr sz="2844" dirty="0">
                <a:latin typeface="Arial"/>
                <a:cs typeface="Arial"/>
              </a:rPr>
              <a:t>: is the read cache. It stores frequently read data</a:t>
            </a:r>
            <a:r>
              <a:rPr sz="2844" spc="-348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in  memory. Least Recently Used data is evicted when</a:t>
            </a:r>
            <a:r>
              <a:rPr sz="2844" spc="-192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full.</a:t>
            </a:r>
          </a:p>
          <a:p>
            <a:pPr>
              <a:spcBef>
                <a:spcPts val="7"/>
              </a:spcBef>
              <a:buClr>
                <a:srgbClr val="FF0000"/>
              </a:buClr>
              <a:buFont typeface="Arial"/>
              <a:buChar char="•"/>
            </a:pPr>
            <a:endParaRPr sz="3556" dirty="0">
              <a:latin typeface="Arial"/>
              <a:cs typeface="Arial"/>
            </a:endParaRPr>
          </a:p>
          <a:p>
            <a:pPr marL="505734" marR="7225" indent="-487672">
              <a:spcBef>
                <a:spcPts val="7"/>
              </a:spcBef>
              <a:buChar char="•"/>
              <a:tabLst>
                <a:tab pos="504831" algn="l"/>
                <a:tab pos="505734" algn="l"/>
              </a:tabLst>
            </a:pPr>
            <a:r>
              <a:rPr sz="4000" spc="-5" dirty="0">
                <a:solidFill>
                  <a:srgbClr val="51A7F9"/>
                </a:solidFill>
                <a:latin typeface="Arial"/>
                <a:ea typeface="+mj-ea"/>
                <a:cs typeface="Arial"/>
              </a:rPr>
              <a:t>MemStore</a:t>
            </a:r>
            <a:r>
              <a:rPr sz="2844" dirty="0">
                <a:latin typeface="Arial"/>
                <a:cs typeface="Arial"/>
              </a:rPr>
              <a:t>: is the write cache. It stores new data which has not</a:t>
            </a:r>
            <a:r>
              <a:rPr sz="2844" spc="-391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yet  been written to disk. It is sorted before writing to</a:t>
            </a:r>
            <a:r>
              <a:rPr sz="2844" spc="-199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disk.</a:t>
            </a:r>
          </a:p>
          <a:p>
            <a:pPr marL="605075" marR="2767088" indent="-100244"/>
            <a:r>
              <a:rPr sz="2844" b="1" dirty="0">
                <a:latin typeface="Arial"/>
                <a:cs typeface="Arial"/>
              </a:rPr>
              <a:t>There is one MemStore per column family</a:t>
            </a:r>
            <a:r>
              <a:rPr sz="2844" b="1" spc="-242" dirty="0">
                <a:latin typeface="Arial"/>
                <a:cs typeface="Arial"/>
              </a:rPr>
              <a:t> </a:t>
            </a:r>
            <a:r>
              <a:rPr sz="2844" b="1" dirty="0">
                <a:latin typeface="Arial"/>
                <a:cs typeface="Arial"/>
              </a:rPr>
              <a:t>per  region.</a:t>
            </a:r>
            <a:endParaRPr sz="2844" dirty="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3556" dirty="0">
              <a:latin typeface="Arial"/>
              <a:cs typeface="Arial"/>
            </a:endParaRPr>
          </a:p>
          <a:p>
            <a:pPr marL="505734" indent="-487672">
              <a:buChar char="•"/>
              <a:tabLst>
                <a:tab pos="504831" algn="l"/>
                <a:tab pos="505734" algn="l"/>
              </a:tabLst>
            </a:pPr>
            <a:r>
              <a:rPr sz="4000" spc="-5" dirty="0">
                <a:solidFill>
                  <a:srgbClr val="51A7F9"/>
                </a:solidFill>
                <a:latin typeface="Arial"/>
                <a:ea typeface="+mj-ea"/>
                <a:cs typeface="Arial"/>
              </a:rPr>
              <a:t>Hfiles</a:t>
            </a:r>
            <a:r>
              <a:rPr sz="28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store the rows as sorted KeyValues on</a:t>
            </a:r>
            <a:r>
              <a:rPr sz="2844" spc="-206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disk.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4213"/>
            <a:ext cx="11921067" cy="520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068" y="896970"/>
            <a:ext cx="6795911" cy="1594054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lang="tr-TR" sz="3600" b="1" kern="1200" dirty="0" err="1">
                <a:solidFill>
                  <a:schemeClr val="accent1"/>
                </a:solidFill>
              </a:rPr>
              <a:t>HBase</a:t>
            </a:r>
            <a:r>
              <a:rPr lang="tr-TR" sz="3600" b="1" kern="1200" dirty="0">
                <a:solidFill>
                  <a:schemeClr val="accent1"/>
                </a:solidFill>
              </a:rPr>
              <a:t> </a:t>
            </a:r>
            <a:r>
              <a:rPr lang="tr-TR" sz="3600" b="1" kern="1200" spc="-5" dirty="0">
                <a:solidFill>
                  <a:schemeClr val="accent1"/>
                </a:solidFill>
              </a:rPr>
              <a:t>Write </a:t>
            </a:r>
            <a:r>
              <a:rPr lang="tr-TR" sz="3600" b="1" kern="1200" spc="-5" dirty="0" err="1">
                <a:solidFill>
                  <a:schemeClr val="accent1"/>
                </a:solidFill>
              </a:rPr>
              <a:t>Steps</a:t>
            </a:r>
            <a:r>
              <a:rPr lang="tr-TR" sz="3600" b="1" kern="1200" spc="-30" dirty="0">
                <a:solidFill>
                  <a:schemeClr val="accent1"/>
                </a:solidFill>
              </a:rPr>
              <a:t> </a:t>
            </a:r>
            <a:r>
              <a:rPr lang="tr-TR" sz="3600" b="1" kern="1200" spc="-5" dirty="0">
                <a:solidFill>
                  <a:schemeClr val="accent1"/>
                </a:solidFill>
              </a:rPr>
              <a:t>(1)</a:t>
            </a:r>
            <a:r>
              <a:rPr sz="5120" b="1" spc="-7" dirty="0"/>
              <a:t>e Steps</a:t>
            </a:r>
            <a:r>
              <a:rPr sz="5120" b="1" spc="-43" dirty="0"/>
              <a:t> </a:t>
            </a:r>
            <a:r>
              <a:rPr sz="5120" b="1" spc="-7" dirty="0"/>
              <a:t>(1)</a:t>
            </a:r>
            <a:endParaRPr sz="5120" dirty="0"/>
          </a:p>
        </p:txBody>
      </p:sp>
      <p:sp>
        <p:nvSpPr>
          <p:cNvPr id="3" name="object 3"/>
          <p:cNvSpPr txBox="1"/>
          <p:nvPr/>
        </p:nvSpPr>
        <p:spPr>
          <a:xfrm>
            <a:off x="654285" y="2492768"/>
            <a:ext cx="11378297" cy="2557395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505734" marR="7225" indent="-487672">
              <a:spcBef>
                <a:spcPts val="142"/>
              </a:spcBef>
              <a:buChar char="•"/>
              <a:tabLst>
                <a:tab pos="504831" algn="l"/>
                <a:tab pos="505734" algn="l"/>
              </a:tabLst>
            </a:pPr>
            <a:r>
              <a:rPr sz="2560" spc="-7" dirty="0">
                <a:latin typeface="Arial"/>
                <a:cs typeface="Arial"/>
              </a:rPr>
              <a:t>When </a:t>
            </a:r>
            <a:r>
              <a:rPr sz="2560" dirty="0">
                <a:latin typeface="Arial"/>
                <a:cs typeface="Arial"/>
              </a:rPr>
              <a:t>the </a:t>
            </a:r>
            <a:r>
              <a:rPr sz="2560" spc="-7" dirty="0">
                <a:latin typeface="Arial"/>
                <a:cs typeface="Arial"/>
              </a:rPr>
              <a:t>client issues a Put request, </a:t>
            </a:r>
            <a:r>
              <a:rPr sz="2560" dirty="0">
                <a:latin typeface="Arial"/>
                <a:cs typeface="Arial"/>
              </a:rPr>
              <a:t>the first step </a:t>
            </a:r>
            <a:r>
              <a:rPr sz="2560" spc="-7" dirty="0">
                <a:latin typeface="Arial"/>
                <a:cs typeface="Arial"/>
              </a:rPr>
              <a:t>is </a:t>
            </a:r>
            <a:r>
              <a:rPr sz="2560" dirty="0">
                <a:latin typeface="Arial"/>
                <a:cs typeface="Arial"/>
              </a:rPr>
              <a:t>to </a:t>
            </a:r>
            <a:r>
              <a:rPr sz="2560" spc="-14" dirty="0">
                <a:latin typeface="Arial"/>
                <a:cs typeface="Arial"/>
              </a:rPr>
              <a:t>write </a:t>
            </a:r>
            <a:r>
              <a:rPr sz="2560" dirty="0">
                <a:latin typeface="Arial"/>
                <a:cs typeface="Arial"/>
              </a:rPr>
              <a:t>the </a:t>
            </a:r>
            <a:r>
              <a:rPr sz="2560" spc="-7" dirty="0">
                <a:latin typeface="Arial"/>
                <a:cs typeface="Arial"/>
              </a:rPr>
              <a:t>data </a:t>
            </a:r>
            <a:r>
              <a:rPr sz="2560" dirty="0">
                <a:latin typeface="Arial"/>
                <a:cs typeface="Arial"/>
              </a:rPr>
              <a:t>to the  </a:t>
            </a:r>
            <a:r>
              <a:rPr sz="2560" spc="-14" dirty="0">
                <a:latin typeface="Arial"/>
                <a:cs typeface="Arial"/>
              </a:rPr>
              <a:t>write-ahead </a:t>
            </a:r>
            <a:r>
              <a:rPr sz="2560" spc="-7" dirty="0">
                <a:latin typeface="Arial"/>
                <a:cs typeface="Arial"/>
              </a:rPr>
              <a:t>log, the</a:t>
            </a:r>
            <a:r>
              <a:rPr sz="2560" spc="78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WAL:</a:t>
            </a:r>
            <a:endParaRPr sz="256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 dirty="0">
              <a:latin typeface="Arial"/>
              <a:cs typeface="Arial"/>
            </a:endParaRPr>
          </a:p>
          <a:p>
            <a:pPr marL="704416" lvl="1" indent="-199584">
              <a:spcBef>
                <a:spcPts val="7"/>
              </a:spcBef>
              <a:buChar char="-"/>
              <a:tabLst>
                <a:tab pos="705317" algn="l"/>
              </a:tabLst>
            </a:pPr>
            <a:r>
              <a:rPr sz="2560" spc="-7" dirty="0">
                <a:latin typeface="Arial"/>
                <a:cs typeface="Arial"/>
              </a:rPr>
              <a:t>Edits are appended </a:t>
            </a:r>
            <a:r>
              <a:rPr sz="2560" dirty="0">
                <a:latin typeface="Arial"/>
                <a:cs typeface="Arial"/>
              </a:rPr>
              <a:t>to </a:t>
            </a:r>
            <a:r>
              <a:rPr sz="2560" spc="-7" dirty="0">
                <a:latin typeface="Arial"/>
                <a:cs typeface="Arial"/>
              </a:rPr>
              <a:t>the end </a:t>
            </a:r>
            <a:r>
              <a:rPr sz="2560" dirty="0">
                <a:latin typeface="Arial"/>
                <a:cs typeface="Arial"/>
              </a:rPr>
              <a:t>of the WAL </a:t>
            </a:r>
            <a:r>
              <a:rPr sz="2560" spc="-7" dirty="0">
                <a:latin typeface="Arial"/>
                <a:cs typeface="Arial"/>
              </a:rPr>
              <a:t>file that is stored </a:t>
            </a:r>
            <a:r>
              <a:rPr sz="2560" spc="-14" dirty="0">
                <a:latin typeface="Arial"/>
                <a:cs typeface="Arial"/>
              </a:rPr>
              <a:t>on</a:t>
            </a:r>
            <a:r>
              <a:rPr sz="2560" spc="78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disk</a:t>
            </a:r>
            <a:endParaRPr sz="2560" dirty="0">
              <a:latin typeface="Arial"/>
              <a:cs typeface="Arial"/>
            </a:endParaRPr>
          </a:p>
          <a:p>
            <a:pPr marL="704416" lvl="1" indent="-199584">
              <a:spcBef>
                <a:spcPts val="612"/>
              </a:spcBef>
              <a:buChar char="-"/>
              <a:tabLst>
                <a:tab pos="705317" algn="l"/>
              </a:tabLst>
            </a:pPr>
            <a:r>
              <a:rPr sz="2560" dirty="0">
                <a:latin typeface="Arial"/>
                <a:cs typeface="Arial"/>
              </a:rPr>
              <a:t>The WAL </a:t>
            </a:r>
            <a:r>
              <a:rPr sz="2560" spc="-7" dirty="0">
                <a:latin typeface="Arial"/>
                <a:cs typeface="Arial"/>
              </a:rPr>
              <a:t>is used </a:t>
            </a:r>
            <a:r>
              <a:rPr sz="2560" dirty="0">
                <a:latin typeface="Arial"/>
                <a:cs typeface="Arial"/>
              </a:rPr>
              <a:t>to </a:t>
            </a:r>
            <a:r>
              <a:rPr sz="2560" spc="-7" dirty="0">
                <a:latin typeface="Arial"/>
                <a:cs typeface="Arial"/>
              </a:rPr>
              <a:t>recover not-yet-persisted data in case a</a:t>
            </a:r>
            <a:r>
              <a:rPr sz="2560" spc="135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server</a:t>
            </a:r>
            <a:endParaRPr sz="2560" dirty="0">
              <a:latin typeface="Arial"/>
              <a:cs typeface="Arial"/>
            </a:endParaRPr>
          </a:p>
          <a:p>
            <a:pPr marL="505734"/>
            <a:r>
              <a:rPr sz="2560" spc="-7" dirty="0">
                <a:latin typeface="Arial"/>
                <a:cs typeface="Arial"/>
              </a:rPr>
              <a:t>crashes.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5600" y="5093547"/>
            <a:ext cx="7978445" cy="363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82842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5" dirty="0"/>
              <a:t>What </a:t>
            </a:r>
            <a:r>
              <a:rPr sz="6000" spc="-5" dirty="0"/>
              <a:t>is </a:t>
            </a:r>
            <a:r>
              <a:rPr sz="6000" spc="110" dirty="0"/>
              <a:t>Apache</a:t>
            </a:r>
            <a:r>
              <a:rPr sz="6000" spc="30" dirty="0"/>
              <a:t> </a:t>
            </a:r>
            <a:r>
              <a:rPr sz="6000" spc="-60" dirty="0"/>
              <a:t>HBase?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068" y="770535"/>
            <a:ext cx="8401732" cy="7194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lang="en-US" sz="3600" b="1" kern="1200" dirty="0">
                <a:solidFill>
                  <a:srgbClr val="4F81BD"/>
                </a:solidFill>
              </a:rPr>
              <a:t>HBase </a:t>
            </a:r>
            <a:r>
              <a:rPr lang="en-US" sz="3600" b="1" kern="1200" spc="-5" dirty="0">
                <a:solidFill>
                  <a:srgbClr val="4F81BD"/>
                </a:solidFill>
              </a:rPr>
              <a:t>Write Steps</a:t>
            </a:r>
            <a:r>
              <a:rPr lang="en-US" sz="3600" b="1" kern="1200" spc="-30" dirty="0">
                <a:solidFill>
                  <a:srgbClr val="4F81BD"/>
                </a:solidFill>
              </a:rPr>
              <a:t> </a:t>
            </a:r>
            <a:r>
              <a:rPr lang="en-US" sz="3600" b="1" kern="1200" spc="-5" dirty="0">
                <a:solidFill>
                  <a:srgbClr val="4F81BD"/>
                </a:solidFill>
              </a:rPr>
              <a:t>(2)</a:t>
            </a:r>
            <a:r>
              <a:rPr lang="en-US" sz="3600" b="1" spc="-7" dirty="0">
                <a:solidFill>
                  <a:prstClr val="white"/>
                </a:solidFill>
              </a:rPr>
              <a:t>e</a:t>
            </a:r>
            <a:r>
              <a:rPr sz="3600" b="1" dirty="0"/>
              <a:t> Steps</a:t>
            </a:r>
            <a:r>
              <a:rPr sz="3600" b="1" spc="-185" dirty="0"/>
              <a:t> </a:t>
            </a:r>
            <a:r>
              <a:rPr sz="4551" b="1" dirty="0"/>
              <a:t>(2)</a:t>
            </a:r>
            <a:endParaRPr sz="4551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466092"/>
            <a:ext cx="10467058" cy="894518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2844" dirty="0">
                <a:latin typeface="Arial"/>
                <a:cs typeface="Arial"/>
              </a:rPr>
              <a:t>Once the data is written to the WAL, it is placed in </a:t>
            </a:r>
            <a:r>
              <a:rPr sz="2844" spc="-7" dirty="0">
                <a:latin typeface="Arial"/>
                <a:cs typeface="Arial"/>
              </a:rPr>
              <a:t>the</a:t>
            </a:r>
            <a:r>
              <a:rPr sz="2844" spc="-270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MemStore.</a:t>
            </a:r>
          </a:p>
          <a:p>
            <a:pPr marL="18062"/>
            <a:r>
              <a:rPr sz="2844" dirty="0">
                <a:latin typeface="Arial"/>
                <a:cs typeface="Arial"/>
              </a:rPr>
              <a:t>Then, the put request acknowledgement returns to the</a:t>
            </a:r>
            <a:r>
              <a:rPr sz="2844" spc="-299" dirty="0">
                <a:latin typeface="Arial"/>
                <a:cs typeface="Arial"/>
              </a:rPr>
              <a:t> </a:t>
            </a:r>
            <a:r>
              <a:rPr sz="2844" dirty="0">
                <a:latin typeface="Arial"/>
                <a:cs typeface="Arial"/>
              </a:rPr>
              <a:t>client.</a:t>
            </a:r>
          </a:p>
        </p:txBody>
      </p:sp>
      <p:sp>
        <p:nvSpPr>
          <p:cNvPr id="4" name="object 4"/>
          <p:cNvSpPr/>
          <p:nvPr/>
        </p:nvSpPr>
        <p:spPr>
          <a:xfrm>
            <a:off x="650240" y="4443307"/>
            <a:ext cx="9103360" cy="358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944" y="827177"/>
            <a:ext cx="7500856" cy="186581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lang="tr-TR" sz="4000" spc="-92" dirty="0" err="1">
                <a:solidFill>
                  <a:schemeClr val="accent1"/>
                </a:solidFill>
              </a:rPr>
              <a:t>HBase</a:t>
            </a:r>
            <a:r>
              <a:rPr lang="tr-TR" sz="4000" spc="-92" dirty="0">
                <a:solidFill>
                  <a:schemeClr val="accent1"/>
                </a:solidFill>
              </a:rPr>
              <a:t> </a:t>
            </a:r>
            <a:r>
              <a:rPr lang="tr-TR" sz="4000" spc="-92" dirty="0" err="1">
                <a:solidFill>
                  <a:schemeClr val="accent1"/>
                </a:solidFill>
              </a:rPr>
              <a:t>MemStore</a:t>
            </a:r>
            <a:r>
              <a:rPr sz="4000" spc="-92" dirty="0">
                <a:solidFill>
                  <a:schemeClr val="accent1"/>
                </a:solidFill>
              </a:rPr>
              <a:t> </a:t>
            </a:r>
            <a:r>
              <a:rPr dirty="0"/>
              <a:t>MemStore</a:t>
            </a:r>
          </a:p>
        </p:txBody>
      </p:sp>
      <p:sp>
        <p:nvSpPr>
          <p:cNvPr id="3" name="object 3"/>
          <p:cNvSpPr/>
          <p:nvPr/>
        </p:nvSpPr>
        <p:spPr>
          <a:xfrm>
            <a:off x="866987" y="2438399"/>
            <a:ext cx="11270827" cy="572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1761" y="687266"/>
            <a:ext cx="301639" cy="98217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6258" dirty="0">
                <a:latin typeface="Arial"/>
                <a:cs typeface="Arial"/>
              </a:rPr>
              <a:t>`</a:t>
            </a:r>
            <a:endParaRPr sz="625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2107" y="2492587"/>
            <a:ext cx="10837333" cy="5743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241" y="1733973"/>
            <a:ext cx="11190629" cy="6381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227" y="2314493"/>
            <a:ext cx="5335579" cy="647539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505734" marR="7225" indent="-487672">
              <a:spcBef>
                <a:spcPts val="142"/>
              </a:spcBef>
              <a:buChar char="•"/>
              <a:tabLst>
                <a:tab pos="504831" algn="l"/>
                <a:tab pos="505734" algn="l"/>
              </a:tabLst>
            </a:pPr>
            <a:r>
              <a:rPr sz="2560" spc="-7" dirty="0">
                <a:latin typeface="Arial"/>
                <a:cs typeface="Arial"/>
              </a:rPr>
              <a:t>Major compaction merges and  rewrites all </a:t>
            </a:r>
            <a:r>
              <a:rPr sz="2560" dirty="0">
                <a:latin typeface="Arial"/>
                <a:cs typeface="Arial"/>
              </a:rPr>
              <a:t>the </a:t>
            </a:r>
            <a:r>
              <a:rPr sz="2560" spc="-7" dirty="0">
                <a:latin typeface="Arial"/>
                <a:cs typeface="Arial"/>
              </a:rPr>
              <a:t>HFiles </a:t>
            </a:r>
            <a:r>
              <a:rPr sz="2560" dirty="0">
                <a:latin typeface="Arial"/>
                <a:cs typeface="Arial"/>
              </a:rPr>
              <a:t>in a </a:t>
            </a:r>
            <a:r>
              <a:rPr sz="2560" spc="-7" dirty="0">
                <a:latin typeface="Arial"/>
                <a:cs typeface="Arial"/>
              </a:rPr>
              <a:t>region  </a:t>
            </a:r>
            <a:r>
              <a:rPr sz="2560" dirty="0">
                <a:latin typeface="Arial"/>
                <a:cs typeface="Arial"/>
              </a:rPr>
              <a:t>to </a:t>
            </a:r>
            <a:r>
              <a:rPr sz="2560" spc="-7" dirty="0">
                <a:latin typeface="Arial"/>
                <a:cs typeface="Arial"/>
              </a:rPr>
              <a:t>one HFile per column family,  and in </a:t>
            </a:r>
            <a:r>
              <a:rPr sz="2560" dirty="0">
                <a:latin typeface="Arial"/>
                <a:cs typeface="Arial"/>
              </a:rPr>
              <a:t>the process, </a:t>
            </a:r>
            <a:r>
              <a:rPr sz="2560" spc="-7" dirty="0">
                <a:latin typeface="Arial"/>
                <a:cs typeface="Arial"/>
              </a:rPr>
              <a:t>drops deleted  or expired</a:t>
            </a:r>
            <a:r>
              <a:rPr sz="2560" spc="36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cells.</a:t>
            </a:r>
            <a:endParaRPr sz="2560" dirty="0">
              <a:latin typeface="Arial"/>
              <a:cs typeface="Arial"/>
            </a:endParaRPr>
          </a:p>
          <a:p>
            <a:pPr marL="505734" marR="24384" indent="-487672">
              <a:spcBef>
                <a:spcPts val="617"/>
              </a:spcBef>
              <a:buChar char="•"/>
              <a:tabLst>
                <a:tab pos="504831" algn="l"/>
                <a:tab pos="505734" algn="l"/>
              </a:tabLst>
            </a:pPr>
            <a:r>
              <a:rPr sz="2560" spc="-7" dirty="0">
                <a:latin typeface="Arial"/>
                <a:cs typeface="Arial"/>
              </a:rPr>
              <a:t>since major compaction </a:t>
            </a:r>
            <a:r>
              <a:rPr sz="2560" spc="-14" dirty="0">
                <a:latin typeface="Arial"/>
                <a:cs typeface="Arial"/>
              </a:rPr>
              <a:t>rewrites  </a:t>
            </a:r>
            <a:r>
              <a:rPr sz="2560" spc="-7" dirty="0">
                <a:latin typeface="Arial"/>
                <a:cs typeface="Arial"/>
              </a:rPr>
              <a:t>all </a:t>
            </a:r>
            <a:r>
              <a:rPr sz="2560" dirty="0">
                <a:latin typeface="Arial"/>
                <a:cs typeface="Arial"/>
              </a:rPr>
              <a:t>of the </a:t>
            </a:r>
            <a:r>
              <a:rPr sz="2560" spc="-7" dirty="0">
                <a:latin typeface="Arial"/>
                <a:cs typeface="Arial"/>
              </a:rPr>
              <a:t>files, lots </a:t>
            </a:r>
            <a:r>
              <a:rPr sz="2560" dirty="0">
                <a:latin typeface="Arial"/>
                <a:cs typeface="Arial"/>
              </a:rPr>
              <a:t>of </a:t>
            </a:r>
            <a:r>
              <a:rPr sz="2560" spc="-7" dirty="0">
                <a:latin typeface="Arial"/>
                <a:cs typeface="Arial"/>
              </a:rPr>
              <a:t>disk </a:t>
            </a:r>
            <a:r>
              <a:rPr sz="2560" dirty="0">
                <a:latin typeface="Arial"/>
                <a:cs typeface="Arial"/>
              </a:rPr>
              <a:t>I/O </a:t>
            </a:r>
            <a:r>
              <a:rPr sz="2560" spc="-7" dirty="0">
                <a:latin typeface="Arial"/>
                <a:cs typeface="Arial"/>
              </a:rPr>
              <a:t>and  </a:t>
            </a:r>
            <a:r>
              <a:rPr sz="2560" spc="-14" dirty="0">
                <a:latin typeface="Arial"/>
                <a:cs typeface="Arial"/>
              </a:rPr>
              <a:t>network </a:t>
            </a:r>
            <a:r>
              <a:rPr sz="2560" dirty="0">
                <a:latin typeface="Arial"/>
                <a:cs typeface="Arial"/>
              </a:rPr>
              <a:t>traffic </a:t>
            </a:r>
            <a:r>
              <a:rPr sz="2560" spc="-7" dirty="0">
                <a:latin typeface="Arial"/>
                <a:cs typeface="Arial"/>
              </a:rPr>
              <a:t>might </a:t>
            </a:r>
            <a:r>
              <a:rPr sz="2560" dirty="0">
                <a:latin typeface="Arial"/>
                <a:cs typeface="Arial"/>
              </a:rPr>
              <a:t>occur </a:t>
            </a:r>
            <a:r>
              <a:rPr sz="2560" spc="-7" dirty="0">
                <a:latin typeface="Arial"/>
                <a:cs typeface="Arial"/>
              </a:rPr>
              <a:t>during  the </a:t>
            </a:r>
            <a:r>
              <a:rPr sz="2560" dirty="0">
                <a:latin typeface="Arial"/>
                <a:cs typeface="Arial"/>
              </a:rPr>
              <a:t>process. This </a:t>
            </a:r>
            <a:r>
              <a:rPr sz="2560" spc="-7" dirty="0">
                <a:latin typeface="Arial"/>
                <a:cs typeface="Arial"/>
              </a:rPr>
              <a:t>is called </a:t>
            </a:r>
            <a:r>
              <a:rPr sz="2560" spc="-14" dirty="0">
                <a:latin typeface="Arial"/>
                <a:cs typeface="Arial"/>
              </a:rPr>
              <a:t>write  </a:t>
            </a:r>
            <a:r>
              <a:rPr sz="2560" spc="-7" dirty="0">
                <a:latin typeface="Arial"/>
                <a:cs typeface="Arial"/>
              </a:rPr>
              <a:t>amplification.</a:t>
            </a:r>
            <a:endParaRPr sz="2560" dirty="0">
              <a:latin typeface="Arial"/>
              <a:cs typeface="Arial"/>
            </a:endParaRPr>
          </a:p>
          <a:p>
            <a:pPr marL="505734" marR="188747" indent="-487672">
              <a:spcBef>
                <a:spcPts val="612"/>
              </a:spcBef>
              <a:buChar char="•"/>
              <a:tabLst>
                <a:tab pos="504831" algn="l"/>
                <a:tab pos="505734" algn="l"/>
              </a:tabLst>
            </a:pPr>
            <a:r>
              <a:rPr sz="2560" spc="-7" dirty="0">
                <a:latin typeface="Arial"/>
                <a:cs typeface="Arial"/>
              </a:rPr>
              <a:t>Major compactions can be  scheduled </a:t>
            </a:r>
            <a:r>
              <a:rPr sz="2560" dirty="0">
                <a:latin typeface="Arial"/>
                <a:cs typeface="Arial"/>
              </a:rPr>
              <a:t>to run </a:t>
            </a:r>
            <a:r>
              <a:rPr sz="2560" spc="-7" dirty="0">
                <a:latin typeface="Arial"/>
                <a:cs typeface="Arial"/>
              </a:rPr>
              <a:t>automatically.  Due </a:t>
            </a:r>
            <a:r>
              <a:rPr sz="2560" dirty="0">
                <a:latin typeface="Arial"/>
                <a:cs typeface="Arial"/>
              </a:rPr>
              <a:t>to </a:t>
            </a:r>
            <a:r>
              <a:rPr sz="2560" spc="-14" dirty="0">
                <a:latin typeface="Arial"/>
                <a:cs typeface="Arial"/>
              </a:rPr>
              <a:t>write </a:t>
            </a:r>
            <a:r>
              <a:rPr sz="2560" spc="-7" dirty="0">
                <a:latin typeface="Arial"/>
                <a:cs typeface="Arial"/>
              </a:rPr>
              <a:t>amplification, major  compactions are usually  scheduled </a:t>
            </a:r>
            <a:r>
              <a:rPr sz="2560" dirty="0">
                <a:latin typeface="Arial"/>
                <a:cs typeface="Arial"/>
              </a:rPr>
              <a:t>for </a:t>
            </a:r>
            <a:r>
              <a:rPr sz="2560" spc="-14" dirty="0">
                <a:latin typeface="Arial"/>
                <a:cs typeface="Arial"/>
              </a:rPr>
              <a:t>weekends </a:t>
            </a:r>
            <a:r>
              <a:rPr sz="2560" spc="-7" dirty="0">
                <a:latin typeface="Arial"/>
                <a:cs typeface="Arial"/>
              </a:rPr>
              <a:t>or  evenings.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9147" y="2275840"/>
            <a:ext cx="5743787" cy="368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43830"/>
            <a:ext cx="109289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5489" algn="l"/>
                <a:tab pos="4018279" algn="l"/>
                <a:tab pos="5650230" algn="l"/>
              </a:tabLst>
            </a:pPr>
            <a:r>
              <a:rPr sz="6600" spc="-5" dirty="0">
                <a:solidFill>
                  <a:srgbClr val="51A7F9"/>
                </a:solidFill>
              </a:rPr>
              <a:t>Data	write	</a:t>
            </a:r>
            <a:r>
              <a:rPr sz="6600" dirty="0">
                <a:solidFill>
                  <a:srgbClr val="51A7F9"/>
                </a:solidFill>
              </a:rPr>
              <a:t>and	</a:t>
            </a:r>
            <a:r>
              <a:rPr sz="6600" spc="-5" dirty="0">
                <a:solidFill>
                  <a:srgbClr val="51A7F9"/>
                </a:solidFill>
              </a:rPr>
              <a:t>fault</a:t>
            </a:r>
            <a:r>
              <a:rPr sz="6600" spc="-50" dirty="0">
                <a:solidFill>
                  <a:srgbClr val="51A7F9"/>
                </a:solidFill>
              </a:rPr>
              <a:t> </a:t>
            </a:r>
            <a:r>
              <a:rPr sz="6600" spc="-5" dirty="0">
                <a:solidFill>
                  <a:srgbClr val="51A7F9"/>
                </a:solidFill>
              </a:rPr>
              <a:t>tolerance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977900" y="2117346"/>
            <a:ext cx="10494645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Data writes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55" dirty="0">
                <a:latin typeface="Arial"/>
                <a:cs typeface="Arial"/>
              </a:rPr>
              <a:t>recorded </a:t>
            </a:r>
            <a:r>
              <a:rPr sz="3600" spc="-5" dirty="0">
                <a:latin typeface="Arial"/>
                <a:cs typeface="Arial"/>
              </a:rPr>
              <a:t>in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114" dirty="0">
                <a:latin typeface="Arial"/>
                <a:cs typeface="Arial"/>
              </a:rPr>
              <a:t>WAL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Data is written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memstore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69900" marR="17780" indent="-444500">
              <a:lnSpc>
                <a:spcPts val="43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50" dirty="0">
                <a:latin typeface="Arial"/>
                <a:cs typeface="Arial"/>
              </a:rPr>
              <a:t>When </a:t>
            </a:r>
            <a:r>
              <a:rPr sz="3600" spc="-10" dirty="0">
                <a:latin typeface="Arial"/>
                <a:cs typeface="Arial"/>
              </a:rPr>
              <a:t>memstore </a:t>
            </a:r>
            <a:r>
              <a:rPr sz="3600" spc="-5" dirty="0">
                <a:latin typeface="Arial"/>
                <a:cs typeface="Arial"/>
              </a:rPr>
              <a:t>is full </a:t>
            </a:r>
            <a:r>
              <a:rPr sz="3600" spc="135" dirty="0">
                <a:latin typeface="Arial"/>
                <a:cs typeface="Arial"/>
              </a:rPr>
              <a:t>-&gt; </a:t>
            </a:r>
            <a:r>
              <a:rPr sz="3600" spc="45" dirty="0">
                <a:latin typeface="Arial"/>
                <a:cs typeface="Arial"/>
              </a:rPr>
              <a:t>data </a:t>
            </a:r>
            <a:r>
              <a:rPr sz="3600" spc="-5" dirty="0">
                <a:latin typeface="Arial"/>
                <a:cs typeface="Arial"/>
              </a:rPr>
              <a:t>is written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45" dirty="0">
                <a:latin typeface="Arial"/>
                <a:cs typeface="Arial"/>
              </a:rPr>
              <a:t>disk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in  </a:t>
            </a:r>
            <a:r>
              <a:rPr sz="3600" spc="-40" dirty="0">
                <a:latin typeface="Arial"/>
                <a:cs typeface="Arial"/>
              </a:rPr>
              <a:t>HFile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50031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0" algn="l"/>
              </a:tabLst>
            </a:pPr>
            <a:r>
              <a:rPr sz="7500" dirty="0">
                <a:solidFill>
                  <a:srgbClr val="51A7F9"/>
                </a:solidFill>
              </a:rPr>
              <a:t>Region	split</a:t>
            </a:r>
            <a:endParaRPr sz="7500"/>
          </a:p>
        </p:txBody>
      </p:sp>
      <p:sp>
        <p:nvSpPr>
          <p:cNvPr id="3" name="object 3"/>
          <p:cNvSpPr/>
          <p:nvPr/>
        </p:nvSpPr>
        <p:spPr>
          <a:xfrm>
            <a:off x="1201710" y="2393880"/>
            <a:ext cx="7711280" cy="5985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9578" y="8578470"/>
            <a:ext cx="11106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Arial"/>
                <a:cs typeface="Arial"/>
              </a:rPr>
              <a:t>When </a:t>
            </a:r>
            <a:r>
              <a:rPr sz="3600" spc="20" dirty="0">
                <a:latin typeface="Arial"/>
                <a:cs typeface="Arial"/>
              </a:rPr>
              <a:t>region </a:t>
            </a:r>
            <a:r>
              <a:rPr sz="3600" spc="-5" dirty="0">
                <a:latin typeface="Arial"/>
                <a:cs typeface="Arial"/>
              </a:rPr>
              <a:t>size </a:t>
            </a:r>
            <a:r>
              <a:rPr sz="3600" spc="270" dirty="0">
                <a:latin typeface="Arial"/>
                <a:cs typeface="Arial"/>
              </a:rPr>
              <a:t>&gt; </a:t>
            </a:r>
            <a:r>
              <a:rPr sz="3600" spc="10" dirty="0">
                <a:latin typeface="Arial"/>
                <a:cs typeface="Arial"/>
              </a:rPr>
              <a:t>hbase.hregion.max.filesize </a:t>
            </a:r>
            <a:r>
              <a:rPr sz="3600" spc="135" dirty="0">
                <a:latin typeface="Arial"/>
                <a:cs typeface="Arial"/>
              </a:rPr>
              <a:t>-&gt;</a:t>
            </a:r>
            <a:r>
              <a:rPr sz="3600" spc="-22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split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94526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0" algn="l"/>
                <a:tab pos="5361305" algn="l"/>
              </a:tabLst>
            </a:pPr>
            <a:r>
              <a:rPr sz="7500" dirty="0">
                <a:solidFill>
                  <a:srgbClr val="51A7F9"/>
                </a:solidFill>
              </a:rPr>
              <a:t>Region	load	balancing</a:t>
            </a:r>
            <a:endParaRPr sz="7500"/>
          </a:p>
        </p:txBody>
      </p:sp>
      <p:sp>
        <p:nvSpPr>
          <p:cNvPr id="3" name="object 3"/>
          <p:cNvSpPr/>
          <p:nvPr/>
        </p:nvSpPr>
        <p:spPr>
          <a:xfrm>
            <a:off x="1301394" y="2258646"/>
            <a:ext cx="8017452" cy="6320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55156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8690" algn="l"/>
              </a:tabLst>
            </a:pPr>
            <a:r>
              <a:rPr sz="7500" spc="-135" dirty="0">
                <a:solidFill>
                  <a:srgbClr val="51A7F9"/>
                </a:solidFill>
              </a:rPr>
              <a:t>W</a:t>
            </a:r>
            <a:r>
              <a:rPr sz="7500" dirty="0">
                <a:solidFill>
                  <a:srgbClr val="51A7F9"/>
                </a:solidFill>
              </a:rPr>
              <a:t>eb	console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2110080"/>
            <a:ext cx="6673215" cy="6295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5" dirty="0">
                <a:latin typeface="Arial"/>
                <a:cs typeface="Arial"/>
              </a:rPr>
              <a:t>Default </a:t>
            </a:r>
            <a:r>
              <a:rPr sz="3250" spc="30" dirty="0">
                <a:latin typeface="Arial"/>
                <a:cs typeface="Arial"/>
              </a:rPr>
              <a:t>address:</a:t>
            </a:r>
            <a:r>
              <a:rPr sz="3250" spc="-20" dirty="0">
                <a:latin typeface="Arial"/>
                <a:cs typeface="Arial"/>
              </a:rPr>
              <a:t> master_host:60010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50" spc="-40" dirty="0">
                <a:latin typeface="Arial"/>
                <a:cs typeface="Arial"/>
              </a:rPr>
              <a:t>Shows: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buSzPct val="73846"/>
              <a:buChar char="•"/>
              <a:tabLst>
                <a:tab pos="412115" algn="l"/>
                <a:tab pos="412750" algn="l"/>
              </a:tabLst>
            </a:pPr>
            <a:r>
              <a:rPr sz="3250" spc="-5" dirty="0">
                <a:latin typeface="Arial"/>
                <a:cs typeface="Arial"/>
              </a:rPr>
              <a:t>Live </a:t>
            </a:r>
            <a:r>
              <a:rPr sz="3250" spc="50" dirty="0">
                <a:latin typeface="Arial"/>
                <a:cs typeface="Arial"/>
              </a:rPr>
              <a:t>and </a:t>
            </a:r>
            <a:r>
              <a:rPr sz="3250" spc="80" dirty="0">
                <a:latin typeface="Arial"/>
                <a:cs typeface="Arial"/>
              </a:rPr>
              <a:t>dead </a:t>
            </a:r>
            <a:r>
              <a:rPr sz="3250" spc="10" dirty="0">
                <a:latin typeface="Arial"/>
                <a:cs typeface="Arial"/>
              </a:rPr>
              <a:t>region</a:t>
            </a:r>
            <a:r>
              <a:rPr sz="3250" spc="-165" dirty="0">
                <a:latin typeface="Arial"/>
                <a:cs typeface="Arial"/>
              </a:rPr>
              <a:t> </a:t>
            </a:r>
            <a:r>
              <a:rPr sz="3250" spc="-5" dirty="0">
                <a:latin typeface="Arial"/>
                <a:cs typeface="Arial"/>
              </a:rPr>
              <a:t>servers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buSzPct val="73846"/>
              <a:buChar char="•"/>
              <a:tabLst>
                <a:tab pos="412115" algn="l"/>
                <a:tab pos="412750" algn="l"/>
              </a:tabLst>
            </a:pPr>
            <a:r>
              <a:rPr sz="3250" spc="-10" dirty="0">
                <a:latin typeface="Arial"/>
                <a:cs typeface="Arial"/>
              </a:rPr>
              <a:t>Region </a:t>
            </a:r>
            <a:r>
              <a:rPr sz="3250" spc="10" dirty="0">
                <a:latin typeface="Arial"/>
                <a:cs typeface="Arial"/>
              </a:rPr>
              <a:t>request </a:t>
            </a:r>
            <a:r>
              <a:rPr sz="3250" spc="30" dirty="0">
                <a:latin typeface="Arial"/>
                <a:cs typeface="Arial"/>
              </a:rPr>
              <a:t>count </a:t>
            </a:r>
            <a:r>
              <a:rPr sz="3250" spc="50" dirty="0">
                <a:latin typeface="Arial"/>
                <a:cs typeface="Arial"/>
              </a:rPr>
              <a:t>per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50" dirty="0">
                <a:latin typeface="Arial"/>
                <a:cs typeface="Arial"/>
              </a:rPr>
              <a:t>second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buSzPct val="73846"/>
              <a:buChar char="•"/>
              <a:tabLst>
                <a:tab pos="412115" algn="l"/>
                <a:tab pos="412750" algn="l"/>
              </a:tabLst>
            </a:pPr>
            <a:r>
              <a:rPr sz="3250" spc="-70" dirty="0">
                <a:latin typeface="Arial"/>
                <a:cs typeface="Arial"/>
              </a:rPr>
              <a:t>Tables </a:t>
            </a:r>
            <a:r>
              <a:rPr sz="3250" spc="50" dirty="0">
                <a:latin typeface="Arial"/>
                <a:cs typeface="Arial"/>
              </a:rPr>
              <a:t>and </a:t>
            </a:r>
            <a:r>
              <a:rPr sz="3250" spc="10" dirty="0">
                <a:latin typeface="Arial"/>
                <a:cs typeface="Arial"/>
              </a:rPr>
              <a:t>region</a:t>
            </a:r>
            <a:r>
              <a:rPr sz="3250" dirty="0">
                <a:latin typeface="Arial"/>
                <a:cs typeface="Arial"/>
              </a:rPr>
              <a:t> </a:t>
            </a:r>
            <a:r>
              <a:rPr sz="3250" spc="-5" dirty="0">
                <a:latin typeface="Arial"/>
                <a:cs typeface="Arial"/>
              </a:rPr>
              <a:t>sizes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buSzPct val="73846"/>
              <a:buChar char="•"/>
              <a:tabLst>
                <a:tab pos="412115" algn="l"/>
                <a:tab pos="412750" algn="l"/>
              </a:tabLst>
            </a:pPr>
            <a:r>
              <a:rPr sz="3250" spc="-15" dirty="0">
                <a:latin typeface="Arial"/>
                <a:cs typeface="Arial"/>
              </a:rPr>
              <a:t>Current</a:t>
            </a:r>
            <a:r>
              <a:rPr sz="3250" spc="-10" dirty="0">
                <a:latin typeface="Arial"/>
                <a:cs typeface="Arial"/>
              </a:rPr>
              <a:t> </a:t>
            </a:r>
            <a:r>
              <a:rPr sz="3250" spc="40" dirty="0">
                <a:latin typeface="Arial"/>
                <a:cs typeface="Arial"/>
              </a:rPr>
              <a:t>compactions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buSzPct val="73846"/>
              <a:buChar char="•"/>
              <a:tabLst>
                <a:tab pos="412115" algn="l"/>
                <a:tab pos="412750" algn="l"/>
              </a:tabLst>
            </a:pPr>
            <a:r>
              <a:rPr sz="3250" spc="-15" dirty="0">
                <a:latin typeface="Arial"/>
                <a:cs typeface="Arial"/>
              </a:rPr>
              <a:t>Current </a:t>
            </a:r>
            <a:r>
              <a:rPr sz="3250" dirty="0">
                <a:latin typeface="Arial"/>
                <a:cs typeface="Arial"/>
              </a:rPr>
              <a:t>memory</a:t>
            </a:r>
            <a:r>
              <a:rPr sz="3250" spc="-5" dirty="0">
                <a:latin typeface="Arial"/>
                <a:cs typeface="Arial"/>
              </a:rPr>
              <a:t> state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79444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HBase Schema</a:t>
            </a:r>
            <a:r>
              <a:rPr sz="6000" spc="-20" dirty="0"/>
              <a:t> </a:t>
            </a:r>
            <a:r>
              <a:rPr sz="6000" spc="50" dirty="0"/>
              <a:t>Design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733298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7740" algn="l"/>
              </a:tabLst>
            </a:pPr>
            <a:r>
              <a:rPr sz="7500" dirty="0">
                <a:solidFill>
                  <a:srgbClr val="51A7F9"/>
                </a:solidFill>
              </a:rPr>
              <a:t>Apache	HBase</a:t>
            </a:r>
            <a:r>
              <a:rPr sz="7500" spc="-95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is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1846836"/>
            <a:ext cx="932243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493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Open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source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project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built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on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top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of</a:t>
            </a:r>
            <a:r>
              <a:rPr sz="3600" spc="-21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Apache  Hadoop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64553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4646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3485136"/>
            <a:ext cx="6737350" cy="248285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223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-45" dirty="0">
                <a:solidFill>
                  <a:srgbClr val="313231"/>
                </a:solidFill>
                <a:latin typeface="Arial"/>
                <a:cs typeface="Arial"/>
              </a:rPr>
              <a:t>NoSQL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database</a:t>
            </a:r>
            <a:endParaRPr sz="3600">
              <a:latin typeface="Arial"/>
              <a:cs typeface="Arial"/>
            </a:endParaRPr>
          </a:p>
          <a:p>
            <a:pPr marL="457200" marR="5080">
              <a:lnSpc>
                <a:spcPct val="149300"/>
              </a:lnSpc>
            </a:pP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Distributed,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scalable</a:t>
            </a:r>
            <a:r>
              <a:rPr sz="3600" spc="-2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313231"/>
                </a:solidFill>
                <a:latin typeface="Arial"/>
                <a:cs typeface="Arial"/>
              </a:rPr>
              <a:t>datastore 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Column-family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313231"/>
                </a:solidFill>
                <a:latin typeface="Arial"/>
                <a:cs typeface="Arial"/>
              </a:rPr>
              <a:t>datastore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34082"/>
            <a:ext cx="10963275" cy="1065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00" spc="10" dirty="0">
                <a:solidFill>
                  <a:srgbClr val="51A7F9"/>
                </a:solidFill>
              </a:rPr>
              <a:t>Elements of Schema</a:t>
            </a:r>
            <a:r>
              <a:rPr sz="6800" spc="-45" dirty="0">
                <a:solidFill>
                  <a:srgbClr val="51A7F9"/>
                </a:solidFill>
              </a:rPr>
              <a:t> </a:t>
            </a:r>
            <a:r>
              <a:rPr sz="6800" spc="10" dirty="0">
                <a:solidFill>
                  <a:srgbClr val="51A7F9"/>
                </a:solidFill>
              </a:rPr>
              <a:t>Design</a:t>
            </a:r>
            <a:endParaRPr sz="6800"/>
          </a:p>
        </p:txBody>
      </p:sp>
      <p:sp>
        <p:nvSpPr>
          <p:cNvPr id="3" name="object 3"/>
          <p:cNvSpPr txBox="1"/>
          <p:nvPr/>
        </p:nvSpPr>
        <p:spPr>
          <a:xfrm>
            <a:off x="990600" y="1846836"/>
            <a:ext cx="10739120" cy="575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29205">
              <a:lnSpc>
                <a:spcPct val="1493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HBase </a:t>
            </a:r>
            <a:r>
              <a:rPr sz="3600" u="heavy" spc="30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schema </a:t>
            </a:r>
            <a:r>
              <a:rPr sz="3600" u="heavy" spc="65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design </a:t>
            </a:r>
            <a:r>
              <a:rPr sz="3600" u="heavy" spc="-5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is </a:t>
            </a:r>
            <a:r>
              <a:rPr sz="3600" u="heavy" spc="-150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QUERY </a:t>
            </a:r>
            <a:r>
              <a:rPr sz="3600" u="heavy" spc="75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based </a:t>
            </a:r>
            <a:r>
              <a:rPr sz="3600" spc="7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1.Column families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determination  </a:t>
            </a:r>
            <a:r>
              <a:rPr sz="3600" spc="-25" dirty="0">
                <a:solidFill>
                  <a:srgbClr val="313231"/>
                </a:solidFill>
                <a:latin typeface="Arial"/>
                <a:cs typeface="Arial"/>
              </a:rPr>
              <a:t>2.RowKey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design</a:t>
            </a:r>
            <a:endParaRPr sz="3600">
              <a:latin typeface="Arial"/>
              <a:cs typeface="Arial"/>
            </a:endParaRPr>
          </a:p>
          <a:p>
            <a:pPr marL="12700" marR="6322695">
              <a:lnSpc>
                <a:spcPct val="149300"/>
              </a:lnSpc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3.Columns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usage 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4.Cell versions</a:t>
            </a:r>
            <a:r>
              <a:rPr sz="3600" spc="-1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usage</a:t>
            </a:r>
            <a:endParaRPr sz="3600">
              <a:latin typeface="Arial"/>
              <a:cs typeface="Arial"/>
            </a:endParaRPr>
          </a:p>
          <a:p>
            <a:pPr marL="252729" marR="5080" indent="-240665">
              <a:lnSpc>
                <a:spcPct val="149300"/>
              </a:lnSpc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5.Column family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attribute: </a:t>
            </a:r>
            <a:r>
              <a:rPr sz="3600" spc="10" dirty="0">
                <a:solidFill>
                  <a:srgbClr val="313231"/>
                </a:solidFill>
                <a:latin typeface="Arial"/>
                <a:cs typeface="Arial"/>
              </a:rPr>
              <a:t>Compression, </a:t>
            </a:r>
            <a:r>
              <a:rPr sz="3600" spc="-75" dirty="0">
                <a:solidFill>
                  <a:srgbClr val="313231"/>
                </a:solidFill>
                <a:latin typeface="Arial"/>
                <a:cs typeface="Arial"/>
              </a:rPr>
              <a:t>TimeToLive, 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Min/Max </a:t>
            </a:r>
            <a:r>
              <a:rPr sz="3600" spc="-45" dirty="0">
                <a:solidFill>
                  <a:srgbClr val="313231"/>
                </a:solidFill>
                <a:latin typeface="Arial"/>
                <a:cs typeface="Arial"/>
              </a:rPr>
              <a:t>Versions,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313231"/>
                </a:solidFill>
                <a:latin typeface="Arial"/>
                <a:cs typeface="Arial"/>
              </a:rPr>
              <a:t>Im-Memory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64308"/>
            <a:ext cx="10923270" cy="974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200" spc="10" dirty="0">
                <a:solidFill>
                  <a:srgbClr val="51A7F9"/>
                </a:solidFill>
              </a:rPr>
              <a:t>Column Families</a:t>
            </a:r>
            <a:r>
              <a:rPr sz="6200" spc="-55" dirty="0">
                <a:solidFill>
                  <a:srgbClr val="51A7F9"/>
                </a:solidFill>
              </a:rPr>
              <a:t> </a:t>
            </a:r>
            <a:r>
              <a:rPr sz="6200" spc="10" dirty="0">
                <a:solidFill>
                  <a:srgbClr val="51A7F9"/>
                </a:solidFill>
              </a:rPr>
              <a:t>determination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990600" y="2188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1846836"/>
            <a:ext cx="954659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Data, that </a:t>
            </a:r>
            <a:r>
              <a:rPr sz="3600" spc="70" dirty="0">
                <a:solidFill>
                  <a:srgbClr val="313231"/>
                </a:solidFill>
                <a:latin typeface="Arial"/>
                <a:cs typeface="Arial"/>
              </a:rPr>
              <a:t>accessed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together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should </a:t>
            </a:r>
            <a:r>
              <a:rPr sz="3600" spc="95" dirty="0">
                <a:solidFill>
                  <a:srgbClr val="313231"/>
                </a:solidFill>
                <a:latin typeface="Arial"/>
                <a:cs typeface="Arial"/>
              </a:rPr>
              <a:t>be</a:t>
            </a:r>
            <a:r>
              <a:rPr sz="3600" spc="-6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stored  </a:t>
            </a:r>
            <a:r>
              <a:rPr sz="3600" spc="40" dirty="0">
                <a:solidFill>
                  <a:srgbClr val="313231"/>
                </a:solidFill>
                <a:latin typeface="Arial"/>
                <a:cs typeface="Arial"/>
              </a:rPr>
              <a:t>together!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263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485136"/>
            <a:ext cx="846074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Big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number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of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column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families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may</a:t>
            </a:r>
            <a:r>
              <a:rPr sz="3600" spc="-12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avoid  </a:t>
            </a:r>
            <a:r>
              <a:rPr sz="3600" spc="40" dirty="0">
                <a:solidFill>
                  <a:srgbClr val="313231"/>
                </a:solidFill>
                <a:latin typeface="Arial"/>
                <a:cs typeface="Arial"/>
              </a:rPr>
              <a:t>performance.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Optimal: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≤</a:t>
            </a:r>
            <a:r>
              <a:rPr sz="3600" spc="-6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4646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123436"/>
            <a:ext cx="1056068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Using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compression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may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improve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read</a:t>
            </a:r>
            <a:r>
              <a:rPr sz="3600" spc="-10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performance 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and </a:t>
            </a:r>
            <a:r>
              <a:rPr sz="3600" spc="55" dirty="0">
                <a:solidFill>
                  <a:srgbClr val="313231"/>
                </a:solidFill>
                <a:latin typeface="Arial"/>
                <a:cs typeface="Arial"/>
              </a:rPr>
              <a:t>reduce </a:t>
            </a:r>
            <a:r>
              <a:rPr sz="3600" spc="-15" dirty="0">
                <a:solidFill>
                  <a:srgbClr val="313231"/>
                </a:solidFill>
                <a:latin typeface="Arial"/>
                <a:cs typeface="Arial"/>
              </a:rPr>
              <a:t>store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data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size,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but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affect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write 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performance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66446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dirty="0">
                <a:solidFill>
                  <a:srgbClr val="51A7F9"/>
                </a:solidFill>
              </a:rPr>
              <a:t>RowKey</a:t>
            </a:r>
            <a:r>
              <a:rPr sz="7500" spc="-100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design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77900" y="2117346"/>
            <a:ext cx="908367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Do </a:t>
            </a:r>
            <a:r>
              <a:rPr sz="3600" dirty="0">
                <a:latin typeface="Arial"/>
                <a:cs typeface="Arial"/>
              </a:rPr>
              <a:t>not </a:t>
            </a:r>
            <a:r>
              <a:rPr sz="3600" spc="-5" dirty="0">
                <a:latin typeface="Arial"/>
                <a:cs typeface="Arial"/>
              </a:rPr>
              <a:t>use </a:t>
            </a:r>
            <a:r>
              <a:rPr sz="3600" spc="15" dirty="0">
                <a:latin typeface="Arial"/>
                <a:cs typeface="Arial"/>
              </a:rPr>
              <a:t>sequential </a:t>
            </a:r>
            <a:r>
              <a:rPr sz="3600" dirty="0">
                <a:latin typeface="Arial"/>
                <a:cs typeface="Arial"/>
              </a:rPr>
              <a:t>keys </a:t>
            </a:r>
            <a:r>
              <a:rPr sz="3600" spc="-5" dirty="0">
                <a:latin typeface="Arial"/>
                <a:cs typeface="Arial"/>
              </a:rPr>
              <a:t>like </a:t>
            </a:r>
            <a:r>
              <a:rPr sz="3600" spc="20" dirty="0">
                <a:latin typeface="Arial"/>
                <a:cs typeface="Arial"/>
              </a:rPr>
              <a:t>timestamp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Use hash </a:t>
            </a:r>
            <a:r>
              <a:rPr sz="3600" dirty="0">
                <a:latin typeface="Arial"/>
                <a:cs typeface="Arial"/>
              </a:rPr>
              <a:t>for </a:t>
            </a:r>
            <a:r>
              <a:rPr sz="3600" spc="15" dirty="0">
                <a:latin typeface="Arial"/>
                <a:cs typeface="Arial"/>
              </a:rPr>
              <a:t>effective </a:t>
            </a:r>
            <a:r>
              <a:rPr sz="3600" dirty="0">
                <a:latin typeface="Arial"/>
                <a:cs typeface="Arial"/>
              </a:rPr>
              <a:t>key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distribution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Use </a:t>
            </a:r>
            <a:r>
              <a:rPr sz="3600" spc="40" dirty="0">
                <a:latin typeface="Arial"/>
                <a:cs typeface="Arial"/>
              </a:rPr>
              <a:t>composite </a:t>
            </a:r>
            <a:r>
              <a:rPr sz="3600" dirty="0">
                <a:latin typeface="Arial"/>
                <a:cs typeface="Arial"/>
              </a:rPr>
              <a:t>keys for </a:t>
            </a:r>
            <a:r>
              <a:rPr sz="3600" spc="15" dirty="0">
                <a:latin typeface="Arial"/>
                <a:cs typeface="Arial"/>
              </a:rPr>
              <a:t>effective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scans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43830"/>
            <a:ext cx="109302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4140" algn="l"/>
              </a:tabLst>
            </a:pPr>
            <a:r>
              <a:rPr sz="6600" spc="-5" dirty="0">
                <a:solidFill>
                  <a:srgbClr val="51A7F9"/>
                </a:solidFill>
              </a:rPr>
              <a:t>Columns</a:t>
            </a:r>
            <a:r>
              <a:rPr sz="6600" spc="10" dirty="0">
                <a:solidFill>
                  <a:srgbClr val="51A7F9"/>
                </a:solidFill>
              </a:rPr>
              <a:t> </a:t>
            </a:r>
            <a:r>
              <a:rPr sz="6600" dirty="0">
                <a:solidFill>
                  <a:srgbClr val="51A7F9"/>
                </a:solidFill>
              </a:rPr>
              <a:t>and	</a:t>
            </a:r>
            <a:r>
              <a:rPr sz="6600" spc="-50" dirty="0">
                <a:solidFill>
                  <a:srgbClr val="51A7F9"/>
                </a:solidFill>
              </a:rPr>
              <a:t>Versions</a:t>
            </a:r>
            <a:r>
              <a:rPr sz="6600" spc="-75" dirty="0">
                <a:solidFill>
                  <a:srgbClr val="51A7F9"/>
                </a:solidFill>
              </a:rPr>
              <a:t> </a:t>
            </a:r>
            <a:r>
              <a:rPr sz="6600" dirty="0">
                <a:solidFill>
                  <a:srgbClr val="51A7F9"/>
                </a:solidFill>
              </a:rPr>
              <a:t>usage</a:t>
            </a:r>
            <a:endParaRPr sz="6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6150" y="3130550"/>
          <a:ext cx="2407285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75350" y="3130550"/>
          <a:ext cx="5449569" cy="255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85519" y="2175772"/>
            <a:ext cx="8223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2535" algn="l"/>
              </a:tabLst>
            </a:pPr>
            <a:r>
              <a:rPr sz="3600" spc="-40" dirty="0">
                <a:solidFill>
                  <a:srgbClr val="313231"/>
                </a:solidFill>
                <a:latin typeface="Arial"/>
                <a:cs typeface="Arial"/>
              </a:rPr>
              <a:t>Tall-Narrow</a:t>
            </a: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313231"/>
                </a:solidFill>
                <a:latin typeface="Arial"/>
                <a:cs typeface="Arial"/>
              </a:rPr>
              <a:t>Table	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Flat-Wide</a:t>
            </a:r>
            <a:r>
              <a:rPr sz="3600" spc="-12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313231"/>
                </a:solidFill>
                <a:latin typeface="Arial"/>
                <a:cs typeface="Arial"/>
              </a:rPr>
              <a:t>Table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98471"/>
            <a:ext cx="10926445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-50" dirty="0">
                <a:solidFill>
                  <a:srgbClr val="51A7F9"/>
                </a:solidFill>
              </a:rPr>
              <a:t>Tall-Narrow </a:t>
            </a:r>
            <a:r>
              <a:rPr sz="5900" spc="10" dirty="0">
                <a:solidFill>
                  <a:srgbClr val="51A7F9"/>
                </a:solidFill>
              </a:rPr>
              <a:t>Vs. Flat-Wide</a:t>
            </a:r>
            <a:r>
              <a:rPr sz="5900" spc="-110" dirty="0">
                <a:solidFill>
                  <a:srgbClr val="51A7F9"/>
                </a:solidFill>
              </a:rPr>
              <a:t> </a:t>
            </a:r>
            <a:r>
              <a:rPr sz="5900" spc="-100" dirty="0">
                <a:solidFill>
                  <a:srgbClr val="51A7F9"/>
                </a:solidFill>
              </a:rPr>
              <a:t>Tables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990600" y="2180852"/>
            <a:ext cx="919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51A7F9"/>
                </a:solidFill>
                <a:latin typeface="Arial"/>
                <a:cs typeface="Arial"/>
              </a:rPr>
              <a:t>Tall-Narrow </a:t>
            </a:r>
            <a:r>
              <a:rPr sz="3600" dirty="0">
                <a:solidFill>
                  <a:srgbClr val="51A7F9"/>
                </a:solidFill>
                <a:latin typeface="Arial"/>
                <a:cs typeface="Arial"/>
              </a:rPr>
              <a:t>provides </a:t>
            </a:r>
            <a:r>
              <a:rPr sz="3600" spc="-5" dirty="0">
                <a:solidFill>
                  <a:srgbClr val="51A7F9"/>
                </a:solidFill>
                <a:latin typeface="Arial"/>
                <a:cs typeface="Arial"/>
              </a:rPr>
              <a:t>better quality</a:t>
            </a:r>
            <a:r>
              <a:rPr sz="3600" spc="65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1A7F9"/>
                </a:solidFill>
                <a:latin typeface="Arial"/>
                <a:cs typeface="Arial"/>
              </a:rPr>
              <a:t>granularity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72605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565656"/>
            <a:ext cx="499300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493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-40" dirty="0">
                <a:solidFill>
                  <a:srgbClr val="313231"/>
                </a:solidFill>
                <a:latin typeface="Arial"/>
                <a:cs typeface="Arial"/>
              </a:rPr>
              <a:t>Finer </a:t>
            </a:r>
            <a:r>
              <a:rPr sz="3600" spc="55" dirty="0">
                <a:solidFill>
                  <a:srgbClr val="313231"/>
                </a:solidFill>
                <a:latin typeface="Arial"/>
                <a:cs typeface="Arial"/>
              </a:rPr>
              <a:t>grained</a:t>
            </a:r>
            <a:r>
              <a:rPr sz="3600" spc="-4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313231"/>
                </a:solidFill>
                <a:latin typeface="Arial"/>
                <a:cs typeface="Arial"/>
              </a:rPr>
              <a:t>RowKey  </a:t>
            </a: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Works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well with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Get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611632"/>
            <a:ext cx="825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1A7F9"/>
                </a:solidFill>
                <a:latin typeface="Arial"/>
                <a:cs typeface="Arial"/>
              </a:rPr>
              <a:t>Flat-Wide supports </a:t>
            </a:r>
            <a:r>
              <a:rPr sz="3600" dirty="0">
                <a:solidFill>
                  <a:srgbClr val="51A7F9"/>
                </a:solidFill>
                <a:latin typeface="Arial"/>
                <a:cs typeface="Arial"/>
              </a:rPr>
              <a:t>build-in row</a:t>
            </a:r>
            <a:r>
              <a:rPr sz="3600" spc="5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1A7F9"/>
                </a:solidFill>
                <a:latin typeface="Arial"/>
                <a:cs typeface="Arial"/>
              </a:rPr>
              <a:t>atomicity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15683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69759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4996436"/>
            <a:ext cx="9481820" cy="248285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223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-20" dirty="0">
                <a:solidFill>
                  <a:srgbClr val="313231"/>
                </a:solidFill>
                <a:latin typeface="Arial"/>
                <a:cs typeface="Arial"/>
              </a:rPr>
              <a:t>More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values in a </a:t>
            </a:r>
            <a:r>
              <a:rPr sz="3600" spc="30" dirty="0">
                <a:solidFill>
                  <a:srgbClr val="313231"/>
                </a:solidFill>
                <a:latin typeface="Arial"/>
                <a:cs typeface="Arial"/>
              </a:rPr>
              <a:t>single </a:t>
            </a:r>
            <a:r>
              <a:rPr sz="3600" spc="-25" dirty="0">
                <a:solidFill>
                  <a:srgbClr val="313231"/>
                </a:solidFill>
                <a:latin typeface="Arial"/>
                <a:cs typeface="Arial"/>
              </a:rPr>
              <a:t>row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130"/>
              </a:spcBef>
            </a:pP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Works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well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to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update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multiple</a:t>
            </a:r>
            <a:r>
              <a:rPr sz="3600" spc="-1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values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130"/>
              </a:spcBef>
            </a:pP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Works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well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to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get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multiple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associated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values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98936"/>
            <a:ext cx="1092390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50" spc="-5" dirty="0">
                <a:solidFill>
                  <a:srgbClr val="51A7F9"/>
                </a:solidFill>
              </a:rPr>
              <a:t>Column Families</a:t>
            </a:r>
            <a:r>
              <a:rPr sz="7050" spc="-10" dirty="0">
                <a:solidFill>
                  <a:srgbClr val="51A7F9"/>
                </a:solidFill>
              </a:rPr>
              <a:t> </a:t>
            </a:r>
            <a:r>
              <a:rPr sz="7050" spc="-5" dirty="0">
                <a:solidFill>
                  <a:srgbClr val="51A7F9"/>
                </a:solidFill>
              </a:rPr>
              <a:t>properties</a:t>
            </a:r>
            <a:endParaRPr sz="7050"/>
          </a:p>
        </p:txBody>
      </p:sp>
      <p:sp>
        <p:nvSpPr>
          <p:cNvPr id="3" name="object 3"/>
          <p:cNvSpPr txBox="1"/>
          <p:nvPr/>
        </p:nvSpPr>
        <p:spPr>
          <a:xfrm>
            <a:off x="990600" y="2118051"/>
            <a:ext cx="180340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0" dirty="0">
                <a:solidFill>
                  <a:srgbClr val="51A7F9"/>
                </a:solidFill>
                <a:latin typeface="Arial"/>
                <a:cs typeface="Arial"/>
              </a:rPr>
              <a:t>Compression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132857"/>
            <a:ext cx="10477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666257"/>
            <a:ext cx="10477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373473"/>
            <a:ext cx="154368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 indent="-293370">
              <a:lnSpc>
                <a:spcPct val="148900"/>
              </a:lnSpc>
              <a:spcBef>
                <a:spcPts val="95"/>
              </a:spcBef>
              <a:buSzPct val="74468"/>
              <a:buChar char="•"/>
              <a:tabLst>
                <a:tab pos="305435" algn="l"/>
                <a:tab pos="306070" algn="l"/>
              </a:tabLst>
            </a:pP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LZO 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GZIP </a:t>
            </a:r>
            <a:r>
              <a:rPr sz="2350" u="heavy" spc="10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 </a:t>
            </a:r>
            <a:r>
              <a:rPr sz="2350" u="heavy" spc="15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SNAPPY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170879"/>
            <a:ext cx="8538845" cy="15030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350" spc="-10" dirty="0">
                <a:solidFill>
                  <a:srgbClr val="51A7F9"/>
                </a:solidFill>
                <a:latin typeface="Arial"/>
                <a:cs typeface="Arial"/>
              </a:rPr>
              <a:t>Time </a:t>
            </a:r>
            <a:r>
              <a:rPr sz="2350" spc="-120" dirty="0">
                <a:solidFill>
                  <a:srgbClr val="51A7F9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51A7F9"/>
                </a:solidFill>
                <a:latin typeface="Arial"/>
                <a:cs typeface="Arial"/>
              </a:rPr>
              <a:t>Live</a:t>
            </a:r>
            <a:r>
              <a:rPr sz="2350" spc="100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51A7F9"/>
                </a:solidFill>
                <a:latin typeface="Arial"/>
                <a:cs typeface="Arial"/>
              </a:rPr>
              <a:t>(TTL)</a:t>
            </a:r>
            <a:endParaRPr sz="235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540"/>
              </a:spcBef>
              <a:buSzPct val="74468"/>
              <a:buChar char="•"/>
              <a:tabLst>
                <a:tab pos="305435" algn="l"/>
                <a:tab pos="306070" algn="l"/>
              </a:tabLst>
            </a:pP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Keep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data </a:t>
            </a:r>
            <a:r>
              <a:rPr sz="2350" spc="5" dirty="0">
                <a:solidFill>
                  <a:srgbClr val="313231"/>
                </a:solidFill>
                <a:latin typeface="Arial"/>
                <a:cs typeface="Arial"/>
              </a:rPr>
              <a:t>for </a:t>
            </a: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some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time and then </a:t>
            </a:r>
            <a:r>
              <a:rPr sz="2350" u="heavy" spc="10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delete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when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TTL </a:t>
            </a:r>
            <a:r>
              <a:rPr sz="2350" spc="5" dirty="0">
                <a:solidFill>
                  <a:srgbClr val="313231"/>
                </a:solidFill>
                <a:latin typeface="Arial"/>
                <a:cs typeface="Arial"/>
              </a:rPr>
              <a:t>is</a:t>
            </a:r>
            <a:r>
              <a:rPr sz="2350" spc="-19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passed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350" spc="-5" dirty="0">
                <a:solidFill>
                  <a:srgbClr val="51A7F9"/>
                </a:solidFill>
                <a:latin typeface="Arial"/>
                <a:cs typeface="Arial"/>
              </a:rPr>
              <a:t>Versioning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6300949"/>
            <a:ext cx="10477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541565"/>
            <a:ext cx="890143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 indent="-293370">
              <a:lnSpc>
                <a:spcPct val="148900"/>
              </a:lnSpc>
              <a:spcBef>
                <a:spcPts val="95"/>
              </a:spcBef>
              <a:buSzPct val="74468"/>
              <a:buChar char="•"/>
              <a:tabLst>
                <a:tab pos="305435" algn="l"/>
                <a:tab pos="306070" algn="l"/>
              </a:tabLst>
            </a:pP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Keep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fewer versions </a:t>
            </a: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means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less data in scans. Default </a:t>
            </a: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now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1  Combine </a:t>
            </a: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MIN_VERSIONS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with TTL </a:t>
            </a:r>
            <a:r>
              <a:rPr sz="2350" spc="5" dirty="0">
                <a:solidFill>
                  <a:srgbClr val="313231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keep data older than</a:t>
            </a:r>
            <a:r>
              <a:rPr sz="2350" spc="-21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TTL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6870188"/>
            <a:ext cx="244094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0" dirty="0">
                <a:solidFill>
                  <a:srgbClr val="51A7F9"/>
                </a:solidFill>
                <a:latin typeface="Arial"/>
                <a:cs typeface="Arial"/>
              </a:rPr>
              <a:t>In-Memory</a:t>
            </a:r>
            <a:r>
              <a:rPr sz="2350" spc="-30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51A7F9"/>
                </a:solidFill>
                <a:latin typeface="Arial"/>
                <a:cs typeface="Arial"/>
              </a:rPr>
              <a:t>setting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884995"/>
            <a:ext cx="10477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7125610"/>
            <a:ext cx="947864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 indent="-293370">
              <a:lnSpc>
                <a:spcPct val="148900"/>
              </a:lnSpc>
              <a:spcBef>
                <a:spcPts val="95"/>
              </a:spcBef>
              <a:buSzPct val="74468"/>
              <a:buChar char="•"/>
              <a:tabLst>
                <a:tab pos="305435" algn="l"/>
                <a:tab pos="306070" algn="l"/>
              </a:tabLst>
            </a:pP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A </a:t>
            </a:r>
            <a:r>
              <a:rPr sz="2350" spc="5" dirty="0">
                <a:solidFill>
                  <a:srgbClr val="313231"/>
                </a:solidFill>
                <a:latin typeface="Arial"/>
                <a:cs typeface="Arial"/>
              </a:rPr>
              <a:t>setting to </a:t>
            </a:r>
            <a:r>
              <a:rPr sz="2350" u="heavy" spc="10" dirty="0">
                <a:solidFill>
                  <a:srgbClr val="313231"/>
                </a:solidFill>
                <a:uFill>
                  <a:solidFill>
                    <a:srgbClr val="313231"/>
                  </a:solidFill>
                </a:uFill>
                <a:latin typeface="Arial"/>
                <a:cs typeface="Arial"/>
              </a:rPr>
              <a:t>suggest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313231"/>
                </a:solidFill>
                <a:latin typeface="Arial"/>
                <a:cs typeface="Arial"/>
              </a:rPr>
              <a:t>that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server keeps data in cache. Not</a:t>
            </a:r>
            <a:r>
              <a:rPr sz="2350" spc="-9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guaranteed  </a:t>
            </a:r>
            <a:r>
              <a:rPr sz="2350" spc="15" dirty="0">
                <a:solidFill>
                  <a:srgbClr val="313231"/>
                </a:solidFill>
                <a:latin typeface="Arial"/>
                <a:cs typeface="Arial"/>
              </a:rPr>
              <a:t>Use </a:t>
            </a:r>
            <a:r>
              <a:rPr sz="2350" spc="5" dirty="0">
                <a:solidFill>
                  <a:srgbClr val="313231"/>
                </a:solidFill>
                <a:latin typeface="Arial"/>
                <a:cs typeface="Arial"/>
              </a:rPr>
              <a:t>for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small, high-access column</a:t>
            </a:r>
            <a:r>
              <a:rPr sz="2350" spc="-2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313231"/>
                </a:solidFill>
                <a:latin typeface="Arial"/>
                <a:cs typeface="Arial"/>
              </a:rPr>
              <a:t>families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5530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HBase Java</a:t>
            </a:r>
            <a:r>
              <a:rPr sz="6000" spc="-45" dirty="0"/>
              <a:t> </a:t>
            </a:r>
            <a:r>
              <a:rPr sz="6000" spc="-114" dirty="0"/>
              <a:t>API</a:t>
            </a:r>
            <a:endParaRPr sz="6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74917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7720" algn="l"/>
                <a:tab pos="4936490" algn="l"/>
              </a:tabLst>
            </a:pPr>
            <a:r>
              <a:rPr sz="7500" dirty="0">
                <a:solidFill>
                  <a:srgbClr val="51A7F9"/>
                </a:solidFill>
              </a:rPr>
              <a:t>AP</a:t>
            </a:r>
            <a:r>
              <a:rPr sz="7500" spc="-5" dirty="0">
                <a:solidFill>
                  <a:srgbClr val="51A7F9"/>
                </a:solidFill>
              </a:rPr>
              <a:t>I</a:t>
            </a:r>
            <a:r>
              <a:rPr sz="7500" dirty="0">
                <a:solidFill>
                  <a:srgbClr val="51A7F9"/>
                </a:solidFill>
              </a:rPr>
              <a:t>:</a:t>
            </a:r>
            <a:r>
              <a:rPr sz="7500" spc="-415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All	</a:t>
            </a:r>
            <a:r>
              <a:rPr sz="7500" spc="-5" dirty="0">
                <a:solidFill>
                  <a:srgbClr val="51A7F9"/>
                </a:solidFill>
              </a:rPr>
              <a:t>t</a:t>
            </a:r>
            <a:r>
              <a:rPr sz="7500" dirty="0">
                <a:solidFill>
                  <a:srgbClr val="51A7F9"/>
                </a:solidFill>
              </a:rPr>
              <a:t>he	</a:t>
            </a:r>
            <a:r>
              <a:rPr sz="7500" spc="-5" dirty="0">
                <a:solidFill>
                  <a:srgbClr val="51A7F9"/>
                </a:solidFill>
              </a:rPr>
              <a:t>t</a:t>
            </a:r>
            <a:r>
              <a:rPr sz="7500" dirty="0">
                <a:solidFill>
                  <a:srgbClr val="51A7F9"/>
                </a:solidFill>
              </a:rPr>
              <a:t>hings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300723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64553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1846836"/>
            <a:ext cx="10974070" cy="412115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223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New Java </a:t>
            </a:r>
            <a:r>
              <a:rPr sz="3600" spc="-70" dirty="0">
                <a:solidFill>
                  <a:srgbClr val="313231"/>
                </a:solidFill>
                <a:latin typeface="Arial"/>
                <a:cs typeface="Arial"/>
              </a:rPr>
              <a:t>API </a:t>
            </a:r>
            <a:r>
              <a:rPr sz="3600" spc="40" dirty="0">
                <a:solidFill>
                  <a:srgbClr val="313231"/>
                </a:solidFill>
                <a:latin typeface="Arial"/>
                <a:cs typeface="Arial"/>
              </a:rPr>
              <a:t>since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HBase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1.0</a:t>
            </a:r>
            <a:endParaRPr sz="3600">
              <a:latin typeface="Arial"/>
              <a:cs typeface="Arial"/>
            </a:endParaRPr>
          </a:p>
          <a:p>
            <a:pPr marL="457200" marR="5080">
              <a:lnSpc>
                <a:spcPct val="149300"/>
              </a:lnSpc>
            </a:pPr>
            <a:r>
              <a:rPr sz="3600" spc="-85" dirty="0">
                <a:solidFill>
                  <a:srgbClr val="313231"/>
                </a:solidFill>
                <a:latin typeface="Arial"/>
                <a:cs typeface="Arial"/>
              </a:rPr>
              <a:t>Table </a:t>
            </a:r>
            <a:r>
              <a:rPr sz="3600" spc="25" dirty="0">
                <a:solidFill>
                  <a:srgbClr val="313231"/>
                </a:solidFill>
                <a:latin typeface="Arial"/>
                <a:cs typeface="Arial"/>
              </a:rPr>
              <a:t>Interface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for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Data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Operations: </a:t>
            </a: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Put,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Get, Scan,  </a:t>
            </a:r>
            <a:r>
              <a:rPr sz="3600" spc="10" dirty="0">
                <a:solidFill>
                  <a:srgbClr val="313231"/>
                </a:solidFill>
                <a:latin typeface="Arial"/>
                <a:cs typeface="Arial"/>
              </a:rPr>
              <a:t>Increment,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 Delete</a:t>
            </a:r>
            <a:endParaRPr sz="3600">
              <a:latin typeface="Arial"/>
              <a:cs typeface="Arial"/>
            </a:endParaRPr>
          </a:p>
          <a:p>
            <a:pPr marL="457200" marR="294005">
              <a:lnSpc>
                <a:spcPct val="149300"/>
              </a:lnSpc>
            </a:pP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Admin </a:t>
            </a:r>
            <a:r>
              <a:rPr sz="3600" spc="25" dirty="0">
                <a:solidFill>
                  <a:srgbClr val="313231"/>
                </a:solidFill>
                <a:latin typeface="Arial"/>
                <a:cs typeface="Arial"/>
              </a:rPr>
              <a:t>Interface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for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DDL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operations: </a:t>
            </a:r>
            <a:r>
              <a:rPr sz="3600" spc="-15" dirty="0">
                <a:solidFill>
                  <a:srgbClr val="313231"/>
                </a:solidFill>
                <a:latin typeface="Arial"/>
                <a:cs typeface="Arial"/>
              </a:rPr>
              <a:t>Create </a:t>
            </a:r>
            <a:r>
              <a:rPr sz="3600" spc="-70" dirty="0">
                <a:solidFill>
                  <a:srgbClr val="313231"/>
                </a:solidFill>
                <a:latin typeface="Arial"/>
                <a:cs typeface="Arial"/>
              </a:rPr>
              <a:t>Table, 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Alter </a:t>
            </a:r>
            <a:r>
              <a:rPr sz="3600" spc="-70" dirty="0">
                <a:solidFill>
                  <a:srgbClr val="313231"/>
                </a:solidFill>
                <a:latin typeface="Arial"/>
                <a:cs typeface="Arial"/>
              </a:rPr>
              <a:t>Table,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313231"/>
                </a:solidFill>
                <a:latin typeface="Arial"/>
                <a:cs typeface="Arial"/>
              </a:rPr>
              <a:t>Enable/Disable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24612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dirty="0">
                <a:solidFill>
                  <a:srgbClr val="51A7F9"/>
                </a:solidFill>
              </a:rPr>
              <a:t>Client</a:t>
            </a:r>
            <a:endParaRPr sz="7500"/>
          </a:p>
        </p:txBody>
      </p:sp>
      <p:sp>
        <p:nvSpPr>
          <p:cNvPr id="3" name="object 3"/>
          <p:cNvSpPr/>
          <p:nvPr/>
        </p:nvSpPr>
        <p:spPr>
          <a:xfrm>
            <a:off x="1244432" y="2287116"/>
            <a:ext cx="6778521" cy="5032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77406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890" algn="l"/>
                <a:tab pos="5661660" algn="l"/>
              </a:tabLst>
            </a:pPr>
            <a:r>
              <a:rPr sz="7500" dirty="0">
                <a:solidFill>
                  <a:srgbClr val="51A7F9"/>
                </a:solidFill>
              </a:rPr>
              <a:t>Le</a:t>
            </a:r>
            <a:r>
              <a:rPr sz="7500" spc="-5" dirty="0">
                <a:solidFill>
                  <a:srgbClr val="51A7F9"/>
                </a:solidFill>
              </a:rPr>
              <a:t>t</a:t>
            </a:r>
            <a:r>
              <a:rPr sz="7500" spc="-135" dirty="0">
                <a:solidFill>
                  <a:srgbClr val="51A7F9"/>
                </a:solidFill>
              </a:rPr>
              <a:t>’</a:t>
            </a:r>
            <a:r>
              <a:rPr sz="7500" dirty="0">
                <a:solidFill>
                  <a:srgbClr val="51A7F9"/>
                </a:solidFill>
              </a:rPr>
              <a:t>s</a:t>
            </a:r>
            <a:r>
              <a:rPr sz="7500" spc="-5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see	</a:t>
            </a:r>
            <a:r>
              <a:rPr sz="7500" spc="-5" dirty="0">
                <a:solidFill>
                  <a:srgbClr val="51A7F9"/>
                </a:solidFill>
              </a:rPr>
              <a:t>t</a:t>
            </a:r>
            <a:r>
              <a:rPr sz="7500" dirty="0">
                <a:solidFill>
                  <a:srgbClr val="51A7F9"/>
                </a:solidFill>
              </a:rPr>
              <a:t>he	code</a:t>
            </a:r>
            <a:endParaRPr sz="7500"/>
          </a:p>
        </p:txBody>
      </p:sp>
      <p:sp>
        <p:nvSpPr>
          <p:cNvPr id="3" name="object 3"/>
          <p:cNvSpPr/>
          <p:nvPr/>
        </p:nvSpPr>
        <p:spPr>
          <a:xfrm>
            <a:off x="3911600" y="3263900"/>
            <a:ext cx="5181600" cy="497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44729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dirty="0">
                <a:solidFill>
                  <a:srgbClr val="51A7F9"/>
                </a:solidFill>
              </a:rPr>
              <a:t>Use</a:t>
            </a:r>
            <a:r>
              <a:rPr sz="7500" spc="-100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cases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2202968"/>
            <a:ext cx="27673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5" dirty="0">
                <a:solidFill>
                  <a:srgbClr val="51A7F9"/>
                </a:solidFill>
                <a:latin typeface="Arial"/>
                <a:cs typeface="Arial"/>
              </a:rPr>
              <a:t>Time </a:t>
            </a:r>
            <a:r>
              <a:rPr sz="2800" dirty="0">
                <a:solidFill>
                  <a:srgbClr val="51A7F9"/>
                </a:solidFill>
                <a:latin typeface="Arial"/>
                <a:cs typeface="Arial"/>
              </a:rPr>
              <a:t>Series</a:t>
            </a:r>
            <a:r>
              <a:rPr sz="2800" spc="-25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1A7F9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291792"/>
            <a:ext cx="1593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15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09953"/>
            <a:ext cx="1593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15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630902"/>
            <a:ext cx="689927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marR="5080" indent="-346710">
              <a:lnSpc>
                <a:spcPct val="121400"/>
              </a:lnSpc>
              <a:spcBef>
                <a:spcPts val="100"/>
              </a:spcBef>
              <a:buSzPct val="75000"/>
              <a:buChar char="•"/>
              <a:tabLst>
                <a:tab pos="358775" algn="l"/>
                <a:tab pos="359410" algn="l"/>
              </a:tabLst>
            </a:pPr>
            <a:r>
              <a:rPr sz="2800" spc="-60" dirty="0">
                <a:solidFill>
                  <a:srgbClr val="313231"/>
                </a:solidFill>
                <a:latin typeface="Arial"/>
                <a:cs typeface="Arial"/>
              </a:rPr>
              <a:t>Sensor, </a:t>
            </a:r>
            <a:r>
              <a:rPr sz="2800" spc="-25" dirty="0">
                <a:solidFill>
                  <a:srgbClr val="313231"/>
                </a:solidFill>
                <a:latin typeface="Arial"/>
                <a:cs typeface="Arial"/>
              </a:rPr>
              <a:t>System </a:t>
            </a:r>
            <a:r>
              <a:rPr sz="2800" spc="20" dirty="0">
                <a:solidFill>
                  <a:srgbClr val="313231"/>
                </a:solidFill>
                <a:latin typeface="Arial"/>
                <a:cs typeface="Arial"/>
              </a:rPr>
              <a:t>metrics, </a:t>
            </a:r>
            <a:r>
              <a:rPr sz="2800" spc="-20" dirty="0">
                <a:solidFill>
                  <a:srgbClr val="313231"/>
                </a:solidFill>
                <a:latin typeface="Arial"/>
                <a:cs typeface="Arial"/>
              </a:rPr>
              <a:t>Events, </a:t>
            </a:r>
            <a:r>
              <a:rPr sz="2800" spc="55" dirty="0">
                <a:solidFill>
                  <a:srgbClr val="313231"/>
                </a:solidFill>
                <a:latin typeface="Arial"/>
                <a:cs typeface="Arial"/>
              </a:rPr>
              <a:t>Log </a:t>
            </a:r>
            <a:r>
              <a:rPr sz="2800" dirty="0">
                <a:solidFill>
                  <a:srgbClr val="313231"/>
                </a:solidFill>
                <a:latin typeface="Arial"/>
                <a:cs typeface="Arial"/>
              </a:rPr>
              <a:t>files  User</a:t>
            </a:r>
            <a:r>
              <a:rPr sz="2800" spc="-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13231"/>
                </a:solidFill>
                <a:latin typeface="Arial"/>
                <a:cs typeface="Arial"/>
              </a:rPr>
              <a:t>Activity</a:t>
            </a:r>
            <a:endParaRPr sz="280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720"/>
              </a:spcBef>
            </a:pPr>
            <a:r>
              <a:rPr sz="2800" dirty="0">
                <a:solidFill>
                  <a:srgbClr val="313231"/>
                </a:solidFill>
                <a:latin typeface="Arial"/>
                <a:cs typeface="Arial"/>
              </a:rPr>
              <a:t>Hi </a:t>
            </a:r>
            <a:r>
              <a:rPr sz="2800" spc="-45" dirty="0">
                <a:solidFill>
                  <a:srgbClr val="313231"/>
                </a:solidFill>
                <a:latin typeface="Arial"/>
                <a:cs typeface="Arial"/>
              </a:rPr>
              <a:t>Volume, </a:t>
            </a:r>
            <a:r>
              <a:rPr sz="2800" spc="-20" dirty="0">
                <a:solidFill>
                  <a:srgbClr val="313231"/>
                </a:solidFill>
                <a:latin typeface="Arial"/>
                <a:cs typeface="Arial"/>
              </a:rPr>
              <a:t>Velocity</a:t>
            </a:r>
            <a:r>
              <a:rPr sz="2800" spc="4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313231"/>
                </a:solidFill>
                <a:latin typeface="Arial"/>
                <a:cs typeface="Arial"/>
              </a:rPr>
              <a:t>Writes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82594"/>
            <a:ext cx="34950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51A7F9"/>
                </a:solidFill>
                <a:latin typeface="Arial"/>
                <a:cs typeface="Arial"/>
              </a:rPr>
              <a:t>Information</a:t>
            </a:r>
            <a:r>
              <a:rPr sz="2800" spc="-35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1A7F9"/>
                </a:solidFill>
                <a:latin typeface="Arial"/>
                <a:cs typeface="Arial"/>
              </a:rPr>
              <a:t>Exchange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5471417"/>
            <a:ext cx="1593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15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4810527"/>
            <a:ext cx="5677535" cy="10617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815"/>
              </a:spcBef>
              <a:buSzPct val="75000"/>
              <a:buChar char="•"/>
              <a:tabLst>
                <a:tab pos="358775" algn="l"/>
                <a:tab pos="359410" algn="l"/>
              </a:tabLst>
            </a:pPr>
            <a:r>
              <a:rPr sz="2800" spc="-25" dirty="0">
                <a:solidFill>
                  <a:srgbClr val="313231"/>
                </a:solidFill>
                <a:latin typeface="Arial"/>
                <a:cs typeface="Arial"/>
              </a:rPr>
              <a:t>Email, </a:t>
            </a:r>
            <a:r>
              <a:rPr sz="2800" dirty="0">
                <a:solidFill>
                  <a:srgbClr val="313231"/>
                </a:solidFill>
                <a:latin typeface="Arial"/>
                <a:cs typeface="Arial"/>
              </a:rPr>
              <a:t>Chat,</a:t>
            </a:r>
            <a:r>
              <a:rPr sz="2800" spc="2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13231"/>
                </a:solidFill>
                <a:latin typeface="Arial"/>
                <a:cs typeface="Arial"/>
              </a:rPr>
              <a:t>Inbox</a:t>
            </a:r>
            <a:endParaRPr sz="280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720"/>
              </a:spcBef>
            </a:pPr>
            <a:r>
              <a:rPr sz="2800" spc="40" dirty="0">
                <a:solidFill>
                  <a:srgbClr val="313231"/>
                </a:solidFill>
                <a:latin typeface="Arial"/>
                <a:cs typeface="Arial"/>
              </a:rPr>
              <a:t>High </a:t>
            </a:r>
            <a:r>
              <a:rPr sz="2800" spc="-45" dirty="0">
                <a:solidFill>
                  <a:srgbClr val="313231"/>
                </a:solidFill>
                <a:latin typeface="Arial"/>
                <a:cs typeface="Arial"/>
              </a:rPr>
              <a:t>Volume, </a:t>
            </a:r>
            <a:r>
              <a:rPr sz="2800" spc="-20" dirty="0">
                <a:solidFill>
                  <a:srgbClr val="313231"/>
                </a:solidFill>
                <a:latin typeface="Arial"/>
                <a:cs typeface="Arial"/>
              </a:rPr>
              <a:t>Velocity</a:t>
            </a:r>
            <a:r>
              <a:rPr sz="2800" spc="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13231"/>
                </a:solidFill>
                <a:latin typeface="Arial"/>
                <a:cs typeface="Arial"/>
              </a:rPr>
              <a:t>Read\Write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6044059"/>
            <a:ext cx="49625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51A7F9"/>
                </a:solidFill>
                <a:latin typeface="Arial"/>
                <a:cs typeface="Arial"/>
              </a:rPr>
              <a:t>Enterprise Application</a:t>
            </a:r>
            <a:r>
              <a:rPr sz="2800" spc="-160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1A7F9"/>
                </a:solidFill>
                <a:latin typeface="Arial"/>
                <a:cs typeface="Arial"/>
              </a:rPr>
              <a:t>Backend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32882"/>
            <a:ext cx="1593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15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7651042"/>
            <a:ext cx="1593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15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169202"/>
            <a:ext cx="1593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15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0600" y="6471992"/>
            <a:ext cx="495046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marR="2204720" indent="-346710">
              <a:lnSpc>
                <a:spcPct val="121400"/>
              </a:lnSpc>
              <a:spcBef>
                <a:spcPts val="100"/>
              </a:spcBef>
              <a:buSzPct val="75000"/>
              <a:buChar char="•"/>
              <a:tabLst>
                <a:tab pos="358775" algn="l"/>
                <a:tab pos="359410" algn="l"/>
              </a:tabLst>
            </a:pPr>
            <a:r>
              <a:rPr sz="2800" dirty="0">
                <a:solidFill>
                  <a:srgbClr val="313231"/>
                </a:solidFill>
                <a:latin typeface="Arial"/>
                <a:cs typeface="Arial"/>
              </a:rPr>
              <a:t>Online</a:t>
            </a:r>
            <a:r>
              <a:rPr sz="2800" spc="-7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13231"/>
                </a:solidFill>
                <a:latin typeface="Arial"/>
                <a:cs typeface="Arial"/>
              </a:rPr>
              <a:t>Catalog  </a:t>
            </a:r>
            <a:r>
              <a:rPr sz="2800" spc="-10" dirty="0">
                <a:solidFill>
                  <a:srgbClr val="313231"/>
                </a:solidFill>
                <a:latin typeface="Arial"/>
                <a:cs typeface="Arial"/>
              </a:rPr>
              <a:t>Search</a:t>
            </a:r>
            <a:r>
              <a:rPr sz="2800" spc="-1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13231"/>
                </a:solidFill>
                <a:latin typeface="Arial"/>
                <a:cs typeface="Arial"/>
              </a:rPr>
              <a:t>Index</a:t>
            </a:r>
            <a:endParaRPr sz="2800" dirty="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720"/>
              </a:spcBef>
            </a:pPr>
            <a:r>
              <a:rPr sz="2800" spc="10" dirty="0">
                <a:solidFill>
                  <a:srgbClr val="313231"/>
                </a:solidFill>
                <a:latin typeface="Arial"/>
                <a:cs typeface="Arial"/>
              </a:rPr>
              <a:t>Pre-Computed</a:t>
            </a:r>
            <a:r>
              <a:rPr sz="2800" spc="-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13231"/>
                </a:solidFill>
                <a:latin typeface="Arial"/>
                <a:cs typeface="Arial"/>
              </a:rPr>
              <a:t>View</a:t>
            </a:r>
            <a:endParaRPr sz="2800" dirty="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720"/>
              </a:spcBef>
            </a:pPr>
            <a:r>
              <a:rPr sz="2800" spc="40" dirty="0">
                <a:solidFill>
                  <a:srgbClr val="313231"/>
                </a:solidFill>
                <a:latin typeface="Arial"/>
                <a:cs typeface="Arial"/>
              </a:rPr>
              <a:t>High </a:t>
            </a:r>
            <a:r>
              <a:rPr sz="2800" spc="-45" dirty="0">
                <a:solidFill>
                  <a:srgbClr val="313231"/>
                </a:solidFill>
                <a:latin typeface="Arial"/>
                <a:cs typeface="Arial"/>
              </a:rPr>
              <a:t>Volume, </a:t>
            </a:r>
            <a:r>
              <a:rPr sz="2800" spc="-20" dirty="0">
                <a:solidFill>
                  <a:srgbClr val="313231"/>
                </a:solidFill>
                <a:latin typeface="Arial"/>
                <a:cs typeface="Arial"/>
              </a:rPr>
              <a:t>Velocity</a:t>
            </a:r>
            <a:r>
              <a:rPr sz="2800" spc="-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231"/>
                </a:solidFill>
                <a:latin typeface="Arial"/>
                <a:cs typeface="Arial"/>
              </a:rPr>
              <a:t>Reads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78459"/>
            <a:ext cx="10980420" cy="1156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400" spc="10" dirty="0">
                <a:solidFill>
                  <a:srgbClr val="51A7F9"/>
                </a:solidFill>
              </a:rPr>
              <a:t>Performance: Client</a:t>
            </a:r>
            <a:r>
              <a:rPr sz="7400" spc="-80" dirty="0">
                <a:solidFill>
                  <a:srgbClr val="51A7F9"/>
                </a:solidFill>
              </a:rPr>
              <a:t> </a:t>
            </a:r>
            <a:r>
              <a:rPr sz="7400" spc="10" dirty="0">
                <a:solidFill>
                  <a:srgbClr val="51A7F9"/>
                </a:solidFill>
              </a:rPr>
              <a:t>reads</a:t>
            </a:r>
            <a:endParaRPr sz="7400"/>
          </a:p>
        </p:txBody>
      </p:sp>
      <p:sp>
        <p:nvSpPr>
          <p:cNvPr id="3" name="object 3"/>
          <p:cNvSpPr txBox="1"/>
          <p:nvPr/>
        </p:nvSpPr>
        <p:spPr>
          <a:xfrm>
            <a:off x="990600" y="300723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8263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4646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71029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solidFill>
                  <a:srgbClr val="313231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1846836"/>
            <a:ext cx="10582910" cy="575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493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5" dirty="0">
                <a:solidFill>
                  <a:srgbClr val="313231"/>
                </a:solidFill>
                <a:latin typeface="Arial"/>
                <a:cs typeface="Arial"/>
              </a:rPr>
              <a:t>Determine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as </a:t>
            </a:r>
            <a:r>
              <a:rPr sz="3600" spc="50" dirty="0">
                <a:solidFill>
                  <a:srgbClr val="313231"/>
                </a:solidFill>
                <a:latin typeface="Arial"/>
                <a:cs typeface="Arial"/>
              </a:rPr>
              <a:t>much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key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component,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as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possible 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Determination of </a:t>
            </a:r>
            <a:r>
              <a:rPr sz="3600" spc="-20" dirty="0">
                <a:solidFill>
                  <a:srgbClr val="313231"/>
                </a:solidFill>
                <a:latin typeface="Arial"/>
                <a:cs typeface="Arial"/>
              </a:rPr>
              <a:t>ColumnFamily </a:t>
            </a:r>
            <a:r>
              <a:rPr sz="3600" spc="55" dirty="0">
                <a:solidFill>
                  <a:srgbClr val="313231"/>
                </a:solidFill>
                <a:latin typeface="Arial"/>
                <a:cs typeface="Arial"/>
              </a:rPr>
              <a:t>reduce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disk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IO  Determination of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Column, </a:t>
            </a:r>
            <a:r>
              <a:rPr sz="3600" spc="-60" dirty="0">
                <a:solidFill>
                  <a:srgbClr val="313231"/>
                </a:solidFill>
                <a:latin typeface="Arial"/>
                <a:cs typeface="Arial"/>
              </a:rPr>
              <a:t>Version </a:t>
            </a:r>
            <a:r>
              <a:rPr sz="3600" spc="55" dirty="0">
                <a:solidFill>
                  <a:srgbClr val="313231"/>
                </a:solidFill>
                <a:latin typeface="Arial"/>
                <a:cs typeface="Arial"/>
              </a:rPr>
              <a:t>reduce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network 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traffic</a:t>
            </a:r>
            <a:endParaRPr sz="3600">
              <a:latin typeface="Arial"/>
              <a:cs typeface="Arial"/>
            </a:endParaRPr>
          </a:p>
          <a:p>
            <a:pPr marL="457200" marR="631825">
              <a:lnSpc>
                <a:spcPct val="149300"/>
              </a:lnSpc>
            </a:pPr>
            <a:r>
              <a:rPr sz="3600" spc="5" dirty="0">
                <a:solidFill>
                  <a:srgbClr val="313231"/>
                </a:solidFill>
                <a:latin typeface="Arial"/>
                <a:cs typeface="Arial"/>
              </a:rPr>
              <a:t>Determine </a:t>
            </a:r>
            <a:r>
              <a:rPr sz="3600" spc="-40" dirty="0">
                <a:solidFill>
                  <a:srgbClr val="313231"/>
                </a:solidFill>
                <a:latin typeface="Arial"/>
                <a:cs typeface="Arial"/>
              </a:rPr>
              <a:t>startRow,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endRow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for Scans, </a:t>
            </a:r>
            <a:r>
              <a:rPr sz="3600" spc="-15" dirty="0">
                <a:solidFill>
                  <a:srgbClr val="313231"/>
                </a:solidFill>
                <a:latin typeface="Arial"/>
                <a:cs typeface="Arial"/>
              </a:rPr>
              <a:t>where 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possible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130"/>
              </a:spcBef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Use </a:t>
            </a:r>
            <a:r>
              <a:rPr sz="3600" spc="85" dirty="0">
                <a:solidFill>
                  <a:srgbClr val="313231"/>
                </a:solidFill>
                <a:latin typeface="Arial"/>
                <a:cs typeface="Arial"/>
              </a:rPr>
              <a:t>caching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with</a:t>
            </a:r>
            <a:r>
              <a:rPr sz="3600" spc="-8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Scans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90173"/>
            <a:ext cx="1097216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50" spc="-5" dirty="0">
                <a:solidFill>
                  <a:srgbClr val="51A7F9"/>
                </a:solidFill>
              </a:rPr>
              <a:t>Performance: </a:t>
            </a:r>
            <a:r>
              <a:rPr sz="7350" dirty="0">
                <a:solidFill>
                  <a:srgbClr val="51A7F9"/>
                </a:solidFill>
              </a:rPr>
              <a:t>Client</a:t>
            </a:r>
            <a:r>
              <a:rPr sz="7350" spc="-45" dirty="0">
                <a:solidFill>
                  <a:srgbClr val="51A7F9"/>
                </a:solidFill>
              </a:rPr>
              <a:t> </a:t>
            </a:r>
            <a:r>
              <a:rPr sz="7350" spc="-5" dirty="0">
                <a:solidFill>
                  <a:srgbClr val="51A7F9"/>
                </a:solidFill>
              </a:rPr>
              <a:t>writes</a:t>
            </a:r>
            <a:endParaRPr sz="7350"/>
          </a:p>
        </p:txBody>
      </p:sp>
      <p:sp>
        <p:nvSpPr>
          <p:cNvPr id="3" name="object 3"/>
          <p:cNvSpPr txBox="1"/>
          <p:nvPr/>
        </p:nvSpPr>
        <p:spPr>
          <a:xfrm>
            <a:off x="952500" y="1846836"/>
            <a:ext cx="10718800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755015" indent="-444500">
              <a:lnSpc>
                <a:spcPct val="149300"/>
              </a:lnSpc>
              <a:spcBef>
                <a:spcPts val="100"/>
              </a:spcBef>
              <a:buSzPct val="75000"/>
              <a:buChar char="•"/>
              <a:tabLst>
                <a:tab pos="494665" algn="l"/>
                <a:tab pos="495300" algn="l"/>
              </a:tabLst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Use </a:t>
            </a:r>
            <a:r>
              <a:rPr sz="3600" spc="55" dirty="0">
                <a:solidFill>
                  <a:srgbClr val="313231"/>
                </a:solidFill>
                <a:latin typeface="Arial"/>
                <a:cs typeface="Arial"/>
              </a:rPr>
              <a:t>batches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to </a:t>
            </a:r>
            <a:r>
              <a:rPr sz="3600" spc="55" dirty="0">
                <a:solidFill>
                  <a:srgbClr val="313231"/>
                </a:solidFill>
                <a:latin typeface="Arial"/>
                <a:cs typeface="Arial"/>
              </a:rPr>
              <a:t>reduce </a:t>
            </a:r>
            <a:r>
              <a:rPr sz="3600" spc="-135" dirty="0">
                <a:solidFill>
                  <a:srgbClr val="313231"/>
                </a:solidFill>
                <a:latin typeface="Arial"/>
                <a:cs typeface="Arial"/>
              </a:rPr>
              <a:t>RPC </a:t>
            </a:r>
            <a:r>
              <a:rPr sz="3600" spc="40" dirty="0">
                <a:solidFill>
                  <a:srgbClr val="313231"/>
                </a:solidFill>
                <a:latin typeface="Arial"/>
                <a:cs typeface="Arial"/>
              </a:rPr>
              <a:t>calls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and</a:t>
            </a:r>
            <a:r>
              <a:rPr sz="3600" spc="-5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313231"/>
                </a:solidFill>
                <a:latin typeface="Arial"/>
                <a:cs typeface="Arial"/>
              </a:rPr>
              <a:t>improve 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performance</a:t>
            </a:r>
            <a:endParaRPr sz="3600">
              <a:latin typeface="Arial"/>
              <a:cs typeface="Arial"/>
            </a:endParaRPr>
          </a:p>
          <a:p>
            <a:pPr marL="495300" marR="43180" indent="-444500">
              <a:lnSpc>
                <a:spcPct val="149300"/>
              </a:lnSpc>
              <a:buSzPct val="75000"/>
              <a:buChar char="•"/>
              <a:tabLst>
                <a:tab pos="494665" algn="l"/>
                <a:tab pos="495300" algn="l"/>
              </a:tabLst>
            </a:pP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Use write </a:t>
            </a:r>
            <a:r>
              <a:rPr sz="3600" spc="20" dirty="0">
                <a:solidFill>
                  <a:srgbClr val="313231"/>
                </a:solidFill>
                <a:latin typeface="Arial"/>
                <a:cs typeface="Arial"/>
              </a:rPr>
              <a:t>buffer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for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not </a:t>
            </a:r>
            <a:r>
              <a:rPr sz="3600" spc="50" dirty="0">
                <a:solidFill>
                  <a:srgbClr val="313231"/>
                </a:solidFill>
                <a:latin typeface="Arial"/>
                <a:cs typeface="Arial"/>
              </a:rPr>
              <a:t>critical </a:t>
            </a:r>
            <a:r>
              <a:rPr sz="3600" spc="35" dirty="0">
                <a:solidFill>
                  <a:srgbClr val="313231"/>
                </a:solidFill>
                <a:latin typeface="Arial"/>
                <a:cs typeface="Arial"/>
              </a:rPr>
              <a:t>data.</a:t>
            </a:r>
            <a:r>
              <a:rPr sz="3600" spc="-7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BufferMutator  </a:t>
            </a:r>
            <a:r>
              <a:rPr sz="3600" spc="50" dirty="0">
                <a:solidFill>
                  <a:srgbClr val="313231"/>
                </a:solidFill>
                <a:latin typeface="Arial"/>
                <a:cs typeface="Arial"/>
              </a:rPr>
              <a:t>introduced </a:t>
            </a:r>
            <a:r>
              <a:rPr sz="3600" spc="-5" dirty="0">
                <a:solidFill>
                  <a:srgbClr val="313231"/>
                </a:solidFill>
                <a:latin typeface="Arial"/>
                <a:cs typeface="Arial"/>
              </a:rPr>
              <a:t>in HBase </a:t>
            </a:r>
            <a:r>
              <a:rPr sz="3600" spc="-70" dirty="0">
                <a:solidFill>
                  <a:srgbClr val="313231"/>
                </a:solidFill>
                <a:latin typeface="Arial"/>
                <a:cs typeface="Arial"/>
              </a:rPr>
              <a:t>API</a:t>
            </a:r>
            <a:r>
              <a:rPr sz="3600" spc="-45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1.0</a:t>
            </a:r>
            <a:endParaRPr sz="3600">
              <a:latin typeface="Arial"/>
              <a:cs typeface="Arial"/>
            </a:endParaRPr>
          </a:p>
          <a:p>
            <a:pPr marL="495300" marR="874394" indent="-444500">
              <a:lnSpc>
                <a:spcPct val="149300"/>
              </a:lnSpc>
              <a:buSzPct val="75000"/>
              <a:buChar char="•"/>
              <a:tabLst>
                <a:tab pos="494665" algn="l"/>
                <a:tab pos="495300" algn="l"/>
              </a:tabLst>
            </a:pPr>
            <a:r>
              <a:rPr sz="3600" spc="-55" dirty="0">
                <a:solidFill>
                  <a:srgbClr val="313231"/>
                </a:solidFill>
                <a:latin typeface="Arial"/>
                <a:cs typeface="Arial"/>
              </a:rPr>
              <a:t>Durability.ASYNC_WAL </a:t>
            </a:r>
            <a:r>
              <a:rPr sz="3600" dirty="0">
                <a:solidFill>
                  <a:srgbClr val="313231"/>
                </a:solidFill>
                <a:latin typeface="Arial"/>
                <a:cs typeface="Arial"/>
              </a:rPr>
              <a:t>may </a:t>
            </a:r>
            <a:r>
              <a:rPr sz="3600" spc="95" dirty="0">
                <a:solidFill>
                  <a:srgbClr val="313231"/>
                </a:solidFill>
                <a:latin typeface="Arial"/>
                <a:cs typeface="Arial"/>
              </a:rPr>
              <a:t>be good</a:t>
            </a:r>
            <a:r>
              <a:rPr sz="3600" spc="-9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13231"/>
                </a:solidFill>
                <a:latin typeface="Arial"/>
                <a:cs typeface="Arial"/>
              </a:rPr>
              <a:t>balance  </a:t>
            </a:r>
            <a:r>
              <a:rPr sz="3600" spc="25" dirty="0">
                <a:solidFill>
                  <a:srgbClr val="313231"/>
                </a:solidFill>
                <a:latin typeface="Arial"/>
                <a:cs typeface="Arial"/>
              </a:rPr>
              <a:t>between </a:t>
            </a:r>
            <a:r>
              <a:rPr sz="3600" spc="45" dirty="0">
                <a:solidFill>
                  <a:srgbClr val="313231"/>
                </a:solidFill>
                <a:latin typeface="Arial"/>
                <a:cs typeface="Arial"/>
              </a:rPr>
              <a:t>performance </a:t>
            </a:r>
            <a:r>
              <a:rPr sz="3600" spc="65" dirty="0">
                <a:solidFill>
                  <a:srgbClr val="313231"/>
                </a:solidFill>
                <a:latin typeface="Arial"/>
                <a:cs typeface="Arial"/>
              </a:rPr>
              <a:t>and</a:t>
            </a:r>
            <a:r>
              <a:rPr sz="3600" spc="-80" dirty="0">
                <a:solidFill>
                  <a:srgbClr val="313231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313231"/>
                </a:solidFill>
                <a:latin typeface="Arial"/>
                <a:cs typeface="Arial"/>
              </a:rPr>
              <a:t>reliability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6363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6000" spc="-114" dirty="0" err="1"/>
              <a:t>The</a:t>
            </a:r>
            <a:r>
              <a:rPr lang="tr-TR" sz="6000" spc="-114" dirty="0"/>
              <a:t> </a:t>
            </a:r>
            <a:r>
              <a:rPr lang="tr-TR" sz="6000" dirty="0" err="1"/>
              <a:t>last</a:t>
            </a:r>
            <a:r>
              <a:rPr lang="tr-TR" sz="6000" dirty="0"/>
              <a:t> </a:t>
            </a:r>
            <a:r>
              <a:rPr lang="tr-TR" sz="6000" dirty="0" err="1"/>
              <a:t>few</a:t>
            </a:r>
            <a:r>
              <a:rPr lang="tr-TR" sz="6000" spc="45" dirty="0"/>
              <a:t> </a:t>
            </a:r>
            <a:r>
              <a:rPr lang="tr-TR" sz="6000" spc="40" dirty="0" err="1"/>
              <a:t>words</a:t>
            </a:r>
            <a:endParaRPr sz="6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466744"/>
            <a:ext cx="44735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5" dirty="0">
                <a:solidFill>
                  <a:srgbClr val="51A7F9"/>
                </a:solidFill>
                <a:latin typeface="Arial"/>
                <a:cs typeface="Arial"/>
              </a:rPr>
              <a:t>Thank</a:t>
            </a:r>
            <a:r>
              <a:rPr sz="7500" spc="-85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7500" dirty="0">
                <a:solidFill>
                  <a:srgbClr val="51A7F9"/>
                </a:solidFill>
                <a:latin typeface="Arial"/>
                <a:cs typeface="Arial"/>
              </a:rPr>
              <a:t>you</a:t>
            </a:r>
            <a:endParaRPr sz="7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5527043"/>
            <a:ext cx="6377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HBase </a:t>
            </a:r>
            <a:r>
              <a:rPr sz="6000" spc="80" dirty="0"/>
              <a:t>data</a:t>
            </a:r>
            <a:r>
              <a:rPr sz="6000" spc="-65" dirty="0"/>
              <a:t> </a:t>
            </a:r>
            <a:r>
              <a:rPr sz="6000" spc="65" dirty="0"/>
              <a:t>model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892048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  <a:tab pos="5147945" algn="l"/>
              </a:tabLst>
            </a:pPr>
            <a:r>
              <a:rPr sz="7500" spc="-5" dirty="0">
                <a:solidFill>
                  <a:srgbClr val="51A7F9"/>
                </a:solidFill>
              </a:rPr>
              <a:t>Data	model	overview</a:t>
            </a:r>
            <a:endParaRPr sz="7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6150" y="2152650"/>
          <a:ext cx="11099165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575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i="1" spc="-50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Table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organized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into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i="1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RowKey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Data stored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in rows; Rows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identified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RowKeys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i="1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Region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Rows are grouped in</a:t>
                      </a:r>
                      <a:r>
                        <a:rPr sz="1800" spc="-1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Regions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i="1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Column Family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Columns grouped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1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families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69850" marR="866775">
                        <a:lnSpc>
                          <a:spcPts val="2100"/>
                        </a:lnSpc>
                        <a:spcBef>
                          <a:spcPts val="570"/>
                        </a:spcBef>
                      </a:pPr>
                      <a:r>
                        <a:rPr sz="1800" b="1" i="1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sz="1800" b="1" i="1" spc="-40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Qualifier  (Column)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Indentifies the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column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i="1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Cell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569595">
                        <a:lnSpc>
                          <a:spcPct val="101899"/>
                        </a:lnSpc>
                        <a:spcBef>
                          <a:spcPts val="495"/>
                        </a:spcBef>
                      </a:pP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Combination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row </a:t>
                      </a:r>
                      <a:r>
                        <a:rPr sz="1800" spc="-3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key,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column </a:t>
                      </a:r>
                      <a:r>
                        <a:rPr sz="1800" spc="-2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family,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column,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timestamp; contains the 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i="1" spc="-25" dirty="0">
                          <a:solidFill>
                            <a:srgbClr val="313231"/>
                          </a:solidFill>
                          <a:latin typeface="Trebuchet MS"/>
                          <a:cs typeface="Trebuchet MS"/>
                        </a:rPr>
                        <a:t>Version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2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within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in cell versioned by version number </a:t>
                      </a:r>
                      <a:r>
                        <a:rPr sz="1800" dirty="0">
                          <a:solidFill>
                            <a:srgbClr val="313231"/>
                          </a:solidFill>
                          <a:latin typeface="Century Gothic"/>
                          <a:cs typeface="Century Gothic"/>
                        </a:rPr>
                        <a:t>→</a:t>
                      </a:r>
                      <a:r>
                        <a:rPr sz="1800" spc="5" dirty="0">
                          <a:solidFill>
                            <a:srgbClr val="313231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780795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</a:tabLst>
            </a:pPr>
            <a:r>
              <a:rPr sz="7500" spc="-5" dirty="0">
                <a:solidFill>
                  <a:srgbClr val="51A7F9"/>
                </a:solidFill>
              </a:rPr>
              <a:t>Data	model:</a:t>
            </a:r>
            <a:r>
              <a:rPr sz="7500" spc="-80" dirty="0">
                <a:solidFill>
                  <a:srgbClr val="51A7F9"/>
                </a:solidFill>
              </a:rPr>
              <a:t> </a:t>
            </a:r>
            <a:r>
              <a:rPr sz="7500" dirty="0">
                <a:solidFill>
                  <a:srgbClr val="51A7F9"/>
                </a:solidFill>
              </a:rPr>
              <a:t>Rows</a:t>
            </a:r>
            <a:endParaRPr sz="7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6150" y="2152650"/>
          <a:ext cx="10669266" cy="6476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8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5311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RowKey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7152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accounts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mobile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9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084ab67e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2333bbac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342bbecc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4345235b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565c4f8f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675555ab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9745c563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a89d3211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f091e589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313231"/>
                          </a:solidFill>
                          <a:latin typeface="Arial"/>
                          <a:cs typeface="Arial"/>
                        </a:rPr>
                        <a:t>VAL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54A0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6744"/>
            <a:ext cx="102965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</a:tabLst>
            </a:pPr>
            <a:r>
              <a:rPr sz="7500" spc="-5" dirty="0">
                <a:solidFill>
                  <a:srgbClr val="51A7F9"/>
                </a:solidFill>
              </a:rPr>
              <a:t>Data	model: </a:t>
            </a:r>
            <a:r>
              <a:rPr sz="7500" dirty="0">
                <a:solidFill>
                  <a:srgbClr val="51A7F9"/>
                </a:solidFill>
              </a:rPr>
              <a:t>Rows</a:t>
            </a:r>
            <a:r>
              <a:rPr sz="7500" spc="-60" dirty="0">
                <a:solidFill>
                  <a:srgbClr val="51A7F9"/>
                </a:solidFill>
              </a:rPr>
              <a:t> </a:t>
            </a:r>
            <a:r>
              <a:rPr sz="7500" spc="-5" dirty="0">
                <a:solidFill>
                  <a:srgbClr val="51A7F9"/>
                </a:solidFill>
              </a:rPr>
              <a:t>order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990600" y="1921516"/>
            <a:ext cx="8217534" cy="659003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3550" spc="-45" dirty="0">
                <a:latin typeface="Arial"/>
                <a:cs typeface="Arial"/>
              </a:rPr>
              <a:t>Rows </a:t>
            </a:r>
            <a:r>
              <a:rPr sz="3550" spc="-20" dirty="0">
                <a:latin typeface="Arial"/>
                <a:cs typeface="Arial"/>
              </a:rPr>
              <a:t>are </a:t>
            </a:r>
            <a:r>
              <a:rPr sz="3550" spc="45" dirty="0">
                <a:latin typeface="Arial"/>
                <a:cs typeface="Arial"/>
              </a:rPr>
              <a:t>sorted </a:t>
            </a:r>
            <a:r>
              <a:rPr sz="3550" dirty="0">
                <a:latin typeface="Arial"/>
                <a:cs typeface="Arial"/>
              </a:rPr>
              <a:t>in </a:t>
            </a:r>
            <a:r>
              <a:rPr sz="3550" spc="55" dirty="0">
                <a:latin typeface="Arial"/>
                <a:cs typeface="Arial"/>
              </a:rPr>
              <a:t>lexicographical</a:t>
            </a:r>
            <a:r>
              <a:rPr sz="3550" spc="45" dirty="0">
                <a:latin typeface="Arial"/>
                <a:cs typeface="Arial"/>
              </a:rPr>
              <a:t> </a:t>
            </a:r>
            <a:r>
              <a:rPr sz="3550" spc="30" dirty="0">
                <a:latin typeface="Arial"/>
                <a:cs typeface="Arial"/>
              </a:rPr>
              <a:t>order</a:t>
            </a:r>
            <a:endParaRPr sz="3550">
              <a:latin typeface="Arial"/>
              <a:cs typeface="Arial"/>
            </a:endParaRPr>
          </a:p>
          <a:p>
            <a:pPr marL="469900" marR="6515734">
              <a:lnSpc>
                <a:spcPct val="121700"/>
              </a:lnSpc>
              <a:spcBef>
                <a:spcPts val="565"/>
              </a:spcBef>
            </a:pPr>
            <a:r>
              <a:rPr sz="3450" i="1" spc="95" dirty="0">
                <a:solidFill>
                  <a:srgbClr val="313231"/>
                </a:solidFill>
                <a:latin typeface="Arial"/>
                <a:cs typeface="Arial"/>
              </a:rPr>
              <a:t>+bill  </a:t>
            </a:r>
            <a:r>
              <a:rPr sz="3450" i="1" spc="5" dirty="0">
                <a:solidFill>
                  <a:srgbClr val="313231"/>
                </a:solidFill>
                <a:latin typeface="Arial"/>
                <a:cs typeface="Arial"/>
              </a:rPr>
              <a:t>04523</a:t>
            </a:r>
            <a:endParaRPr sz="34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sz="3450" i="1" spc="5" dirty="0">
                <a:solidFill>
                  <a:srgbClr val="313231"/>
                </a:solidFill>
                <a:latin typeface="Arial"/>
                <a:cs typeface="Arial"/>
              </a:rPr>
              <a:t>10942</a:t>
            </a:r>
            <a:endParaRPr sz="34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sz="3450" i="1" spc="5" dirty="0">
                <a:solidFill>
                  <a:srgbClr val="313231"/>
                </a:solidFill>
                <a:latin typeface="Arial"/>
                <a:cs typeface="Arial"/>
              </a:rPr>
              <a:t>53205</a:t>
            </a:r>
            <a:endParaRPr sz="3450">
              <a:latin typeface="Arial"/>
              <a:cs typeface="Arial"/>
            </a:endParaRPr>
          </a:p>
          <a:p>
            <a:pPr marL="469900" marR="6687184">
              <a:lnSpc>
                <a:spcPct val="121700"/>
              </a:lnSpc>
            </a:pPr>
            <a:r>
              <a:rPr sz="3450" i="1" spc="-45" dirty="0">
                <a:solidFill>
                  <a:srgbClr val="313231"/>
                </a:solidFill>
                <a:latin typeface="Arial"/>
                <a:cs typeface="Arial"/>
              </a:rPr>
              <a:t>_tim  </a:t>
            </a:r>
            <a:r>
              <a:rPr sz="3450" i="1" spc="55" dirty="0">
                <a:solidFill>
                  <a:srgbClr val="313231"/>
                </a:solidFill>
                <a:latin typeface="Arial"/>
                <a:cs typeface="Arial"/>
              </a:rPr>
              <a:t>andy  </a:t>
            </a:r>
            <a:r>
              <a:rPr sz="3450" i="1" spc="5" dirty="0">
                <a:solidFill>
                  <a:srgbClr val="313231"/>
                </a:solidFill>
                <a:latin typeface="Arial"/>
                <a:cs typeface="Arial"/>
              </a:rPr>
              <a:t>josh  steve  </a:t>
            </a:r>
            <a:r>
              <a:rPr sz="3450" i="1" dirty="0">
                <a:solidFill>
                  <a:srgbClr val="313231"/>
                </a:solidFill>
                <a:latin typeface="Arial"/>
                <a:cs typeface="Arial"/>
              </a:rPr>
              <a:t>will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794000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50800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319" y="833120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1632</Words>
  <Application>Microsoft Office PowerPoint</Application>
  <PresentationFormat>Custom</PresentationFormat>
  <Paragraphs>643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Century Gothic</vt:lpstr>
      <vt:lpstr>Courier New</vt:lpstr>
      <vt:lpstr>Times New Roman</vt:lpstr>
      <vt:lpstr>Trebuchet MS</vt:lpstr>
      <vt:lpstr>Wingdings</vt:lpstr>
      <vt:lpstr>Office Theme</vt:lpstr>
      <vt:lpstr>       HBase</vt:lpstr>
      <vt:lpstr>Agenda</vt:lpstr>
      <vt:lpstr>What is Apache HBase?</vt:lpstr>
      <vt:lpstr>Apache HBase is</vt:lpstr>
      <vt:lpstr>Use cases</vt:lpstr>
      <vt:lpstr>HBase data model</vt:lpstr>
      <vt:lpstr>Data model overview</vt:lpstr>
      <vt:lpstr>Data model: Rows</vt:lpstr>
      <vt:lpstr>Data model: Rows order</vt:lpstr>
      <vt:lpstr>Data model: Regions</vt:lpstr>
      <vt:lpstr>Data model: Column Family</vt:lpstr>
      <vt:lpstr>Data model: Column Family</vt:lpstr>
      <vt:lpstr>Data model: Columns</vt:lpstr>
      <vt:lpstr>Data model: Cells</vt:lpstr>
      <vt:lpstr>Data model: Cells</vt:lpstr>
      <vt:lpstr>Data model: Versions</vt:lpstr>
      <vt:lpstr>CRUD Operations</vt:lpstr>
      <vt:lpstr>Create table</vt:lpstr>
      <vt:lpstr>Insert/Update</vt:lpstr>
      <vt:lpstr>Read</vt:lpstr>
      <vt:lpstr>Delete</vt:lpstr>
      <vt:lpstr>Useful commands</vt:lpstr>
      <vt:lpstr>HBase Architecture</vt:lpstr>
      <vt:lpstr>HBase Architecture</vt:lpstr>
      <vt:lpstr>HBase Architecture</vt:lpstr>
      <vt:lpstr>PowerPoint Presentation</vt:lpstr>
      <vt:lpstr>PowerPoint Presentation</vt:lpstr>
      <vt:lpstr>PowerPoint Presentation</vt:lpstr>
      <vt:lpstr>HBase Write Steps (1)e Steps (1)</vt:lpstr>
      <vt:lpstr>HBase Write Steps (2)e Steps (2)</vt:lpstr>
      <vt:lpstr>HBase MemStore MemStore</vt:lpstr>
      <vt:lpstr>PowerPoint Presentation</vt:lpstr>
      <vt:lpstr>PowerPoint Presentation</vt:lpstr>
      <vt:lpstr>PowerPoint Presentation</vt:lpstr>
      <vt:lpstr>Data write and fault tolerance</vt:lpstr>
      <vt:lpstr>Region split</vt:lpstr>
      <vt:lpstr>Region load balancing</vt:lpstr>
      <vt:lpstr>Web console</vt:lpstr>
      <vt:lpstr>HBase Schema Design</vt:lpstr>
      <vt:lpstr>Elements of Schema Design</vt:lpstr>
      <vt:lpstr>Column Families determination</vt:lpstr>
      <vt:lpstr>RowKey design</vt:lpstr>
      <vt:lpstr>Columns and Versions usage</vt:lpstr>
      <vt:lpstr>Tall-Narrow Vs. Flat-Wide Tables</vt:lpstr>
      <vt:lpstr>Column Families properties</vt:lpstr>
      <vt:lpstr>HBase Java API</vt:lpstr>
      <vt:lpstr>API: All the things</vt:lpstr>
      <vt:lpstr>Client</vt:lpstr>
      <vt:lpstr>Let’s see the code</vt:lpstr>
      <vt:lpstr>Performance: Client reads</vt:lpstr>
      <vt:lpstr>Performance: Client writes</vt:lpstr>
      <vt:lpstr>The last few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HBase</dc:title>
  <cp:lastModifiedBy>HABIP HAKAN ISLER</cp:lastModifiedBy>
  <cp:revision>6</cp:revision>
  <dcterms:created xsi:type="dcterms:W3CDTF">2020-12-03T12:29:10Z</dcterms:created>
  <dcterms:modified xsi:type="dcterms:W3CDTF">2020-12-03T13:33:51Z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8a8152d7-e9b0-4e8b-8093-95c9f7c5b94a</vt:lpwstr>
  </property>
  <property fmtid="{D5CDD505-2E9C-101B-9397-08002B2CF9AE}" pid="3" name="TURKCELLCLASSIFICATION">
    <vt:lpwstr>TURKCELL DAHİLİ</vt:lpwstr>
  </property>
</Properties>
</file>