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4"/>
    <p:sldMasterId id="2147483671" r:id="rId5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2" r:id="rId11"/>
    <p:sldId id="270" r:id="rId12"/>
    <p:sldId id="264" r:id="rId13"/>
    <p:sldId id="265" r:id="rId14"/>
    <p:sldId id="266" r:id="rId15"/>
    <p:sldId id="486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91986A-05FD-46E6-9B00-8EF1B0C2C644}">
  <a:tblStyle styleId="{9391986A-05FD-46E6-9B00-8EF1B0C2C64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AECE6"/>
          </a:solidFill>
        </a:fill>
      </a:tcStyle>
    </a:wholeTbl>
    <a:band1H>
      <a:tcTxStyle/>
      <a:tcStyle>
        <a:tcBdr/>
        <a:fill>
          <a:solidFill>
            <a:srgbClr val="F5D8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5D8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9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8bec4be01_2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48bec4be01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8bec4be01_2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248bec4be01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8bec4be01_2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248bec4be01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8bec4be01_2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248bec4be01_2_1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248bec4be01_2_1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8bec4be0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248bec4be01_0_1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248bec4be01_0_1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48bec4be01_2_1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248bec4be01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48bec4be01_2_2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g248bec4be01_2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48bec4be01_2_2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g248bec4be01_2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48bec4be01_2_2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248bec4be01_2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822960" y="1604924"/>
            <a:ext cx="7543800" cy="1638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  <a:defRPr sz="6000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825038" y="3341715"/>
            <a:ext cx="7543800" cy="318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905743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000"/>
              <a:buFont typeface="Calibri"/>
              <a:buNone/>
              <a:defRPr sz="5000" b="0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76" name="Google Shape;76;p15"/>
          <p:cNvCxnSpPr/>
          <p:nvPr/>
        </p:nvCxnSpPr>
        <p:spPr>
          <a:xfrm>
            <a:off x="905743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822960" y="762872"/>
            <a:ext cx="7543800" cy="54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138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sp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822959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sp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2"/>
          </p:nvPr>
        </p:nvSpPr>
        <p:spPr>
          <a:xfrm>
            <a:off x="4663440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sp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2"/>
          </p:nvPr>
        </p:nvSpPr>
        <p:spPr>
          <a:xfrm>
            <a:off x="82296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sp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320" cy="55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4"/>
          </p:nvPr>
        </p:nvSpPr>
        <p:spPr>
          <a:xfrm>
            <a:off x="466344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sp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822960" y="762872"/>
            <a:ext cx="7543800" cy="54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600450" y="548640"/>
            <a:ext cx="486918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sp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2"/>
          </p:nvPr>
        </p:nvSpPr>
        <p:spPr>
          <a:xfrm>
            <a:off x="342900" y="2194560"/>
            <a:ext cx="2400300" cy="253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dt" idx="10"/>
          </p:nvPr>
        </p:nvSpPr>
        <p:spPr>
          <a:xfrm>
            <a:off x="349134" y="4844839"/>
            <a:ext cx="19638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ftr" idx="11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11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23" name="Google Shape;123;p22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1" y="0"/>
            <a:ext cx="9143989" cy="368630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822960" y="4430267"/>
            <a:ext cx="7584948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822960" y="762872"/>
            <a:ext cx="7543800" cy="54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 rot="5400000">
            <a:off x="3903902" y="-1696641"/>
            <a:ext cx="1381917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0" rIns="34275" bIns="0" anchor="t" anchorCtr="0">
            <a:sp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 rot="5400000">
            <a:off x="5370480" y="1484279"/>
            <a:ext cx="4318066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 rot="5400000">
            <a:off x="1369979" y="-430246"/>
            <a:ext cx="4318067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0" rIns="34275" bIns="0" anchor="t" anchorCtr="0">
            <a:sp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822960" y="762872"/>
            <a:ext cx="7543800" cy="54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138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sp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 "/>
              <a:defRPr sz="2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895149" y="1303384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ctrTitle"/>
          </p:nvPr>
        </p:nvSpPr>
        <p:spPr>
          <a:xfrm>
            <a:off x="822960" y="1761890"/>
            <a:ext cx="7543800" cy="148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Calibri"/>
              <a:buNone/>
            </a:pPr>
            <a:r>
              <a:rPr lang="en-GB" sz="5400"/>
              <a:t>BT2102</a:t>
            </a:r>
            <a:br>
              <a:rPr lang="en-GB" sz="5400"/>
            </a:br>
            <a:r>
              <a:rPr lang="en-GB" sz="5400"/>
              <a:t>ASSIGNMENT 1A</a:t>
            </a:r>
            <a:endParaRPr sz="5400"/>
          </a:p>
        </p:txBody>
      </p:sp>
      <p:sp>
        <p:nvSpPr>
          <p:cNvPr id="147" name="Google Shape;147;p25"/>
          <p:cNvSpPr txBox="1">
            <a:spLocks noGrp="1"/>
          </p:cNvSpPr>
          <p:nvPr>
            <p:ph type="subTitle" idx="1"/>
          </p:nvPr>
        </p:nvSpPr>
        <p:spPr>
          <a:xfrm>
            <a:off x="825038" y="3341714"/>
            <a:ext cx="7543800" cy="139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NAME: TO BAO CHAU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STUDENT NUMBER: A0276224E</a:t>
            </a:r>
            <a:endParaRPr dirty="0"/>
          </a:p>
        </p:txBody>
      </p:sp>
      <p:sp>
        <p:nvSpPr>
          <p:cNvPr id="148" name="Google Shape;148;p2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5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000"/>
              <a:buFont typeface="Calibri"/>
              <a:buNone/>
            </a:pPr>
            <a:r>
              <a:rPr lang="en-GB" cap="none"/>
              <a:t>FINAL LOGICAL DATA MODEL</a:t>
            </a:r>
            <a:endParaRPr cap="none"/>
          </a:p>
        </p:txBody>
      </p:sp>
      <p:sp>
        <p:nvSpPr>
          <p:cNvPr id="381" name="Google Shape;381;p35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82" name="Google Shape;382;p3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459" y="107577"/>
            <a:ext cx="7543800" cy="544283"/>
          </a:xfrm>
        </p:spPr>
        <p:txBody>
          <a:bodyPr/>
          <a:lstStyle/>
          <a:p>
            <a:r>
              <a:rPr lang="en-US" dirty="0"/>
              <a:t>The Final Logical Data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E38E-3DE3-4A67-888E-10F6BC698063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D4332FD4-98FF-470B-9AB7-14FDF4A3A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299290"/>
              </p:ext>
            </p:extLst>
          </p:nvPr>
        </p:nvGraphicFramePr>
        <p:xfrm>
          <a:off x="383241" y="751691"/>
          <a:ext cx="7737010" cy="52044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919818">
                  <a:extLst>
                    <a:ext uri="{9D8B030D-6E8A-4147-A177-3AD203B41FA5}">
                      <a16:colId xmlns:a16="http://schemas.microsoft.com/office/drawing/2014/main" val="2457525330"/>
                    </a:ext>
                  </a:extLst>
                </a:gridCol>
                <a:gridCol w="3817192">
                  <a:extLst>
                    <a:ext uri="{9D8B030D-6E8A-4147-A177-3AD203B41FA5}">
                      <a16:colId xmlns:a16="http://schemas.microsoft.com/office/drawing/2014/main" val="2960512209"/>
                    </a:ext>
                  </a:extLst>
                </a:gridCol>
              </a:tblGrid>
              <a:tr h="550461">
                <a:tc>
                  <a:txBody>
                    <a:bodyPr/>
                    <a:lstStyle/>
                    <a:p>
                      <a:r>
                        <a:rPr lang="en-US" sz="1100" b="0" cap="all" baseline="0" dirty="0">
                          <a:solidFill>
                            <a:srgbClr val="00B0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LIBRARYBOOK </a:t>
                      </a:r>
                      <a:r>
                        <a:rPr lang="en-US" sz="1100" b="0" cap="all" baseline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100" b="0" u="none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AccessionNo</a:t>
                      </a:r>
                      <a:r>
                        <a:rPr lang="en-US" sz="1100" b="0" u="none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100" b="0" u="none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CopyNo</a:t>
                      </a:r>
                      <a:r>
                        <a:rPr lang="en-US" sz="1100" b="0" u="none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100" b="0" u="none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CatalogueNo</a:t>
                      </a:r>
                      <a:r>
                        <a:rPr lang="en-US" sz="1100" b="0" cap="all" baseline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Primary Key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AccessionNo</a:t>
                      </a:r>
                      <a:endParaRPr lang="en-US" sz="1100" b="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Foreign Key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CatalogueNo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references Catalogue(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CatalogueNo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b="0" cap="all" baseline="0" dirty="0">
                          <a:solidFill>
                            <a:srgbClr val="00B0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CATALOGUE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US" sz="1100" b="0" u="none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CatalogueNo</a:t>
                      </a:r>
                      <a:r>
                        <a:rPr lang="en-US" sz="1100" b="0" u="none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Title, ISBN, Publisher, </a:t>
                      </a:r>
                      <a:r>
                        <a:rPr lang="en-US" sz="1100" b="0" u="none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PublicationYear</a:t>
                      </a:r>
                      <a:r>
                        <a:rPr lang="en-US" sz="1100" b="0" u="none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Primary Key 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CatalogueNo</a:t>
                      </a:r>
                      <a:endParaRPr lang="en-US" sz="1100" b="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76536721"/>
                  </a:ext>
                </a:extLst>
              </a:tr>
              <a:tr h="550461">
                <a:tc>
                  <a:txBody>
                    <a:bodyPr/>
                    <a:lstStyle/>
                    <a:p>
                      <a:r>
                        <a:rPr lang="en-US" sz="1100" b="0" cap="all" baseline="0" dirty="0">
                          <a:solidFill>
                            <a:srgbClr val="00B0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AUTHOR </a:t>
                      </a:r>
                      <a:r>
                        <a:rPr lang="en-US" sz="1100" b="0" cap="all" baseline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100" u="none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CatalogueNo</a:t>
                      </a:r>
                      <a:r>
                        <a:rPr lang="en-US" sz="1100" u="none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100" u="none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AuthorName</a:t>
                      </a:r>
                      <a:r>
                        <a:rPr lang="en-US" sz="1100" b="0" u="none" cap="all" baseline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Primary Key </a:t>
                      </a:r>
                      <a:r>
                        <a:rPr lang="en-US" sz="1100" u="none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CatalogueNo</a:t>
                      </a:r>
                      <a:r>
                        <a:rPr lang="en-US" sz="1100" u="none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100" u="none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AuthorName</a:t>
                      </a:r>
                      <a:endParaRPr lang="en-US" sz="1100" b="0" u="none" cap="all" baseline="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b="1" cap="all" baseline="0" dirty="0" err="1">
                          <a:solidFill>
                            <a:srgbClr val="00B0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mEMBER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US" sz="1100" u="none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MemberID</a:t>
                      </a:r>
                      <a:r>
                        <a:rPr lang="en-US" sz="1100" u="none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FirstName, </a:t>
                      </a:r>
                      <a:r>
                        <a:rPr lang="en-US" sz="1100" u="none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MiddleName</a:t>
                      </a:r>
                      <a:r>
                        <a:rPr lang="en-US" sz="1100" u="none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100" u="none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LastName</a:t>
                      </a:r>
                      <a:r>
                        <a:rPr lang="en-US" sz="1100" u="none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Faculty, Email, Type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br>
                        <a:rPr lang="en-US" sz="11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Primary Key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MemberID</a:t>
                      </a:r>
                      <a:endParaRPr lang="en-US" sz="1100" b="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3399754"/>
                  </a:ext>
                </a:extLst>
              </a:tr>
              <a:tr h="5504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cap="all" baseline="0" dirty="0">
                          <a:solidFill>
                            <a:srgbClr val="00B0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PHONENO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MemberID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PhoneNo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100" b="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Primary Key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MemberID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PhoneNo</a:t>
                      </a:r>
                      <a:endParaRPr lang="en-US" sz="1100" b="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SG" sz="1100" b="0" cap="all" baseline="0" dirty="0">
                          <a:solidFill>
                            <a:srgbClr val="00B0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PAYMENT </a:t>
                      </a:r>
                      <a:r>
                        <a:rPr lang="en-SG" sz="11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100" u="none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PaymentID</a:t>
                      </a:r>
                      <a:r>
                        <a:rPr lang="en-US" sz="1100" u="none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Amount, </a:t>
                      </a:r>
                      <a:r>
                        <a:rPr lang="en-US" sz="1100" u="none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PaymentDate</a:t>
                      </a:r>
                      <a:r>
                        <a:rPr lang="en-US" sz="1100" u="none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100" u="none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MemberID</a:t>
                      </a:r>
                      <a:r>
                        <a:rPr lang="en-SG" sz="11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Primary Key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PaymentID</a:t>
                      </a:r>
                      <a:endParaRPr lang="en-US" sz="1100" b="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Foreign Key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MemberID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references Member(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MemberID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52938613"/>
                  </a:ext>
                </a:extLst>
              </a:tr>
              <a:tr h="10348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cap="all" baseline="0" dirty="0">
                          <a:solidFill>
                            <a:srgbClr val="00B0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Fine </a:t>
                      </a:r>
                      <a:r>
                        <a:rPr lang="en-US" sz="1100" b="0" u="none" cap="all" baseline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100" u="none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AccessionNo</a:t>
                      </a:r>
                      <a:r>
                        <a:rPr lang="en-US" sz="1100" u="none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100" u="none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MemberID</a:t>
                      </a:r>
                      <a:r>
                        <a:rPr lang="en-US" sz="1100" u="none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100" u="none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BorrowDate</a:t>
                      </a:r>
                      <a:r>
                        <a:rPr lang="en-US" sz="1100" u="none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100" u="none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ReturnDate</a:t>
                      </a:r>
                      <a:r>
                        <a:rPr lang="en-US" sz="1100" u="none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100" u="none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PaymentID</a:t>
                      </a:r>
                      <a:r>
                        <a:rPr lang="en-US" sz="1100" b="0" cap="all" baseline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Primary Key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AccessionNo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MemberID</a:t>
                      </a:r>
                      <a:endParaRPr lang="en-US" sz="1100" b="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Foreign Key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MemberID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references Member(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MemberID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Foreign Key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AccessionNo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references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LibraryBook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AccessionNo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Foreign Key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PaymentID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references Payment(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PaymentID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cap="all" baseline="0" dirty="0" err="1">
                          <a:solidFill>
                            <a:srgbClr val="00B0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Bookloan</a:t>
                      </a:r>
                      <a:r>
                        <a:rPr lang="en-US" sz="1100" b="0" u="none" cap="all" baseline="0" dirty="0">
                          <a:solidFill>
                            <a:srgbClr val="00B0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00" b="0" u="none" cap="all" baseline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100" u="none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AccessionNo</a:t>
                      </a:r>
                      <a:r>
                        <a:rPr lang="en-US" sz="1100" u="none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100" u="none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MemberID</a:t>
                      </a:r>
                      <a:r>
                        <a:rPr lang="en-US" sz="1100" u="none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100" u="none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BorrowDate</a:t>
                      </a:r>
                      <a:r>
                        <a:rPr lang="en-US" sz="1100" u="none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100" u="none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ReturnDate</a:t>
                      </a:r>
                      <a:r>
                        <a:rPr lang="en-US" sz="1100" b="0" u="none" cap="all" baseline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Primary Key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AccessionNo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MemberID</a:t>
                      </a:r>
                      <a:endParaRPr lang="en-US" sz="1100" b="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Foreign Key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MemberID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references Member(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MemberID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Foreign Key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AccessionNo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references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LibraryBook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AccessionNo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39594807"/>
                  </a:ext>
                </a:extLst>
              </a:tr>
              <a:tr h="1680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cap="all" baseline="0" dirty="0" err="1">
                          <a:solidFill>
                            <a:srgbClr val="00B0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Bookreservation</a:t>
                      </a:r>
                      <a:r>
                        <a:rPr lang="en-US" sz="1100" b="0" u="none" cap="all" baseline="0" dirty="0">
                          <a:solidFill>
                            <a:srgbClr val="00B0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00" b="0" u="none" cap="all" baseline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100" u="none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AccessionNo</a:t>
                      </a:r>
                      <a:r>
                        <a:rPr lang="en-US" sz="1100" u="none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100" u="none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MemberID</a:t>
                      </a:r>
                      <a:r>
                        <a:rPr lang="en-US" sz="1100" u="none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Title, </a:t>
                      </a:r>
                      <a:r>
                        <a:rPr lang="en-US" sz="1100" u="none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MemberName</a:t>
                      </a:r>
                      <a:r>
                        <a:rPr lang="en-US" sz="1100" u="none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100" u="none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CopyNumber</a:t>
                      </a:r>
                      <a:r>
                        <a:rPr lang="en-US" sz="1100" b="0" u="none" cap="all" baseline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Primary Key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AccessionNo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MemberID</a:t>
                      </a:r>
                      <a:endParaRPr lang="en-US" sz="1100" b="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Foreign Key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MemberID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references Member(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MemberID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Foreign Key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AccessionNo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references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LibraryBook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AccessionNo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Foreign Key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MemberName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references Member(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MemberName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Foreign Key 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Title references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LibraryBook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(Title)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Foreign Key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CopyNumber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references 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LibraryBook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100" b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CopyNumber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13135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45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000"/>
              <a:buFont typeface="Calibri"/>
              <a:buNone/>
            </a:pPr>
            <a:r>
              <a:rPr lang="en-GB" cap="none"/>
              <a:t>FINAL ENTITIES</a:t>
            </a:r>
            <a:br>
              <a:rPr lang="en-GB" cap="none"/>
            </a:br>
            <a:r>
              <a:rPr lang="en-GB" cap="none"/>
              <a:t>AND ATTRIBUTES</a:t>
            </a:r>
            <a:endParaRPr cap="none"/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822960" y="758737"/>
            <a:ext cx="7543800" cy="54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GB"/>
              <a:t>Final Entities and Attributes Identified</a:t>
            </a:r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sp>
        <p:nvSpPr>
          <p:cNvPr id="162" name="Google Shape;162;p27"/>
          <p:cNvSpPr txBox="1"/>
          <p:nvPr/>
        </p:nvSpPr>
        <p:spPr>
          <a:xfrm>
            <a:off x="822960" y="1415474"/>
            <a:ext cx="2933400" cy="1701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spAutoFit/>
          </a:bodyPr>
          <a:lstStyle/>
          <a:p>
            <a:pPr marL="63500" marR="0" lvl="0" indent="-133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 "/>
            </a:pPr>
            <a:r>
              <a:rPr lang="en-GB" sz="21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Strong entities:</a:t>
            </a:r>
            <a:endParaRPr sz="1100" dirty="0"/>
          </a:p>
          <a:p>
            <a:pPr marL="292100" marR="0" lvl="1" indent="-1397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dirty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Library Book</a:t>
            </a:r>
          </a:p>
          <a:p>
            <a:pPr marL="292100" marR="0" lvl="1" indent="-1397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dirty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Library Member</a:t>
            </a:r>
          </a:p>
          <a:p>
            <a:pPr marL="292100" marR="0" lvl="1" indent="-1397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dirty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Payment</a:t>
            </a:r>
          </a:p>
          <a:p>
            <a:pPr marL="292100" marR="0" lvl="1" indent="-1397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dirty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Catalogue</a:t>
            </a:r>
          </a:p>
          <a:p>
            <a:pPr marL="292100" marR="0" lvl="1" indent="-1397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endParaRPr sz="1100" dirty="0"/>
          </a:p>
        </p:txBody>
      </p:sp>
      <p:sp>
        <p:nvSpPr>
          <p:cNvPr id="163" name="Google Shape;163;p27"/>
          <p:cNvSpPr txBox="1"/>
          <p:nvPr/>
        </p:nvSpPr>
        <p:spPr>
          <a:xfrm>
            <a:off x="5104480" y="1415474"/>
            <a:ext cx="2933400" cy="1511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spAutoFit/>
          </a:bodyPr>
          <a:lstStyle/>
          <a:p>
            <a:pPr marL="63500" marR="0" lvl="0" indent="-133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 "/>
            </a:pPr>
            <a:r>
              <a:rPr lang="en-GB" sz="21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Weak entities:</a:t>
            </a: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2100" lvl="1" indent="-1397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Book Loan</a:t>
            </a:r>
          </a:p>
          <a:p>
            <a:pPr marL="292100" lvl="1" indent="-1397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Book Reservation</a:t>
            </a:r>
          </a:p>
          <a:p>
            <a:pPr marL="292100" lvl="1" indent="-1397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Fine</a:t>
            </a: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Google Shape;169;p28"/>
          <p:cNvCxnSpPr>
            <a:cxnSpLocks/>
            <a:stCxn id="194" idx="5"/>
            <a:endCxn id="193" idx="0"/>
          </p:cNvCxnSpPr>
          <p:nvPr/>
        </p:nvCxnSpPr>
        <p:spPr>
          <a:xfrm>
            <a:off x="7125111" y="1177287"/>
            <a:ext cx="1272725" cy="326745"/>
          </a:xfrm>
          <a:prstGeom prst="straightConnector1">
            <a:avLst/>
          </a:prstGeom>
          <a:noFill/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71" name="Google Shape;171;p2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cxnSp>
        <p:nvCxnSpPr>
          <p:cNvPr id="176" name="Google Shape;176;p28"/>
          <p:cNvCxnSpPr>
            <a:cxnSpLocks/>
            <a:stCxn id="182" idx="1"/>
            <a:endCxn id="178" idx="6"/>
          </p:cNvCxnSpPr>
          <p:nvPr/>
        </p:nvCxnSpPr>
        <p:spPr>
          <a:xfrm flipH="1">
            <a:off x="1072699" y="278973"/>
            <a:ext cx="129969" cy="179330"/>
          </a:xfrm>
          <a:prstGeom prst="straightConnector1">
            <a:avLst/>
          </a:prstGeom>
          <a:noFill/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77" name="Google Shape;177;p28"/>
          <p:cNvCxnSpPr>
            <a:cxnSpLocks/>
            <a:stCxn id="182" idx="1"/>
            <a:endCxn id="179" idx="6"/>
          </p:cNvCxnSpPr>
          <p:nvPr/>
        </p:nvCxnSpPr>
        <p:spPr>
          <a:xfrm>
            <a:off x="1202668" y="278973"/>
            <a:ext cx="68904" cy="990433"/>
          </a:xfrm>
          <a:prstGeom prst="straightConnector1">
            <a:avLst/>
          </a:prstGeom>
          <a:noFill/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78" name="Google Shape;178;p28"/>
          <p:cNvSpPr/>
          <p:nvPr/>
        </p:nvSpPr>
        <p:spPr>
          <a:xfrm>
            <a:off x="250099" y="247253"/>
            <a:ext cx="822600" cy="422100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CopyNo</a:t>
            </a:r>
            <a:endParaRPr sz="1100" dirty="0"/>
          </a:p>
        </p:txBody>
      </p:sp>
      <p:sp>
        <p:nvSpPr>
          <p:cNvPr id="179" name="Google Shape;179;p28"/>
          <p:cNvSpPr/>
          <p:nvPr/>
        </p:nvSpPr>
        <p:spPr>
          <a:xfrm>
            <a:off x="67236" y="938612"/>
            <a:ext cx="1204336" cy="661587"/>
          </a:xfrm>
          <a:prstGeom prst="ellipse">
            <a:avLst/>
          </a:prstGeom>
          <a:solidFill>
            <a:srgbClr val="F4DBD0"/>
          </a:solidFill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 dirty="0" err="1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AccessionNo</a:t>
            </a:r>
            <a:endParaRPr sz="1100" dirty="0"/>
          </a:p>
        </p:txBody>
      </p:sp>
      <p:sp>
        <p:nvSpPr>
          <p:cNvPr id="182" name="Google Shape;182;p28"/>
          <p:cNvSpPr/>
          <p:nvPr/>
        </p:nvSpPr>
        <p:spPr>
          <a:xfrm>
            <a:off x="1202668" y="109173"/>
            <a:ext cx="1147800" cy="339600"/>
          </a:xfrm>
          <a:prstGeom prst="rect">
            <a:avLst/>
          </a:prstGeom>
          <a:solidFill>
            <a:srgbClr val="92D050"/>
          </a:solidFill>
          <a:ln w="28575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Library Book</a:t>
            </a:r>
            <a:endParaRPr sz="1100" dirty="0"/>
          </a:p>
        </p:txBody>
      </p:sp>
      <p:cxnSp>
        <p:nvCxnSpPr>
          <p:cNvPr id="183" name="Google Shape;183;p28"/>
          <p:cNvCxnSpPr>
            <a:cxnSpLocks/>
            <a:stCxn id="198" idx="3"/>
            <a:endCxn id="184" idx="2"/>
          </p:cNvCxnSpPr>
          <p:nvPr/>
        </p:nvCxnSpPr>
        <p:spPr>
          <a:xfrm flipV="1">
            <a:off x="6268438" y="399396"/>
            <a:ext cx="908512" cy="1379"/>
          </a:xfrm>
          <a:prstGeom prst="straightConnector1">
            <a:avLst/>
          </a:prstGeom>
          <a:noFill/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84" name="Google Shape;184;p28"/>
          <p:cNvSpPr/>
          <p:nvPr/>
        </p:nvSpPr>
        <p:spPr>
          <a:xfrm>
            <a:off x="7176950" y="117519"/>
            <a:ext cx="983999" cy="563753"/>
          </a:xfrm>
          <a:prstGeom prst="ellipse">
            <a:avLst/>
          </a:prstGeom>
          <a:solidFill>
            <a:srgbClr val="F4DBD0"/>
          </a:solidFill>
          <a:ln w="28575" cap="flat" cmpd="sng">
            <a:solidFill>
              <a:srgbClr val="7F7F7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MemberID</a:t>
            </a:r>
            <a:endParaRPr sz="1100" dirty="0"/>
          </a:p>
        </p:txBody>
      </p:sp>
      <p:sp>
        <p:nvSpPr>
          <p:cNvPr id="185" name="Google Shape;185;p28"/>
          <p:cNvSpPr/>
          <p:nvPr/>
        </p:nvSpPr>
        <p:spPr>
          <a:xfrm>
            <a:off x="5677034" y="1266188"/>
            <a:ext cx="984000" cy="4344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7F7F7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Faculty</a:t>
            </a:r>
            <a:endParaRPr sz="1100" dirty="0"/>
          </a:p>
        </p:txBody>
      </p:sp>
      <p:cxnSp>
        <p:nvCxnSpPr>
          <p:cNvPr id="191" name="Google Shape;191;p28"/>
          <p:cNvCxnSpPr>
            <a:cxnSpLocks/>
            <a:stCxn id="194" idx="4"/>
            <a:endCxn id="192" idx="2"/>
          </p:cNvCxnSpPr>
          <p:nvPr/>
        </p:nvCxnSpPr>
        <p:spPr>
          <a:xfrm>
            <a:off x="6777214" y="1240903"/>
            <a:ext cx="1192579" cy="1000785"/>
          </a:xfrm>
          <a:prstGeom prst="straightConnector1">
            <a:avLst/>
          </a:prstGeom>
          <a:noFill/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92" name="Google Shape;192;p28"/>
          <p:cNvSpPr/>
          <p:nvPr/>
        </p:nvSpPr>
        <p:spPr>
          <a:xfrm>
            <a:off x="7969793" y="2024488"/>
            <a:ext cx="972058" cy="434400"/>
          </a:xfrm>
          <a:prstGeom prst="ellipse">
            <a:avLst/>
          </a:prstGeom>
          <a:solidFill>
            <a:schemeClr val="tx2"/>
          </a:solidFill>
          <a:ln w="28575" cap="flat" cmpd="sng">
            <a:solidFill>
              <a:srgbClr val="7F7F7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LastName</a:t>
            </a:r>
            <a:endParaRPr sz="1100" dirty="0"/>
          </a:p>
        </p:txBody>
      </p:sp>
      <p:sp>
        <p:nvSpPr>
          <p:cNvPr id="193" name="Google Shape;193;p28"/>
          <p:cNvSpPr/>
          <p:nvPr/>
        </p:nvSpPr>
        <p:spPr>
          <a:xfrm>
            <a:off x="7905836" y="1504032"/>
            <a:ext cx="984000" cy="434400"/>
          </a:xfrm>
          <a:prstGeom prst="ellipse">
            <a:avLst/>
          </a:prstGeom>
          <a:solidFill>
            <a:schemeClr val="tx2"/>
          </a:solidFill>
          <a:ln w="28575" cap="flat" cmpd="sng">
            <a:solidFill>
              <a:srgbClr val="7F7F7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Middle Name</a:t>
            </a:r>
            <a:endParaRPr sz="1100" dirty="0"/>
          </a:p>
        </p:txBody>
      </p:sp>
      <p:sp>
        <p:nvSpPr>
          <p:cNvPr id="194" name="Google Shape;194;p28"/>
          <p:cNvSpPr/>
          <p:nvPr/>
        </p:nvSpPr>
        <p:spPr>
          <a:xfrm>
            <a:off x="6285214" y="806503"/>
            <a:ext cx="984000" cy="4344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7F7F7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100" dirty="0"/>
          </a:p>
        </p:txBody>
      </p:sp>
      <p:cxnSp>
        <p:nvCxnSpPr>
          <p:cNvPr id="195" name="Google Shape;195;p28"/>
          <p:cNvCxnSpPr>
            <a:cxnSpLocks/>
            <a:stCxn id="198" idx="2"/>
            <a:endCxn id="194" idx="0"/>
          </p:cNvCxnSpPr>
          <p:nvPr/>
        </p:nvCxnSpPr>
        <p:spPr>
          <a:xfrm>
            <a:off x="5596926" y="612072"/>
            <a:ext cx="1180288" cy="194431"/>
          </a:xfrm>
          <a:prstGeom prst="straightConnector1">
            <a:avLst/>
          </a:prstGeom>
          <a:noFill/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96" name="Google Shape;196;p28"/>
          <p:cNvCxnSpPr>
            <a:cxnSpLocks/>
            <a:stCxn id="194" idx="6"/>
            <a:endCxn id="197" idx="2"/>
          </p:cNvCxnSpPr>
          <p:nvPr/>
        </p:nvCxnSpPr>
        <p:spPr>
          <a:xfrm>
            <a:off x="7269214" y="1023703"/>
            <a:ext cx="603214" cy="57801"/>
          </a:xfrm>
          <a:prstGeom prst="straightConnector1">
            <a:avLst/>
          </a:prstGeom>
          <a:noFill/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97" name="Google Shape;197;p28"/>
          <p:cNvSpPr/>
          <p:nvPr/>
        </p:nvSpPr>
        <p:spPr>
          <a:xfrm>
            <a:off x="7872428" y="799627"/>
            <a:ext cx="953451" cy="563753"/>
          </a:xfrm>
          <a:prstGeom prst="ellipse">
            <a:avLst/>
          </a:prstGeom>
          <a:solidFill>
            <a:schemeClr val="tx2"/>
          </a:solidFill>
          <a:ln w="28575" cap="flat" cmpd="sng">
            <a:solidFill>
              <a:srgbClr val="7F7F7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FirstName</a:t>
            </a:r>
            <a:endParaRPr sz="1100" dirty="0"/>
          </a:p>
        </p:txBody>
      </p:sp>
      <p:sp>
        <p:nvSpPr>
          <p:cNvPr id="198" name="Google Shape;198;p28"/>
          <p:cNvSpPr/>
          <p:nvPr/>
        </p:nvSpPr>
        <p:spPr>
          <a:xfrm>
            <a:off x="4925413" y="189477"/>
            <a:ext cx="1343025" cy="422595"/>
          </a:xfrm>
          <a:prstGeom prst="rect">
            <a:avLst/>
          </a:prstGeom>
          <a:solidFill>
            <a:srgbClr val="92D050"/>
          </a:solidFill>
          <a:ln w="28575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Member</a:t>
            </a:r>
            <a:endParaRPr sz="1100" dirty="0"/>
          </a:p>
        </p:txBody>
      </p:sp>
      <p:sp>
        <p:nvSpPr>
          <p:cNvPr id="203" name="Google Shape;203;p28"/>
          <p:cNvSpPr/>
          <p:nvPr/>
        </p:nvSpPr>
        <p:spPr>
          <a:xfrm>
            <a:off x="1275650" y="2339095"/>
            <a:ext cx="1147800" cy="339600"/>
          </a:xfrm>
          <a:prstGeom prst="rect">
            <a:avLst/>
          </a:prstGeom>
          <a:solidFill>
            <a:srgbClr val="92D050"/>
          </a:solidFill>
          <a:ln w="28575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Catalogue</a:t>
            </a:r>
            <a:endParaRPr lang="en-GB" sz="1050" dirty="0"/>
          </a:p>
        </p:txBody>
      </p:sp>
      <p:sp>
        <p:nvSpPr>
          <p:cNvPr id="12" name="Google Shape;178;p28">
            <a:extLst>
              <a:ext uri="{FF2B5EF4-FFF2-40B4-BE49-F238E27FC236}">
                <a16:creationId xmlns:a16="http://schemas.microsoft.com/office/drawing/2014/main" id="{E1510A80-5552-3A91-5679-6AFBFB1DD0E2}"/>
              </a:ext>
            </a:extLst>
          </p:cNvPr>
          <p:cNvSpPr/>
          <p:nvPr/>
        </p:nvSpPr>
        <p:spPr>
          <a:xfrm>
            <a:off x="202149" y="2098925"/>
            <a:ext cx="822600" cy="422100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Title</a:t>
            </a:r>
            <a:endParaRPr sz="1100" dirty="0"/>
          </a:p>
        </p:txBody>
      </p:sp>
      <p:sp>
        <p:nvSpPr>
          <p:cNvPr id="13" name="Google Shape;179;p28">
            <a:extLst>
              <a:ext uri="{FF2B5EF4-FFF2-40B4-BE49-F238E27FC236}">
                <a16:creationId xmlns:a16="http://schemas.microsoft.com/office/drawing/2014/main" id="{D6B1D2F6-7664-564F-6291-75B5FAB145FB}"/>
              </a:ext>
            </a:extLst>
          </p:cNvPr>
          <p:cNvSpPr/>
          <p:nvPr/>
        </p:nvSpPr>
        <p:spPr>
          <a:xfrm>
            <a:off x="275869" y="2716726"/>
            <a:ext cx="926799" cy="572099"/>
          </a:xfrm>
          <a:prstGeom prst="ellipse">
            <a:avLst/>
          </a:prstGeom>
          <a:solidFill>
            <a:srgbClr val="F4DBD0"/>
          </a:solidFill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 dirty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GB" sz="1100" u="sng" dirty="0" err="1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CatalogueNo</a:t>
            </a:r>
            <a:endParaRPr sz="1100" dirty="0"/>
          </a:p>
        </p:txBody>
      </p:sp>
      <p:cxnSp>
        <p:nvCxnSpPr>
          <p:cNvPr id="14" name="Google Shape;177;p28">
            <a:extLst>
              <a:ext uri="{FF2B5EF4-FFF2-40B4-BE49-F238E27FC236}">
                <a16:creationId xmlns:a16="http://schemas.microsoft.com/office/drawing/2014/main" id="{9E4E0771-4007-3BED-1805-C08808F1A944}"/>
              </a:ext>
            </a:extLst>
          </p:cNvPr>
          <p:cNvCxnSpPr>
            <a:cxnSpLocks/>
            <a:stCxn id="203" idx="1"/>
            <a:endCxn id="12" idx="6"/>
          </p:cNvCxnSpPr>
          <p:nvPr/>
        </p:nvCxnSpPr>
        <p:spPr>
          <a:xfrm flipH="1" flipV="1">
            <a:off x="1024749" y="2309975"/>
            <a:ext cx="250901" cy="198920"/>
          </a:xfrm>
          <a:prstGeom prst="straightConnector1">
            <a:avLst/>
          </a:prstGeom>
          <a:noFill/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8" name="Google Shape;177;p28">
            <a:extLst>
              <a:ext uri="{FF2B5EF4-FFF2-40B4-BE49-F238E27FC236}">
                <a16:creationId xmlns:a16="http://schemas.microsoft.com/office/drawing/2014/main" id="{8F409E6D-E0A3-022C-689D-EADCAABA9CE2}"/>
              </a:ext>
            </a:extLst>
          </p:cNvPr>
          <p:cNvCxnSpPr>
            <a:cxnSpLocks/>
            <a:stCxn id="203" idx="2"/>
            <a:endCxn id="13" idx="6"/>
          </p:cNvCxnSpPr>
          <p:nvPr/>
        </p:nvCxnSpPr>
        <p:spPr>
          <a:xfrm flipH="1">
            <a:off x="1202668" y="2678695"/>
            <a:ext cx="646882" cy="324081"/>
          </a:xfrm>
          <a:prstGeom prst="straightConnector1">
            <a:avLst/>
          </a:prstGeom>
          <a:noFill/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1" name="Google Shape;192;p28">
            <a:extLst>
              <a:ext uri="{FF2B5EF4-FFF2-40B4-BE49-F238E27FC236}">
                <a16:creationId xmlns:a16="http://schemas.microsoft.com/office/drawing/2014/main" id="{47A388C6-A7F4-8975-63A4-0FB46689F9BA}"/>
              </a:ext>
            </a:extLst>
          </p:cNvPr>
          <p:cNvSpPr/>
          <p:nvPr/>
        </p:nvSpPr>
        <p:spPr>
          <a:xfrm>
            <a:off x="942880" y="3491981"/>
            <a:ext cx="1000219" cy="43394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7F7F7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Authors</a:t>
            </a:r>
            <a:endParaRPr sz="1100" dirty="0"/>
          </a:p>
        </p:txBody>
      </p:sp>
      <p:sp>
        <p:nvSpPr>
          <p:cNvPr id="22" name="Google Shape;185;p28">
            <a:extLst>
              <a:ext uri="{FF2B5EF4-FFF2-40B4-BE49-F238E27FC236}">
                <a16:creationId xmlns:a16="http://schemas.microsoft.com/office/drawing/2014/main" id="{EE38BA5F-A560-BAFA-E957-D953B4EADD8B}"/>
              </a:ext>
            </a:extLst>
          </p:cNvPr>
          <p:cNvSpPr/>
          <p:nvPr/>
        </p:nvSpPr>
        <p:spPr>
          <a:xfrm>
            <a:off x="871869" y="3415496"/>
            <a:ext cx="1143635" cy="576643"/>
          </a:xfrm>
          <a:prstGeom prst="ellipse">
            <a:avLst/>
          </a:prstGeom>
          <a:noFill/>
          <a:ln w="28575" cap="flat" cmpd="sng">
            <a:solidFill>
              <a:srgbClr val="7F7F7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 dirty="0"/>
          </a:p>
        </p:txBody>
      </p:sp>
      <p:cxnSp>
        <p:nvCxnSpPr>
          <p:cNvPr id="23" name="Google Shape;177;p28">
            <a:extLst>
              <a:ext uri="{FF2B5EF4-FFF2-40B4-BE49-F238E27FC236}">
                <a16:creationId xmlns:a16="http://schemas.microsoft.com/office/drawing/2014/main" id="{D8B1A7A5-DE09-2E6B-20CE-5824E094DA4C}"/>
              </a:ext>
            </a:extLst>
          </p:cNvPr>
          <p:cNvCxnSpPr>
            <a:cxnSpLocks/>
            <a:stCxn id="203" idx="2"/>
            <a:endCxn id="22" idx="0"/>
          </p:cNvCxnSpPr>
          <p:nvPr/>
        </p:nvCxnSpPr>
        <p:spPr>
          <a:xfrm flipH="1">
            <a:off x="1443687" y="2678695"/>
            <a:ext cx="405863" cy="736801"/>
          </a:xfrm>
          <a:prstGeom prst="straightConnector1">
            <a:avLst/>
          </a:prstGeom>
          <a:noFill/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60" name="Google Shape;185;p28">
            <a:extLst>
              <a:ext uri="{FF2B5EF4-FFF2-40B4-BE49-F238E27FC236}">
                <a16:creationId xmlns:a16="http://schemas.microsoft.com/office/drawing/2014/main" id="{2A382565-E7BF-26EE-3230-CD4ADDD1E71F}"/>
              </a:ext>
            </a:extLst>
          </p:cNvPr>
          <p:cNvSpPr/>
          <p:nvPr/>
        </p:nvSpPr>
        <p:spPr>
          <a:xfrm>
            <a:off x="2097405" y="3484797"/>
            <a:ext cx="984000" cy="4344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7F7F7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isbn</a:t>
            </a:r>
            <a:r>
              <a:rPr lang="en-GB" sz="11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 dirty="0"/>
          </a:p>
        </p:txBody>
      </p:sp>
      <p:cxnSp>
        <p:nvCxnSpPr>
          <p:cNvPr id="161" name="Google Shape;177;p28">
            <a:extLst>
              <a:ext uri="{FF2B5EF4-FFF2-40B4-BE49-F238E27FC236}">
                <a16:creationId xmlns:a16="http://schemas.microsoft.com/office/drawing/2014/main" id="{A8A0CF2B-D15C-04DA-C026-6C1DA182C87C}"/>
              </a:ext>
            </a:extLst>
          </p:cNvPr>
          <p:cNvCxnSpPr>
            <a:cxnSpLocks/>
            <a:stCxn id="203" idx="2"/>
            <a:endCxn id="160" idx="0"/>
          </p:cNvCxnSpPr>
          <p:nvPr/>
        </p:nvCxnSpPr>
        <p:spPr>
          <a:xfrm>
            <a:off x="1849550" y="2678695"/>
            <a:ext cx="739855" cy="806102"/>
          </a:xfrm>
          <a:prstGeom prst="straightConnector1">
            <a:avLst/>
          </a:prstGeom>
          <a:noFill/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64" name="Google Shape;185;p28">
            <a:extLst>
              <a:ext uri="{FF2B5EF4-FFF2-40B4-BE49-F238E27FC236}">
                <a16:creationId xmlns:a16="http://schemas.microsoft.com/office/drawing/2014/main" id="{56F17E62-1863-B43E-2E67-90509057C2EC}"/>
              </a:ext>
            </a:extLst>
          </p:cNvPr>
          <p:cNvSpPr/>
          <p:nvPr/>
        </p:nvSpPr>
        <p:spPr>
          <a:xfrm>
            <a:off x="2831395" y="3002595"/>
            <a:ext cx="984000" cy="4344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7F7F7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Publisher</a:t>
            </a:r>
            <a:endParaRPr sz="1100" dirty="0"/>
          </a:p>
        </p:txBody>
      </p:sp>
      <p:cxnSp>
        <p:nvCxnSpPr>
          <p:cNvPr id="165" name="Google Shape;177;p28">
            <a:extLst>
              <a:ext uri="{FF2B5EF4-FFF2-40B4-BE49-F238E27FC236}">
                <a16:creationId xmlns:a16="http://schemas.microsoft.com/office/drawing/2014/main" id="{3A661D16-A964-08A2-6237-A5158BAA350E}"/>
              </a:ext>
            </a:extLst>
          </p:cNvPr>
          <p:cNvCxnSpPr>
            <a:cxnSpLocks/>
            <a:stCxn id="203" idx="2"/>
            <a:endCxn id="164" idx="2"/>
          </p:cNvCxnSpPr>
          <p:nvPr/>
        </p:nvCxnSpPr>
        <p:spPr>
          <a:xfrm>
            <a:off x="1849550" y="2678695"/>
            <a:ext cx="981845" cy="541100"/>
          </a:xfrm>
          <a:prstGeom prst="straightConnector1">
            <a:avLst/>
          </a:prstGeom>
          <a:noFill/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07" name="Google Shape;185;p28">
            <a:extLst>
              <a:ext uri="{FF2B5EF4-FFF2-40B4-BE49-F238E27FC236}">
                <a16:creationId xmlns:a16="http://schemas.microsoft.com/office/drawing/2014/main" id="{2EB5EE5F-C0BF-CF36-4DD3-13FE721D8567}"/>
              </a:ext>
            </a:extLst>
          </p:cNvPr>
          <p:cNvSpPr/>
          <p:nvPr/>
        </p:nvSpPr>
        <p:spPr>
          <a:xfrm>
            <a:off x="2834228" y="2398395"/>
            <a:ext cx="1043112" cy="4344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7F7F7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Publication Year</a:t>
            </a:r>
            <a:endParaRPr sz="1100" dirty="0"/>
          </a:p>
        </p:txBody>
      </p:sp>
      <p:cxnSp>
        <p:nvCxnSpPr>
          <p:cNvPr id="208" name="Google Shape;177;p28">
            <a:extLst>
              <a:ext uri="{FF2B5EF4-FFF2-40B4-BE49-F238E27FC236}">
                <a16:creationId xmlns:a16="http://schemas.microsoft.com/office/drawing/2014/main" id="{8ED19BC7-51F5-43BE-23A6-48F92523974E}"/>
              </a:ext>
            </a:extLst>
          </p:cNvPr>
          <p:cNvCxnSpPr>
            <a:cxnSpLocks/>
            <a:stCxn id="203" idx="3"/>
            <a:endCxn id="207" idx="2"/>
          </p:cNvCxnSpPr>
          <p:nvPr/>
        </p:nvCxnSpPr>
        <p:spPr>
          <a:xfrm>
            <a:off x="2423450" y="2508895"/>
            <a:ext cx="410778" cy="106700"/>
          </a:xfrm>
          <a:prstGeom prst="straightConnector1">
            <a:avLst/>
          </a:prstGeom>
          <a:noFill/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43" name="Google Shape;185;p28">
            <a:extLst>
              <a:ext uri="{FF2B5EF4-FFF2-40B4-BE49-F238E27FC236}">
                <a16:creationId xmlns:a16="http://schemas.microsoft.com/office/drawing/2014/main" id="{A7AC3A28-DBB5-ED67-414F-F59B0B1334B0}"/>
              </a:ext>
            </a:extLst>
          </p:cNvPr>
          <p:cNvSpPr/>
          <p:nvPr/>
        </p:nvSpPr>
        <p:spPr>
          <a:xfrm>
            <a:off x="3428938" y="1081503"/>
            <a:ext cx="984000" cy="4344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7F7F7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Email</a:t>
            </a:r>
            <a:endParaRPr sz="1100" dirty="0"/>
          </a:p>
        </p:txBody>
      </p:sp>
      <p:sp>
        <p:nvSpPr>
          <p:cNvPr id="245" name="Google Shape;185;p28">
            <a:extLst>
              <a:ext uri="{FF2B5EF4-FFF2-40B4-BE49-F238E27FC236}">
                <a16:creationId xmlns:a16="http://schemas.microsoft.com/office/drawing/2014/main" id="{823FF518-182C-D352-AC76-A15101C4090A}"/>
              </a:ext>
            </a:extLst>
          </p:cNvPr>
          <p:cNvSpPr/>
          <p:nvPr/>
        </p:nvSpPr>
        <p:spPr>
          <a:xfrm>
            <a:off x="3245694" y="504212"/>
            <a:ext cx="984000" cy="4344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7F7F7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Type</a:t>
            </a:r>
            <a:endParaRPr sz="1100" dirty="0"/>
          </a:p>
        </p:txBody>
      </p:sp>
      <p:sp>
        <p:nvSpPr>
          <p:cNvPr id="246" name="Google Shape;185;p28">
            <a:extLst>
              <a:ext uri="{FF2B5EF4-FFF2-40B4-BE49-F238E27FC236}">
                <a16:creationId xmlns:a16="http://schemas.microsoft.com/office/drawing/2014/main" id="{EC3B136A-BC17-30DE-00D1-4DBF071EB162}"/>
              </a:ext>
            </a:extLst>
          </p:cNvPr>
          <p:cNvSpPr/>
          <p:nvPr/>
        </p:nvSpPr>
        <p:spPr>
          <a:xfrm>
            <a:off x="4481468" y="1302908"/>
            <a:ext cx="1052490" cy="490364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7F7F7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PhoneNo</a:t>
            </a:r>
            <a:endParaRPr sz="1100" dirty="0"/>
          </a:p>
        </p:txBody>
      </p:sp>
      <p:sp>
        <p:nvSpPr>
          <p:cNvPr id="259" name="Google Shape;185;p28">
            <a:extLst>
              <a:ext uri="{FF2B5EF4-FFF2-40B4-BE49-F238E27FC236}">
                <a16:creationId xmlns:a16="http://schemas.microsoft.com/office/drawing/2014/main" id="{9FF2653B-9954-0865-9308-3AF7F546DDFE}"/>
              </a:ext>
            </a:extLst>
          </p:cNvPr>
          <p:cNvSpPr/>
          <p:nvPr/>
        </p:nvSpPr>
        <p:spPr>
          <a:xfrm>
            <a:off x="4419928" y="1249601"/>
            <a:ext cx="1180288" cy="594806"/>
          </a:xfrm>
          <a:prstGeom prst="ellipse">
            <a:avLst/>
          </a:prstGeom>
          <a:noFill/>
          <a:ln w="28575" cap="flat" cmpd="sng">
            <a:solidFill>
              <a:srgbClr val="7F7F7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cxnSp>
        <p:nvCxnSpPr>
          <p:cNvPr id="261" name="Google Shape;170;p28"/>
          <p:cNvCxnSpPr>
            <a:cxnSpLocks/>
          </p:cNvCxnSpPr>
          <p:nvPr/>
        </p:nvCxnSpPr>
        <p:spPr>
          <a:xfrm>
            <a:off x="5596926" y="612072"/>
            <a:ext cx="572108" cy="654116"/>
          </a:xfrm>
          <a:prstGeom prst="straightConnector1">
            <a:avLst/>
          </a:prstGeom>
          <a:noFill/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62" name="Google Shape;170;p28">
            <a:extLst>
              <a:ext uri="{FF2B5EF4-FFF2-40B4-BE49-F238E27FC236}">
                <a16:creationId xmlns:a16="http://schemas.microsoft.com/office/drawing/2014/main" id="{288DE9D1-0FF3-F8A2-F815-5BD6D898DF52}"/>
              </a:ext>
            </a:extLst>
          </p:cNvPr>
          <p:cNvCxnSpPr>
            <a:cxnSpLocks/>
            <a:stCxn id="198" idx="2"/>
            <a:endCxn id="259" idx="0"/>
          </p:cNvCxnSpPr>
          <p:nvPr/>
        </p:nvCxnSpPr>
        <p:spPr>
          <a:xfrm flipH="1">
            <a:off x="5010072" y="612072"/>
            <a:ext cx="586854" cy="637529"/>
          </a:xfrm>
          <a:prstGeom prst="straightConnector1">
            <a:avLst/>
          </a:prstGeom>
          <a:noFill/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66" name="Google Shape;170;p28">
            <a:extLst>
              <a:ext uri="{FF2B5EF4-FFF2-40B4-BE49-F238E27FC236}">
                <a16:creationId xmlns:a16="http://schemas.microsoft.com/office/drawing/2014/main" id="{08ECBA2F-EF87-9308-A38C-60EEED97AF62}"/>
              </a:ext>
            </a:extLst>
          </p:cNvPr>
          <p:cNvCxnSpPr>
            <a:cxnSpLocks/>
            <a:stCxn id="198" idx="2"/>
            <a:endCxn id="243" idx="6"/>
          </p:cNvCxnSpPr>
          <p:nvPr/>
        </p:nvCxnSpPr>
        <p:spPr>
          <a:xfrm flipH="1">
            <a:off x="4412938" y="612072"/>
            <a:ext cx="1183988" cy="686631"/>
          </a:xfrm>
          <a:prstGeom prst="straightConnector1">
            <a:avLst/>
          </a:prstGeom>
          <a:noFill/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70" name="Google Shape;170;p28">
            <a:extLst>
              <a:ext uri="{FF2B5EF4-FFF2-40B4-BE49-F238E27FC236}">
                <a16:creationId xmlns:a16="http://schemas.microsoft.com/office/drawing/2014/main" id="{0D09A23F-1378-2D12-1138-F09B33C2C415}"/>
              </a:ext>
            </a:extLst>
          </p:cNvPr>
          <p:cNvCxnSpPr>
            <a:cxnSpLocks/>
            <a:stCxn id="198" idx="2"/>
            <a:endCxn id="245" idx="6"/>
          </p:cNvCxnSpPr>
          <p:nvPr/>
        </p:nvCxnSpPr>
        <p:spPr>
          <a:xfrm flipH="1">
            <a:off x="4229694" y="612072"/>
            <a:ext cx="1367232" cy="109340"/>
          </a:xfrm>
          <a:prstGeom prst="straightConnector1">
            <a:avLst/>
          </a:prstGeom>
          <a:noFill/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3" name="Google Shape;203;p28">
            <a:extLst>
              <a:ext uri="{FF2B5EF4-FFF2-40B4-BE49-F238E27FC236}">
                <a16:creationId xmlns:a16="http://schemas.microsoft.com/office/drawing/2014/main" id="{82A951F8-EBA0-DEC4-749A-5DE183E4D74F}"/>
              </a:ext>
            </a:extLst>
          </p:cNvPr>
          <p:cNvSpPr/>
          <p:nvPr/>
        </p:nvSpPr>
        <p:spPr>
          <a:xfrm>
            <a:off x="5164807" y="2458888"/>
            <a:ext cx="1147800" cy="339600"/>
          </a:xfrm>
          <a:prstGeom prst="rect">
            <a:avLst/>
          </a:prstGeom>
          <a:solidFill>
            <a:srgbClr val="92D050"/>
          </a:solidFill>
          <a:ln w="28575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Payment</a:t>
            </a:r>
            <a:endParaRPr lang="en-GB" sz="1050" dirty="0"/>
          </a:p>
        </p:txBody>
      </p:sp>
      <p:cxnSp>
        <p:nvCxnSpPr>
          <p:cNvPr id="276" name="Google Shape;177;p28">
            <a:extLst>
              <a:ext uri="{FF2B5EF4-FFF2-40B4-BE49-F238E27FC236}">
                <a16:creationId xmlns:a16="http://schemas.microsoft.com/office/drawing/2014/main" id="{6AC1BB72-DFCF-F1DF-0BC3-0AC1B95751FE}"/>
              </a:ext>
            </a:extLst>
          </p:cNvPr>
          <p:cNvCxnSpPr>
            <a:cxnSpLocks/>
            <a:stCxn id="273" idx="2"/>
            <a:endCxn id="282" idx="0"/>
          </p:cNvCxnSpPr>
          <p:nvPr/>
        </p:nvCxnSpPr>
        <p:spPr>
          <a:xfrm flipH="1">
            <a:off x="5332844" y="2798488"/>
            <a:ext cx="405863" cy="548609"/>
          </a:xfrm>
          <a:prstGeom prst="straightConnector1">
            <a:avLst/>
          </a:prstGeom>
          <a:noFill/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8" name="Google Shape;185;p28">
            <a:extLst>
              <a:ext uri="{FF2B5EF4-FFF2-40B4-BE49-F238E27FC236}">
                <a16:creationId xmlns:a16="http://schemas.microsoft.com/office/drawing/2014/main" id="{856721E0-D537-443D-B667-FEDCA56A905E}"/>
              </a:ext>
            </a:extLst>
          </p:cNvPr>
          <p:cNvSpPr/>
          <p:nvPr/>
        </p:nvSpPr>
        <p:spPr>
          <a:xfrm>
            <a:off x="6048166" y="3401873"/>
            <a:ext cx="984000" cy="4344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7F7F7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Payment date</a:t>
            </a:r>
            <a:endParaRPr sz="1100" dirty="0"/>
          </a:p>
        </p:txBody>
      </p:sp>
      <p:cxnSp>
        <p:nvCxnSpPr>
          <p:cNvPr id="279" name="Google Shape;177;p28">
            <a:extLst>
              <a:ext uri="{FF2B5EF4-FFF2-40B4-BE49-F238E27FC236}">
                <a16:creationId xmlns:a16="http://schemas.microsoft.com/office/drawing/2014/main" id="{2E46E898-B4A3-A39A-1C43-AAA3DEABE0A5}"/>
              </a:ext>
            </a:extLst>
          </p:cNvPr>
          <p:cNvCxnSpPr>
            <a:cxnSpLocks/>
            <a:stCxn id="273" idx="2"/>
            <a:endCxn id="278" idx="2"/>
          </p:cNvCxnSpPr>
          <p:nvPr/>
        </p:nvCxnSpPr>
        <p:spPr>
          <a:xfrm>
            <a:off x="5738707" y="2798488"/>
            <a:ext cx="309459" cy="820585"/>
          </a:xfrm>
          <a:prstGeom prst="straightConnector1">
            <a:avLst/>
          </a:prstGeom>
          <a:noFill/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80" name="Google Shape;185;p28">
            <a:extLst>
              <a:ext uri="{FF2B5EF4-FFF2-40B4-BE49-F238E27FC236}">
                <a16:creationId xmlns:a16="http://schemas.microsoft.com/office/drawing/2014/main" id="{829A998C-DDF7-8913-8DFF-A72772027123}"/>
              </a:ext>
            </a:extLst>
          </p:cNvPr>
          <p:cNvSpPr/>
          <p:nvPr/>
        </p:nvSpPr>
        <p:spPr>
          <a:xfrm>
            <a:off x="6772894" y="2829895"/>
            <a:ext cx="1043112" cy="4344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7F7F7F"/>
            </a:solidFill>
            <a:prstDash val="sysDash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Payment Amount</a:t>
            </a:r>
            <a:endParaRPr sz="1100" dirty="0"/>
          </a:p>
        </p:txBody>
      </p:sp>
      <p:cxnSp>
        <p:nvCxnSpPr>
          <p:cNvPr id="281" name="Google Shape;177;p28">
            <a:extLst>
              <a:ext uri="{FF2B5EF4-FFF2-40B4-BE49-F238E27FC236}">
                <a16:creationId xmlns:a16="http://schemas.microsoft.com/office/drawing/2014/main" id="{6360CA86-C016-A665-0008-A62D5D8B4F44}"/>
              </a:ext>
            </a:extLst>
          </p:cNvPr>
          <p:cNvCxnSpPr>
            <a:cxnSpLocks/>
            <a:stCxn id="273" idx="3"/>
            <a:endCxn id="280" idx="2"/>
          </p:cNvCxnSpPr>
          <p:nvPr/>
        </p:nvCxnSpPr>
        <p:spPr>
          <a:xfrm>
            <a:off x="6312607" y="2628688"/>
            <a:ext cx="460287" cy="418407"/>
          </a:xfrm>
          <a:prstGeom prst="straightConnector1">
            <a:avLst/>
          </a:prstGeom>
          <a:noFill/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82" name="Google Shape;184;p28">
            <a:extLst>
              <a:ext uri="{FF2B5EF4-FFF2-40B4-BE49-F238E27FC236}">
                <a16:creationId xmlns:a16="http://schemas.microsoft.com/office/drawing/2014/main" id="{4AB5FBC7-FF27-A29A-B90E-BA704B6FCFE4}"/>
              </a:ext>
            </a:extLst>
          </p:cNvPr>
          <p:cNvSpPr/>
          <p:nvPr/>
        </p:nvSpPr>
        <p:spPr>
          <a:xfrm>
            <a:off x="4861694" y="3347097"/>
            <a:ext cx="942300" cy="572100"/>
          </a:xfrm>
          <a:prstGeom prst="ellipse">
            <a:avLst/>
          </a:prstGeom>
          <a:solidFill>
            <a:srgbClr val="F4DBD0"/>
          </a:solidFill>
          <a:ln w="28575" cap="flat" cmpd="sng">
            <a:solidFill>
              <a:srgbClr val="7F7F7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Payment ID</a:t>
            </a:r>
            <a:endParaRPr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29"/>
          <p:cNvCxnSpPr>
            <a:cxnSpLocks/>
            <a:stCxn id="216" idx="0"/>
            <a:endCxn id="232" idx="2"/>
          </p:cNvCxnSpPr>
          <p:nvPr/>
        </p:nvCxnSpPr>
        <p:spPr>
          <a:xfrm flipH="1" flipV="1">
            <a:off x="1132709" y="816512"/>
            <a:ext cx="362908" cy="628617"/>
          </a:xfrm>
          <a:prstGeom prst="straightConnector1">
            <a:avLst/>
          </a:prstGeom>
          <a:noFill/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15" name="Google Shape;215;p29"/>
          <p:cNvCxnSpPr>
            <a:cxnSpLocks/>
            <a:stCxn id="232" idx="3"/>
            <a:endCxn id="245" idx="2"/>
          </p:cNvCxnSpPr>
          <p:nvPr/>
        </p:nvCxnSpPr>
        <p:spPr>
          <a:xfrm flipV="1">
            <a:off x="1706609" y="288263"/>
            <a:ext cx="625582" cy="358449"/>
          </a:xfrm>
          <a:prstGeom prst="straightConnector1">
            <a:avLst/>
          </a:prstGeom>
          <a:noFill/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16" name="Google Shape;216;p29"/>
          <p:cNvSpPr/>
          <p:nvPr/>
        </p:nvSpPr>
        <p:spPr>
          <a:xfrm>
            <a:off x="978176" y="1445129"/>
            <a:ext cx="1034882" cy="488400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Returndate</a:t>
            </a:r>
            <a:endParaRPr sz="1100" dirty="0"/>
          </a:p>
        </p:txBody>
      </p:sp>
      <p:sp>
        <p:nvSpPr>
          <p:cNvPr id="214" name="Google Shape;214;p29"/>
          <p:cNvSpPr/>
          <p:nvPr/>
        </p:nvSpPr>
        <p:spPr>
          <a:xfrm>
            <a:off x="0" y="1315988"/>
            <a:ext cx="822600" cy="422100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85888D"/>
            </a:solidFill>
            <a:prstDash val="dash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Amount</a:t>
            </a:r>
            <a:endParaRPr sz="1100" dirty="0"/>
          </a:p>
        </p:txBody>
      </p:sp>
      <p:sp>
        <p:nvSpPr>
          <p:cNvPr id="217" name="Google Shape;217;p29"/>
          <p:cNvSpPr/>
          <p:nvPr/>
        </p:nvSpPr>
        <p:spPr>
          <a:xfrm>
            <a:off x="2391377" y="634429"/>
            <a:ext cx="1069089" cy="371980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Borrowdate</a:t>
            </a:r>
            <a:endParaRPr sz="1100" dirty="0"/>
          </a:p>
        </p:txBody>
      </p:sp>
      <p:sp>
        <p:nvSpPr>
          <p:cNvPr id="227" name="Google Shape;227;p29"/>
          <p:cNvSpPr/>
          <p:nvPr/>
        </p:nvSpPr>
        <p:spPr>
          <a:xfrm>
            <a:off x="1992044" y="1102302"/>
            <a:ext cx="879000" cy="488400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Duedate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" name="Google Shape;228;p29"/>
          <p:cNvSpPr txBox="1">
            <a:spLocks noGrp="1"/>
          </p:cNvSpPr>
          <p:nvPr>
            <p:ph type="sldNum" idx="12"/>
          </p:nvPr>
        </p:nvSpPr>
        <p:spPr>
          <a:xfrm>
            <a:off x="6978519" y="4785264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cxnSp>
        <p:nvCxnSpPr>
          <p:cNvPr id="237" name="Google Shape;237;p29"/>
          <p:cNvCxnSpPr>
            <a:cxnSpLocks/>
            <a:stCxn id="227" idx="0"/>
            <a:endCxn id="232" idx="2"/>
          </p:cNvCxnSpPr>
          <p:nvPr/>
        </p:nvCxnSpPr>
        <p:spPr>
          <a:xfrm flipH="1" flipV="1">
            <a:off x="1132709" y="816512"/>
            <a:ext cx="1298835" cy="285790"/>
          </a:xfrm>
          <a:prstGeom prst="straightConnector1">
            <a:avLst/>
          </a:prstGeom>
          <a:noFill/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38" name="Google Shape;238;p29"/>
          <p:cNvSpPr/>
          <p:nvPr/>
        </p:nvSpPr>
        <p:spPr>
          <a:xfrm>
            <a:off x="6860190" y="41950"/>
            <a:ext cx="1050536" cy="422100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sz="1100" dirty="0"/>
          </a:p>
        </p:txBody>
      </p:sp>
      <p:sp>
        <p:nvSpPr>
          <p:cNvPr id="225" name="Google Shape;225;p29"/>
          <p:cNvSpPr/>
          <p:nvPr/>
        </p:nvSpPr>
        <p:spPr>
          <a:xfrm>
            <a:off x="5157872" y="337375"/>
            <a:ext cx="1420126" cy="422100"/>
          </a:xfrm>
          <a:prstGeom prst="rect">
            <a:avLst/>
          </a:prstGeom>
          <a:solidFill>
            <a:srgbClr val="92D050"/>
          </a:solidFill>
          <a:ln w="28575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1760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Reservation</a:t>
            </a:r>
            <a:endParaRPr sz="1100" dirty="0"/>
          </a:p>
        </p:txBody>
      </p:sp>
      <p:sp>
        <p:nvSpPr>
          <p:cNvPr id="232" name="Google Shape;232;p29"/>
          <p:cNvSpPr/>
          <p:nvPr/>
        </p:nvSpPr>
        <p:spPr>
          <a:xfrm>
            <a:off x="558809" y="476912"/>
            <a:ext cx="1147800" cy="339600"/>
          </a:xfrm>
          <a:prstGeom prst="rect">
            <a:avLst/>
          </a:prstGeom>
          <a:solidFill>
            <a:srgbClr val="92D050"/>
          </a:solidFill>
          <a:ln w="28575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1760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Fine</a:t>
            </a:r>
            <a:endParaRPr sz="1100" dirty="0"/>
          </a:p>
        </p:txBody>
      </p:sp>
      <p:sp>
        <p:nvSpPr>
          <p:cNvPr id="245" name="Google Shape;245;p29"/>
          <p:cNvSpPr/>
          <p:nvPr/>
        </p:nvSpPr>
        <p:spPr>
          <a:xfrm>
            <a:off x="2332191" y="70338"/>
            <a:ext cx="1117937" cy="435850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AccessioNo</a:t>
            </a:r>
            <a:endParaRPr sz="1100" dirty="0"/>
          </a:p>
        </p:txBody>
      </p:sp>
      <p:cxnSp>
        <p:nvCxnSpPr>
          <p:cNvPr id="4" name="Google Shape;215;p29">
            <a:extLst>
              <a:ext uri="{FF2B5EF4-FFF2-40B4-BE49-F238E27FC236}">
                <a16:creationId xmlns:a16="http://schemas.microsoft.com/office/drawing/2014/main" id="{37B63905-C9F5-980D-A731-82598EF1978A}"/>
              </a:ext>
            </a:extLst>
          </p:cNvPr>
          <p:cNvCxnSpPr>
            <a:cxnSpLocks/>
            <a:stCxn id="232" idx="3"/>
            <a:endCxn id="217" idx="2"/>
          </p:cNvCxnSpPr>
          <p:nvPr/>
        </p:nvCxnSpPr>
        <p:spPr>
          <a:xfrm>
            <a:off x="1706609" y="646712"/>
            <a:ext cx="684768" cy="173707"/>
          </a:xfrm>
          <a:prstGeom prst="straightConnector1">
            <a:avLst/>
          </a:prstGeom>
          <a:noFill/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5" name="Google Shape;212;p29">
            <a:extLst>
              <a:ext uri="{FF2B5EF4-FFF2-40B4-BE49-F238E27FC236}">
                <a16:creationId xmlns:a16="http://schemas.microsoft.com/office/drawing/2014/main" id="{668F84A5-4568-23F3-FA7C-40EB35D4E9C4}"/>
              </a:ext>
            </a:extLst>
          </p:cNvPr>
          <p:cNvCxnSpPr>
            <a:cxnSpLocks/>
            <a:stCxn id="214" idx="0"/>
            <a:endCxn id="232" idx="2"/>
          </p:cNvCxnSpPr>
          <p:nvPr/>
        </p:nvCxnSpPr>
        <p:spPr>
          <a:xfrm flipV="1">
            <a:off x="411300" y="816512"/>
            <a:ext cx="721409" cy="499476"/>
          </a:xfrm>
          <a:prstGeom prst="straightConnector1">
            <a:avLst/>
          </a:prstGeom>
          <a:noFill/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5" name="Google Shape;238;p29">
            <a:extLst>
              <a:ext uri="{FF2B5EF4-FFF2-40B4-BE49-F238E27FC236}">
                <a16:creationId xmlns:a16="http://schemas.microsoft.com/office/drawing/2014/main" id="{014AF707-BA3D-FA37-13BB-A54E556B425D}"/>
              </a:ext>
            </a:extLst>
          </p:cNvPr>
          <p:cNvSpPr/>
          <p:nvPr/>
        </p:nvSpPr>
        <p:spPr>
          <a:xfrm>
            <a:off x="6860190" y="708388"/>
            <a:ext cx="1050536" cy="422100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Copy Number</a:t>
            </a:r>
            <a:endParaRPr sz="1100" dirty="0"/>
          </a:p>
        </p:txBody>
      </p:sp>
      <p:cxnSp>
        <p:nvCxnSpPr>
          <p:cNvPr id="27" name="Google Shape;215;p29">
            <a:extLst>
              <a:ext uri="{FF2B5EF4-FFF2-40B4-BE49-F238E27FC236}">
                <a16:creationId xmlns:a16="http://schemas.microsoft.com/office/drawing/2014/main" id="{BAF35C41-5D42-A04A-3846-927B22CC4FFF}"/>
              </a:ext>
            </a:extLst>
          </p:cNvPr>
          <p:cNvCxnSpPr>
            <a:cxnSpLocks/>
            <a:stCxn id="225" idx="3"/>
            <a:endCxn id="238" idx="2"/>
          </p:cNvCxnSpPr>
          <p:nvPr/>
        </p:nvCxnSpPr>
        <p:spPr>
          <a:xfrm flipV="1">
            <a:off x="6577998" y="253000"/>
            <a:ext cx="282192" cy="295425"/>
          </a:xfrm>
          <a:prstGeom prst="straightConnector1">
            <a:avLst/>
          </a:prstGeom>
          <a:noFill/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0" name="Google Shape;215;p29">
            <a:extLst>
              <a:ext uri="{FF2B5EF4-FFF2-40B4-BE49-F238E27FC236}">
                <a16:creationId xmlns:a16="http://schemas.microsoft.com/office/drawing/2014/main" id="{5825C011-8489-C686-970C-D56BA10241FE}"/>
              </a:ext>
            </a:extLst>
          </p:cNvPr>
          <p:cNvCxnSpPr>
            <a:cxnSpLocks/>
            <a:stCxn id="225" idx="3"/>
            <a:endCxn id="25" idx="2"/>
          </p:cNvCxnSpPr>
          <p:nvPr/>
        </p:nvCxnSpPr>
        <p:spPr>
          <a:xfrm>
            <a:off x="6577998" y="548425"/>
            <a:ext cx="282192" cy="371013"/>
          </a:xfrm>
          <a:prstGeom prst="straightConnector1">
            <a:avLst/>
          </a:prstGeom>
          <a:noFill/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93" name="Google Shape;238;p29">
            <a:extLst>
              <a:ext uri="{FF2B5EF4-FFF2-40B4-BE49-F238E27FC236}">
                <a16:creationId xmlns:a16="http://schemas.microsoft.com/office/drawing/2014/main" id="{A9B6CA7B-2627-4AD3-1539-D94C9B7686BF}"/>
              </a:ext>
            </a:extLst>
          </p:cNvPr>
          <p:cNvSpPr/>
          <p:nvPr/>
        </p:nvSpPr>
        <p:spPr>
          <a:xfrm>
            <a:off x="6911983" y="1234079"/>
            <a:ext cx="1050536" cy="422100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Member Name</a:t>
            </a:r>
            <a:endParaRPr sz="1100" dirty="0"/>
          </a:p>
        </p:txBody>
      </p:sp>
      <p:cxnSp>
        <p:nvCxnSpPr>
          <p:cNvPr id="194" name="Google Shape;215;p29">
            <a:extLst>
              <a:ext uri="{FF2B5EF4-FFF2-40B4-BE49-F238E27FC236}">
                <a16:creationId xmlns:a16="http://schemas.microsoft.com/office/drawing/2014/main" id="{5F384107-5830-3D6E-711F-FB6B3AF61C40}"/>
              </a:ext>
            </a:extLst>
          </p:cNvPr>
          <p:cNvCxnSpPr>
            <a:cxnSpLocks/>
            <a:stCxn id="225" idx="2"/>
            <a:endCxn id="193" idx="2"/>
          </p:cNvCxnSpPr>
          <p:nvPr/>
        </p:nvCxnSpPr>
        <p:spPr>
          <a:xfrm>
            <a:off x="5867935" y="759475"/>
            <a:ext cx="1044048" cy="685654"/>
          </a:xfrm>
          <a:prstGeom prst="straightConnector1">
            <a:avLst/>
          </a:prstGeom>
          <a:noFill/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99" name="Google Shape;232;p29">
            <a:extLst>
              <a:ext uri="{FF2B5EF4-FFF2-40B4-BE49-F238E27FC236}">
                <a16:creationId xmlns:a16="http://schemas.microsoft.com/office/drawing/2014/main" id="{1D4C653F-2D02-57BA-8C2F-794360997796}"/>
              </a:ext>
            </a:extLst>
          </p:cNvPr>
          <p:cNvSpPr/>
          <p:nvPr/>
        </p:nvSpPr>
        <p:spPr>
          <a:xfrm>
            <a:off x="3475675" y="2148097"/>
            <a:ext cx="1273534" cy="422100"/>
          </a:xfrm>
          <a:prstGeom prst="rect">
            <a:avLst/>
          </a:prstGeom>
          <a:solidFill>
            <a:srgbClr val="92D050"/>
          </a:solidFill>
          <a:ln w="28575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1760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 Loan</a:t>
            </a:r>
          </a:p>
        </p:txBody>
      </p:sp>
      <p:sp>
        <p:nvSpPr>
          <p:cNvPr id="200" name="Google Shape;217;p29">
            <a:extLst>
              <a:ext uri="{FF2B5EF4-FFF2-40B4-BE49-F238E27FC236}">
                <a16:creationId xmlns:a16="http://schemas.microsoft.com/office/drawing/2014/main" id="{267942D8-4CFC-E2EE-92AF-9BE326502E2F}"/>
              </a:ext>
            </a:extLst>
          </p:cNvPr>
          <p:cNvSpPr/>
          <p:nvPr/>
        </p:nvSpPr>
        <p:spPr>
          <a:xfrm>
            <a:off x="2332190" y="3032838"/>
            <a:ext cx="992255" cy="600806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Accession Number</a:t>
            </a:r>
            <a:endParaRPr sz="1100" dirty="0"/>
          </a:p>
        </p:txBody>
      </p:sp>
      <p:sp>
        <p:nvSpPr>
          <p:cNvPr id="201" name="Google Shape;217;p29">
            <a:extLst>
              <a:ext uri="{FF2B5EF4-FFF2-40B4-BE49-F238E27FC236}">
                <a16:creationId xmlns:a16="http://schemas.microsoft.com/office/drawing/2014/main" id="{5E1D663D-8DAF-3527-C376-DC1CD272811C}"/>
              </a:ext>
            </a:extLst>
          </p:cNvPr>
          <p:cNvSpPr/>
          <p:nvPr/>
        </p:nvSpPr>
        <p:spPr>
          <a:xfrm>
            <a:off x="3450128" y="3209090"/>
            <a:ext cx="933068" cy="422100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Borrow date</a:t>
            </a:r>
            <a:endParaRPr sz="1100" dirty="0"/>
          </a:p>
        </p:txBody>
      </p:sp>
      <p:sp>
        <p:nvSpPr>
          <p:cNvPr id="202" name="Google Shape;217;p29">
            <a:extLst>
              <a:ext uri="{FF2B5EF4-FFF2-40B4-BE49-F238E27FC236}">
                <a16:creationId xmlns:a16="http://schemas.microsoft.com/office/drawing/2014/main" id="{0ED03D50-0A4C-5ADA-C127-F1867B07D7F1}"/>
              </a:ext>
            </a:extLst>
          </p:cNvPr>
          <p:cNvSpPr/>
          <p:nvPr/>
        </p:nvSpPr>
        <p:spPr>
          <a:xfrm>
            <a:off x="4498482" y="3209090"/>
            <a:ext cx="933068" cy="422100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Due date</a:t>
            </a:r>
            <a:endParaRPr sz="1100" dirty="0"/>
          </a:p>
        </p:txBody>
      </p:sp>
      <p:sp>
        <p:nvSpPr>
          <p:cNvPr id="203" name="Google Shape;217;p29">
            <a:extLst>
              <a:ext uri="{FF2B5EF4-FFF2-40B4-BE49-F238E27FC236}">
                <a16:creationId xmlns:a16="http://schemas.microsoft.com/office/drawing/2014/main" id="{ECB45B4B-6F9B-3E9D-A9E7-B02953CB0723}"/>
              </a:ext>
            </a:extLst>
          </p:cNvPr>
          <p:cNvSpPr/>
          <p:nvPr/>
        </p:nvSpPr>
        <p:spPr>
          <a:xfrm>
            <a:off x="5056878" y="2708869"/>
            <a:ext cx="933068" cy="422100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Member ID</a:t>
            </a:r>
            <a:endParaRPr sz="1100" dirty="0"/>
          </a:p>
        </p:txBody>
      </p:sp>
      <p:cxnSp>
        <p:nvCxnSpPr>
          <p:cNvPr id="204" name="Google Shape;212;p29">
            <a:extLst>
              <a:ext uri="{FF2B5EF4-FFF2-40B4-BE49-F238E27FC236}">
                <a16:creationId xmlns:a16="http://schemas.microsoft.com/office/drawing/2014/main" id="{B72200F8-0BCC-2B31-10D5-7E8C4969957D}"/>
              </a:ext>
            </a:extLst>
          </p:cNvPr>
          <p:cNvCxnSpPr>
            <a:cxnSpLocks/>
            <a:stCxn id="201" idx="0"/>
            <a:endCxn id="199" idx="2"/>
          </p:cNvCxnSpPr>
          <p:nvPr/>
        </p:nvCxnSpPr>
        <p:spPr>
          <a:xfrm flipV="1">
            <a:off x="3916662" y="2570197"/>
            <a:ext cx="195780" cy="638893"/>
          </a:xfrm>
          <a:prstGeom prst="straightConnector1">
            <a:avLst/>
          </a:prstGeom>
          <a:noFill/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05" name="Google Shape;212;p29">
            <a:extLst>
              <a:ext uri="{FF2B5EF4-FFF2-40B4-BE49-F238E27FC236}">
                <a16:creationId xmlns:a16="http://schemas.microsoft.com/office/drawing/2014/main" id="{2FCE0D34-D145-9B14-6768-20C8913A7D86}"/>
              </a:ext>
            </a:extLst>
          </p:cNvPr>
          <p:cNvCxnSpPr>
            <a:cxnSpLocks/>
            <a:stCxn id="200" idx="0"/>
            <a:endCxn id="199" idx="2"/>
          </p:cNvCxnSpPr>
          <p:nvPr/>
        </p:nvCxnSpPr>
        <p:spPr>
          <a:xfrm flipV="1">
            <a:off x="2828318" y="2570197"/>
            <a:ext cx="1284124" cy="462641"/>
          </a:xfrm>
          <a:prstGeom prst="straightConnector1">
            <a:avLst/>
          </a:prstGeom>
          <a:noFill/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06" name="Google Shape;212;p29">
            <a:extLst>
              <a:ext uri="{FF2B5EF4-FFF2-40B4-BE49-F238E27FC236}">
                <a16:creationId xmlns:a16="http://schemas.microsoft.com/office/drawing/2014/main" id="{6A9E3899-EA3B-6C37-4661-AA0B14871A26}"/>
              </a:ext>
            </a:extLst>
          </p:cNvPr>
          <p:cNvCxnSpPr>
            <a:cxnSpLocks/>
            <a:stCxn id="203" idx="0"/>
            <a:endCxn id="199" idx="2"/>
          </p:cNvCxnSpPr>
          <p:nvPr/>
        </p:nvCxnSpPr>
        <p:spPr>
          <a:xfrm flipH="1" flipV="1">
            <a:off x="4112442" y="2570197"/>
            <a:ext cx="1410970" cy="138672"/>
          </a:xfrm>
          <a:prstGeom prst="straightConnector1">
            <a:avLst/>
          </a:prstGeom>
          <a:noFill/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07" name="Google Shape;212;p29">
            <a:extLst>
              <a:ext uri="{FF2B5EF4-FFF2-40B4-BE49-F238E27FC236}">
                <a16:creationId xmlns:a16="http://schemas.microsoft.com/office/drawing/2014/main" id="{59783259-6AB2-22D1-E6C6-A0A5DFC3A78B}"/>
              </a:ext>
            </a:extLst>
          </p:cNvPr>
          <p:cNvCxnSpPr>
            <a:cxnSpLocks/>
            <a:stCxn id="202" idx="0"/>
            <a:endCxn id="199" idx="2"/>
          </p:cNvCxnSpPr>
          <p:nvPr/>
        </p:nvCxnSpPr>
        <p:spPr>
          <a:xfrm flipH="1" flipV="1">
            <a:off x="4112442" y="2570197"/>
            <a:ext cx="852574" cy="638893"/>
          </a:xfrm>
          <a:prstGeom prst="straightConnector1">
            <a:avLst/>
          </a:prstGeom>
          <a:noFill/>
          <a:ln w="25400" cap="flat" cmpd="sng">
            <a:solidFill>
              <a:srgbClr val="85888D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Google Shape;232;p29">
            <a:extLst>
              <a:ext uri="{FF2B5EF4-FFF2-40B4-BE49-F238E27FC236}">
                <a16:creationId xmlns:a16="http://schemas.microsoft.com/office/drawing/2014/main" id="{A8A52F6B-B0A4-E1FF-4F04-E7FE58D4744D}"/>
              </a:ext>
            </a:extLst>
          </p:cNvPr>
          <p:cNvSpPr/>
          <p:nvPr/>
        </p:nvSpPr>
        <p:spPr>
          <a:xfrm>
            <a:off x="3537098" y="2204080"/>
            <a:ext cx="1155404" cy="31013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1760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32;p29">
            <a:extLst>
              <a:ext uri="{FF2B5EF4-FFF2-40B4-BE49-F238E27FC236}">
                <a16:creationId xmlns:a16="http://schemas.microsoft.com/office/drawing/2014/main" id="{9EB8ACCB-88F2-4839-B517-508343D0CD16}"/>
              </a:ext>
            </a:extLst>
          </p:cNvPr>
          <p:cNvSpPr/>
          <p:nvPr/>
        </p:nvSpPr>
        <p:spPr>
          <a:xfrm>
            <a:off x="5208659" y="393357"/>
            <a:ext cx="1317546" cy="31013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1760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2;p29">
            <a:extLst>
              <a:ext uri="{FF2B5EF4-FFF2-40B4-BE49-F238E27FC236}">
                <a16:creationId xmlns:a16="http://schemas.microsoft.com/office/drawing/2014/main" id="{A3F89E98-8B2E-22C8-6049-287A5C545752}"/>
              </a:ext>
            </a:extLst>
          </p:cNvPr>
          <p:cNvSpPr/>
          <p:nvPr/>
        </p:nvSpPr>
        <p:spPr>
          <a:xfrm>
            <a:off x="603465" y="532102"/>
            <a:ext cx="1051351" cy="227374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1760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000"/>
              <a:buFont typeface="Calibri"/>
              <a:buNone/>
            </a:pPr>
            <a:r>
              <a:rPr lang="en-GB" cap="none"/>
              <a:t>FINAL CONCEPTUAL</a:t>
            </a:r>
            <a:br>
              <a:rPr lang="en-GB" cap="none"/>
            </a:br>
            <a:r>
              <a:rPr lang="en-GB" cap="none"/>
              <a:t>DATA MODEL</a:t>
            </a:r>
            <a:endParaRPr cap="none"/>
          </a:p>
        </p:txBody>
      </p:sp>
      <p:sp>
        <p:nvSpPr>
          <p:cNvPr id="267" name="Google Shape;267;p31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68" name="Google Shape;268;p3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8;p28">
            <a:extLst>
              <a:ext uri="{FF2B5EF4-FFF2-40B4-BE49-F238E27FC236}">
                <a16:creationId xmlns:a16="http://schemas.microsoft.com/office/drawing/2014/main" id="{65E0CFDA-2352-461F-6BDD-AAEB7215911F}"/>
              </a:ext>
            </a:extLst>
          </p:cNvPr>
          <p:cNvSpPr/>
          <p:nvPr/>
        </p:nvSpPr>
        <p:spPr>
          <a:xfrm>
            <a:off x="173375" y="1526184"/>
            <a:ext cx="910508" cy="238147"/>
          </a:xfrm>
          <a:prstGeom prst="rect">
            <a:avLst/>
          </a:prstGeom>
          <a:solidFill>
            <a:srgbClr val="92D050"/>
          </a:solidFill>
          <a:ln w="28575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Member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182;p28">
            <a:extLst>
              <a:ext uri="{FF2B5EF4-FFF2-40B4-BE49-F238E27FC236}">
                <a16:creationId xmlns:a16="http://schemas.microsoft.com/office/drawing/2014/main" id="{7BA94943-4B93-45E2-F056-874871B05867}"/>
              </a:ext>
            </a:extLst>
          </p:cNvPr>
          <p:cNvSpPr/>
          <p:nvPr/>
        </p:nvSpPr>
        <p:spPr>
          <a:xfrm>
            <a:off x="6512266" y="1520724"/>
            <a:ext cx="1078596" cy="262625"/>
          </a:xfrm>
          <a:prstGeom prst="rect">
            <a:avLst/>
          </a:prstGeom>
          <a:solidFill>
            <a:srgbClr val="92D050"/>
          </a:solidFill>
          <a:ln w="28575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Library Book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203;p28">
            <a:extLst>
              <a:ext uri="{FF2B5EF4-FFF2-40B4-BE49-F238E27FC236}">
                <a16:creationId xmlns:a16="http://schemas.microsoft.com/office/drawing/2014/main" id="{0FC914F8-0C52-2992-85ED-369293F3FBBE}"/>
              </a:ext>
            </a:extLst>
          </p:cNvPr>
          <p:cNvSpPr/>
          <p:nvPr/>
        </p:nvSpPr>
        <p:spPr>
          <a:xfrm>
            <a:off x="8022405" y="221132"/>
            <a:ext cx="1054730" cy="255901"/>
          </a:xfrm>
          <a:prstGeom prst="rect">
            <a:avLst/>
          </a:prstGeom>
          <a:solidFill>
            <a:srgbClr val="92D050"/>
          </a:solidFill>
          <a:ln w="28575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Catalogue</a:t>
            </a:r>
            <a:endParaRPr lang="en-GB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4670493B-F1EA-1353-5CB6-753CFBBE5B3A}"/>
              </a:ext>
            </a:extLst>
          </p:cNvPr>
          <p:cNvSpPr/>
          <p:nvPr/>
        </p:nvSpPr>
        <p:spPr>
          <a:xfrm>
            <a:off x="6709692" y="43229"/>
            <a:ext cx="683743" cy="611708"/>
          </a:xfrm>
          <a:prstGeom prst="diamond">
            <a:avLst/>
          </a:prstGeom>
          <a:solidFill>
            <a:srgbClr val="00B0F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Calibri" panose="020F0502020204030204" pitchFamily="34" charset="0"/>
                <a:cs typeface="Calibri" panose="020F0502020204030204" pitchFamily="34" charset="0"/>
              </a:rPr>
              <a:t>HAS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16BA0A-4FC3-657D-7ECD-E53ADDA013C5}"/>
              </a:ext>
            </a:extLst>
          </p:cNvPr>
          <p:cNvCxnSpPr>
            <a:cxnSpLocks/>
          </p:cNvCxnSpPr>
          <p:nvPr/>
        </p:nvCxnSpPr>
        <p:spPr>
          <a:xfrm flipV="1">
            <a:off x="7025950" y="611708"/>
            <a:ext cx="0" cy="909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1C95FE-1952-FBB7-2B14-3A7F084317C2}"/>
              </a:ext>
            </a:extLst>
          </p:cNvPr>
          <p:cNvCxnSpPr>
            <a:cxnSpLocks/>
          </p:cNvCxnSpPr>
          <p:nvPr/>
        </p:nvCxnSpPr>
        <p:spPr>
          <a:xfrm flipV="1">
            <a:off x="7077550" y="611708"/>
            <a:ext cx="0" cy="909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324B85-D746-8584-65D3-341644E6632B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7393435" y="349083"/>
            <a:ext cx="6289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79F476C2-19FD-E3A1-1250-81F3C684C34D}"/>
              </a:ext>
            </a:extLst>
          </p:cNvPr>
          <p:cNvSpPr/>
          <p:nvPr/>
        </p:nvSpPr>
        <p:spPr>
          <a:xfrm>
            <a:off x="1674114" y="1357706"/>
            <a:ext cx="1078595" cy="588660"/>
          </a:xfrm>
          <a:prstGeom prst="diamond">
            <a:avLst/>
          </a:prstGeom>
          <a:solidFill>
            <a:srgbClr val="00B0F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CF898E-033F-6654-3269-B0978A5FCC45}"/>
              </a:ext>
            </a:extLst>
          </p:cNvPr>
          <p:cNvCxnSpPr>
            <a:cxnSpLocks/>
            <a:stCxn id="2" idx="3"/>
            <a:endCxn id="31" idx="1"/>
          </p:cNvCxnSpPr>
          <p:nvPr/>
        </p:nvCxnSpPr>
        <p:spPr>
          <a:xfrm>
            <a:off x="1083883" y="1645258"/>
            <a:ext cx="590231" cy="67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4BA22B-8E0D-7B46-D470-AC94E93845FA}"/>
              </a:ext>
            </a:extLst>
          </p:cNvPr>
          <p:cNvCxnSpPr>
            <a:cxnSpLocks/>
          </p:cNvCxnSpPr>
          <p:nvPr/>
        </p:nvCxnSpPr>
        <p:spPr>
          <a:xfrm>
            <a:off x="2752709" y="1637636"/>
            <a:ext cx="5974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Google Shape;225;p29">
            <a:extLst>
              <a:ext uri="{FF2B5EF4-FFF2-40B4-BE49-F238E27FC236}">
                <a16:creationId xmlns:a16="http://schemas.microsoft.com/office/drawing/2014/main" id="{148A22D5-1CAF-15E7-4C44-B64A56B30FF7}"/>
              </a:ext>
            </a:extLst>
          </p:cNvPr>
          <p:cNvSpPr/>
          <p:nvPr/>
        </p:nvSpPr>
        <p:spPr>
          <a:xfrm>
            <a:off x="3350140" y="1470960"/>
            <a:ext cx="1228983" cy="362151"/>
          </a:xfrm>
          <a:prstGeom prst="rect">
            <a:avLst/>
          </a:prstGeom>
          <a:solidFill>
            <a:srgbClr val="92D050"/>
          </a:solidFill>
          <a:ln w="28575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1760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Book Reservation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6" name="Google Shape;232;p29">
            <a:extLst>
              <a:ext uri="{FF2B5EF4-FFF2-40B4-BE49-F238E27FC236}">
                <a16:creationId xmlns:a16="http://schemas.microsoft.com/office/drawing/2014/main" id="{38CE7A53-D18F-3FCB-B186-5F1A0F58B564}"/>
              </a:ext>
            </a:extLst>
          </p:cNvPr>
          <p:cNvSpPr/>
          <p:nvPr/>
        </p:nvSpPr>
        <p:spPr>
          <a:xfrm>
            <a:off x="3388322" y="1522208"/>
            <a:ext cx="1140210" cy="266088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1760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C5AF9EA7-4F46-87BE-3E62-C04061E19384}"/>
              </a:ext>
            </a:extLst>
          </p:cNvPr>
          <p:cNvSpPr/>
          <p:nvPr/>
        </p:nvSpPr>
        <p:spPr>
          <a:xfrm>
            <a:off x="5056616" y="1357707"/>
            <a:ext cx="1078595" cy="588660"/>
          </a:xfrm>
          <a:prstGeom prst="diamond">
            <a:avLst/>
          </a:prstGeom>
          <a:solidFill>
            <a:srgbClr val="00B0F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Belong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32369C4-A588-3F91-BBE4-757C58959EC7}"/>
              </a:ext>
            </a:extLst>
          </p:cNvPr>
          <p:cNvCxnSpPr>
            <a:cxnSpLocks/>
            <a:stCxn id="43" idx="3"/>
            <a:endCxn id="3" idx="1"/>
          </p:cNvCxnSpPr>
          <p:nvPr/>
        </p:nvCxnSpPr>
        <p:spPr>
          <a:xfrm>
            <a:off x="6135211" y="1652037"/>
            <a:ext cx="3770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362AFE-32C2-47BD-5B90-9474A22EEB9B}"/>
              </a:ext>
            </a:extLst>
          </p:cNvPr>
          <p:cNvCxnSpPr>
            <a:cxnSpLocks/>
            <a:stCxn id="135" idx="3"/>
            <a:endCxn id="43" idx="1"/>
          </p:cNvCxnSpPr>
          <p:nvPr/>
        </p:nvCxnSpPr>
        <p:spPr>
          <a:xfrm>
            <a:off x="4579123" y="1652036"/>
            <a:ext cx="477493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9EE7EB7-97EC-4004-BD37-82933AC7EE7E}"/>
              </a:ext>
            </a:extLst>
          </p:cNvPr>
          <p:cNvCxnSpPr>
            <a:cxnSpLocks/>
            <a:stCxn id="2" idx="2"/>
            <a:endCxn id="54" idx="1"/>
          </p:cNvCxnSpPr>
          <p:nvPr/>
        </p:nvCxnSpPr>
        <p:spPr>
          <a:xfrm>
            <a:off x="628629" y="1764331"/>
            <a:ext cx="1045484" cy="6598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iamond 53">
            <a:extLst>
              <a:ext uri="{FF2B5EF4-FFF2-40B4-BE49-F238E27FC236}">
                <a16:creationId xmlns:a16="http://schemas.microsoft.com/office/drawing/2014/main" id="{1B43B760-D823-56FB-0650-095712FAED1E}"/>
              </a:ext>
            </a:extLst>
          </p:cNvPr>
          <p:cNvSpPr/>
          <p:nvPr/>
        </p:nvSpPr>
        <p:spPr>
          <a:xfrm>
            <a:off x="1674113" y="2129808"/>
            <a:ext cx="1078595" cy="588660"/>
          </a:xfrm>
          <a:prstGeom prst="diamond">
            <a:avLst/>
          </a:prstGeom>
          <a:solidFill>
            <a:srgbClr val="00B0F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Loan</a:t>
            </a: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B4D5592-D350-B0E2-95A2-E84BF7238819}"/>
              </a:ext>
            </a:extLst>
          </p:cNvPr>
          <p:cNvCxnSpPr>
            <a:cxnSpLocks/>
          </p:cNvCxnSpPr>
          <p:nvPr/>
        </p:nvCxnSpPr>
        <p:spPr>
          <a:xfrm>
            <a:off x="2752708" y="2402538"/>
            <a:ext cx="6046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Google Shape;232;p29">
            <a:extLst>
              <a:ext uri="{FF2B5EF4-FFF2-40B4-BE49-F238E27FC236}">
                <a16:creationId xmlns:a16="http://schemas.microsoft.com/office/drawing/2014/main" id="{94E2BA47-9834-8B26-779A-EA665EA99BD5}"/>
              </a:ext>
            </a:extLst>
          </p:cNvPr>
          <p:cNvSpPr/>
          <p:nvPr/>
        </p:nvSpPr>
        <p:spPr>
          <a:xfrm>
            <a:off x="3357340" y="2243062"/>
            <a:ext cx="1221860" cy="362152"/>
          </a:xfrm>
          <a:prstGeom prst="rect">
            <a:avLst/>
          </a:prstGeom>
          <a:solidFill>
            <a:srgbClr val="92D050"/>
          </a:solidFill>
          <a:ln w="28575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1760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Book Loan</a:t>
            </a:r>
          </a:p>
        </p:txBody>
      </p:sp>
      <p:sp>
        <p:nvSpPr>
          <p:cNvPr id="59" name="Google Shape;232;p29">
            <a:extLst>
              <a:ext uri="{FF2B5EF4-FFF2-40B4-BE49-F238E27FC236}">
                <a16:creationId xmlns:a16="http://schemas.microsoft.com/office/drawing/2014/main" id="{36C80D16-3382-B81B-8A94-895AC468FE0B}"/>
              </a:ext>
            </a:extLst>
          </p:cNvPr>
          <p:cNvSpPr/>
          <p:nvPr/>
        </p:nvSpPr>
        <p:spPr>
          <a:xfrm>
            <a:off x="3388322" y="2297003"/>
            <a:ext cx="1147678" cy="26867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1760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30" name="Diamond 129">
            <a:extLst>
              <a:ext uri="{FF2B5EF4-FFF2-40B4-BE49-F238E27FC236}">
                <a16:creationId xmlns:a16="http://schemas.microsoft.com/office/drawing/2014/main" id="{372CB52D-A6E7-89C0-3C23-751037A2F3B3}"/>
              </a:ext>
            </a:extLst>
          </p:cNvPr>
          <p:cNvSpPr/>
          <p:nvPr/>
        </p:nvSpPr>
        <p:spPr>
          <a:xfrm>
            <a:off x="5089084" y="2157738"/>
            <a:ext cx="1078595" cy="536868"/>
          </a:xfrm>
          <a:prstGeom prst="diamond">
            <a:avLst/>
          </a:prstGeom>
          <a:solidFill>
            <a:srgbClr val="00B0F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Belong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7E0F383-447B-5339-E29F-E5A4019C0504}"/>
              </a:ext>
            </a:extLst>
          </p:cNvPr>
          <p:cNvCxnSpPr>
            <a:cxnSpLocks/>
          </p:cNvCxnSpPr>
          <p:nvPr/>
        </p:nvCxnSpPr>
        <p:spPr>
          <a:xfrm>
            <a:off x="4579200" y="2431338"/>
            <a:ext cx="509884" cy="20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F6B4B22-899E-0DE3-E6FB-7D961B901DD8}"/>
              </a:ext>
            </a:extLst>
          </p:cNvPr>
          <p:cNvCxnSpPr>
            <a:cxnSpLocks/>
            <a:stCxn id="130" idx="3"/>
            <a:endCxn id="3" idx="2"/>
          </p:cNvCxnSpPr>
          <p:nvPr/>
        </p:nvCxnSpPr>
        <p:spPr>
          <a:xfrm flipV="1">
            <a:off x="6167679" y="1783349"/>
            <a:ext cx="883885" cy="6428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Google Shape;203;p28">
            <a:extLst>
              <a:ext uri="{FF2B5EF4-FFF2-40B4-BE49-F238E27FC236}">
                <a16:creationId xmlns:a16="http://schemas.microsoft.com/office/drawing/2014/main" id="{21208789-1736-FED5-6D38-5BCD547A85B7}"/>
              </a:ext>
            </a:extLst>
          </p:cNvPr>
          <p:cNvSpPr/>
          <p:nvPr/>
        </p:nvSpPr>
        <p:spPr>
          <a:xfrm>
            <a:off x="173375" y="4237940"/>
            <a:ext cx="910508" cy="238147"/>
          </a:xfrm>
          <a:prstGeom prst="rect">
            <a:avLst/>
          </a:prstGeom>
          <a:solidFill>
            <a:srgbClr val="92D050"/>
          </a:solidFill>
          <a:ln w="28575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Payment</a:t>
            </a:r>
            <a:endParaRPr lang="en-GB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Diamond 146">
            <a:extLst>
              <a:ext uri="{FF2B5EF4-FFF2-40B4-BE49-F238E27FC236}">
                <a16:creationId xmlns:a16="http://schemas.microsoft.com/office/drawing/2014/main" id="{38C30B3A-1E01-2A2D-1C20-B03519336089}"/>
              </a:ext>
            </a:extLst>
          </p:cNvPr>
          <p:cNvSpPr/>
          <p:nvPr/>
        </p:nvSpPr>
        <p:spPr>
          <a:xfrm>
            <a:off x="89331" y="2686095"/>
            <a:ext cx="1078595" cy="588660"/>
          </a:xfrm>
          <a:prstGeom prst="diamond">
            <a:avLst/>
          </a:prstGeom>
          <a:solidFill>
            <a:srgbClr val="00B0F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Makes</a:t>
            </a: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7D415CB-988D-16EF-19FA-9ECAC6489FDF}"/>
              </a:ext>
            </a:extLst>
          </p:cNvPr>
          <p:cNvCxnSpPr>
            <a:cxnSpLocks/>
            <a:stCxn id="2" idx="2"/>
            <a:endCxn id="147" idx="0"/>
          </p:cNvCxnSpPr>
          <p:nvPr/>
        </p:nvCxnSpPr>
        <p:spPr>
          <a:xfrm>
            <a:off x="628629" y="1764331"/>
            <a:ext cx="0" cy="9217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F5775F7-CF16-2CA6-A1BC-CA5F28BD63F2}"/>
              </a:ext>
            </a:extLst>
          </p:cNvPr>
          <p:cNvCxnSpPr>
            <a:cxnSpLocks/>
          </p:cNvCxnSpPr>
          <p:nvPr/>
        </p:nvCxnSpPr>
        <p:spPr>
          <a:xfrm>
            <a:off x="607029" y="3274755"/>
            <a:ext cx="0" cy="963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Diamond 153">
            <a:extLst>
              <a:ext uri="{FF2B5EF4-FFF2-40B4-BE49-F238E27FC236}">
                <a16:creationId xmlns:a16="http://schemas.microsoft.com/office/drawing/2014/main" id="{4C250E0C-A16F-2280-87E8-08A3F9B8A029}"/>
              </a:ext>
            </a:extLst>
          </p:cNvPr>
          <p:cNvSpPr/>
          <p:nvPr/>
        </p:nvSpPr>
        <p:spPr>
          <a:xfrm>
            <a:off x="1674112" y="4068178"/>
            <a:ext cx="1078595" cy="588660"/>
          </a:xfrm>
          <a:prstGeom prst="diamond">
            <a:avLst/>
          </a:prstGeom>
          <a:solidFill>
            <a:srgbClr val="00B0F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Clears</a:t>
            </a: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68178F16-10F5-1928-8FB9-5400DEC261A5}"/>
              </a:ext>
            </a:extLst>
          </p:cNvPr>
          <p:cNvCxnSpPr>
            <a:cxnSpLocks/>
          </p:cNvCxnSpPr>
          <p:nvPr/>
        </p:nvCxnSpPr>
        <p:spPr>
          <a:xfrm>
            <a:off x="1083883" y="4342614"/>
            <a:ext cx="590229" cy="54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Google Shape;232;p29">
            <a:extLst>
              <a:ext uri="{FF2B5EF4-FFF2-40B4-BE49-F238E27FC236}">
                <a16:creationId xmlns:a16="http://schemas.microsoft.com/office/drawing/2014/main" id="{D4CB377D-AB66-B34A-35BB-0ECAD5E9069A}"/>
              </a:ext>
            </a:extLst>
          </p:cNvPr>
          <p:cNvSpPr/>
          <p:nvPr/>
        </p:nvSpPr>
        <p:spPr>
          <a:xfrm>
            <a:off x="3409895" y="4228000"/>
            <a:ext cx="1093733" cy="272078"/>
          </a:xfrm>
          <a:prstGeom prst="rect">
            <a:avLst/>
          </a:prstGeom>
          <a:solidFill>
            <a:srgbClr val="92D050"/>
          </a:solidFill>
          <a:ln w="28575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1760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Fine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1" name="Google Shape;232;p29">
            <a:extLst>
              <a:ext uri="{FF2B5EF4-FFF2-40B4-BE49-F238E27FC236}">
                <a16:creationId xmlns:a16="http://schemas.microsoft.com/office/drawing/2014/main" id="{7C1A89F4-3051-CC75-86A8-566033ACE75B}"/>
              </a:ext>
            </a:extLst>
          </p:cNvPr>
          <p:cNvSpPr/>
          <p:nvPr/>
        </p:nvSpPr>
        <p:spPr>
          <a:xfrm>
            <a:off x="3455848" y="4269827"/>
            <a:ext cx="1001828" cy="188424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1760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5A1FBCF-6446-1D0C-94F8-18434134AB8F}"/>
              </a:ext>
            </a:extLst>
          </p:cNvPr>
          <p:cNvCxnSpPr>
            <a:cxnSpLocks/>
            <a:stCxn id="154" idx="3"/>
            <a:endCxn id="160" idx="1"/>
          </p:cNvCxnSpPr>
          <p:nvPr/>
        </p:nvCxnSpPr>
        <p:spPr>
          <a:xfrm>
            <a:off x="2752707" y="4362508"/>
            <a:ext cx="657188" cy="15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1CCF48C-1F9A-A941-FA5C-6FDD80529849}"/>
              </a:ext>
            </a:extLst>
          </p:cNvPr>
          <p:cNvCxnSpPr>
            <a:cxnSpLocks/>
            <a:stCxn id="2" idx="2"/>
            <a:endCxn id="170" idx="1"/>
          </p:cNvCxnSpPr>
          <p:nvPr/>
        </p:nvCxnSpPr>
        <p:spPr>
          <a:xfrm>
            <a:off x="628629" y="1764331"/>
            <a:ext cx="1045482" cy="1588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Diamond 169">
            <a:extLst>
              <a:ext uri="{FF2B5EF4-FFF2-40B4-BE49-F238E27FC236}">
                <a16:creationId xmlns:a16="http://schemas.microsoft.com/office/drawing/2014/main" id="{E7B5A753-4FE2-DC01-27A1-BD88CC1AC22E}"/>
              </a:ext>
            </a:extLst>
          </p:cNvPr>
          <p:cNvSpPr/>
          <p:nvPr/>
        </p:nvSpPr>
        <p:spPr>
          <a:xfrm>
            <a:off x="1674111" y="3083945"/>
            <a:ext cx="1078595" cy="536868"/>
          </a:xfrm>
          <a:prstGeom prst="diamond">
            <a:avLst/>
          </a:prstGeom>
          <a:solidFill>
            <a:srgbClr val="00B0F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Has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99F59BF-4A56-C0BA-3A28-22F11297C40F}"/>
              </a:ext>
            </a:extLst>
          </p:cNvPr>
          <p:cNvCxnSpPr>
            <a:cxnSpLocks/>
          </p:cNvCxnSpPr>
          <p:nvPr/>
        </p:nvCxnSpPr>
        <p:spPr>
          <a:xfrm>
            <a:off x="2723906" y="3352379"/>
            <a:ext cx="651285" cy="10094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Diamond 174">
            <a:extLst>
              <a:ext uri="{FF2B5EF4-FFF2-40B4-BE49-F238E27FC236}">
                <a16:creationId xmlns:a16="http://schemas.microsoft.com/office/drawing/2014/main" id="{51582066-636B-1DA3-C050-05082337579D}"/>
              </a:ext>
            </a:extLst>
          </p:cNvPr>
          <p:cNvSpPr/>
          <p:nvPr/>
        </p:nvSpPr>
        <p:spPr>
          <a:xfrm>
            <a:off x="3428972" y="3140435"/>
            <a:ext cx="1078595" cy="536868"/>
          </a:xfrm>
          <a:prstGeom prst="diamond">
            <a:avLst/>
          </a:prstGeom>
          <a:solidFill>
            <a:srgbClr val="00B0F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Incurs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E3244F6F-402E-77F9-08E2-CFBED15A5999}"/>
              </a:ext>
            </a:extLst>
          </p:cNvPr>
          <p:cNvCxnSpPr>
            <a:cxnSpLocks/>
          </p:cNvCxnSpPr>
          <p:nvPr/>
        </p:nvCxnSpPr>
        <p:spPr>
          <a:xfrm flipH="1">
            <a:off x="3935162" y="3677303"/>
            <a:ext cx="11508" cy="5506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3B4C5452-92F2-2B25-7359-778330CA0ABC}"/>
              </a:ext>
            </a:extLst>
          </p:cNvPr>
          <p:cNvCxnSpPr>
            <a:cxnSpLocks/>
            <a:stCxn id="58" idx="2"/>
            <a:endCxn id="175" idx="0"/>
          </p:cNvCxnSpPr>
          <p:nvPr/>
        </p:nvCxnSpPr>
        <p:spPr>
          <a:xfrm>
            <a:off x="3968270" y="2605214"/>
            <a:ext cx="0" cy="5352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10EE578F-B9A0-4D37-E4CC-B6BA7071DCBD}"/>
              </a:ext>
            </a:extLst>
          </p:cNvPr>
          <p:cNvSpPr txBox="1"/>
          <p:nvPr/>
        </p:nvSpPr>
        <p:spPr>
          <a:xfrm>
            <a:off x="6684079" y="556428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529E3A6-BA03-0AE2-B6D3-F4F7BFBF823A}"/>
              </a:ext>
            </a:extLst>
          </p:cNvPr>
          <p:cNvSpPr txBox="1"/>
          <p:nvPr/>
        </p:nvSpPr>
        <p:spPr>
          <a:xfrm>
            <a:off x="7320944" y="4034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8842598-3CFE-F34B-B969-70EFABFB1D7B}"/>
              </a:ext>
            </a:extLst>
          </p:cNvPr>
          <p:cNvSpPr txBox="1"/>
          <p:nvPr/>
        </p:nvSpPr>
        <p:spPr>
          <a:xfrm>
            <a:off x="1444263" y="1343043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B020F58-4BB0-583C-5B03-A1DD81DE9A6D}"/>
              </a:ext>
            </a:extLst>
          </p:cNvPr>
          <p:cNvSpPr txBox="1"/>
          <p:nvPr/>
        </p:nvSpPr>
        <p:spPr>
          <a:xfrm>
            <a:off x="2500634" y="1328306"/>
            <a:ext cx="9040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N (up to 4)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C29D3F4-D942-FA45-A1FB-D62DAB19B03D}"/>
              </a:ext>
            </a:extLst>
          </p:cNvPr>
          <p:cNvSpPr txBox="1"/>
          <p:nvPr/>
        </p:nvSpPr>
        <p:spPr>
          <a:xfrm>
            <a:off x="1528618" y="205755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133C317-6330-9425-F0D2-A21B8B089B9B}"/>
              </a:ext>
            </a:extLst>
          </p:cNvPr>
          <p:cNvSpPr txBox="1"/>
          <p:nvPr/>
        </p:nvSpPr>
        <p:spPr>
          <a:xfrm>
            <a:off x="2500634" y="2056547"/>
            <a:ext cx="9040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N (up to 6)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C7A5491-BA56-F63A-AD21-83BB32546F2B}"/>
              </a:ext>
            </a:extLst>
          </p:cNvPr>
          <p:cNvSpPr txBox="1"/>
          <p:nvPr/>
        </p:nvSpPr>
        <p:spPr>
          <a:xfrm>
            <a:off x="1577220" y="294940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95B95EB-EE0D-229F-EF22-EBCCEBACBB98}"/>
              </a:ext>
            </a:extLst>
          </p:cNvPr>
          <p:cNvSpPr txBox="1"/>
          <p:nvPr/>
        </p:nvSpPr>
        <p:spPr>
          <a:xfrm>
            <a:off x="2781564" y="3123756"/>
            <a:ext cx="2712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2E658A2-BC96-47C4-FB6D-16D1A5736328}"/>
              </a:ext>
            </a:extLst>
          </p:cNvPr>
          <p:cNvSpPr txBox="1"/>
          <p:nvPr/>
        </p:nvSpPr>
        <p:spPr>
          <a:xfrm>
            <a:off x="1574267" y="4038424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94D4F2B-02F5-31B4-19B7-C3AC8A917B1E}"/>
              </a:ext>
            </a:extLst>
          </p:cNvPr>
          <p:cNvSpPr txBox="1"/>
          <p:nvPr/>
        </p:nvSpPr>
        <p:spPr>
          <a:xfrm>
            <a:off x="2670193" y="4027034"/>
            <a:ext cx="2712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9DFE9E3-B2D7-AABA-30FB-2D2BD74CA1F5}"/>
              </a:ext>
            </a:extLst>
          </p:cNvPr>
          <p:cNvSpPr txBox="1"/>
          <p:nvPr/>
        </p:nvSpPr>
        <p:spPr>
          <a:xfrm>
            <a:off x="692052" y="3260365"/>
            <a:ext cx="2712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82DECD3-7E5E-7AF9-8F19-ADB50E222633}"/>
              </a:ext>
            </a:extLst>
          </p:cNvPr>
          <p:cNvSpPr txBox="1"/>
          <p:nvPr/>
        </p:nvSpPr>
        <p:spPr>
          <a:xfrm>
            <a:off x="703324" y="243217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9BB80474-A693-8538-14CF-B7CB53F407A3}"/>
              </a:ext>
            </a:extLst>
          </p:cNvPr>
          <p:cNvCxnSpPr>
            <a:cxnSpLocks/>
          </p:cNvCxnSpPr>
          <p:nvPr/>
        </p:nvCxnSpPr>
        <p:spPr>
          <a:xfrm>
            <a:off x="658629" y="3275955"/>
            <a:ext cx="0" cy="963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978573D9-C826-949C-B3B4-3615DCC7A9FB}"/>
              </a:ext>
            </a:extLst>
          </p:cNvPr>
          <p:cNvCxnSpPr>
            <a:cxnSpLocks/>
          </p:cNvCxnSpPr>
          <p:nvPr/>
        </p:nvCxnSpPr>
        <p:spPr>
          <a:xfrm>
            <a:off x="2755403" y="3323958"/>
            <a:ext cx="651285" cy="10094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A819251D-A7DD-DFD6-2A27-137182326EEE}"/>
              </a:ext>
            </a:extLst>
          </p:cNvPr>
          <p:cNvCxnSpPr>
            <a:cxnSpLocks/>
          </p:cNvCxnSpPr>
          <p:nvPr/>
        </p:nvCxnSpPr>
        <p:spPr>
          <a:xfrm>
            <a:off x="2743632" y="1675167"/>
            <a:ext cx="5974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E19AA83B-B9E4-0DB8-A5CB-DCEC92749D6E}"/>
              </a:ext>
            </a:extLst>
          </p:cNvPr>
          <p:cNvCxnSpPr>
            <a:cxnSpLocks/>
          </p:cNvCxnSpPr>
          <p:nvPr/>
        </p:nvCxnSpPr>
        <p:spPr>
          <a:xfrm>
            <a:off x="1099483" y="4394214"/>
            <a:ext cx="590229" cy="54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BB32D415-A922-4352-A24E-322BFCA5D158}"/>
              </a:ext>
            </a:extLst>
          </p:cNvPr>
          <p:cNvCxnSpPr>
            <a:cxnSpLocks/>
          </p:cNvCxnSpPr>
          <p:nvPr/>
        </p:nvCxnSpPr>
        <p:spPr>
          <a:xfrm flipH="1">
            <a:off x="3987141" y="3677302"/>
            <a:ext cx="11508" cy="5506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3DEBA09E-8EDB-0F72-FDBE-59E977732CA9}"/>
              </a:ext>
            </a:extLst>
          </p:cNvPr>
          <p:cNvSpPr txBox="1"/>
          <p:nvPr/>
        </p:nvSpPr>
        <p:spPr>
          <a:xfrm>
            <a:off x="4013727" y="2900692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3426DF4-66D1-55A9-4170-809937586B48}"/>
              </a:ext>
            </a:extLst>
          </p:cNvPr>
          <p:cNvSpPr txBox="1"/>
          <p:nvPr/>
        </p:nvSpPr>
        <p:spPr>
          <a:xfrm>
            <a:off x="4029539" y="3646326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3487BD84-074B-E29E-40A2-3E8C77AF28CF}"/>
              </a:ext>
            </a:extLst>
          </p:cNvPr>
          <p:cNvCxnSpPr>
            <a:cxnSpLocks/>
          </p:cNvCxnSpPr>
          <p:nvPr/>
        </p:nvCxnSpPr>
        <p:spPr>
          <a:xfrm>
            <a:off x="4588200" y="1598323"/>
            <a:ext cx="507339" cy="7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D3AC364B-819B-3558-CC3D-4A5D2F7454C5}"/>
              </a:ext>
            </a:extLst>
          </p:cNvPr>
          <p:cNvCxnSpPr>
            <a:cxnSpLocks/>
          </p:cNvCxnSpPr>
          <p:nvPr/>
        </p:nvCxnSpPr>
        <p:spPr>
          <a:xfrm>
            <a:off x="4579200" y="2388138"/>
            <a:ext cx="509884" cy="20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FB25DB4D-A0AA-116F-C52B-794DBFDA6AD3}"/>
              </a:ext>
            </a:extLst>
          </p:cNvPr>
          <p:cNvSpPr txBox="1"/>
          <p:nvPr/>
        </p:nvSpPr>
        <p:spPr>
          <a:xfrm>
            <a:off x="5998955" y="1361344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46E10B1A-1B80-6F60-3CC0-F50D81FA785F}"/>
              </a:ext>
            </a:extLst>
          </p:cNvPr>
          <p:cNvSpPr txBox="1"/>
          <p:nvPr/>
        </p:nvSpPr>
        <p:spPr>
          <a:xfrm>
            <a:off x="4873331" y="1348191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E716406C-D361-5D8F-656F-2B3BC32B7ABC}"/>
              </a:ext>
            </a:extLst>
          </p:cNvPr>
          <p:cNvSpPr txBox="1"/>
          <p:nvPr/>
        </p:nvSpPr>
        <p:spPr>
          <a:xfrm>
            <a:off x="4873587" y="2112340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6D938500-8CC2-13E0-A172-9767E77E644D}"/>
              </a:ext>
            </a:extLst>
          </p:cNvPr>
          <p:cNvSpPr txBox="1"/>
          <p:nvPr/>
        </p:nvSpPr>
        <p:spPr>
          <a:xfrm>
            <a:off x="6021441" y="2094234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BB2B3AEF-DF7D-C534-8E0A-F15B7A8CFC42}"/>
              </a:ext>
            </a:extLst>
          </p:cNvPr>
          <p:cNvCxnSpPr>
            <a:cxnSpLocks/>
          </p:cNvCxnSpPr>
          <p:nvPr/>
        </p:nvCxnSpPr>
        <p:spPr>
          <a:xfrm>
            <a:off x="2740031" y="2446938"/>
            <a:ext cx="6046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amond 5">
            <a:extLst>
              <a:ext uri="{FF2B5EF4-FFF2-40B4-BE49-F238E27FC236}">
                <a16:creationId xmlns:a16="http://schemas.microsoft.com/office/drawing/2014/main" id="{E8DC3E99-3272-B4CC-4F14-306E4BE44B28}"/>
              </a:ext>
            </a:extLst>
          </p:cNvPr>
          <p:cNvSpPr/>
          <p:nvPr/>
        </p:nvSpPr>
        <p:spPr>
          <a:xfrm>
            <a:off x="1757047" y="1410829"/>
            <a:ext cx="904020" cy="482321"/>
          </a:xfrm>
          <a:prstGeom prst="diamond">
            <a:avLst/>
          </a:prstGeom>
          <a:solidFill>
            <a:srgbClr val="00B0F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Calibri" panose="020F0502020204030204" pitchFamily="34" charset="0"/>
                <a:cs typeface="Calibri" panose="020F0502020204030204" pitchFamily="34" charset="0"/>
              </a:rPr>
              <a:t>Reserve</a:t>
            </a: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CBD70BFB-035A-8ED2-AFBF-E5C3F337B467}"/>
              </a:ext>
            </a:extLst>
          </p:cNvPr>
          <p:cNvSpPr/>
          <p:nvPr/>
        </p:nvSpPr>
        <p:spPr>
          <a:xfrm>
            <a:off x="1759466" y="2192777"/>
            <a:ext cx="895213" cy="468330"/>
          </a:xfrm>
          <a:prstGeom prst="diamond">
            <a:avLst/>
          </a:prstGeom>
          <a:solidFill>
            <a:srgbClr val="00B0F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Loan</a:t>
            </a: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B33425D2-FCAB-D237-CE22-33315C2B3180}"/>
              </a:ext>
            </a:extLst>
          </p:cNvPr>
          <p:cNvSpPr/>
          <p:nvPr/>
        </p:nvSpPr>
        <p:spPr>
          <a:xfrm>
            <a:off x="1787600" y="3136079"/>
            <a:ext cx="844526" cy="425396"/>
          </a:xfrm>
          <a:prstGeom prst="diamond">
            <a:avLst/>
          </a:prstGeom>
          <a:solidFill>
            <a:srgbClr val="00B0F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Has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12A9D0DF-5E76-4498-F688-0CC2EA67615C}"/>
              </a:ext>
            </a:extLst>
          </p:cNvPr>
          <p:cNvSpPr/>
          <p:nvPr/>
        </p:nvSpPr>
        <p:spPr>
          <a:xfrm>
            <a:off x="5172293" y="1409900"/>
            <a:ext cx="863941" cy="456400"/>
          </a:xfrm>
          <a:prstGeom prst="diamond">
            <a:avLst/>
          </a:prstGeom>
          <a:solidFill>
            <a:srgbClr val="00B0F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Belong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68A763C7-CC9C-1311-C327-D0A74B8B0532}"/>
              </a:ext>
            </a:extLst>
          </p:cNvPr>
          <p:cNvSpPr/>
          <p:nvPr/>
        </p:nvSpPr>
        <p:spPr>
          <a:xfrm>
            <a:off x="5176590" y="2202755"/>
            <a:ext cx="896320" cy="457166"/>
          </a:xfrm>
          <a:prstGeom prst="diamond">
            <a:avLst/>
          </a:prstGeom>
          <a:solidFill>
            <a:srgbClr val="00B0F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Belong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79C3648D-B669-9C9B-C763-245C2846DB0E}"/>
              </a:ext>
            </a:extLst>
          </p:cNvPr>
          <p:cNvSpPr/>
          <p:nvPr/>
        </p:nvSpPr>
        <p:spPr>
          <a:xfrm>
            <a:off x="1765892" y="4122415"/>
            <a:ext cx="894411" cy="483248"/>
          </a:xfrm>
          <a:prstGeom prst="diamond">
            <a:avLst/>
          </a:prstGeom>
          <a:solidFill>
            <a:srgbClr val="00B0F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Calibri" panose="020F0502020204030204" pitchFamily="34" charset="0"/>
                <a:cs typeface="Calibri" panose="020F0502020204030204" pitchFamily="34" charset="0"/>
              </a:rPr>
              <a:t>Clears</a:t>
            </a: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764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000"/>
              <a:buFont typeface="Calibri"/>
              <a:buNone/>
            </a:pPr>
            <a:r>
              <a:rPr lang="en-GB" cap="none"/>
              <a:t>FINAL LOGICAL SCHEMA</a:t>
            </a:r>
            <a:endParaRPr cap="none"/>
          </a:p>
        </p:txBody>
      </p:sp>
      <p:sp>
        <p:nvSpPr>
          <p:cNvPr id="367" name="Google Shape;367;p33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68" name="Google Shape;368;p3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"/>
          <p:cNvSpPr txBox="1">
            <a:spLocks noGrp="1"/>
          </p:cNvSpPr>
          <p:nvPr>
            <p:ph type="title"/>
          </p:nvPr>
        </p:nvSpPr>
        <p:spPr>
          <a:xfrm>
            <a:off x="822960" y="758737"/>
            <a:ext cx="7543800" cy="54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GB" dirty="0"/>
              <a:t>The Final Logical Schema</a:t>
            </a:r>
            <a:endParaRPr dirty="0"/>
          </a:p>
        </p:txBody>
      </p:sp>
      <p:sp>
        <p:nvSpPr>
          <p:cNvPr id="374" name="Google Shape;374;p34"/>
          <p:cNvSpPr txBox="1">
            <a:spLocks noGrp="1"/>
          </p:cNvSpPr>
          <p:nvPr>
            <p:ph type="body" idx="1"/>
          </p:nvPr>
        </p:nvSpPr>
        <p:spPr>
          <a:xfrm>
            <a:off x="549150" y="1229060"/>
            <a:ext cx="8045700" cy="475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100"/>
              <a:buNone/>
            </a:pPr>
            <a:r>
              <a:rPr lang="en-US" sz="1400" b="1" dirty="0"/>
              <a:t>LIBRARYBOOK </a:t>
            </a:r>
            <a:r>
              <a:rPr lang="en-US" sz="1400" dirty="0"/>
              <a:t>(</a:t>
            </a:r>
            <a:r>
              <a:rPr lang="en-US" sz="1400" u="sng" dirty="0" err="1">
                <a:solidFill>
                  <a:srgbClr val="FF0000"/>
                </a:solidFill>
              </a:rPr>
              <a:t>AccessionNo</a:t>
            </a:r>
            <a:r>
              <a:rPr lang="en-US" sz="1400" u="sng" dirty="0">
                <a:solidFill>
                  <a:srgbClr val="FF0000"/>
                </a:solidFill>
              </a:rPr>
              <a:t>,</a:t>
            </a:r>
            <a:r>
              <a:rPr lang="en-US" sz="1400" dirty="0"/>
              <a:t> </a:t>
            </a:r>
            <a:r>
              <a:rPr lang="en-US" sz="1400" dirty="0" err="1"/>
              <a:t>CopyNo</a:t>
            </a:r>
            <a:r>
              <a:rPr lang="en-US" sz="1400" dirty="0"/>
              <a:t>, </a:t>
            </a:r>
            <a:r>
              <a:rPr lang="en-US" sz="1400" dirty="0" err="1">
                <a:solidFill>
                  <a:srgbClr val="0070C0"/>
                </a:solidFill>
              </a:rPr>
              <a:t>CatalogueNo</a:t>
            </a:r>
            <a:r>
              <a:rPr lang="en-US" sz="1400" dirty="0"/>
              <a:t>)</a:t>
            </a:r>
          </a:p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100"/>
              <a:buNone/>
            </a:pPr>
            <a:r>
              <a:rPr lang="en-US" sz="1400" b="1" dirty="0"/>
              <a:t>CATALOGUE </a:t>
            </a:r>
            <a:r>
              <a:rPr lang="en-US" sz="1400" dirty="0"/>
              <a:t>(</a:t>
            </a:r>
            <a:r>
              <a:rPr lang="en-US" sz="1400" u="sng" dirty="0" err="1">
                <a:solidFill>
                  <a:srgbClr val="FF0000"/>
                </a:solidFill>
              </a:rPr>
              <a:t>CatalogueNo</a:t>
            </a:r>
            <a:r>
              <a:rPr lang="en-US" sz="1400" u="sng" dirty="0">
                <a:solidFill>
                  <a:srgbClr val="FF0000"/>
                </a:solidFill>
              </a:rPr>
              <a:t>, </a:t>
            </a:r>
            <a:r>
              <a:rPr lang="en-US" sz="1400" dirty="0">
                <a:solidFill>
                  <a:schemeClr val="tx1"/>
                </a:solidFill>
              </a:rPr>
              <a:t>Title, ISBN, Publisher, </a:t>
            </a:r>
            <a:r>
              <a:rPr lang="en-US" sz="1400" dirty="0" err="1">
                <a:solidFill>
                  <a:schemeClr val="tx1"/>
                </a:solidFill>
              </a:rPr>
              <a:t>PublicationYear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100"/>
              <a:buNone/>
            </a:pPr>
            <a:r>
              <a:rPr lang="en-US" sz="1400" b="1" dirty="0">
                <a:solidFill>
                  <a:schemeClr val="tx1"/>
                </a:solidFill>
              </a:rPr>
              <a:t>AUTHOR 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u="sng" dirty="0" err="1">
                <a:solidFill>
                  <a:srgbClr val="FF0000"/>
                </a:solidFill>
              </a:rPr>
              <a:t>CatalogueNo</a:t>
            </a:r>
            <a:r>
              <a:rPr lang="en-US" sz="1400" u="sng" dirty="0">
                <a:solidFill>
                  <a:srgbClr val="FF0000"/>
                </a:solidFill>
              </a:rPr>
              <a:t>, </a:t>
            </a:r>
            <a:r>
              <a:rPr lang="en-US" sz="1400" u="sng" dirty="0" err="1">
                <a:solidFill>
                  <a:srgbClr val="FF0000"/>
                </a:solidFill>
              </a:rPr>
              <a:t>AuthorName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100"/>
              <a:buNone/>
            </a:pPr>
            <a:r>
              <a:rPr lang="en-US" sz="1400" b="1" dirty="0">
                <a:solidFill>
                  <a:schemeClr val="tx1"/>
                </a:solidFill>
              </a:rPr>
              <a:t>MEMBER 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u="sng" dirty="0" err="1">
                <a:solidFill>
                  <a:srgbClr val="FF0000"/>
                </a:solidFill>
              </a:rPr>
              <a:t>MemberID</a:t>
            </a:r>
            <a:r>
              <a:rPr lang="en-US" sz="1400" dirty="0">
                <a:solidFill>
                  <a:schemeClr val="tx1"/>
                </a:solidFill>
              </a:rPr>
              <a:t>, FirstName, </a:t>
            </a:r>
            <a:r>
              <a:rPr lang="en-US" sz="1400" dirty="0" err="1">
                <a:solidFill>
                  <a:schemeClr val="tx1"/>
                </a:solidFill>
              </a:rPr>
              <a:t>MiddleName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LastName</a:t>
            </a:r>
            <a:r>
              <a:rPr lang="en-US" sz="1400" dirty="0">
                <a:solidFill>
                  <a:schemeClr val="tx1"/>
                </a:solidFill>
              </a:rPr>
              <a:t>, Faculty, Email, Type)</a:t>
            </a:r>
          </a:p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100"/>
              <a:buNone/>
            </a:pPr>
            <a:r>
              <a:rPr lang="en-US" sz="1400" b="1" dirty="0">
                <a:solidFill>
                  <a:schemeClr val="tx1"/>
                </a:solidFill>
              </a:rPr>
              <a:t>PHONENO 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u="sng" dirty="0" err="1">
                <a:solidFill>
                  <a:srgbClr val="FF0000"/>
                </a:solidFill>
              </a:rPr>
              <a:t>MemberID</a:t>
            </a:r>
            <a:r>
              <a:rPr lang="en-US" sz="1400" u="sng" dirty="0">
                <a:solidFill>
                  <a:srgbClr val="FF0000"/>
                </a:solidFill>
              </a:rPr>
              <a:t>, </a:t>
            </a:r>
            <a:r>
              <a:rPr lang="en-US" sz="1400" u="sng" dirty="0" err="1">
                <a:solidFill>
                  <a:srgbClr val="FF0000"/>
                </a:solidFill>
              </a:rPr>
              <a:t>PhoneNo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  <a:endParaRPr lang="en-US" sz="1400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100"/>
              <a:buNone/>
            </a:pPr>
            <a:r>
              <a:rPr lang="en-US" sz="1400" b="1" dirty="0">
                <a:solidFill>
                  <a:schemeClr val="tx1"/>
                </a:solidFill>
              </a:rPr>
              <a:t>PAYMENT 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u="sng" dirty="0" err="1">
                <a:solidFill>
                  <a:srgbClr val="FF0000"/>
                </a:solidFill>
              </a:rPr>
              <a:t>PaymentID</a:t>
            </a:r>
            <a:r>
              <a:rPr lang="en-US" sz="1400" dirty="0">
                <a:solidFill>
                  <a:schemeClr val="tx1"/>
                </a:solidFill>
              </a:rPr>
              <a:t>, Amount, </a:t>
            </a:r>
            <a:r>
              <a:rPr lang="en-US" sz="1400" dirty="0" err="1">
                <a:solidFill>
                  <a:schemeClr val="tx1"/>
                </a:solidFill>
              </a:rPr>
              <a:t>PaymentDate</a:t>
            </a:r>
            <a:r>
              <a:rPr lang="en-US" sz="1400" dirty="0">
                <a:solidFill>
                  <a:srgbClr val="0070C0"/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MemberID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100"/>
              <a:buNone/>
            </a:pPr>
            <a:r>
              <a:rPr lang="en-US" sz="1400" b="1" dirty="0">
                <a:solidFill>
                  <a:schemeClr val="tx1"/>
                </a:solidFill>
              </a:rPr>
              <a:t>FINE 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u="sng" dirty="0" err="1">
                <a:solidFill>
                  <a:srgbClr val="FF0000"/>
                </a:solidFill>
              </a:rPr>
              <a:t>AccessionNo</a:t>
            </a:r>
            <a:r>
              <a:rPr lang="en-US" sz="1400" u="sng" dirty="0">
                <a:solidFill>
                  <a:srgbClr val="FF0000"/>
                </a:solidFill>
              </a:rPr>
              <a:t>, </a:t>
            </a:r>
            <a:r>
              <a:rPr lang="en-US" sz="1400" u="sng" dirty="0" err="1">
                <a:solidFill>
                  <a:srgbClr val="FF0000"/>
                </a:solidFill>
              </a:rPr>
              <a:t>MemberID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BorrowDate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ReturnDate</a:t>
            </a:r>
            <a:r>
              <a:rPr lang="en-US" sz="1400" dirty="0">
                <a:solidFill>
                  <a:srgbClr val="0070C0"/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PaymentID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100"/>
              <a:buNone/>
            </a:pPr>
            <a:r>
              <a:rPr lang="en-US" sz="1400" b="1" dirty="0">
                <a:solidFill>
                  <a:schemeClr val="tx1"/>
                </a:solidFill>
              </a:rPr>
              <a:t>BOOKLOAN 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u="sng" dirty="0" err="1">
                <a:solidFill>
                  <a:srgbClr val="FF0000"/>
                </a:solidFill>
              </a:rPr>
              <a:t>AccessionNo</a:t>
            </a:r>
            <a:r>
              <a:rPr lang="en-US" sz="1400" u="sng" dirty="0">
                <a:solidFill>
                  <a:srgbClr val="FF0000"/>
                </a:solidFill>
              </a:rPr>
              <a:t>, </a:t>
            </a:r>
            <a:r>
              <a:rPr lang="en-US" sz="1400" u="sng" dirty="0" err="1">
                <a:solidFill>
                  <a:srgbClr val="FF0000"/>
                </a:solidFill>
              </a:rPr>
              <a:t>MemberID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BorrowDate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ReturnDate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100"/>
              <a:buNone/>
            </a:pPr>
            <a:r>
              <a:rPr lang="en-US" sz="1400" b="1" dirty="0">
                <a:solidFill>
                  <a:schemeClr val="tx1"/>
                </a:solidFill>
              </a:rPr>
              <a:t>BOOKRESERVATION 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u="sng" dirty="0" err="1">
                <a:solidFill>
                  <a:srgbClr val="FF0000"/>
                </a:solidFill>
              </a:rPr>
              <a:t>AccessionNo</a:t>
            </a:r>
            <a:r>
              <a:rPr lang="en-US" sz="1400" u="sng" dirty="0">
                <a:solidFill>
                  <a:srgbClr val="FF0000"/>
                </a:solidFill>
              </a:rPr>
              <a:t>, </a:t>
            </a:r>
            <a:r>
              <a:rPr lang="en-US" sz="1400" u="sng" dirty="0" err="1">
                <a:solidFill>
                  <a:srgbClr val="FF0000"/>
                </a:solidFill>
              </a:rPr>
              <a:t>MemberID</a:t>
            </a:r>
            <a:r>
              <a:rPr lang="en-US" sz="1400" dirty="0">
                <a:solidFill>
                  <a:schemeClr val="tx1"/>
                </a:solidFill>
              </a:rPr>
              <a:t>, Title, </a:t>
            </a:r>
            <a:r>
              <a:rPr lang="en-US" sz="1400" dirty="0" err="1">
                <a:solidFill>
                  <a:schemeClr val="tx1"/>
                </a:solidFill>
              </a:rPr>
              <a:t>MemberName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CopyNumber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  <a:endParaRPr lang="en-US" sz="1400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10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10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10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10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100"/>
              <a:buNone/>
            </a:pPr>
            <a:endParaRPr sz="1400" b="1" dirty="0"/>
          </a:p>
        </p:txBody>
      </p:sp>
      <p:sp>
        <p:nvSpPr>
          <p:cNvPr id="375" name="Google Shape;375;p3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C1846DA0783D4194D5DC3FADB6794D" ma:contentTypeVersion="8" ma:contentTypeDescription="Create a new document." ma:contentTypeScope="" ma:versionID="e1b73ed17141edc451d5ce55599ded67">
  <xsd:schema xmlns:xsd="http://www.w3.org/2001/XMLSchema" xmlns:xs="http://www.w3.org/2001/XMLSchema" xmlns:p="http://schemas.microsoft.com/office/2006/metadata/properties" xmlns:ns3="2d5eb3ce-ed77-4a00-bbf4-4d4f1d76c331" xmlns:ns4="08479ce0-4877-4afe-94da-0fa209dadf50" targetNamespace="http://schemas.microsoft.com/office/2006/metadata/properties" ma:root="true" ma:fieldsID="0bf40a75a2577ffda0bfa6c9f18648ab" ns3:_="" ns4:_="">
    <xsd:import namespace="2d5eb3ce-ed77-4a00-bbf4-4d4f1d76c331"/>
    <xsd:import namespace="08479ce0-4877-4afe-94da-0fa209dadf50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5eb3ce-ed77-4a00-bbf4-4d4f1d76c331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479ce0-4877-4afe-94da-0fa209dadf5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d5eb3ce-ed77-4a00-bbf4-4d4f1d76c331" xsi:nil="true"/>
  </documentManagement>
</p:properties>
</file>

<file path=customXml/itemProps1.xml><?xml version="1.0" encoding="utf-8"?>
<ds:datastoreItem xmlns:ds="http://schemas.openxmlformats.org/officeDocument/2006/customXml" ds:itemID="{97D25DE6-DDCC-467D-AD47-87195DC0F1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E7FEDC-71A8-478F-B365-8F5BE6481F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5eb3ce-ed77-4a00-bbf4-4d4f1d76c331"/>
    <ds:schemaRef ds:uri="08479ce0-4877-4afe-94da-0fa209dadf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9C67AB-871F-457C-827B-D6298CCC965F}">
  <ds:schemaRefs>
    <ds:schemaRef ds:uri="http://purl.org/dc/terms/"/>
    <ds:schemaRef ds:uri="08479ce0-4877-4afe-94da-0fa209dadf50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2d5eb3ce-ed77-4a00-bbf4-4d4f1d76c33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CaoThiHaPhuong</Template>
  <TotalTime>1446</TotalTime>
  <Words>498</Words>
  <Application>Microsoft Office PowerPoint</Application>
  <PresentationFormat>On-screen Show (16:9)</PresentationFormat>
  <Paragraphs>156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Simple Light</vt:lpstr>
      <vt:lpstr>Retrospect</vt:lpstr>
      <vt:lpstr>BT2102 ASSIGNMENT 1A</vt:lpstr>
      <vt:lpstr>FINAL ENTITIES AND ATTRIBUTES</vt:lpstr>
      <vt:lpstr>Final Entities and Attributes Identified</vt:lpstr>
      <vt:lpstr>PowerPoint Presentation</vt:lpstr>
      <vt:lpstr>PowerPoint Presentation</vt:lpstr>
      <vt:lpstr>FINAL CONCEPTUAL DATA MODEL</vt:lpstr>
      <vt:lpstr>PowerPoint Presentation</vt:lpstr>
      <vt:lpstr>FINAL LOGICAL SCHEMA</vt:lpstr>
      <vt:lpstr>The Final Logical Schema</vt:lpstr>
      <vt:lpstr>FINAL LOGICAL DATA MODEL</vt:lpstr>
      <vt:lpstr>The Final Logical Data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BT2102 ASSIGNMENT 1A</dc:title>
  <dc:creator>To Bao Chau</dc:creator>
  <cp:lastModifiedBy>To Bao Chau</cp:lastModifiedBy>
  <cp:revision>6</cp:revision>
  <dcterms:created xsi:type="dcterms:W3CDTF">2024-02-18T10:04:26Z</dcterms:created>
  <dcterms:modified xsi:type="dcterms:W3CDTF">2024-02-27T05:28:52Z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0x0101007DC1846DA0783D4194D5DC3FADB6794D</vt:lpwstr>
  </property>
</Properties>
</file>