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80" r:id="rId2"/>
    <p:sldId id="257" r:id="rId3"/>
    <p:sldId id="335" r:id="rId4"/>
    <p:sldId id="260" r:id="rId5"/>
    <p:sldId id="306" r:id="rId6"/>
    <p:sldId id="258" r:id="rId7"/>
    <p:sldId id="308" r:id="rId8"/>
    <p:sldId id="309" r:id="rId9"/>
    <p:sldId id="310" r:id="rId10"/>
    <p:sldId id="312" r:id="rId11"/>
    <p:sldId id="313" r:id="rId12"/>
    <p:sldId id="314" r:id="rId13"/>
    <p:sldId id="320" r:id="rId14"/>
    <p:sldId id="316" r:id="rId15"/>
    <p:sldId id="317" r:id="rId16"/>
    <p:sldId id="321" r:id="rId17"/>
    <p:sldId id="318" r:id="rId18"/>
    <p:sldId id="322" r:id="rId19"/>
    <p:sldId id="323" r:id="rId20"/>
    <p:sldId id="324" r:id="rId21"/>
    <p:sldId id="325" r:id="rId22"/>
    <p:sldId id="326" r:id="rId23"/>
    <p:sldId id="327" r:id="rId24"/>
    <p:sldId id="328" r:id="rId25"/>
    <p:sldId id="329" r:id="rId26"/>
    <p:sldId id="330" r:id="rId27"/>
    <p:sldId id="332" r:id="rId28"/>
    <p:sldId id="331" r:id="rId29"/>
    <p:sldId id="333" r:id="rId30"/>
    <p:sldId id="334" r:id="rId31"/>
    <p:sldId id="297" r:id="rId32"/>
    <p:sldId id="291" r:id="rId33"/>
    <p:sldId id="336" r:id="rId34"/>
    <p:sldId id="338"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41" r:id="rId60"/>
    <p:sldId id="337" r:id="rId61"/>
    <p:sldId id="366" r:id="rId62"/>
    <p:sldId id="340" r:id="rId63"/>
    <p:sldId id="367" r:id="rId64"/>
    <p:sldId id="276" r:id="rId65"/>
  </p:sldIdLst>
  <p:sldSz cx="9144000" cy="5715000" type="screen16x1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A10A13"/>
    <a:srgbClr val="FCCCCF"/>
    <a:srgbClr val="FBB3B8"/>
    <a:srgbClr val="F7717B"/>
    <a:srgbClr val="F4424F"/>
    <a:srgbClr val="CA0C1A"/>
    <a:srgbClr val="F99198"/>
    <a:srgbClr val="E80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4" autoAdjust="0"/>
    <p:restoredTop sz="98725" autoAdjust="0"/>
  </p:normalViewPr>
  <p:slideViewPr>
    <p:cSldViewPr showGuides="1">
      <p:cViewPr varScale="1">
        <p:scale>
          <a:sx n="113" d="100"/>
          <a:sy n="113" d="100"/>
        </p:scale>
        <p:origin x="126" y="228"/>
      </p:cViewPr>
      <p:guideLst>
        <p:guide orient="horz" pos="180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8FC7D-19CE-4723-9546-F817B5321C4D}"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091A19-5D34-42DD-8749-4641397662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10</a:t>
            </a:fld>
            <a:endParaRPr lang="zh-CN" altLang="en-US"/>
          </a:p>
        </p:txBody>
      </p:sp>
    </p:spTree>
    <p:extLst>
      <p:ext uri="{BB962C8B-B14F-4D97-AF65-F5344CB8AC3E}">
        <p14:creationId xmlns:p14="http://schemas.microsoft.com/office/powerpoint/2010/main" val="91625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11</a:t>
            </a:fld>
            <a:endParaRPr lang="zh-CN" altLang="en-US"/>
          </a:p>
        </p:txBody>
      </p:sp>
    </p:spTree>
    <p:extLst>
      <p:ext uri="{BB962C8B-B14F-4D97-AF65-F5344CB8AC3E}">
        <p14:creationId xmlns:p14="http://schemas.microsoft.com/office/powerpoint/2010/main" val="181898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12</a:t>
            </a:fld>
            <a:endParaRPr lang="zh-CN" altLang="en-US"/>
          </a:p>
        </p:txBody>
      </p:sp>
    </p:spTree>
    <p:extLst>
      <p:ext uri="{BB962C8B-B14F-4D97-AF65-F5344CB8AC3E}">
        <p14:creationId xmlns:p14="http://schemas.microsoft.com/office/powerpoint/2010/main" val="1427371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13</a:t>
            </a:fld>
            <a:endParaRPr lang="zh-CN" altLang="en-US"/>
          </a:p>
        </p:txBody>
      </p:sp>
    </p:spTree>
    <p:extLst>
      <p:ext uri="{BB962C8B-B14F-4D97-AF65-F5344CB8AC3E}">
        <p14:creationId xmlns:p14="http://schemas.microsoft.com/office/powerpoint/2010/main" val="178921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14</a:t>
            </a:fld>
            <a:endParaRPr lang="zh-CN" altLang="en-US"/>
          </a:p>
        </p:txBody>
      </p:sp>
    </p:spTree>
    <p:extLst>
      <p:ext uri="{BB962C8B-B14F-4D97-AF65-F5344CB8AC3E}">
        <p14:creationId xmlns:p14="http://schemas.microsoft.com/office/powerpoint/2010/main" val="3908389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15</a:t>
            </a:fld>
            <a:endParaRPr lang="zh-CN" altLang="en-US"/>
          </a:p>
        </p:txBody>
      </p:sp>
    </p:spTree>
    <p:extLst>
      <p:ext uri="{BB962C8B-B14F-4D97-AF65-F5344CB8AC3E}">
        <p14:creationId xmlns:p14="http://schemas.microsoft.com/office/powerpoint/2010/main" val="375334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16</a:t>
            </a:fld>
            <a:endParaRPr lang="zh-CN" altLang="en-US"/>
          </a:p>
        </p:txBody>
      </p:sp>
    </p:spTree>
    <p:extLst>
      <p:ext uri="{BB962C8B-B14F-4D97-AF65-F5344CB8AC3E}">
        <p14:creationId xmlns:p14="http://schemas.microsoft.com/office/powerpoint/2010/main" val="286796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17</a:t>
            </a:fld>
            <a:endParaRPr lang="zh-CN" altLang="en-US"/>
          </a:p>
        </p:txBody>
      </p:sp>
    </p:spTree>
    <p:extLst>
      <p:ext uri="{BB962C8B-B14F-4D97-AF65-F5344CB8AC3E}">
        <p14:creationId xmlns:p14="http://schemas.microsoft.com/office/powerpoint/2010/main" val="250081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18</a:t>
            </a:fld>
            <a:endParaRPr lang="zh-CN" altLang="en-US"/>
          </a:p>
        </p:txBody>
      </p:sp>
    </p:spTree>
    <p:extLst>
      <p:ext uri="{BB962C8B-B14F-4D97-AF65-F5344CB8AC3E}">
        <p14:creationId xmlns:p14="http://schemas.microsoft.com/office/powerpoint/2010/main" val="265149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19</a:t>
            </a:fld>
            <a:endParaRPr lang="zh-CN" altLang="en-US"/>
          </a:p>
        </p:txBody>
      </p:sp>
    </p:spTree>
    <p:extLst>
      <p:ext uri="{BB962C8B-B14F-4D97-AF65-F5344CB8AC3E}">
        <p14:creationId xmlns:p14="http://schemas.microsoft.com/office/powerpoint/2010/main" val="114099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20</a:t>
            </a:fld>
            <a:endParaRPr lang="zh-CN" altLang="en-US"/>
          </a:p>
        </p:txBody>
      </p:sp>
    </p:spTree>
    <p:extLst>
      <p:ext uri="{BB962C8B-B14F-4D97-AF65-F5344CB8AC3E}">
        <p14:creationId xmlns:p14="http://schemas.microsoft.com/office/powerpoint/2010/main" val="679159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21</a:t>
            </a:fld>
            <a:endParaRPr lang="zh-CN" altLang="en-US"/>
          </a:p>
        </p:txBody>
      </p:sp>
    </p:spTree>
    <p:extLst>
      <p:ext uri="{BB962C8B-B14F-4D97-AF65-F5344CB8AC3E}">
        <p14:creationId xmlns:p14="http://schemas.microsoft.com/office/powerpoint/2010/main" val="2622079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22</a:t>
            </a:fld>
            <a:endParaRPr lang="zh-CN" altLang="en-US"/>
          </a:p>
        </p:txBody>
      </p:sp>
    </p:spTree>
    <p:extLst>
      <p:ext uri="{BB962C8B-B14F-4D97-AF65-F5344CB8AC3E}">
        <p14:creationId xmlns:p14="http://schemas.microsoft.com/office/powerpoint/2010/main" val="1255252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23</a:t>
            </a:fld>
            <a:endParaRPr lang="zh-CN" altLang="en-US"/>
          </a:p>
        </p:txBody>
      </p:sp>
    </p:spTree>
    <p:extLst>
      <p:ext uri="{BB962C8B-B14F-4D97-AF65-F5344CB8AC3E}">
        <p14:creationId xmlns:p14="http://schemas.microsoft.com/office/powerpoint/2010/main" val="3951554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24</a:t>
            </a:fld>
            <a:endParaRPr lang="zh-CN" altLang="en-US"/>
          </a:p>
        </p:txBody>
      </p:sp>
    </p:spTree>
    <p:extLst>
      <p:ext uri="{BB962C8B-B14F-4D97-AF65-F5344CB8AC3E}">
        <p14:creationId xmlns:p14="http://schemas.microsoft.com/office/powerpoint/2010/main" val="342809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25</a:t>
            </a:fld>
            <a:endParaRPr lang="zh-CN" altLang="en-US"/>
          </a:p>
        </p:txBody>
      </p:sp>
    </p:spTree>
    <p:extLst>
      <p:ext uri="{BB962C8B-B14F-4D97-AF65-F5344CB8AC3E}">
        <p14:creationId xmlns:p14="http://schemas.microsoft.com/office/powerpoint/2010/main" val="2008782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26</a:t>
            </a:fld>
            <a:endParaRPr lang="zh-CN" altLang="en-US"/>
          </a:p>
        </p:txBody>
      </p:sp>
    </p:spTree>
    <p:extLst>
      <p:ext uri="{BB962C8B-B14F-4D97-AF65-F5344CB8AC3E}">
        <p14:creationId xmlns:p14="http://schemas.microsoft.com/office/powerpoint/2010/main" val="492760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27</a:t>
            </a:fld>
            <a:endParaRPr lang="zh-CN" altLang="en-US"/>
          </a:p>
        </p:txBody>
      </p:sp>
    </p:spTree>
    <p:extLst>
      <p:ext uri="{BB962C8B-B14F-4D97-AF65-F5344CB8AC3E}">
        <p14:creationId xmlns:p14="http://schemas.microsoft.com/office/powerpoint/2010/main" val="3931526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28</a:t>
            </a:fld>
            <a:endParaRPr lang="zh-CN" altLang="en-US"/>
          </a:p>
        </p:txBody>
      </p:sp>
    </p:spTree>
    <p:extLst>
      <p:ext uri="{BB962C8B-B14F-4D97-AF65-F5344CB8AC3E}">
        <p14:creationId xmlns:p14="http://schemas.microsoft.com/office/powerpoint/2010/main" val="876637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29</a:t>
            </a:fld>
            <a:endParaRPr lang="zh-CN" altLang="en-US"/>
          </a:p>
        </p:txBody>
      </p:sp>
    </p:spTree>
    <p:extLst>
      <p:ext uri="{BB962C8B-B14F-4D97-AF65-F5344CB8AC3E}">
        <p14:creationId xmlns:p14="http://schemas.microsoft.com/office/powerpoint/2010/main" val="312068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a:t>
            </a:fld>
            <a:endParaRPr lang="zh-CN" altLang="en-US"/>
          </a:p>
        </p:txBody>
      </p:sp>
    </p:spTree>
    <p:extLst>
      <p:ext uri="{BB962C8B-B14F-4D97-AF65-F5344CB8AC3E}">
        <p14:creationId xmlns:p14="http://schemas.microsoft.com/office/powerpoint/2010/main" val="3072203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30</a:t>
            </a:fld>
            <a:endParaRPr lang="zh-CN" altLang="en-US"/>
          </a:p>
        </p:txBody>
      </p:sp>
    </p:spTree>
    <p:extLst>
      <p:ext uri="{BB962C8B-B14F-4D97-AF65-F5344CB8AC3E}">
        <p14:creationId xmlns:p14="http://schemas.microsoft.com/office/powerpoint/2010/main" val="1421146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33</a:t>
            </a:fld>
            <a:endParaRPr lang="zh-CN" altLang="en-US"/>
          </a:p>
        </p:txBody>
      </p:sp>
    </p:spTree>
    <p:extLst>
      <p:ext uri="{BB962C8B-B14F-4D97-AF65-F5344CB8AC3E}">
        <p14:creationId xmlns:p14="http://schemas.microsoft.com/office/powerpoint/2010/main" val="2931632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34</a:t>
            </a:fld>
            <a:endParaRPr lang="zh-CN" altLang="en-US"/>
          </a:p>
        </p:txBody>
      </p:sp>
    </p:spTree>
    <p:extLst>
      <p:ext uri="{BB962C8B-B14F-4D97-AF65-F5344CB8AC3E}">
        <p14:creationId xmlns:p14="http://schemas.microsoft.com/office/powerpoint/2010/main" val="480970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35</a:t>
            </a:fld>
            <a:endParaRPr lang="zh-CN" altLang="en-US"/>
          </a:p>
        </p:txBody>
      </p:sp>
    </p:spTree>
    <p:extLst>
      <p:ext uri="{BB962C8B-B14F-4D97-AF65-F5344CB8AC3E}">
        <p14:creationId xmlns:p14="http://schemas.microsoft.com/office/powerpoint/2010/main" val="1151940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36</a:t>
            </a:fld>
            <a:endParaRPr lang="zh-CN" altLang="en-US"/>
          </a:p>
        </p:txBody>
      </p:sp>
    </p:spTree>
    <p:extLst>
      <p:ext uri="{BB962C8B-B14F-4D97-AF65-F5344CB8AC3E}">
        <p14:creationId xmlns:p14="http://schemas.microsoft.com/office/powerpoint/2010/main" val="4141232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37</a:t>
            </a:fld>
            <a:endParaRPr lang="zh-CN" altLang="en-US"/>
          </a:p>
        </p:txBody>
      </p:sp>
    </p:spTree>
    <p:extLst>
      <p:ext uri="{BB962C8B-B14F-4D97-AF65-F5344CB8AC3E}">
        <p14:creationId xmlns:p14="http://schemas.microsoft.com/office/powerpoint/2010/main" val="1938634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38</a:t>
            </a:fld>
            <a:endParaRPr lang="zh-CN" altLang="en-US"/>
          </a:p>
        </p:txBody>
      </p:sp>
    </p:spTree>
    <p:extLst>
      <p:ext uri="{BB962C8B-B14F-4D97-AF65-F5344CB8AC3E}">
        <p14:creationId xmlns:p14="http://schemas.microsoft.com/office/powerpoint/2010/main" val="1565655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39</a:t>
            </a:fld>
            <a:endParaRPr lang="zh-CN" altLang="en-US"/>
          </a:p>
        </p:txBody>
      </p:sp>
    </p:spTree>
    <p:extLst>
      <p:ext uri="{BB962C8B-B14F-4D97-AF65-F5344CB8AC3E}">
        <p14:creationId xmlns:p14="http://schemas.microsoft.com/office/powerpoint/2010/main" val="2670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40</a:t>
            </a:fld>
            <a:endParaRPr lang="zh-CN" altLang="en-US"/>
          </a:p>
        </p:txBody>
      </p:sp>
    </p:spTree>
    <p:extLst>
      <p:ext uri="{BB962C8B-B14F-4D97-AF65-F5344CB8AC3E}">
        <p14:creationId xmlns:p14="http://schemas.microsoft.com/office/powerpoint/2010/main" val="180732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41</a:t>
            </a:fld>
            <a:endParaRPr lang="zh-CN" altLang="en-US"/>
          </a:p>
        </p:txBody>
      </p:sp>
    </p:spTree>
    <p:extLst>
      <p:ext uri="{BB962C8B-B14F-4D97-AF65-F5344CB8AC3E}">
        <p14:creationId xmlns:p14="http://schemas.microsoft.com/office/powerpoint/2010/main" val="738016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42</a:t>
            </a:fld>
            <a:endParaRPr lang="zh-CN" altLang="en-US"/>
          </a:p>
        </p:txBody>
      </p:sp>
    </p:spTree>
    <p:extLst>
      <p:ext uri="{BB962C8B-B14F-4D97-AF65-F5344CB8AC3E}">
        <p14:creationId xmlns:p14="http://schemas.microsoft.com/office/powerpoint/2010/main" val="3038351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43</a:t>
            </a:fld>
            <a:endParaRPr lang="zh-CN" altLang="en-US"/>
          </a:p>
        </p:txBody>
      </p:sp>
    </p:spTree>
    <p:extLst>
      <p:ext uri="{BB962C8B-B14F-4D97-AF65-F5344CB8AC3E}">
        <p14:creationId xmlns:p14="http://schemas.microsoft.com/office/powerpoint/2010/main" val="3085535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44</a:t>
            </a:fld>
            <a:endParaRPr lang="zh-CN" altLang="en-US"/>
          </a:p>
        </p:txBody>
      </p:sp>
    </p:spTree>
    <p:extLst>
      <p:ext uri="{BB962C8B-B14F-4D97-AF65-F5344CB8AC3E}">
        <p14:creationId xmlns:p14="http://schemas.microsoft.com/office/powerpoint/2010/main" val="3280853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45</a:t>
            </a:fld>
            <a:endParaRPr lang="zh-CN" altLang="en-US"/>
          </a:p>
        </p:txBody>
      </p:sp>
    </p:spTree>
    <p:extLst>
      <p:ext uri="{BB962C8B-B14F-4D97-AF65-F5344CB8AC3E}">
        <p14:creationId xmlns:p14="http://schemas.microsoft.com/office/powerpoint/2010/main" val="3165814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46</a:t>
            </a:fld>
            <a:endParaRPr lang="zh-CN" altLang="en-US"/>
          </a:p>
        </p:txBody>
      </p:sp>
    </p:spTree>
    <p:extLst>
      <p:ext uri="{BB962C8B-B14F-4D97-AF65-F5344CB8AC3E}">
        <p14:creationId xmlns:p14="http://schemas.microsoft.com/office/powerpoint/2010/main" val="2143838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47</a:t>
            </a:fld>
            <a:endParaRPr lang="zh-CN" altLang="en-US"/>
          </a:p>
        </p:txBody>
      </p:sp>
    </p:spTree>
    <p:extLst>
      <p:ext uri="{BB962C8B-B14F-4D97-AF65-F5344CB8AC3E}">
        <p14:creationId xmlns:p14="http://schemas.microsoft.com/office/powerpoint/2010/main" val="1320909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48</a:t>
            </a:fld>
            <a:endParaRPr lang="zh-CN" altLang="en-US"/>
          </a:p>
        </p:txBody>
      </p:sp>
    </p:spTree>
    <p:extLst>
      <p:ext uri="{BB962C8B-B14F-4D97-AF65-F5344CB8AC3E}">
        <p14:creationId xmlns:p14="http://schemas.microsoft.com/office/powerpoint/2010/main" val="2090976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49</a:t>
            </a:fld>
            <a:endParaRPr lang="zh-CN" altLang="en-US"/>
          </a:p>
        </p:txBody>
      </p:sp>
    </p:spTree>
    <p:extLst>
      <p:ext uri="{BB962C8B-B14F-4D97-AF65-F5344CB8AC3E}">
        <p14:creationId xmlns:p14="http://schemas.microsoft.com/office/powerpoint/2010/main" val="67615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a:t>
            </a:fld>
            <a:endParaRPr lang="zh-CN" altLang="en-US"/>
          </a:p>
        </p:txBody>
      </p:sp>
    </p:spTree>
    <p:extLst>
      <p:ext uri="{BB962C8B-B14F-4D97-AF65-F5344CB8AC3E}">
        <p14:creationId xmlns:p14="http://schemas.microsoft.com/office/powerpoint/2010/main" val="141393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50</a:t>
            </a:fld>
            <a:endParaRPr lang="zh-CN" altLang="en-US"/>
          </a:p>
        </p:txBody>
      </p:sp>
    </p:spTree>
    <p:extLst>
      <p:ext uri="{BB962C8B-B14F-4D97-AF65-F5344CB8AC3E}">
        <p14:creationId xmlns:p14="http://schemas.microsoft.com/office/powerpoint/2010/main" val="1301496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51</a:t>
            </a:fld>
            <a:endParaRPr lang="zh-CN" altLang="en-US"/>
          </a:p>
        </p:txBody>
      </p:sp>
    </p:spTree>
    <p:extLst>
      <p:ext uri="{BB962C8B-B14F-4D97-AF65-F5344CB8AC3E}">
        <p14:creationId xmlns:p14="http://schemas.microsoft.com/office/powerpoint/2010/main" val="2880767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52</a:t>
            </a:fld>
            <a:endParaRPr lang="zh-CN" altLang="en-US"/>
          </a:p>
        </p:txBody>
      </p:sp>
    </p:spTree>
    <p:extLst>
      <p:ext uri="{BB962C8B-B14F-4D97-AF65-F5344CB8AC3E}">
        <p14:creationId xmlns:p14="http://schemas.microsoft.com/office/powerpoint/2010/main" val="8651738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53</a:t>
            </a:fld>
            <a:endParaRPr lang="zh-CN" altLang="en-US"/>
          </a:p>
        </p:txBody>
      </p:sp>
    </p:spTree>
    <p:extLst>
      <p:ext uri="{BB962C8B-B14F-4D97-AF65-F5344CB8AC3E}">
        <p14:creationId xmlns:p14="http://schemas.microsoft.com/office/powerpoint/2010/main" val="8416039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54</a:t>
            </a:fld>
            <a:endParaRPr lang="zh-CN" altLang="en-US"/>
          </a:p>
        </p:txBody>
      </p:sp>
    </p:spTree>
    <p:extLst>
      <p:ext uri="{BB962C8B-B14F-4D97-AF65-F5344CB8AC3E}">
        <p14:creationId xmlns:p14="http://schemas.microsoft.com/office/powerpoint/2010/main" val="2176552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55</a:t>
            </a:fld>
            <a:endParaRPr lang="zh-CN" altLang="en-US"/>
          </a:p>
        </p:txBody>
      </p:sp>
    </p:spTree>
    <p:extLst>
      <p:ext uri="{BB962C8B-B14F-4D97-AF65-F5344CB8AC3E}">
        <p14:creationId xmlns:p14="http://schemas.microsoft.com/office/powerpoint/2010/main" val="41741988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56</a:t>
            </a:fld>
            <a:endParaRPr lang="zh-CN" altLang="en-US"/>
          </a:p>
        </p:txBody>
      </p:sp>
    </p:spTree>
    <p:extLst>
      <p:ext uri="{BB962C8B-B14F-4D97-AF65-F5344CB8AC3E}">
        <p14:creationId xmlns:p14="http://schemas.microsoft.com/office/powerpoint/2010/main" val="40784447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57</a:t>
            </a:fld>
            <a:endParaRPr lang="zh-CN" altLang="en-US"/>
          </a:p>
        </p:txBody>
      </p:sp>
    </p:spTree>
    <p:extLst>
      <p:ext uri="{BB962C8B-B14F-4D97-AF65-F5344CB8AC3E}">
        <p14:creationId xmlns:p14="http://schemas.microsoft.com/office/powerpoint/2010/main" val="3854489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58</a:t>
            </a:fld>
            <a:endParaRPr lang="zh-CN" altLang="en-US"/>
          </a:p>
        </p:txBody>
      </p:sp>
    </p:spTree>
    <p:extLst>
      <p:ext uri="{BB962C8B-B14F-4D97-AF65-F5344CB8AC3E}">
        <p14:creationId xmlns:p14="http://schemas.microsoft.com/office/powerpoint/2010/main" val="3417616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59</a:t>
            </a:fld>
            <a:endParaRPr lang="zh-CN" altLang="en-US"/>
          </a:p>
        </p:txBody>
      </p:sp>
    </p:spTree>
    <p:extLst>
      <p:ext uri="{BB962C8B-B14F-4D97-AF65-F5344CB8AC3E}">
        <p14:creationId xmlns:p14="http://schemas.microsoft.com/office/powerpoint/2010/main" val="236538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60</a:t>
            </a:fld>
            <a:endParaRPr lang="zh-CN" altLang="en-US"/>
          </a:p>
        </p:txBody>
      </p:sp>
    </p:spTree>
    <p:extLst>
      <p:ext uri="{BB962C8B-B14F-4D97-AF65-F5344CB8AC3E}">
        <p14:creationId xmlns:p14="http://schemas.microsoft.com/office/powerpoint/2010/main" val="23216851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61</a:t>
            </a:fld>
            <a:endParaRPr lang="zh-CN" altLang="en-US"/>
          </a:p>
        </p:txBody>
      </p:sp>
    </p:spTree>
    <p:extLst>
      <p:ext uri="{BB962C8B-B14F-4D97-AF65-F5344CB8AC3E}">
        <p14:creationId xmlns:p14="http://schemas.microsoft.com/office/powerpoint/2010/main" val="28369083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62</a:t>
            </a:fld>
            <a:endParaRPr lang="zh-CN" altLang="en-US"/>
          </a:p>
        </p:txBody>
      </p:sp>
    </p:spTree>
    <p:extLst>
      <p:ext uri="{BB962C8B-B14F-4D97-AF65-F5344CB8AC3E}">
        <p14:creationId xmlns:p14="http://schemas.microsoft.com/office/powerpoint/2010/main" val="1395482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63</a:t>
            </a:fld>
            <a:endParaRPr lang="zh-CN" altLang="en-US"/>
          </a:p>
        </p:txBody>
      </p:sp>
    </p:spTree>
    <p:extLst>
      <p:ext uri="{BB962C8B-B14F-4D97-AF65-F5344CB8AC3E}">
        <p14:creationId xmlns:p14="http://schemas.microsoft.com/office/powerpoint/2010/main" val="27126648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64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7</a:t>
            </a:fld>
            <a:endParaRPr lang="zh-CN" altLang="en-US"/>
          </a:p>
        </p:txBody>
      </p:sp>
    </p:spTree>
    <p:extLst>
      <p:ext uri="{BB962C8B-B14F-4D97-AF65-F5344CB8AC3E}">
        <p14:creationId xmlns:p14="http://schemas.microsoft.com/office/powerpoint/2010/main" val="304171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8</a:t>
            </a:fld>
            <a:endParaRPr lang="zh-CN" altLang="en-US"/>
          </a:p>
        </p:txBody>
      </p:sp>
    </p:spTree>
    <p:extLst>
      <p:ext uri="{BB962C8B-B14F-4D97-AF65-F5344CB8AC3E}">
        <p14:creationId xmlns:p14="http://schemas.microsoft.com/office/powerpoint/2010/main" val="17686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091A19-5D34-42DD-8749-46413976621E}" type="slidenum">
              <a:rPr lang="zh-CN" altLang="en-US" smtClean="0"/>
              <a:t>9</a:t>
            </a:fld>
            <a:endParaRPr lang="zh-CN" altLang="en-US"/>
          </a:p>
        </p:txBody>
      </p:sp>
    </p:spTree>
    <p:extLst>
      <p:ext uri="{BB962C8B-B14F-4D97-AF65-F5344CB8AC3E}">
        <p14:creationId xmlns:p14="http://schemas.microsoft.com/office/powerpoint/2010/main" val="397307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36E776-913F-45BE-ACDF-2307D031CAAE}" type="datetime1">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CD4985-643D-4C9C-86CC-6DF5A0D39304}" type="datetime1">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3D1515-6DFA-44BF-A784-061CF9123226}" type="datetime1">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FAC4B2-D3B5-4FC9-9861-7658A5B9396D}" type="datetime1">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08C019-3150-4C36-BFCE-C3B117A6DDD9}" type="datetime1">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719706B-21CC-4AA8-A444-62AE2500D036}" type="datetime1">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F54FF4-748D-473B-8B1F-DE124CA1029F}" type="datetime1">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10013C-9B0B-4055-8D34-AAECB0DEB56A}" type="datetime1">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B603A5-1F3D-49A3-B9DC-6113C42C99D8}" type="datetime1">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E1043C-80C4-4B3B-8BA3-9D62B1AB11CA}" type="datetime1">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953D71-F2E8-4298-855E-F4A60D3E791E}" type="datetime1">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2A8BC0-0B57-4FB9-9550-1F6C2F1EF75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3CFBA57-FD73-4786-8A47-A0193806C401}" type="datetime1">
              <a:rPr lang="zh-CN" altLang="en-US" smtClean="0"/>
              <a:t>2020/12/10</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A2A8BC0-0B57-4FB9-9550-1F6C2F1EF75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hippomenes157/LC-Loan-data-analysi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hippomenes157/LC-Loan-data-analysi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ippomenes157/Modeling-and-scorecard"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41.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55.jpg"/></Relationships>
</file>

<file path=ppt/slides/_rels/slide54.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7.jpg"/></Relationships>
</file>

<file path=ppt/slides/_rels/slide5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9.jpg"/></Relationships>
</file>

<file path=ppt/slides/_rels/slide56.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3001516"/>
            <a:ext cx="9157698" cy="2713484"/>
          </a:xfrm>
          <a:prstGeom prst="rect">
            <a:avLst/>
          </a:prstGeom>
          <a:blipFill dpi="0" rotWithShape="1">
            <a:blip r:embed="rId3">
              <a:lum bright="10000" contrast="10000"/>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灯片编号占位符 17"/>
          <p:cNvSpPr>
            <a:spLocks noGrp="1"/>
          </p:cNvSpPr>
          <p:nvPr>
            <p:ph type="sldNum" sz="quarter" idx="12"/>
          </p:nvPr>
        </p:nvSpPr>
        <p:spPr/>
        <p:txBody>
          <a:bodyPr/>
          <a:lstStyle/>
          <a:p>
            <a:fld id="{7A2A8BC0-0B57-4FB9-9550-1F6C2F1EF75C}" type="slidenum">
              <a:rPr lang="zh-CN" altLang="en-US" smtClean="0"/>
              <a:t>1</a:t>
            </a:fld>
            <a:endParaRPr lang="zh-CN" altLang="en-US"/>
          </a:p>
        </p:txBody>
      </p:sp>
      <p:sp>
        <p:nvSpPr>
          <p:cNvPr id="21" name="矩形 20"/>
          <p:cNvSpPr/>
          <p:nvPr/>
        </p:nvSpPr>
        <p:spPr>
          <a:xfrm>
            <a:off x="785452" y="2065412"/>
            <a:ext cx="7612789" cy="670889"/>
          </a:xfrm>
          <a:prstGeom prst="rect">
            <a:avLst/>
          </a:prstGeom>
        </p:spPr>
        <p:txBody>
          <a:bodyPr wrap="none">
            <a:spAutoFit/>
          </a:bodyPr>
          <a:lstStyle/>
          <a:p>
            <a:pPr algn="ctr">
              <a:lnSpc>
                <a:spcPts val="5000"/>
              </a:lnSpc>
            </a:pPr>
            <a:r>
              <a:rPr lang="en-US" altLang="zh-CN" sz="3200" b="1" dirty="0">
                <a:solidFill>
                  <a:srgbClr val="A10A13"/>
                </a:solidFill>
                <a:latin typeface="微软雅黑" panose="020B0503020204020204" pitchFamily="34" charset="-122"/>
                <a:ea typeface="微软雅黑" panose="020B0503020204020204" pitchFamily="34" charset="-122"/>
              </a:rPr>
              <a:t>LC</a:t>
            </a:r>
            <a:r>
              <a:rPr lang="zh-CN" altLang="en-US" sz="3200" b="1" dirty="0">
                <a:solidFill>
                  <a:srgbClr val="A10A13"/>
                </a:solidFill>
                <a:latin typeface="微软雅黑" panose="020B0503020204020204" pitchFamily="34" charset="-122"/>
                <a:ea typeface="微软雅黑" panose="020B0503020204020204" pitchFamily="34" charset="-122"/>
              </a:rPr>
              <a:t>贷款数据分析、逾期预测模型</a:t>
            </a:r>
            <a:r>
              <a:rPr lang="en-US" altLang="zh-CN" sz="3200" b="1" dirty="0">
                <a:solidFill>
                  <a:srgbClr val="A10A13"/>
                </a:solidFill>
                <a:latin typeface="微软雅黑" panose="020B0503020204020204" pitchFamily="34" charset="-122"/>
                <a:ea typeface="微软雅黑" panose="020B0503020204020204" pitchFamily="34" charset="-122"/>
              </a:rPr>
              <a:t>&amp;</a:t>
            </a:r>
            <a:r>
              <a:rPr lang="zh-CN" altLang="en-US" sz="3200" b="1" dirty="0">
                <a:solidFill>
                  <a:srgbClr val="A10A13"/>
                </a:solidFill>
                <a:latin typeface="微软雅黑" panose="020B0503020204020204" pitchFamily="34" charset="-122"/>
                <a:ea typeface="微软雅黑" panose="020B0503020204020204" pitchFamily="34" charset="-122"/>
              </a:rPr>
              <a:t>评分卡</a:t>
            </a:r>
            <a:endParaRPr lang="en-US" altLang="zh-CN" sz="3200" b="1" dirty="0">
              <a:solidFill>
                <a:srgbClr val="A10A13"/>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98000" y="2875755"/>
            <a:ext cx="6948000" cy="0"/>
          </a:xfrm>
          <a:prstGeom prst="line">
            <a:avLst/>
          </a:prstGeom>
          <a:ln w="12700">
            <a:solidFill>
              <a:srgbClr val="A10A13"/>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2" name="文本框 1">
            <a:extLst>
              <a:ext uri="{FF2B5EF4-FFF2-40B4-BE49-F238E27FC236}">
                <a16:creationId xmlns:a16="http://schemas.microsoft.com/office/drawing/2014/main" id="{2289FE9B-2F04-4C1E-A265-57D537D0B5B2}"/>
              </a:ext>
            </a:extLst>
          </p:cNvPr>
          <p:cNvSpPr txBox="1"/>
          <p:nvPr/>
        </p:nvSpPr>
        <p:spPr>
          <a:xfrm>
            <a:off x="6057778" y="3145532"/>
            <a:ext cx="1562222" cy="369332"/>
          </a:xfrm>
          <a:prstGeom prst="rect">
            <a:avLst/>
          </a:prstGeom>
          <a:noFill/>
        </p:spPr>
        <p:txBody>
          <a:bodyPr wrap="square" rtlCol="0">
            <a:spAutoFit/>
          </a:bodyPr>
          <a:lstStyle/>
          <a:p>
            <a:r>
              <a:rPr lang="en-US" altLang="zh-CN" b="1" dirty="0">
                <a:hlinkClick r:id="rId4">
                  <a:extLst>
                    <a:ext uri="{A12FA001-AC4F-418D-AE19-62706E023703}">
                      <ahyp:hlinkClr xmlns:ahyp="http://schemas.microsoft.com/office/drawing/2018/hyperlinkcolor" val="tx"/>
                    </a:ext>
                  </a:extLst>
                </a:hlinkClick>
              </a:rPr>
              <a:t>Github</a:t>
            </a:r>
            <a:r>
              <a:rPr lang="zh-CN" altLang="en-US" b="1" dirty="0">
                <a:hlinkClick r:id="rId4">
                  <a:extLst>
                    <a:ext uri="{A12FA001-AC4F-418D-AE19-62706E023703}">
                      <ahyp:hlinkClr xmlns:ahyp="http://schemas.microsoft.com/office/drawing/2018/hyperlinkcolor" val="tx"/>
                    </a:ext>
                  </a:extLst>
                </a:hlinkClick>
              </a:rPr>
              <a:t>地址</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400" advClick="0">
        <p14:rippl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400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43177" y="4030552"/>
            <a:ext cx="6469183" cy="1347228"/>
          </a:xfrm>
          <a:prstGeom prst="rect">
            <a:avLst/>
          </a:prstGeom>
        </p:spPr>
        <p:txBody>
          <a:bodyPr wrap="square">
            <a:spAutoFit/>
          </a:bodyPr>
          <a:lstStyle/>
          <a:p>
            <a:pPr indent="-457200">
              <a:lnSpc>
                <a:spcPts val="2000"/>
              </a:lnSpc>
            </a:pPr>
            <a:r>
              <a:rPr lang="zh-CN" altLang="en-US" sz="1200" dirty="0">
                <a:latin typeface="微软雅黑" panose="020B0503020204020204" pitchFamily="34" charset="-122"/>
                <a:ea typeface="微软雅黑" panose="020B0503020204020204" pitchFamily="34" charset="-122"/>
              </a:rPr>
              <a:t>可以看出，从</a:t>
            </a:r>
            <a:r>
              <a:rPr lang="en-US" altLang="zh-CN" sz="1200" dirty="0">
                <a:latin typeface="微软雅黑" panose="020B0503020204020204" pitchFamily="34" charset="-122"/>
                <a:ea typeface="微软雅黑" panose="020B0503020204020204" pitchFamily="34" charset="-122"/>
              </a:rPr>
              <a:t>2007</a:t>
            </a:r>
            <a:r>
              <a:rPr lang="zh-CN" altLang="en-US" sz="1200" dirty="0">
                <a:latin typeface="微软雅黑" panose="020B0503020204020204" pitchFamily="34" charset="-122"/>
                <a:ea typeface="微软雅黑" panose="020B0503020204020204" pitchFamily="34" charset="-122"/>
              </a:rPr>
              <a:t>到</a:t>
            </a:r>
            <a:r>
              <a:rPr lang="en-US" altLang="zh-CN" sz="1200" dirty="0">
                <a:latin typeface="微软雅黑" panose="020B0503020204020204" pitchFamily="34" charset="-122"/>
                <a:ea typeface="微软雅黑" panose="020B0503020204020204" pitchFamily="34" charset="-122"/>
              </a:rPr>
              <a:t>2015</a:t>
            </a:r>
            <a:r>
              <a:rPr lang="zh-CN" altLang="en-US" sz="1200" dirty="0">
                <a:latin typeface="微软雅黑" panose="020B0503020204020204" pitchFamily="34" charset="-122"/>
                <a:ea typeface="微软雅黑" panose="020B0503020204020204" pitchFamily="34" charset="-122"/>
              </a:rPr>
              <a:t>：  </a:t>
            </a: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平均单笔贷款的额度从</a:t>
            </a:r>
            <a:r>
              <a:rPr lang="en-US" altLang="zh-CN" sz="1200" dirty="0">
                <a:latin typeface="微软雅黑" panose="020B0503020204020204" pitchFamily="34" charset="-122"/>
                <a:ea typeface="微软雅黑" panose="020B0503020204020204" pitchFamily="34" charset="-122"/>
              </a:rPr>
              <a:t>8254</a:t>
            </a:r>
            <a:r>
              <a:rPr lang="zh-CN" altLang="en-US" sz="1200" dirty="0">
                <a:latin typeface="微软雅黑" panose="020B0503020204020204" pitchFamily="34" charset="-122"/>
                <a:ea typeface="微软雅黑" panose="020B0503020204020204" pitchFamily="34" charset="-122"/>
              </a:rPr>
              <a:t>美元增加到</a:t>
            </a:r>
            <a:r>
              <a:rPr lang="en-US" altLang="zh-CN" sz="1200" dirty="0">
                <a:latin typeface="微软雅黑" panose="020B0503020204020204" pitchFamily="34" charset="-122"/>
                <a:ea typeface="微软雅黑" panose="020B0503020204020204" pitchFamily="34" charset="-122"/>
              </a:rPr>
              <a:t>15240</a:t>
            </a:r>
            <a:r>
              <a:rPr lang="zh-CN" altLang="en-US" sz="1200" dirty="0">
                <a:latin typeface="微软雅黑" panose="020B0503020204020204" pitchFamily="34" charset="-122"/>
                <a:ea typeface="微软雅黑" panose="020B0503020204020204" pitchFamily="34" charset="-122"/>
              </a:rPr>
              <a:t>美元，单笔额度逐年增加；  </a:t>
            </a: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与此同时，用户的年均收入从大约</a:t>
            </a:r>
            <a:r>
              <a:rPr lang="en-US" altLang="zh-CN" sz="1200" dirty="0">
                <a:latin typeface="微软雅黑" panose="020B0503020204020204" pitchFamily="34" charset="-122"/>
                <a:ea typeface="微软雅黑" panose="020B0503020204020204" pitchFamily="34" charset="-122"/>
              </a:rPr>
              <a:t>6.5W</a:t>
            </a:r>
            <a:r>
              <a:rPr lang="zh-CN" altLang="en-US" sz="1200" dirty="0">
                <a:latin typeface="微软雅黑" panose="020B0503020204020204" pitchFamily="34" charset="-122"/>
                <a:ea typeface="微软雅黑" panose="020B0503020204020204" pitchFamily="34" charset="-122"/>
              </a:rPr>
              <a:t>美元增加到</a:t>
            </a:r>
            <a:r>
              <a:rPr lang="en-US" altLang="zh-CN" sz="1200" dirty="0">
                <a:latin typeface="微软雅黑" panose="020B0503020204020204" pitchFamily="34" charset="-122"/>
                <a:ea typeface="微软雅黑" panose="020B0503020204020204" pitchFamily="34" charset="-122"/>
              </a:rPr>
              <a:t>7.7W</a:t>
            </a:r>
            <a:r>
              <a:rPr lang="zh-CN" altLang="en-US" sz="1200" dirty="0">
                <a:latin typeface="微软雅黑" panose="020B0503020204020204" pitchFamily="34" charset="-122"/>
                <a:ea typeface="微软雅黑" panose="020B0503020204020204" pitchFamily="34" charset="-122"/>
              </a:rPr>
              <a:t>美元；  </a:t>
            </a:r>
          </a:p>
          <a:p>
            <a:pPr>
              <a:lnSpc>
                <a:spcPts val="2000"/>
              </a:lnSpc>
            </a:pPr>
            <a:r>
              <a:rPr lang="zh-CN" altLang="en-US" sz="1200" dirty="0">
                <a:latin typeface="微软雅黑" panose="020B0503020204020204" pitchFamily="34" charset="-122"/>
                <a:ea typeface="微软雅黑" panose="020B0503020204020204" pitchFamily="34" charset="-122"/>
              </a:rPr>
              <a:t>用户平均贷款额度与年收入均值的增长，显示了借款人和投资人的信心均随着金融危机后美国经济复苏而增强。 从</a:t>
            </a: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的用户数据来看，金融危机对年收入水平的影响并不大。</a:t>
            </a:r>
            <a:endParaRPr lang="en-US" altLang="zh-CN" sz="12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10</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356134" y="193204"/>
            <a:ext cx="2276585"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各 年 度 贷 款 额 度 分 析</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AB7629F-FFF5-4FD7-A59D-B348EE633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77" y="697260"/>
            <a:ext cx="6361327" cy="3396464"/>
          </a:xfrm>
          <a:prstGeom prst="rect">
            <a:avLst/>
          </a:prstGeom>
        </p:spPr>
      </p:pic>
    </p:spTree>
    <p:extLst>
      <p:ext uri="{BB962C8B-B14F-4D97-AF65-F5344CB8AC3E}">
        <p14:creationId xmlns:p14="http://schemas.microsoft.com/office/powerpoint/2010/main" val="2342759913"/>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43177" y="3937620"/>
            <a:ext cx="6469183" cy="1347228"/>
          </a:xfrm>
          <a:prstGeom prst="rect">
            <a:avLst/>
          </a:prstGeom>
        </p:spPr>
        <p:txBody>
          <a:bodyPr wrap="square">
            <a:spAutoFit/>
          </a:bodyPr>
          <a:lstStyle/>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贷款项目的利率主要分布在</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到</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的区间；</a:t>
            </a:r>
            <a:endParaRPr lang="en-US" altLang="zh-CN" sz="1200" dirty="0">
              <a:latin typeface="微软雅黑" panose="020B0503020204020204" pitchFamily="34" charset="-122"/>
              <a:ea typeface="微软雅黑" panose="020B0503020204020204" pitchFamily="34" charset="-122"/>
            </a:endParaRPr>
          </a:p>
          <a:p>
            <a:pPr indent="-457200">
              <a:lnSpc>
                <a:spcPts val="2000"/>
              </a:lnSpc>
              <a:buFont typeface="Wingdings" panose="05000000000000000000" pitchFamily="2" charset="2"/>
              <a:buChar char="u"/>
            </a:pPr>
            <a:r>
              <a:rPr lang="en-US" altLang="zh-CN" sz="1200" dirty="0">
                <a:latin typeface="微软雅黑" panose="020B0503020204020204" pitchFamily="34" charset="-122"/>
                <a:ea typeface="微软雅黑" panose="020B0503020204020204" pitchFamily="34" charset="-122"/>
              </a:rPr>
              <a:t>2007</a:t>
            </a:r>
            <a:r>
              <a:rPr lang="zh-CN" altLang="en-US" sz="1200" dirty="0">
                <a:latin typeface="微软雅黑" panose="020B0503020204020204" pitchFamily="34" charset="-122"/>
                <a:ea typeface="微软雅黑" panose="020B0503020204020204" pitchFamily="34" charset="-122"/>
              </a:rPr>
              <a:t>年的项目最高利率不超过</a:t>
            </a:r>
            <a:r>
              <a:rPr lang="en-US" altLang="zh-CN" sz="1200" dirty="0">
                <a:latin typeface="微软雅黑" panose="020B0503020204020204" pitchFamily="34" charset="-122"/>
                <a:ea typeface="微软雅黑" panose="020B0503020204020204" pitchFamily="34" charset="-122"/>
              </a:rPr>
              <a:t>18%</a:t>
            </a:r>
            <a:r>
              <a:rPr lang="zh-CN" altLang="en-US" sz="1200" dirty="0">
                <a:latin typeface="微软雅黑" panose="020B0503020204020204" pitchFamily="34" charset="-122"/>
                <a:ea typeface="微软雅黑" panose="020B0503020204020204" pitchFamily="34" charset="-122"/>
              </a:rPr>
              <a:t>，到</a:t>
            </a:r>
            <a:r>
              <a:rPr lang="en-US" altLang="zh-CN" sz="1200" dirty="0">
                <a:latin typeface="微软雅黑" panose="020B0503020204020204" pitchFamily="34" charset="-122"/>
                <a:ea typeface="微软雅黑" panose="020B0503020204020204" pitchFamily="34" charset="-122"/>
              </a:rPr>
              <a:t>2015</a:t>
            </a:r>
            <a:r>
              <a:rPr lang="zh-CN" altLang="en-US" sz="1200" dirty="0">
                <a:latin typeface="微软雅黑" panose="020B0503020204020204" pitchFamily="34" charset="-122"/>
                <a:ea typeface="微软雅黑" panose="020B0503020204020204" pitchFamily="34" charset="-122"/>
              </a:rPr>
              <a:t>年利率的上限达到了</a:t>
            </a:r>
            <a:r>
              <a:rPr lang="en-US" altLang="zh-CN" sz="1200" dirty="0">
                <a:latin typeface="微软雅黑" panose="020B0503020204020204" pitchFamily="34" charset="-122"/>
                <a:ea typeface="微软雅黑" panose="020B0503020204020204" pitchFamily="34" charset="-122"/>
              </a:rPr>
              <a:t>29%</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与国内的个人贷款项目相比，利息是偏高的如，如</a:t>
            </a:r>
            <a:r>
              <a:rPr lang="en-US" altLang="zh-CN" sz="1200" dirty="0">
                <a:latin typeface="微软雅黑" panose="020B0503020204020204" pitchFamily="34" charset="-122"/>
                <a:ea typeface="微软雅黑" panose="020B0503020204020204" pitchFamily="34" charset="-122"/>
              </a:rPr>
              <a:t>:</a:t>
            </a:r>
          </a:p>
          <a:p>
            <a:pPr marL="628650" lvl="1" indent="-171450">
              <a:lnSpc>
                <a:spcPts val="2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借呗日利息万</a:t>
            </a:r>
            <a:r>
              <a:rPr lang="en-US" altLang="zh-CN" sz="1200" dirty="0">
                <a:latin typeface="微软雅黑" panose="020B0503020204020204" pitchFamily="34" charset="-122"/>
                <a:ea typeface="微软雅黑" panose="020B0503020204020204" pitchFamily="34" charset="-122"/>
              </a:rPr>
              <a:t>2.5</a:t>
            </a:r>
            <a:r>
              <a:rPr lang="zh-CN" altLang="en-US" sz="1200" dirty="0">
                <a:latin typeface="微软雅黑" panose="020B0503020204020204" pitchFamily="34" charset="-122"/>
                <a:ea typeface="微软雅黑" panose="020B0503020204020204" pitchFamily="34" charset="-122"/>
              </a:rPr>
              <a:t>到万</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（年化</a:t>
            </a:r>
            <a:r>
              <a:rPr lang="en-US" altLang="zh-CN" sz="1200" dirty="0">
                <a:latin typeface="微软雅黑" panose="020B0503020204020204" pitchFamily="34" charset="-122"/>
                <a:ea typeface="微软雅黑" panose="020B0503020204020204" pitchFamily="34" charset="-122"/>
              </a:rPr>
              <a:t>9.1%-18.25</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628650" lvl="1" indent="-171450">
              <a:lnSpc>
                <a:spcPts val="2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微信微粒贷年化</a:t>
            </a:r>
            <a:r>
              <a:rPr lang="en-US" altLang="zh-CN" sz="1200" dirty="0">
                <a:latin typeface="微软雅黑" panose="020B0503020204020204" pitchFamily="34" charset="-122"/>
                <a:ea typeface="微软雅黑" panose="020B0503020204020204" pitchFamily="34" charset="-122"/>
              </a:rPr>
              <a:t>18.25%</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11</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338775" y="193204"/>
            <a:ext cx="129394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利 率 与 分 期</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8BAE6F2-ED1D-4954-9B13-F5FD01372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77" y="1561356"/>
            <a:ext cx="6469184" cy="1844429"/>
          </a:xfrm>
          <a:prstGeom prst="rect">
            <a:avLst/>
          </a:prstGeom>
        </p:spPr>
      </p:pic>
    </p:spTree>
    <p:extLst>
      <p:ext uri="{BB962C8B-B14F-4D97-AF65-F5344CB8AC3E}">
        <p14:creationId xmlns:p14="http://schemas.microsoft.com/office/powerpoint/2010/main" val="371500378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977369" y="4297660"/>
            <a:ext cx="3075064" cy="58387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贷款平均利率在不同年份有显著变化，可能与美国基准利率相关。</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12</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338775" y="193204"/>
            <a:ext cx="129394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利 率 与 分 期</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6F6A761-5745-42C6-AEFD-147D83394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13201"/>
            <a:ext cx="3152840" cy="2480403"/>
          </a:xfrm>
          <a:prstGeom prst="rect">
            <a:avLst/>
          </a:prstGeom>
        </p:spPr>
      </p:pic>
      <p:graphicFrame>
        <p:nvGraphicFramePr>
          <p:cNvPr id="6" name="表格 5">
            <a:extLst>
              <a:ext uri="{FF2B5EF4-FFF2-40B4-BE49-F238E27FC236}">
                <a16:creationId xmlns:a16="http://schemas.microsoft.com/office/drawing/2014/main" id="{40D877B7-2263-4FB7-BE69-40F74A4349B1}"/>
              </a:ext>
            </a:extLst>
          </p:cNvPr>
          <p:cNvGraphicFramePr>
            <a:graphicFrameLocks noGrp="1"/>
          </p:cNvGraphicFramePr>
          <p:nvPr>
            <p:extLst>
              <p:ext uri="{D42A27DB-BD31-4B8C-83A1-F6EECF244321}">
                <p14:modId xmlns:p14="http://schemas.microsoft.com/office/powerpoint/2010/main" val="2167820583"/>
              </p:ext>
            </p:extLst>
          </p:nvPr>
        </p:nvGraphicFramePr>
        <p:xfrm>
          <a:off x="4610582" y="727770"/>
          <a:ext cx="3492544" cy="975360"/>
        </p:xfrm>
        <a:graphic>
          <a:graphicData uri="http://schemas.openxmlformats.org/drawingml/2006/table">
            <a:tbl>
              <a:tblPr/>
              <a:tblGrid>
                <a:gridCol w="985075">
                  <a:extLst>
                    <a:ext uri="{9D8B030D-6E8A-4147-A177-3AD203B41FA5}">
                      <a16:colId xmlns:a16="http://schemas.microsoft.com/office/drawing/2014/main" val="2425842994"/>
                    </a:ext>
                  </a:extLst>
                </a:gridCol>
                <a:gridCol w="626867">
                  <a:extLst>
                    <a:ext uri="{9D8B030D-6E8A-4147-A177-3AD203B41FA5}">
                      <a16:colId xmlns:a16="http://schemas.microsoft.com/office/drawing/2014/main" val="3826110650"/>
                    </a:ext>
                  </a:extLst>
                </a:gridCol>
                <a:gridCol w="537314">
                  <a:extLst>
                    <a:ext uri="{9D8B030D-6E8A-4147-A177-3AD203B41FA5}">
                      <a16:colId xmlns:a16="http://schemas.microsoft.com/office/drawing/2014/main" val="1368189121"/>
                    </a:ext>
                  </a:extLst>
                </a:gridCol>
                <a:gridCol w="626867">
                  <a:extLst>
                    <a:ext uri="{9D8B030D-6E8A-4147-A177-3AD203B41FA5}">
                      <a16:colId xmlns:a16="http://schemas.microsoft.com/office/drawing/2014/main" val="2881963107"/>
                    </a:ext>
                  </a:extLst>
                </a:gridCol>
                <a:gridCol w="716421">
                  <a:extLst>
                    <a:ext uri="{9D8B030D-6E8A-4147-A177-3AD203B41FA5}">
                      <a16:colId xmlns:a16="http://schemas.microsoft.com/office/drawing/2014/main" val="1566202807"/>
                    </a:ext>
                  </a:extLst>
                </a:gridCol>
              </a:tblGrid>
              <a:tr h="0">
                <a:tc>
                  <a:txBody>
                    <a:bodyPr/>
                    <a:lstStyle/>
                    <a:p>
                      <a:pPr algn="r" fontAlgn="ctr"/>
                      <a:endParaRPr lang="zh-CN" altLang="en-US" sz="1000" b="1" dirty="0">
                        <a:effectLst/>
                      </a:endParaRPr>
                    </a:p>
                  </a:txBody>
                  <a:tcPr anchor="ctr">
                    <a:lnL>
                      <a:noFill/>
                    </a:lnL>
                    <a:lnR>
                      <a:noFill/>
                    </a:lnR>
                    <a:lnT>
                      <a:noFill/>
                    </a:lnT>
                    <a:lnB>
                      <a:noFill/>
                    </a:lnB>
                    <a:solidFill>
                      <a:srgbClr val="FFFFFF"/>
                    </a:solidFill>
                  </a:tcPr>
                </a:tc>
                <a:tc>
                  <a:txBody>
                    <a:bodyPr/>
                    <a:lstStyle/>
                    <a:p>
                      <a:pPr algn="r" fontAlgn="ctr"/>
                      <a:r>
                        <a:rPr lang="en-US" sz="1000" b="1" dirty="0">
                          <a:effectLst/>
                        </a:rPr>
                        <a:t>mean</a:t>
                      </a:r>
                    </a:p>
                  </a:txBody>
                  <a:tcPr anchor="ctr">
                    <a:lnL>
                      <a:noFill/>
                    </a:lnL>
                    <a:lnR>
                      <a:noFill/>
                    </a:lnR>
                    <a:lnT>
                      <a:noFill/>
                    </a:lnT>
                    <a:lnB>
                      <a:noFill/>
                    </a:lnB>
                    <a:solidFill>
                      <a:srgbClr val="FFFFFF"/>
                    </a:solidFill>
                  </a:tcPr>
                </a:tc>
                <a:tc>
                  <a:txBody>
                    <a:bodyPr/>
                    <a:lstStyle/>
                    <a:p>
                      <a:pPr algn="r" fontAlgn="ctr"/>
                      <a:r>
                        <a:rPr lang="en-US" sz="1000" b="1">
                          <a:effectLst/>
                        </a:rPr>
                        <a:t>min</a:t>
                      </a:r>
                    </a:p>
                  </a:txBody>
                  <a:tcPr anchor="ctr">
                    <a:lnL>
                      <a:noFill/>
                    </a:lnL>
                    <a:lnR>
                      <a:noFill/>
                    </a:lnR>
                    <a:lnT>
                      <a:noFill/>
                    </a:lnT>
                    <a:lnB>
                      <a:noFill/>
                    </a:lnB>
                    <a:solidFill>
                      <a:srgbClr val="FFFFFF"/>
                    </a:solidFill>
                  </a:tcPr>
                </a:tc>
                <a:tc>
                  <a:txBody>
                    <a:bodyPr/>
                    <a:lstStyle/>
                    <a:p>
                      <a:pPr algn="r" fontAlgn="ctr"/>
                      <a:r>
                        <a:rPr lang="en-US" sz="1000" b="1">
                          <a:effectLst/>
                        </a:rPr>
                        <a:t>max</a:t>
                      </a:r>
                    </a:p>
                  </a:txBody>
                  <a:tcPr anchor="ctr">
                    <a:lnL>
                      <a:noFill/>
                    </a:lnL>
                    <a:lnR>
                      <a:noFill/>
                    </a:lnR>
                    <a:lnT>
                      <a:noFill/>
                    </a:lnT>
                    <a:lnB>
                      <a:noFill/>
                    </a:lnB>
                    <a:solidFill>
                      <a:srgbClr val="FFFFFF"/>
                    </a:solidFill>
                  </a:tcPr>
                </a:tc>
                <a:tc>
                  <a:txBody>
                    <a:bodyPr/>
                    <a:lstStyle/>
                    <a:p>
                      <a:pPr algn="r" fontAlgn="ctr"/>
                      <a:r>
                        <a:rPr lang="en-US" sz="1000" b="1" dirty="0">
                          <a:effectLst/>
                        </a:rPr>
                        <a:t>count</a:t>
                      </a:r>
                    </a:p>
                  </a:txBody>
                  <a:tcPr anchor="ctr">
                    <a:lnL>
                      <a:noFill/>
                    </a:lnL>
                    <a:lnR>
                      <a:noFill/>
                    </a:lnR>
                    <a:lnT>
                      <a:noFill/>
                    </a:lnT>
                    <a:lnB>
                      <a:noFill/>
                    </a:lnB>
                    <a:solidFill>
                      <a:srgbClr val="FFFFFF"/>
                    </a:solidFill>
                  </a:tcPr>
                </a:tc>
                <a:extLst>
                  <a:ext uri="{0D108BD9-81ED-4DB2-BD59-A6C34878D82A}">
                    <a16:rowId xmlns:a16="http://schemas.microsoft.com/office/drawing/2014/main" val="3470363088"/>
                  </a:ext>
                </a:extLst>
              </a:tr>
              <a:tr h="0">
                <a:tc>
                  <a:txBody>
                    <a:bodyPr/>
                    <a:lstStyle/>
                    <a:p>
                      <a:pPr algn="r" fontAlgn="ctr"/>
                      <a:r>
                        <a:rPr lang="en-US" sz="1000" b="1" dirty="0" err="1">
                          <a:effectLst/>
                        </a:rPr>
                        <a:t>term_num</a:t>
                      </a:r>
                      <a:endParaRPr lang="en-US" sz="1000" b="1" dirty="0">
                        <a:effectLst/>
                      </a:endParaRPr>
                    </a:p>
                  </a:txBody>
                  <a:tcPr anchor="ctr">
                    <a:lnL>
                      <a:noFill/>
                    </a:lnL>
                    <a:lnR>
                      <a:noFill/>
                    </a:lnR>
                    <a:lnT>
                      <a:noFill/>
                    </a:lnT>
                    <a:lnB>
                      <a:noFill/>
                    </a:lnB>
                    <a:solidFill>
                      <a:srgbClr val="FFFFFF"/>
                    </a:solidFill>
                  </a:tcPr>
                </a:tc>
                <a:tc>
                  <a:txBody>
                    <a:bodyPr/>
                    <a:lstStyle/>
                    <a:p>
                      <a:pPr algn="r" fontAlgn="ctr"/>
                      <a:endParaRPr lang="zh-CN" altLang="en-US" sz="1000" b="1" dirty="0">
                        <a:effectLst/>
                      </a:endParaRPr>
                    </a:p>
                  </a:txBody>
                  <a:tcPr anchor="ctr">
                    <a:lnL>
                      <a:noFill/>
                    </a:lnL>
                    <a:lnR>
                      <a:noFill/>
                    </a:lnR>
                    <a:lnT>
                      <a:noFill/>
                    </a:lnT>
                    <a:lnB>
                      <a:noFill/>
                    </a:lnB>
                    <a:solidFill>
                      <a:srgbClr val="FFFFFF"/>
                    </a:solidFill>
                  </a:tcPr>
                </a:tc>
                <a:tc>
                  <a:txBody>
                    <a:bodyPr/>
                    <a:lstStyle/>
                    <a:p>
                      <a:pPr algn="r" fontAlgn="ctr"/>
                      <a:endParaRPr lang="zh-CN" altLang="en-US" sz="1000" b="1" dirty="0">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163861536"/>
                  </a:ext>
                </a:extLst>
              </a:tr>
              <a:tr h="0">
                <a:tc>
                  <a:txBody>
                    <a:bodyPr/>
                    <a:lstStyle/>
                    <a:p>
                      <a:pPr algn="r" fontAlgn="ctr"/>
                      <a:r>
                        <a:rPr lang="en-US" altLang="zh-CN" sz="1000" b="1">
                          <a:effectLst/>
                        </a:rPr>
                        <a:t>36</a:t>
                      </a:r>
                    </a:p>
                  </a:txBody>
                  <a:tcPr anchor="ctr">
                    <a:lnL>
                      <a:noFill/>
                    </a:lnL>
                    <a:lnR>
                      <a:noFill/>
                    </a:lnR>
                    <a:lnT>
                      <a:noFill/>
                    </a:lnT>
                    <a:lnB>
                      <a:noFill/>
                    </a:lnB>
                    <a:solidFill>
                      <a:srgbClr val="F5F5F5"/>
                    </a:solidFill>
                  </a:tcPr>
                </a:tc>
                <a:tc>
                  <a:txBody>
                    <a:bodyPr/>
                    <a:lstStyle/>
                    <a:p>
                      <a:pPr algn="r" fontAlgn="ctr"/>
                      <a:r>
                        <a:rPr lang="en-US" altLang="zh-CN" sz="1000" dirty="0">
                          <a:effectLst/>
                        </a:rPr>
                        <a:t>12.02</a:t>
                      </a:r>
                    </a:p>
                  </a:txBody>
                  <a:tcPr anchor="ctr">
                    <a:lnL>
                      <a:noFill/>
                    </a:lnL>
                    <a:lnR>
                      <a:noFill/>
                    </a:lnR>
                    <a:lnT>
                      <a:noFill/>
                    </a:lnT>
                    <a:lnB>
                      <a:noFill/>
                    </a:lnB>
                    <a:solidFill>
                      <a:srgbClr val="F5F5F5"/>
                    </a:solidFill>
                  </a:tcPr>
                </a:tc>
                <a:tc>
                  <a:txBody>
                    <a:bodyPr/>
                    <a:lstStyle/>
                    <a:p>
                      <a:pPr algn="r" fontAlgn="ctr"/>
                      <a:r>
                        <a:rPr lang="en-US" altLang="zh-CN" sz="1000" dirty="0">
                          <a:effectLst/>
                        </a:rPr>
                        <a:t>5.32</a:t>
                      </a:r>
                    </a:p>
                  </a:txBody>
                  <a:tcPr anchor="ctr">
                    <a:lnL>
                      <a:noFill/>
                    </a:lnL>
                    <a:lnR>
                      <a:noFill/>
                    </a:lnR>
                    <a:lnT>
                      <a:noFill/>
                    </a:lnT>
                    <a:lnB>
                      <a:noFill/>
                    </a:lnB>
                    <a:solidFill>
                      <a:srgbClr val="F5F5F5"/>
                    </a:solidFill>
                  </a:tcPr>
                </a:tc>
                <a:tc>
                  <a:txBody>
                    <a:bodyPr/>
                    <a:lstStyle/>
                    <a:p>
                      <a:pPr algn="r" fontAlgn="ctr"/>
                      <a:r>
                        <a:rPr lang="en-US" altLang="zh-CN" sz="1000" dirty="0">
                          <a:effectLst/>
                        </a:rPr>
                        <a:t>28.99</a:t>
                      </a:r>
                    </a:p>
                  </a:txBody>
                  <a:tcPr anchor="ctr">
                    <a:lnL>
                      <a:noFill/>
                    </a:lnL>
                    <a:lnR>
                      <a:noFill/>
                    </a:lnR>
                    <a:lnT>
                      <a:noFill/>
                    </a:lnT>
                    <a:lnB>
                      <a:noFill/>
                    </a:lnB>
                    <a:solidFill>
                      <a:srgbClr val="F5F5F5"/>
                    </a:solidFill>
                  </a:tcPr>
                </a:tc>
                <a:tc>
                  <a:txBody>
                    <a:bodyPr/>
                    <a:lstStyle/>
                    <a:p>
                      <a:pPr algn="r" fontAlgn="ctr"/>
                      <a:r>
                        <a:rPr lang="en-US" altLang="zh-CN" sz="1000">
                          <a:effectLst/>
                        </a:rPr>
                        <a:t>621125</a:t>
                      </a:r>
                    </a:p>
                  </a:txBody>
                  <a:tcPr anchor="ctr">
                    <a:lnL>
                      <a:noFill/>
                    </a:lnL>
                    <a:lnR>
                      <a:noFill/>
                    </a:lnR>
                    <a:lnT>
                      <a:noFill/>
                    </a:lnT>
                    <a:lnB>
                      <a:noFill/>
                    </a:lnB>
                    <a:solidFill>
                      <a:srgbClr val="F5F5F5"/>
                    </a:solidFill>
                  </a:tcPr>
                </a:tc>
                <a:extLst>
                  <a:ext uri="{0D108BD9-81ED-4DB2-BD59-A6C34878D82A}">
                    <a16:rowId xmlns:a16="http://schemas.microsoft.com/office/drawing/2014/main" val="880819584"/>
                  </a:ext>
                </a:extLst>
              </a:tr>
              <a:tr h="0">
                <a:tc>
                  <a:txBody>
                    <a:bodyPr/>
                    <a:lstStyle/>
                    <a:p>
                      <a:pPr algn="r" fontAlgn="ctr"/>
                      <a:r>
                        <a:rPr lang="en-US" altLang="zh-CN" sz="1000" b="1">
                          <a:effectLst/>
                        </a:rPr>
                        <a:t>60</a:t>
                      </a:r>
                    </a:p>
                  </a:txBody>
                  <a:tcPr anchor="ctr">
                    <a:lnL>
                      <a:noFill/>
                    </a:lnL>
                    <a:lnR>
                      <a:noFill/>
                    </a:lnR>
                    <a:lnT>
                      <a:noFill/>
                    </a:lnT>
                    <a:lnB>
                      <a:noFill/>
                    </a:lnB>
                    <a:solidFill>
                      <a:srgbClr val="FFFFFF"/>
                    </a:solidFill>
                  </a:tcPr>
                </a:tc>
                <a:tc>
                  <a:txBody>
                    <a:bodyPr/>
                    <a:lstStyle/>
                    <a:p>
                      <a:pPr algn="r" fontAlgn="ctr"/>
                      <a:r>
                        <a:rPr lang="en-US" altLang="zh-CN" sz="1000" dirty="0">
                          <a:effectLst/>
                        </a:rPr>
                        <a:t>16.11</a:t>
                      </a:r>
                    </a:p>
                  </a:txBody>
                  <a:tcPr anchor="ctr">
                    <a:lnL>
                      <a:noFill/>
                    </a:lnL>
                    <a:lnR>
                      <a:noFill/>
                    </a:lnR>
                    <a:lnT>
                      <a:noFill/>
                    </a:lnT>
                    <a:lnB>
                      <a:noFill/>
                    </a:lnB>
                    <a:solidFill>
                      <a:srgbClr val="FFFFFF"/>
                    </a:solidFill>
                  </a:tcPr>
                </a:tc>
                <a:tc>
                  <a:txBody>
                    <a:bodyPr/>
                    <a:lstStyle/>
                    <a:p>
                      <a:pPr algn="r" fontAlgn="ctr"/>
                      <a:r>
                        <a:rPr lang="en-US" altLang="zh-CN" sz="1000" dirty="0">
                          <a:effectLst/>
                        </a:rPr>
                        <a:t>5.79</a:t>
                      </a:r>
                    </a:p>
                  </a:txBody>
                  <a:tcPr anchor="ctr">
                    <a:lnL>
                      <a:noFill/>
                    </a:lnL>
                    <a:lnR>
                      <a:noFill/>
                    </a:lnR>
                    <a:lnT>
                      <a:noFill/>
                    </a:lnT>
                    <a:lnB>
                      <a:noFill/>
                    </a:lnB>
                    <a:solidFill>
                      <a:srgbClr val="FFFFFF"/>
                    </a:solidFill>
                  </a:tcPr>
                </a:tc>
                <a:tc>
                  <a:txBody>
                    <a:bodyPr/>
                    <a:lstStyle/>
                    <a:p>
                      <a:pPr algn="r" fontAlgn="ctr"/>
                      <a:r>
                        <a:rPr lang="en-US" altLang="zh-CN" sz="1000" dirty="0">
                          <a:effectLst/>
                        </a:rPr>
                        <a:t>28.99</a:t>
                      </a:r>
                    </a:p>
                  </a:txBody>
                  <a:tcPr anchor="ctr">
                    <a:lnL>
                      <a:noFill/>
                    </a:lnL>
                    <a:lnR>
                      <a:noFill/>
                    </a:lnR>
                    <a:lnT>
                      <a:noFill/>
                    </a:lnT>
                    <a:lnB>
                      <a:noFill/>
                    </a:lnB>
                    <a:solidFill>
                      <a:srgbClr val="FFFFFF"/>
                    </a:solidFill>
                  </a:tcPr>
                </a:tc>
                <a:tc>
                  <a:txBody>
                    <a:bodyPr/>
                    <a:lstStyle/>
                    <a:p>
                      <a:pPr algn="r" fontAlgn="ctr"/>
                      <a:r>
                        <a:rPr lang="en-US" altLang="zh-CN" sz="1000" dirty="0">
                          <a:effectLst/>
                        </a:rPr>
                        <a:t>266254</a:t>
                      </a:r>
                    </a:p>
                  </a:txBody>
                  <a:tcPr anchor="ctr">
                    <a:lnL>
                      <a:noFill/>
                    </a:lnL>
                    <a:lnR>
                      <a:noFill/>
                    </a:lnR>
                    <a:lnT>
                      <a:noFill/>
                    </a:lnT>
                    <a:lnB>
                      <a:noFill/>
                    </a:lnB>
                    <a:solidFill>
                      <a:srgbClr val="FFFFFF"/>
                    </a:solidFill>
                  </a:tcPr>
                </a:tc>
                <a:extLst>
                  <a:ext uri="{0D108BD9-81ED-4DB2-BD59-A6C34878D82A}">
                    <a16:rowId xmlns:a16="http://schemas.microsoft.com/office/drawing/2014/main" val="257852534"/>
                  </a:ext>
                </a:extLst>
              </a:tr>
            </a:tbl>
          </a:graphicData>
        </a:graphic>
      </p:graphicFrame>
      <p:sp>
        <p:nvSpPr>
          <p:cNvPr id="7" name="文本框 6">
            <a:extLst>
              <a:ext uri="{FF2B5EF4-FFF2-40B4-BE49-F238E27FC236}">
                <a16:creationId xmlns:a16="http://schemas.microsoft.com/office/drawing/2014/main" id="{365A1BF3-9E45-4932-87FB-C3FFB7B693B0}"/>
              </a:ext>
            </a:extLst>
          </p:cNvPr>
          <p:cNvSpPr txBox="1"/>
          <p:nvPr/>
        </p:nvSpPr>
        <p:spPr>
          <a:xfrm>
            <a:off x="4572000" y="1814738"/>
            <a:ext cx="3633825" cy="553998"/>
          </a:xfrm>
          <a:prstGeom prst="rect">
            <a:avLst/>
          </a:prstGeom>
          <a:noFill/>
        </p:spPr>
        <p:txBody>
          <a:bodyPr wrap="square" rtlCol="0">
            <a:spAutoFit/>
          </a:bodyPr>
          <a:lstStyle/>
          <a:p>
            <a:pPr marL="285750" indent="-285750">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不同分期，利率的上下限没有显著变化</a:t>
            </a:r>
            <a:endParaRPr lang="en-US" altLang="zh-CN" sz="1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分</a:t>
            </a:r>
            <a:r>
              <a:rPr lang="en-US" altLang="zh-CN" sz="1000" dirty="0">
                <a:latin typeface="微软雅黑" panose="020B0503020204020204" pitchFamily="34" charset="-122"/>
                <a:ea typeface="微软雅黑" panose="020B0503020204020204" pitchFamily="34" charset="-122"/>
              </a:rPr>
              <a:t>36</a:t>
            </a:r>
            <a:r>
              <a:rPr lang="zh-CN" altLang="en-US" sz="1000" dirty="0">
                <a:latin typeface="微软雅黑" panose="020B0503020204020204" pitchFamily="34" charset="-122"/>
                <a:ea typeface="微软雅黑" panose="020B0503020204020204" pitchFamily="34" charset="-122"/>
              </a:rPr>
              <a:t>期的贷款利率均</a:t>
            </a:r>
            <a:r>
              <a:rPr lang="en-US" altLang="zh-CN" sz="1000" dirty="0">
                <a:latin typeface="微软雅黑" panose="020B0503020204020204" pitchFamily="34" charset="-122"/>
                <a:ea typeface="微软雅黑" panose="020B0503020204020204" pitchFamily="34" charset="-122"/>
              </a:rPr>
              <a:t>12.02%</a:t>
            </a:r>
            <a:r>
              <a:rPr lang="zh-CN" altLang="en-US" sz="1000" dirty="0">
                <a:latin typeface="微软雅黑" panose="020B0503020204020204" pitchFamily="34" charset="-122"/>
                <a:ea typeface="微软雅黑" panose="020B0503020204020204" pitchFamily="34" charset="-122"/>
              </a:rPr>
              <a:t>，显著小于分</a:t>
            </a:r>
            <a:r>
              <a:rPr lang="en-US" altLang="zh-CN" sz="1000" dirty="0">
                <a:latin typeface="微软雅黑" panose="020B0503020204020204" pitchFamily="34" charset="-122"/>
                <a:ea typeface="微软雅黑" panose="020B0503020204020204" pitchFamily="34" charset="-122"/>
              </a:rPr>
              <a:t>60</a:t>
            </a:r>
            <a:r>
              <a:rPr lang="zh-CN" altLang="en-US" sz="1000" dirty="0">
                <a:latin typeface="微软雅黑" panose="020B0503020204020204" pitchFamily="34" charset="-122"/>
                <a:ea typeface="微软雅黑" panose="020B0503020204020204" pitchFamily="34" charset="-122"/>
              </a:rPr>
              <a:t>期的利率均值</a:t>
            </a:r>
            <a:r>
              <a:rPr lang="en-US" altLang="zh-CN" sz="1000" dirty="0">
                <a:latin typeface="微软雅黑" panose="020B0503020204020204" pitchFamily="34" charset="-122"/>
                <a:ea typeface="微软雅黑" panose="020B0503020204020204" pitchFamily="34" charset="-122"/>
              </a:rPr>
              <a:t>16.11%</a:t>
            </a:r>
            <a:endParaRPr lang="zh-CN" altLang="en-US" sz="1000" dirty="0">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59F5133C-C633-4B56-BE2E-B2988F633B85}"/>
              </a:ext>
            </a:extLst>
          </p:cNvPr>
          <p:cNvGraphicFramePr>
            <a:graphicFrameLocks noGrp="1"/>
          </p:cNvGraphicFramePr>
          <p:nvPr>
            <p:extLst>
              <p:ext uri="{D42A27DB-BD31-4B8C-83A1-F6EECF244321}">
                <p14:modId xmlns:p14="http://schemas.microsoft.com/office/powerpoint/2010/main" val="153131955"/>
              </p:ext>
            </p:extLst>
          </p:nvPr>
        </p:nvGraphicFramePr>
        <p:xfrm>
          <a:off x="4610582" y="2390356"/>
          <a:ext cx="3633826" cy="2195336"/>
        </p:xfrm>
        <a:graphic>
          <a:graphicData uri="http://schemas.openxmlformats.org/drawingml/2006/table">
            <a:tbl>
              <a:tblPr/>
              <a:tblGrid>
                <a:gridCol w="537482">
                  <a:extLst>
                    <a:ext uri="{9D8B030D-6E8A-4147-A177-3AD203B41FA5}">
                      <a16:colId xmlns:a16="http://schemas.microsoft.com/office/drawing/2014/main" val="3142367041"/>
                    </a:ext>
                  </a:extLst>
                </a:gridCol>
                <a:gridCol w="504056">
                  <a:extLst>
                    <a:ext uri="{9D8B030D-6E8A-4147-A177-3AD203B41FA5}">
                      <a16:colId xmlns:a16="http://schemas.microsoft.com/office/drawing/2014/main" val="1863024311"/>
                    </a:ext>
                  </a:extLst>
                </a:gridCol>
                <a:gridCol w="504056">
                  <a:extLst>
                    <a:ext uri="{9D8B030D-6E8A-4147-A177-3AD203B41FA5}">
                      <a16:colId xmlns:a16="http://schemas.microsoft.com/office/drawing/2014/main" val="3057696336"/>
                    </a:ext>
                  </a:extLst>
                </a:gridCol>
                <a:gridCol w="504056">
                  <a:extLst>
                    <a:ext uri="{9D8B030D-6E8A-4147-A177-3AD203B41FA5}">
                      <a16:colId xmlns:a16="http://schemas.microsoft.com/office/drawing/2014/main" val="1447415499"/>
                    </a:ext>
                  </a:extLst>
                </a:gridCol>
                <a:gridCol w="576064">
                  <a:extLst>
                    <a:ext uri="{9D8B030D-6E8A-4147-A177-3AD203B41FA5}">
                      <a16:colId xmlns:a16="http://schemas.microsoft.com/office/drawing/2014/main" val="2217472849"/>
                    </a:ext>
                  </a:extLst>
                </a:gridCol>
                <a:gridCol w="1008112">
                  <a:extLst>
                    <a:ext uri="{9D8B030D-6E8A-4147-A177-3AD203B41FA5}">
                      <a16:colId xmlns:a16="http://schemas.microsoft.com/office/drawing/2014/main" val="3118335442"/>
                    </a:ext>
                  </a:extLst>
                </a:gridCol>
              </a:tblGrid>
              <a:tr h="208838">
                <a:tc>
                  <a:txBody>
                    <a:bodyPr/>
                    <a:lstStyle/>
                    <a:p>
                      <a:pPr algn="r" fontAlgn="ctr"/>
                      <a:endParaRPr lang="zh-CN" altLang="en-US" sz="1000" b="1" dirty="0">
                        <a:effectLst/>
                      </a:endParaRPr>
                    </a:p>
                  </a:txBody>
                  <a:tcPr anchor="ctr">
                    <a:lnL>
                      <a:noFill/>
                    </a:lnL>
                    <a:lnR>
                      <a:noFill/>
                    </a:lnR>
                    <a:lnT>
                      <a:noFill/>
                    </a:lnT>
                    <a:lnB>
                      <a:noFill/>
                    </a:lnB>
                    <a:solidFill>
                      <a:srgbClr val="FFFFFF"/>
                    </a:solidFill>
                  </a:tcPr>
                </a:tc>
                <a:tc>
                  <a:txBody>
                    <a:bodyPr/>
                    <a:lstStyle/>
                    <a:p>
                      <a:pPr algn="r" fontAlgn="ctr"/>
                      <a:r>
                        <a:rPr lang="en-US" sz="1000" b="1" dirty="0">
                          <a:effectLst/>
                        </a:rPr>
                        <a:t>mean</a:t>
                      </a:r>
                    </a:p>
                  </a:txBody>
                  <a:tcPr anchor="ctr">
                    <a:lnL>
                      <a:noFill/>
                    </a:lnL>
                    <a:lnR>
                      <a:noFill/>
                    </a:lnR>
                    <a:lnT>
                      <a:noFill/>
                    </a:lnT>
                    <a:lnB>
                      <a:noFill/>
                    </a:lnB>
                    <a:solidFill>
                      <a:srgbClr val="FFFFFF"/>
                    </a:solidFill>
                  </a:tcPr>
                </a:tc>
                <a:tc>
                  <a:txBody>
                    <a:bodyPr/>
                    <a:lstStyle/>
                    <a:p>
                      <a:pPr algn="r" fontAlgn="ctr"/>
                      <a:r>
                        <a:rPr lang="en-US" sz="1000" b="1" dirty="0">
                          <a:effectLst/>
                        </a:rPr>
                        <a:t>min</a:t>
                      </a:r>
                    </a:p>
                  </a:txBody>
                  <a:tcPr anchor="ctr">
                    <a:lnL>
                      <a:noFill/>
                    </a:lnL>
                    <a:lnR>
                      <a:noFill/>
                    </a:lnR>
                    <a:lnT>
                      <a:noFill/>
                    </a:lnT>
                    <a:lnB>
                      <a:noFill/>
                    </a:lnB>
                    <a:solidFill>
                      <a:srgbClr val="FFFFFF"/>
                    </a:solidFill>
                  </a:tcPr>
                </a:tc>
                <a:tc>
                  <a:txBody>
                    <a:bodyPr/>
                    <a:lstStyle/>
                    <a:p>
                      <a:pPr algn="r" fontAlgn="ctr"/>
                      <a:r>
                        <a:rPr lang="en-US" sz="1000" b="1">
                          <a:effectLst/>
                        </a:rPr>
                        <a:t>max</a:t>
                      </a:r>
                    </a:p>
                  </a:txBody>
                  <a:tcPr anchor="ctr">
                    <a:lnL>
                      <a:noFill/>
                    </a:lnL>
                    <a:lnR>
                      <a:noFill/>
                    </a:lnR>
                    <a:lnT>
                      <a:noFill/>
                    </a:lnT>
                    <a:lnB>
                      <a:noFill/>
                    </a:lnB>
                    <a:solidFill>
                      <a:srgbClr val="FFFFFF"/>
                    </a:solidFill>
                  </a:tcPr>
                </a:tc>
                <a:tc>
                  <a:txBody>
                    <a:bodyPr/>
                    <a:lstStyle/>
                    <a:p>
                      <a:pPr algn="r" fontAlgn="ctr"/>
                      <a:r>
                        <a:rPr lang="en-US" sz="1000" b="1">
                          <a:effectLst/>
                        </a:rPr>
                        <a:t>count</a:t>
                      </a:r>
                    </a:p>
                  </a:txBody>
                  <a:tcPr anchor="ctr">
                    <a:lnL>
                      <a:noFill/>
                    </a:lnL>
                    <a:lnR>
                      <a:noFill/>
                    </a:lnR>
                    <a:lnT>
                      <a:noFill/>
                    </a:lnT>
                    <a:lnB>
                      <a:noFill/>
                    </a:lnB>
                    <a:solidFill>
                      <a:srgbClr val="FFFFFF"/>
                    </a:solidFill>
                  </a:tcPr>
                </a:tc>
                <a:tc>
                  <a:txBody>
                    <a:bodyPr/>
                    <a:lstStyle/>
                    <a:p>
                      <a:pPr algn="r" fontAlgn="ctr"/>
                      <a:r>
                        <a:rPr lang="en-US" sz="1000" b="1">
                          <a:effectLst/>
                        </a:rPr>
                        <a:t>count_ratio(%)</a:t>
                      </a:r>
                    </a:p>
                  </a:txBody>
                  <a:tcPr anchor="ctr">
                    <a:lnL>
                      <a:noFill/>
                    </a:lnL>
                    <a:lnR>
                      <a:noFill/>
                    </a:lnR>
                    <a:lnT>
                      <a:noFill/>
                    </a:lnT>
                    <a:lnB>
                      <a:noFill/>
                    </a:lnB>
                    <a:solidFill>
                      <a:srgbClr val="FFFFFF"/>
                    </a:solidFill>
                  </a:tcPr>
                </a:tc>
                <a:extLst>
                  <a:ext uri="{0D108BD9-81ED-4DB2-BD59-A6C34878D82A}">
                    <a16:rowId xmlns:a16="http://schemas.microsoft.com/office/drawing/2014/main" val="3025633184"/>
                  </a:ext>
                </a:extLst>
              </a:tr>
              <a:tr h="208838">
                <a:tc>
                  <a:txBody>
                    <a:bodyPr/>
                    <a:lstStyle/>
                    <a:p>
                      <a:pPr algn="r" fontAlgn="ctr"/>
                      <a:r>
                        <a:rPr lang="en-US" sz="1000" b="1">
                          <a:effectLst/>
                        </a:rPr>
                        <a:t>grade</a:t>
                      </a: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tc>
                  <a:txBody>
                    <a:bodyPr/>
                    <a:lstStyle/>
                    <a:p>
                      <a:pPr algn="r" fontAlgn="ctr"/>
                      <a:endParaRPr lang="zh-CN" altLang="en-US" sz="1000" b="1">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357664028"/>
                  </a:ext>
                </a:extLst>
              </a:tr>
              <a:tr h="208838">
                <a:tc>
                  <a:txBody>
                    <a:bodyPr/>
                    <a:lstStyle/>
                    <a:p>
                      <a:pPr algn="r" fontAlgn="ctr"/>
                      <a:r>
                        <a:rPr lang="en-US" sz="1000" b="1" dirty="0">
                          <a:effectLst/>
                        </a:rPr>
                        <a:t>A</a:t>
                      </a:r>
                    </a:p>
                  </a:txBody>
                  <a:tcPr anchor="ctr">
                    <a:lnL>
                      <a:noFill/>
                    </a:lnL>
                    <a:lnR>
                      <a:noFill/>
                    </a:lnR>
                    <a:lnT>
                      <a:noFill/>
                    </a:lnT>
                    <a:lnB>
                      <a:noFill/>
                    </a:lnB>
                    <a:solidFill>
                      <a:srgbClr val="FFFFFF"/>
                    </a:solidFill>
                  </a:tcPr>
                </a:tc>
                <a:tc>
                  <a:txBody>
                    <a:bodyPr/>
                    <a:lstStyle/>
                    <a:p>
                      <a:pPr algn="r" fontAlgn="ctr"/>
                      <a:r>
                        <a:rPr lang="en-US" altLang="zh-CN" sz="1000" dirty="0">
                          <a:effectLst/>
                        </a:rPr>
                        <a:t>7.24</a:t>
                      </a:r>
                    </a:p>
                  </a:txBody>
                  <a:tcPr anchor="ctr">
                    <a:lnL>
                      <a:noFill/>
                    </a:lnL>
                    <a:lnR>
                      <a:noFill/>
                    </a:lnR>
                    <a:lnT>
                      <a:noFill/>
                    </a:lnT>
                    <a:lnB>
                      <a:noFill/>
                    </a:lnB>
                    <a:solidFill>
                      <a:srgbClr val="FFFFFF"/>
                    </a:solidFill>
                  </a:tcPr>
                </a:tc>
                <a:tc>
                  <a:txBody>
                    <a:bodyPr/>
                    <a:lstStyle/>
                    <a:p>
                      <a:pPr algn="r" fontAlgn="ctr"/>
                      <a:r>
                        <a:rPr lang="en-US" altLang="zh-CN" sz="1000">
                          <a:effectLst/>
                        </a:rPr>
                        <a:t>5.32</a:t>
                      </a:r>
                    </a:p>
                  </a:txBody>
                  <a:tcPr anchor="ctr">
                    <a:lnL>
                      <a:noFill/>
                    </a:lnL>
                    <a:lnR>
                      <a:noFill/>
                    </a:lnR>
                    <a:lnT>
                      <a:noFill/>
                    </a:lnT>
                    <a:lnB>
                      <a:noFill/>
                    </a:lnB>
                    <a:solidFill>
                      <a:srgbClr val="FFFFFF"/>
                    </a:solidFill>
                  </a:tcPr>
                </a:tc>
                <a:tc>
                  <a:txBody>
                    <a:bodyPr/>
                    <a:lstStyle/>
                    <a:p>
                      <a:pPr algn="r" fontAlgn="ctr"/>
                      <a:r>
                        <a:rPr lang="en-US" altLang="zh-CN" sz="1000">
                          <a:effectLst/>
                        </a:rPr>
                        <a:t>9.63</a:t>
                      </a:r>
                    </a:p>
                  </a:txBody>
                  <a:tcPr anchor="ctr">
                    <a:lnL>
                      <a:noFill/>
                    </a:lnL>
                    <a:lnR>
                      <a:noFill/>
                    </a:lnR>
                    <a:lnT>
                      <a:noFill/>
                    </a:lnT>
                    <a:lnB>
                      <a:noFill/>
                    </a:lnB>
                    <a:solidFill>
                      <a:srgbClr val="FFFFFF"/>
                    </a:solidFill>
                  </a:tcPr>
                </a:tc>
                <a:tc>
                  <a:txBody>
                    <a:bodyPr/>
                    <a:lstStyle/>
                    <a:p>
                      <a:pPr algn="r" fontAlgn="ctr"/>
                      <a:r>
                        <a:rPr lang="en-US" altLang="zh-CN" sz="1000">
                          <a:effectLst/>
                        </a:rPr>
                        <a:t>148202</a:t>
                      </a:r>
                    </a:p>
                  </a:txBody>
                  <a:tcPr anchor="ctr">
                    <a:lnL>
                      <a:noFill/>
                    </a:lnL>
                    <a:lnR>
                      <a:noFill/>
                    </a:lnR>
                    <a:lnT>
                      <a:noFill/>
                    </a:lnT>
                    <a:lnB>
                      <a:noFill/>
                    </a:lnB>
                    <a:solidFill>
                      <a:srgbClr val="FFFFFF"/>
                    </a:solidFill>
                  </a:tcPr>
                </a:tc>
                <a:tc>
                  <a:txBody>
                    <a:bodyPr/>
                    <a:lstStyle/>
                    <a:p>
                      <a:pPr algn="r" fontAlgn="ctr"/>
                      <a:r>
                        <a:rPr lang="en-US" altLang="zh-CN" sz="1000" dirty="0">
                          <a:effectLst/>
                        </a:rPr>
                        <a:t>16.70</a:t>
                      </a:r>
                    </a:p>
                  </a:txBody>
                  <a:tcPr anchor="ctr">
                    <a:lnL>
                      <a:noFill/>
                    </a:lnL>
                    <a:lnR>
                      <a:noFill/>
                    </a:lnR>
                    <a:lnT>
                      <a:noFill/>
                    </a:lnT>
                    <a:lnB>
                      <a:noFill/>
                    </a:lnB>
                    <a:solidFill>
                      <a:srgbClr val="FFFFFF"/>
                    </a:solidFill>
                  </a:tcPr>
                </a:tc>
                <a:extLst>
                  <a:ext uri="{0D108BD9-81ED-4DB2-BD59-A6C34878D82A}">
                    <a16:rowId xmlns:a16="http://schemas.microsoft.com/office/drawing/2014/main" val="479334999"/>
                  </a:ext>
                </a:extLst>
              </a:tr>
              <a:tr h="208838">
                <a:tc>
                  <a:txBody>
                    <a:bodyPr/>
                    <a:lstStyle/>
                    <a:p>
                      <a:pPr algn="r" fontAlgn="ctr"/>
                      <a:r>
                        <a:rPr lang="en-US" sz="1000" b="1">
                          <a:effectLst/>
                        </a:rPr>
                        <a:t>B</a:t>
                      </a:r>
                    </a:p>
                  </a:txBody>
                  <a:tcPr anchor="ctr">
                    <a:lnL>
                      <a:noFill/>
                    </a:lnL>
                    <a:lnR>
                      <a:noFill/>
                    </a:lnR>
                    <a:lnT>
                      <a:noFill/>
                    </a:lnT>
                    <a:lnB>
                      <a:noFill/>
                    </a:lnB>
                    <a:solidFill>
                      <a:srgbClr val="FFFFFF"/>
                    </a:solidFill>
                  </a:tcPr>
                </a:tc>
                <a:tc>
                  <a:txBody>
                    <a:bodyPr/>
                    <a:lstStyle/>
                    <a:p>
                      <a:pPr algn="r" fontAlgn="ctr"/>
                      <a:r>
                        <a:rPr lang="en-US" altLang="zh-CN" sz="1000" dirty="0">
                          <a:effectLst/>
                        </a:rPr>
                        <a:t>10.83</a:t>
                      </a:r>
                    </a:p>
                  </a:txBody>
                  <a:tcPr anchor="ctr">
                    <a:lnL>
                      <a:noFill/>
                    </a:lnL>
                    <a:lnR>
                      <a:noFill/>
                    </a:lnR>
                    <a:lnT>
                      <a:noFill/>
                    </a:lnT>
                    <a:lnB>
                      <a:noFill/>
                    </a:lnB>
                    <a:solidFill>
                      <a:srgbClr val="FFFFFF"/>
                    </a:solidFill>
                  </a:tcPr>
                </a:tc>
                <a:tc>
                  <a:txBody>
                    <a:bodyPr/>
                    <a:lstStyle/>
                    <a:p>
                      <a:pPr algn="r" fontAlgn="ctr"/>
                      <a:r>
                        <a:rPr lang="en-US" altLang="zh-CN" sz="1000">
                          <a:effectLst/>
                        </a:rPr>
                        <a:t>6.00</a:t>
                      </a:r>
                    </a:p>
                  </a:txBody>
                  <a:tcPr anchor="ctr">
                    <a:lnL>
                      <a:noFill/>
                    </a:lnL>
                    <a:lnR>
                      <a:noFill/>
                    </a:lnR>
                    <a:lnT>
                      <a:noFill/>
                    </a:lnT>
                    <a:lnB>
                      <a:noFill/>
                    </a:lnB>
                    <a:solidFill>
                      <a:srgbClr val="FFFFFF"/>
                    </a:solidFill>
                  </a:tcPr>
                </a:tc>
                <a:tc>
                  <a:txBody>
                    <a:bodyPr/>
                    <a:lstStyle/>
                    <a:p>
                      <a:pPr algn="r" fontAlgn="ctr"/>
                      <a:r>
                        <a:rPr lang="en-US" altLang="zh-CN" sz="1000">
                          <a:effectLst/>
                        </a:rPr>
                        <a:t>14.09</a:t>
                      </a:r>
                    </a:p>
                  </a:txBody>
                  <a:tcPr anchor="ctr">
                    <a:lnL>
                      <a:noFill/>
                    </a:lnL>
                    <a:lnR>
                      <a:noFill/>
                    </a:lnR>
                    <a:lnT>
                      <a:noFill/>
                    </a:lnT>
                    <a:lnB>
                      <a:noFill/>
                    </a:lnB>
                    <a:solidFill>
                      <a:srgbClr val="FFFFFF"/>
                    </a:solidFill>
                  </a:tcPr>
                </a:tc>
                <a:tc>
                  <a:txBody>
                    <a:bodyPr/>
                    <a:lstStyle/>
                    <a:p>
                      <a:pPr algn="r" fontAlgn="ctr"/>
                      <a:r>
                        <a:rPr lang="en-US" altLang="zh-CN" sz="1000">
                          <a:effectLst/>
                        </a:rPr>
                        <a:t>254535</a:t>
                      </a:r>
                    </a:p>
                  </a:txBody>
                  <a:tcPr anchor="ctr">
                    <a:lnL>
                      <a:noFill/>
                    </a:lnL>
                    <a:lnR>
                      <a:noFill/>
                    </a:lnR>
                    <a:lnT>
                      <a:noFill/>
                    </a:lnT>
                    <a:lnB>
                      <a:noFill/>
                    </a:lnB>
                    <a:solidFill>
                      <a:srgbClr val="FFFFFF"/>
                    </a:solidFill>
                  </a:tcPr>
                </a:tc>
                <a:tc>
                  <a:txBody>
                    <a:bodyPr/>
                    <a:lstStyle/>
                    <a:p>
                      <a:pPr algn="r" fontAlgn="ctr"/>
                      <a:r>
                        <a:rPr lang="en-US" altLang="zh-CN" sz="1000">
                          <a:effectLst/>
                        </a:rPr>
                        <a:t>28.68</a:t>
                      </a:r>
                    </a:p>
                  </a:txBody>
                  <a:tcPr anchor="ctr">
                    <a:lnL>
                      <a:noFill/>
                    </a:lnL>
                    <a:lnR>
                      <a:noFill/>
                    </a:lnR>
                    <a:lnT>
                      <a:noFill/>
                    </a:lnT>
                    <a:lnB>
                      <a:noFill/>
                    </a:lnB>
                    <a:solidFill>
                      <a:srgbClr val="FFFFFF"/>
                    </a:solidFill>
                  </a:tcPr>
                </a:tc>
                <a:extLst>
                  <a:ext uri="{0D108BD9-81ED-4DB2-BD59-A6C34878D82A}">
                    <a16:rowId xmlns:a16="http://schemas.microsoft.com/office/drawing/2014/main" val="4243478507"/>
                  </a:ext>
                </a:extLst>
              </a:tr>
              <a:tr h="208838">
                <a:tc>
                  <a:txBody>
                    <a:bodyPr/>
                    <a:lstStyle/>
                    <a:p>
                      <a:pPr algn="r" fontAlgn="ctr"/>
                      <a:r>
                        <a:rPr lang="en-US" sz="1000" b="1">
                          <a:effectLst/>
                        </a:rPr>
                        <a:t>C</a:t>
                      </a:r>
                    </a:p>
                  </a:txBody>
                  <a:tcPr anchor="ctr">
                    <a:lnL>
                      <a:noFill/>
                    </a:lnL>
                    <a:lnR>
                      <a:noFill/>
                    </a:lnR>
                    <a:lnT>
                      <a:noFill/>
                    </a:lnT>
                    <a:lnB>
                      <a:noFill/>
                    </a:lnB>
                    <a:solidFill>
                      <a:srgbClr val="F5F5F5"/>
                    </a:solidFill>
                  </a:tcPr>
                </a:tc>
                <a:tc>
                  <a:txBody>
                    <a:bodyPr/>
                    <a:lstStyle/>
                    <a:p>
                      <a:pPr algn="r" fontAlgn="ctr"/>
                      <a:r>
                        <a:rPr lang="en-US" altLang="zh-CN" sz="1000" dirty="0">
                          <a:effectLst/>
                        </a:rPr>
                        <a:t>13.98</a:t>
                      </a:r>
                    </a:p>
                  </a:txBody>
                  <a:tcPr anchor="ctr">
                    <a:lnL>
                      <a:noFill/>
                    </a:lnL>
                    <a:lnR>
                      <a:noFill/>
                    </a:lnR>
                    <a:lnT>
                      <a:noFill/>
                    </a:lnT>
                    <a:lnB>
                      <a:noFill/>
                    </a:lnB>
                    <a:solidFill>
                      <a:srgbClr val="F5F5F5"/>
                    </a:solidFill>
                  </a:tcPr>
                </a:tc>
                <a:tc>
                  <a:txBody>
                    <a:bodyPr/>
                    <a:lstStyle/>
                    <a:p>
                      <a:pPr algn="r" fontAlgn="ctr"/>
                      <a:r>
                        <a:rPr lang="en-US" altLang="zh-CN" sz="1000">
                          <a:effectLst/>
                        </a:rPr>
                        <a:t>6.00</a:t>
                      </a:r>
                    </a:p>
                  </a:txBody>
                  <a:tcPr anchor="ctr">
                    <a:lnL>
                      <a:noFill/>
                    </a:lnL>
                    <a:lnR>
                      <a:noFill/>
                    </a:lnR>
                    <a:lnT>
                      <a:noFill/>
                    </a:lnT>
                    <a:lnB>
                      <a:noFill/>
                    </a:lnB>
                    <a:solidFill>
                      <a:srgbClr val="F5F5F5"/>
                    </a:solidFill>
                  </a:tcPr>
                </a:tc>
                <a:tc>
                  <a:txBody>
                    <a:bodyPr/>
                    <a:lstStyle/>
                    <a:p>
                      <a:pPr algn="r" fontAlgn="ctr"/>
                      <a:r>
                        <a:rPr lang="en-US" altLang="zh-CN" sz="1000">
                          <a:effectLst/>
                        </a:rPr>
                        <a:t>17.27</a:t>
                      </a:r>
                    </a:p>
                  </a:txBody>
                  <a:tcPr anchor="ctr">
                    <a:lnL>
                      <a:noFill/>
                    </a:lnL>
                    <a:lnR>
                      <a:noFill/>
                    </a:lnR>
                    <a:lnT>
                      <a:noFill/>
                    </a:lnT>
                    <a:lnB>
                      <a:noFill/>
                    </a:lnB>
                    <a:solidFill>
                      <a:srgbClr val="F5F5F5"/>
                    </a:solidFill>
                  </a:tcPr>
                </a:tc>
                <a:tc>
                  <a:txBody>
                    <a:bodyPr/>
                    <a:lstStyle/>
                    <a:p>
                      <a:pPr algn="r" fontAlgn="ctr"/>
                      <a:r>
                        <a:rPr lang="en-US" altLang="zh-CN" sz="1000">
                          <a:effectLst/>
                        </a:rPr>
                        <a:t>245860</a:t>
                      </a:r>
                    </a:p>
                  </a:txBody>
                  <a:tcPr anchor="ctr">
                    <a:lnL>
                      <a:noFill/>
                    </a:lnL>
                    <a:lnR>
                      <a:noFill/>
                    </a:lnR>
                    <a:lnT>
                      <a:noFill/>
                    </a:lnT>
                    <a:lnB>
                      <a:noFill/>
                    </a:lnB>
                    <a:solidFill>
                      <a:srgbClr val="F5F5F5"/>
                    </a:solidFill>
                  </a:tcPr>
                </a:tc>
                <a:tc>
                  <a:txBody>
                    <a:bodyPr/>
                    <a:lstStyle/>
                    <a:p>
                      <a:pPr algn="r" fontAlgn="ctr"/>
                      <a:r>
                        <a:rPr lang="en-US" altLang="zh-CN" sz="1000">
                          <a:effectLst/>
                        </a:rPr>
                        <a:t>27.71</a:t>
                      </a:r>
                    </a:p>
                  </a:txBody>
                  <a:tcPr anchor="ctr">
                    <a:lnL>
                      <a:noFill/>
                    </a:lnL>
                    <a:lnR>
                      <a:noFill/>
                    </a:lnR>
                    <a:lnT>
                      <a:noFill/>
                    </a:lnT>
                    <a:lnB>
                      <a:noFill/>
                    </a:lnB>
                    <a:solidFill>
                      <a:srgbClr val="F5F5F5"/>
                    </a:solidFill>
                  </a:tcPr>
                </a:tc>
                <a:extLst>
                  <a:ext uri="{0D108BD9-81ED-4DB2-BD59-A6C34878D82A}">
                    <a16:rowId xmlns:a16="http://schemas.microsoft.com/office/drawing/2014/main" val="3890182544"/>
                  </a:ext>
                </a:extLst>
              </a:tr>
              <a:tr h="208838">
                <a:tc>
                  <a:txBody>
                    <a:bodyPr/>
                    <a:lstStyle/>
                    <a:p>
                      <a:pPr algn="r" fontAlgn="ctr"/>
                      <a:r>
                        <a:rPr lang="en-US" sz="1000" b="1">
                          <a:effectLst/>
                        </a:rPr>
                        <a:t>D</a:t>
                      </a:r>
                    </a:p>
                  </a:txBody>
                  <a:tcPr anchor="ctr">
                    <a:lnL>
                      <a:noFill/>
                    </a:lnL>
                    <a:lnR>
                      <a:noFill/>
                    </a:lnR>
                    <a:lnT>
                      <a:noFill/>
                    </a:lnT>
                    <a:lnB>
                      <a:noFill/>
                    </a:lnB>
                    <a:solidFill>
                      <a:srgbClr val="FFFFFF"/>
                    </a:solidFill>
                  </a:tcPr>
                </a:tc>
                <a:tc>
                  <a:txBody>
                    <a:bodyPr/>
                    <a:lstStyle/>
                    <a:p>
                      <a:pPr algn="r" fontAlgn="ctr"/>
                      <a:r>
                        <a:rPr lang="en-US" altLang="zh-CN" sz="1000" dirty="0">
                          <a:effectLst/>
                        </a:rPr>
                        <a:t>17.18</a:t>
                      </a:r>
                    </a:p>
                  </a:txBody>
                  <a:tcPr anchor="ctr">
                    <a:lnL>
                      <a:noFill/>
                    </a:lnL>
                    <a:lnR>
                      <a:noFill/>
                    </a:lnR>
                    <a:lnT>
                      <a:noFill/>
                    </a:lnT>
                    <a:lnB>
                      <a:noFill/>
                    </a:lnB>
                    <a:solidFill>
                      <a:srgbClr val="FFFFFF"/>
                    </a:solidFill>
                  </a:tcPr>
                </a:tc>
                <a:tc>
                  <a:txBody>
                    <a:bodyPr/>
                    <a:lstStyle/>
                    <a:p>
                      <a:pPr algn="r" fontAlgn="ctr"/>
                      <a:r>
                        <a:rPr lang="en-US" altLang="zh-CN" sz="1000">
                          <a:effectLst/>
                        </a:rPr>
                        <a:t>6.00</a:t>
                      </a:r>
                    </a:p>
                  </a:txBody>
                  <a:tcPr anchor="ctr">
                    <a:lnL>
                      <a:noFill/>
                    </a:lnL>
                    <a:lnR>
                      <a:noFill/>
                    </a:lnR>
                    <a:lnT>
                      <a:noFill/>
                    </a:lnT>
                    <a:lnB>
                      <a:noFill/>
                    </a:lnB>
                    <a:solidFill>
                      <a:srgbClr val="FFFFFF"/>
                    </a:solidFill>
                  </a:tcPr>
                </a:tc>
                <a:tc>
                  <a:txBody>
                    <a:bodyPr/>
                    <a:lstStyle/>
                    <a:p>
                      <a:pPr algn="r" fontAlgn="ctr"/>
                      <a:r>
                        <a:rPr lang="en-US" altLang="zh-CN" sz="1000">
                          <a:effectLst/>
                        </a:rPr>
                        <a:t>20.31</a:t>
                      </a:r>
                    </a:p>
                  </a:txBody>
                  <a:tcPr anchor="ctr">
                    <a:lnL>
                      <a:noFill/>
                    </a:lnL>
                    <a:lnR>
                      <a:noFill/>
                    </a:lnR>
                    <a:lnT>
                      <a:noFill/>
                    </a:lnT>
                    <a:lnB>
                      <a:noFill/>
                    </a:lnB>
                    <a:solidFill>
                      <a:srgbClr val="FFFFFF"/>
                    </a:solidFill>
                  </a:tcPr>
                </a:tc>
                <a:tc>
                  <a:txBody>
                    <a:bodyPr/>
                    <a:lstStyle/>
                    <a:p>
                      <a:pPr algn="r" fontAlgn="ctr"/>
                      <a:r>
                        <a:rPr lang="en-US" altLang="zh-CN" sz="1000">
                          <a:effectLst/>
                        </a:rPr>
                        <a:t>139542</a:t>
                      </a:r>
                    </a:p>
                  </a:txBody>
                  <a:tcPr anchor="ctr">
                    <a:lnL>
                      <a:noFill/>
                    </a:lnL>
                    <a:lnR>
                      <a:noFill/>
                    </a:lnR>
                    <a:lnT>
                      <a:noFill/>
                    </a:lnT>
                    <a:lnB>
                      <a:noFill/>
                    </a:lnB>
                    <a:solidFill>
                      <a:srgbClr val="FFFFFF"/>
                    </a:solidFill>
                  </a:tcPr>
                </a:tc>
                <a:tc>
                  <a:txBody>
                    <a:bodyPr/>
                    <a:lstStyle/>
                    <a:p>
                      <a:pPr algn="r" fontAlgn="ctr"/>
                      <a:r>
                        <a:rPr lang="en-US" altLang="zh-CN" sz="1000">
                          <a:effectLst/>
                        </a:rPr>
                        <a:t>15.73</a:t>
                      </a:r>
                    </a:p>
                  </a:txBody>
                  <a:tcPr anchor="ctr">
                    <a:lnL>
                      <a:noFill/>
                    </a:lnL>
                    <a:lnR>
                      <a:noFill/>
                    </a:lnR>
                    <a:lnT>
                      <a:noFill/>
                    </a:lnT>
                    <a:lnB>
                      <a:noFill/>
                    </a:lnB>
                    <a:solidFill>
                      <a:srgbClr val="FFFFFF"/>
                    </a:solidFill>
                  </a:tcPr>
                </a:tc>
                <a:extLst>
                  <a:ext uri="{0D108BD9-81ED-4DB2-BD59-A6C34878D82A}">
                    <a16:rowId xmlns:a16="http://schemas.microsoft.com/office/drawing/2014/main" val="3267922797"/>
                  </a:ext>
                </a:extLst>
              </a:tr>
              <a:tr h="208838">
                <a:tc>
                  <a:txBody>
                    <a:bodyPr/>
                    <a:lstStyle/>
                    <a:p>
                      <a:pPr algn="r" fontAlgn="ctr"/>
                      <a:r>
                        <a:rPr lang="en-US" sz="1000" b="1">
                          <a:effectLst/>
                        </a:rPr>
                        <a:t>E</a:t>
                      </a:r>
                    </a:p>
                  </a:txBody>
                  <a:tcPr anchor="ctr">
                    <a:lnL>
                      <a:noFill/>
                    </a:lnL>
                    <a:lnR>
                      <a:noFill/>
                    </a:lnR>
                    <a:lnT>
                      <a:noFill/>
                    </a:lnT>
                    <a:lnB>
                      <a:noFill/>
                    </a:lnB>
                    <a:solidFill>
                      <a:srgbClr val="F5F5F5"/>
                    </a:solidFill>
                  </a:tcPr>
                </a:tc>
                <a:tc>
                  <a:txBody>
                    <a:bodyPr/>
                    <a:lstStyle/>
                    <a:p>
                      <a:pPr algn="r" fontAlgn="ctr"/>
                      <a:r>
                        <a:rPr lang="en-US" altLang="zh-CN" sz="1000" dirty="0">
                          <a:effectLst/>
                        </a:rPr>
                        <a:t>19.90</a:t>
                      </a:r>
                    </a:p>
                  </a:txBody>
                  <a:tcPr anchor="ctr">
                    <a:lnL>
                      <a:noFill/>
                    </a:lnL>
                    <a:lnR>
                      <a:noFill/>
                    </a:lnR>
                    <a:lnT>
                      <a:noFill/>
                    </a:lnT>
                    <a:lnB>
                      <a:noFill/>
                    </a:lnB>
                    <a:solidFill>
                      <a:srgbClr val="F5F5F5"/>
                    </a:solidFill>
                  </a:tcPr>
                </a:tc>
                <a:tc>
                  <a:txBody>
                    <a:bodyPr/>
                    <a:lstStyle/>
                    <a:p>
                      <a:pPr algn="r" fontAlgn="ctr"/>
                      <a:r>
                        <a:rPr lang="en-US" altLang="zh-CN" sz="1000">
                          <a:effectLst/>
                        </a:rPr>
                        <a:t>6.00</a:t>
                      </a:r>
                    </a:p>
                  </a:txBody>
                  <a:tcPr anchor="ctr">
                    <a:lnL>
                      <a:noFill/>
                    </a:lnL>
                    <a:lnR>
                      <a:noFill/>
                    </a:lnR>
                    <a:lnT>
                      <a:noFill/>
                    </a:lnT>
                    <a:lnB>
                      <a:noFill/>
                    </a:lnB>
                    <a:solidFill>
                      <a:srgbClr val="F5F5F5"/>
                    </a:solidFill>
                  </a:tcPr>
                </a:tc>
                <a:tc>
                  <a:txBody>
                    <a:bodyPr/>
                    <a:lstStyle/>
                    <a:p>
                      <a:pPr algn="r" fontAlgn="ctr"/>
                      <a:r>
                        <a:rPr lang="en-US" altLang="zh-CN" sz="1000">
                          <a:effectLst/>
                        </a:rPr>
                        <a:t>23.40</a:t>
                      </a:r>
                    </a:p>
                  </a:txBody>
                  <a:tcPr anchor="ctr">
                    <a:lnL>
                      <a:noFill/>
                    </a:lnL>
                    <a:lnR>
                      <a:noFill/>
                    </a:lnR>
                    <a:lnT>
                      <a:noFill/>
                    </a:lnT>
                    <a:lnB>
                      <a:noFill/>
                    </a:lnB>
                    <a:solidFill>
                      <a:srgbClr val="F5F5F5"/>
                    </a:solidFill>
                  </a:tcPr>
                </a:tc>
                <a:tc>
                  <a:txBody>
                    <a:bodyPr/>
                    <a:lstStyle/>
                    <a:p>
                      <a:pPr algn="r" fontAlgn="ctr"/>
                      <a:r>
                        <a:rPr lang="en-US" altLang="zh-CN" sz="1000">
                          <a:effectLst/>
                        </a:rPr>
                        <a:t>70705</a:t>
                      </a:r>
                    </a:p>
                  </a:txBody>
                  <a:tcPr anchor="ctr">
                    <a:lnL>
                      <a:noFill/>
                    </a:lnL>
                    <a:lnR>
                      <a:noFill/>
                    </a:lnR>
                    <a:lnT>
                      <a:noFill/>
                    </a:lnT>
                    <a:lnB>
                      <a:noFill/>
                    </a:lnB>
                    <a:solidFill>
                      <a:srgbClr val="F5F5F5"/>
                    </a:solidFill>
                  </a:tcPr>
                </a:tc>
                <a:tc>
                  <a:txBody>
                    <a:bodyPr/>
                    <a:lstStyle/>
                    <a:p>
                      <a:pPr algn="r" fontAlgn="ctr"/>
                      <a:r>
                        <a:rPr lang="en-US" altLang="zh-CN" sz="1000">
                          <a:effectLst/>
                        </a:rPr>
                        <a:t>7.97</a:t>
                      </a:r>
                    </a:p>
                  </a:txBody>
                  <a:tcPr anchor="ctr">
                    <a:lnL>
                      <a:noFill/>
                    </a:lnL>
                    <a:lnR>
                      <a:noFill/>
                    </a:lnR>
                    <a:lnT>
                      <a:noFill/>
                    </a:lnT>
                    <a:lnB>
                      <a:noFill/>
                    </a:lnB>
                    <a:solidFill>
                      <a:srgbClr val="F5F5F5"/>
                    </a:solidFill>
                  </a:tcPr>
                </a:tc>
                <a:extLst>
                  <a:ext uri="{0D108BD9-81ED-4DB2-BD59-A6C34878D82A}">
                    <a16:rowId xmlns:a16="http://schemas.microsoft.com/office/drawing/2014/main" val="1701850979"/>
                  </a:ext>
                </a:extLst>
              </a:tr>
              <a:tr h="208838">
                <a:tc>
                  <a:txBody>
                    <a:bodyPr/>
                    <a:lstStyle/>
                    <a:p>
                      <a:pPr algn="r" fontAlgn="ctr"/>
                      <a:r>
                        <a:rPr lang="en-US" sz="1000" b="1">
                          <a:effectLst/>
                        </a:rPr>
                        <a:t>F</a:t>
                      </a:r>
                    </a:p>
                  </a:txBody>
                  <a:tcPr anchor="ctr">
                    <a:lnL>
                      <a:noFill/>
                    </a:lnL>
                    <a:lnR>
                      <a:noFill/>
                    </a:lnR>
                    <a:lnT>
                      <a:noFill/>
                    </a:lnT>
                    <a:lnB>
                      <a:noFill/>
                    </a:lnB>
                    <a:solidFill>
                      <a:srgbClr val="FFFFFF"/>
                    </a:solidFill>
                  </a:tcPr>
                </a:tc>
                <a:tc>
                  <a:txBody>
                    <a:bodyPr/>
                    <a:lstStyle/>
                    <a:p>
                      <a:pPr algn="r" fontAlgn="ctr"/>
                      <a:r>
                        <a:rPr lang="en-US" altLang="zh-CN" sz="1000" dirty="0">
                          <a:effectLst/>
                        </a:rPr>
                        <a:t>23.58</a:t>
                      </a:r>
                    </a:p>
                  </a:txBody>
                  <a:tcPr anchor="ctr">
                    <a:lnL>
                      <a:noFill/>
                    </a:lnL>
                    <a:lnR>
                      <a:noFill/>
                    </a:lnR>
                    <a:lnT>
                      <a:noFill/>
                    </a:lnT>
                    <a:lnB>
                      <a:noFill/>
                    </a:lnB>
                    <a:solidFill>
                      <a:srgbClr val="FFFFFF"/>
                    </a:solidFill>
                  </a:tcPr>
                </a:tc>
                <a:tc>
                  <a:txBody>
                    <a:bodyPr/>
                    <a:lstStyle/>
                    <a:p>
                      <a:pPr algn="r" fontAlgn="ctr"/>
                      <a:r>
                        <a:rPr lang="en-US" altLang="zh-CN" sz="1000">
                          <a:effectLst/>
                        </a:rPr>
                        <a:t>6.00</a:t>
                      </a:r>
                    </a:p>
                  </a:txBody>
                  <a:tcPr anchor="ctr">
                    <a:lnL>
                      <a:noFill/>
                    </a:lnL>
                    <a:lnR>
                      <a:noFill/>
                    </a:lnR>
                    <a:lnT>
                      <a:noFill/>
                    </a:lnT>
                    <a:lnB>
                      <a:noFill/>
                    </a:lnB>
                    <a:solidFill>
                      <a:srgbClr val="FFFFFF"/>
                    </a:solidFill>
                  </a:tcPr>
                </a:tc>
                <a:tc>
                  <a:txBody>
                    <a:bodyPr/>
                    <a:lstStyle/>
                    <a:p>
                      <a:pPr algn="r" fontAlgn="ctr"/>
                      <a:r>
                        <a:rPr lang="en-US" altLang="zh-CN" sz="1000">
                          <a:effectLst/>
                        </a:rPr>
                        <a:t>26.06</a:t>
                      </a:r>
                    </a:p>
                  </a:txBody>
                  <a:tcPr anchor="ctr">
                    <a:lnL>
                      <a:noFill/>
                    </a:lnL>
                    <a:lnR>
                      <a:noFill/>
                    </a:lnR>
                    <a:lnT>
                      <a:noFill/>
                    </a:lnT>
                    <a:lnB>
                      <a:noFill/>
                    </a:lnB>
                    <a:solidFill>
                      <a:srgbClr val="FFFFFF"/>
                    </a:solidFill>
                  </a:tcPr>
                </a:tc>
                <a:tc>
                  <a:txBody>
                    <a:bodyPr/>
                    <a:lstStyle/>
                    <a:p>
                      <a:pPr algn="r" fontAlgn="ctr"/>
                      <a:r>
                        <a:rPr lang="en-US" altLang="zh-CN" sz="1000">
                          <a:effectLst/>
                        </a:rPr>
                        <a:t>23046</a:t>
                      </a:r>
                    </a:p>
                  </a:txBody>
                  <a:tcPr anchor="ctr">
                    <a:lnL>
                      <a:noFill/>
                    </a:lnL>
                    <a:lnR>
                      <a:noFill/>
                    </a:lnR>
                    <a:lnT>
                      <a:noFill/>
                    </a:lnT>
                    <a:lnB>
                      <a:noFill/>
                    </a:lnB>
                    <a:solidFill>
                      <a:srgbClr val="FFFFFF"/>
                    </a:solidFill>
                  </a:tcPr>
                </a:tc>
                <a:tc>
                  <a:txBody>
                    <a:bodyPr/>
                    <a:lstStyle/>
                    <a:p>
                      <a:pPr algn="r" fontAlgn="ctr"/>
                      <a:r>
                        <a:rPr lang="en-US" altLang="zh-CN" sz="1000">
                          <a:effectLst/>
                        </a:rPr>
                        <a:t>2.60</a:t>
                      </a:r>
                    </a:p>
                  </a:txBody>
                  <a:tcPr anchor="ctr">
                    <a:lnL>
                      <a:noFill/>
                    </a:lnL>
                    <a:lnR>
                      <a:noFill/>
                    </a:lnR>
                    <a:lnT>
                      <a:noFill/>
                    </a:lnT>
                    <a:lnB>
                      <a:noFill/>
                    </a:lnB>
                    <a:solidFill>
                      <a:srgbClr val="FFFFFF"/>
                    </a:solidFill>
                  </a:tcPr>
                </a:tc>
                <a:extLst>
                  <a:ext uri="{0D108BD9-81ED-4DB2-BD59-A6C34878D82A}">
                    <a16:rowId xmlns:a16="http://schemas.microsoft.com/office/drawing/2014/main" val="4165017307"/>
                  </a:ext>
                </a:extLst>
              </a:tr>
              <a:tr h="244616">
                <a:tc>
                  <a:txBody>
                    <a:bodyPr/>
                    <a:lstStyle/>
                    <a:p>
                      <a:pPr algn="r" fontAlgn="ctr"/>
                      <a:r>
                        <a:rPr lang="en-US" sz="1000" b="1" dirty="0">
                          <a:effectLst/>
                        </a:rPr>
                        <a:t>G</a:t>
                      </a:r>
                    </a:p>
                  </a:txBody>
                  <a:tcPr anchor="ctr">
                    <a:lnL>
                      <a:noFill/>
                    </a:lnL>
                    <a:lnR>
                      <a:noFill/>
                    </a:lnR>
                    <a:lnT>
                      <a:noFill/>
                    </a:lnT>
                    <a:lnB>
                      <a:noFill/>
                    </a:lnB>
                    <a:solidFill>
                      <a:srgbClr val="F5F5F5"/>
                    </a:solidFill>
                  </a:tcPr>
                </a:tc>
                <a:tc>
                  <a:txBody>
                    <a:bodyPr/>
                    <a:lstStyle/>
                    <a:p>
                      <a:pPr algn="r" fontAlgn="ctr"/>
                      <a:r>
                        <a:rPr lang="en-US" altLang="zh-CN" sz="1000" dirty="0">
                          <a:effectLst/>
                        </a:rPr>
                        <a:t>25.63</a:t>
                      </a:r>
                    </a:p>
                  </a:txBody>
                  <a:tcPr anchor="ctr">
                    <a:lnL>
                      <a:noFill/>
                    </a:lnL>
                    <a:lnR>
                      <a:noFill/>
                    </a:lnR>
                    <a:lnT>
                      <a:noFill/>
                    </a:lnT>
                    <a:lnB>
                      <a:noFill/>
                    </a:lnB>
                    <a:solidFill>
                      <a:srgbClr val="F5F5F5"/>
                    </a:solidFill>
                  </a:tcPr>
                </a:tc>
                <a:tc>
                  <a:txBody>
                    <a:bodyPr/>
                    <a:lstStyle/>
                    <a:p>
                      <a:pPr algn="r" fontAlgn="ctr"/>
                      <a:r>
                        <a:rPr lang="en-US" altLang="zh-CN" sz="1000">
                          <a:effectLst/>
                        </a:rPr>
                        <a:t>16.59</a:t>
                      </a:r>
                    </a:p>
                  </a:txBody>
                  <a:tcPr anchor="ctr">
                    <a:lnL>
                      <a:noFill/>
                    </a:lnL>
                    <a:lnR>
                      <a:noFill/>
                    </a:lnR>
                    <a:lnT>
                      <a:noFill/>
                    </a:lnT>
                    <a:lnB>
                      <a:noFill/>
                    </a:lnB>
                    <a:solidFill>
                      <a:srgbClr val="F5F5F5"/>
                    </a:solidFill>
                  </a:tcPr>
                </a:tc>
                <a:tc>
                  <a:txBody>
                    <a:bodyPr/>
                    <a:lstStyle/>
                    <a:p>
                      <a:pPr algn="r" fontAlgn="ctr"/>
                      <a:r>
                        <a:rPr lang="en-US" altLang="zh-CN" sz="1000">
                          <a:effectLst/>
                        </a:rPr>
                        <a:t>28.99</a:t>
                      </a:r>
                    </a:p>
                  </a:txBody>
                  <a:tcPr anchor="ctr">
                    <a:lnL>
                      <a:noFill/>
                    </a:lnL>
                    <a:lnR>
                      <a:noFill/>
                    </a:lnR>
                    <a:lnT>
                      <a:noFill/>
                    </a:lnT>
                    <a:lnB>
                      <a:noFill/>
                    </a:lnB>
                    <a:solidFill>
                      <a:srgbClr val="F5F5F5"/>
                    </a:solidFill>
                  </a:tcPr>
                </a:tc>
                <a:tc>
                  <a:txBody>
                    <a:bodyPr/>
                    <a:lstStyle/>
                    <a:p>
                      <a:pPr algn="r" fontAlgn="ctr"/>
                      <a:r>
                        <a:rPr lang="en-US" altLang="zh-CN" sz="1000">
                          <a:effectLst/>
                        </a:rPr>
                        <a:t>5489</a:t>
                      </a:r>
                    </a:p>
                  </a:txBody>
                  <a:tcPr anchor="ctr">
                    <a:lnL>
                      <a:noFill/>
                    </a:lnL>
                    <a:lnR>
                      <a:noFill/>
                    </a:lnR>
                    <a:lnT>
                      <a:noFill/>
                    </a:lnT>
                    <a:lnB>
                      <a:noFill/>
                    </a:lnB>
                    <a:solidFill>
                      <a:srgbClr val="F5F5F5"/>
                    </a:solidFill>
                  </a:tcPr>
                </a:tc>
                <a:tc>
                  <a:txBody>
                    <a:bodyPr/>
                    <a:lstStyle/>
                    <a:p>
                      <a:pPr algn="r" fontAlgn="ctr"/>
                      <a:r>
                        <a:rPr lang="en-US" altLang="zh-CN" sz="1000" dirty="0">
                          <a:effectLst/>
                        </a:rPr>
                        <a:t>0.62</a:t>
                      </a:r>
                    </a:p>
                  </a:txBody>
                  <a:tcPr anchor="ctr">
                    <a:lnL>
                      <a:noFill/>
                    </a:lnL>
                    <a:lnR>
                      <a:noFill/>
                    </a:lnR>
                    <a:lnT>
                      <a:noFill/>
                    </a:lnT>
                    <a:lnB>
                      <a:noFill/>
                    </a:lnB>
                    <a:solidFill>
                      <a:srgbClr val="F5F5F5"/>
                    </a:solidFill>
                  </a:tcPr>
                </a:tc>
                <a:extLst>
                  <a:ext uri="{0D108BD9-81ED-4DB2-BD59-A6C34878D82A}">
                    <a16:rowId xmlns:a16="http://schemas.microsoft.com/office/drawing/2014/main" val="1855292076"/>
                  </a:ext>
                </a:extLst>
              </a:tr>
            </a:tbl>
          </a:graphicData>
        </a:graphic>
      </p:graphicFrame>
      <p:sp>
        <p:nvSpPr>
          <p:cNvPr id="9" name="文本框 8">
            <a:extLst>
              <a:ext uri="{FF2B5EF4-FFF2-40B4-BE49-F238E27FC236}">
                <a16:creationId xmlns:a16="http://schemas.microsoft.com/office/drawing/2014/main" id="{BC1D17CA-DBBF-46C6-91E8-0C944BF3816D}"/>
              </a:ext>
            </a:extLst>
          </p:cNvPr>
          <p:cNvSpPr txBox="1"/>
          <p:nvPr/>
        </p:nvSpPr>
        <p:spPr>
          <a:xfrm>
            <a:off x="4572000" y="4755334"/>
            <a:ext cx="3744416" cy="707886"/>
          </a:xfrm>
          <a:prstGeom prst="rect">
            <a:avLst/>
          </a:prstGeom>
          <a:noFill/>
        </p:spPr>
        <p:txBody>
          <a:bodyPr wrap="square" rtlCol="0">
            <a:spAutoFit/>
          </a:bodyPr>
          <a:lstStyle/>
          <a:p>
            <a:pPr marL="171450" indent="-171450" algn="l">
              <a:buFont typeface="Wingdings" panose="05000000000000000000" pitchFamily="2" charset="2"/>
              <a:buChar char="u"/>
            </a:pPr>
            <a:r>
              <a:rPr lang="zh-CN" altLang="en-US" sz="1000" b="1" i="0" dirty="0">
                <a:solidFill>
                  <a:srgbClr val="000000"/>
                </a:solidFill>
                <a:effectLst/>
                <a:latin typeface="Helvetica Neue"/>
              </a:rPr>
              <a:t>对比不同评级分组的贷款利率，评级主要根据</a:t>
            </a:r>
            <a:r>
              <a:rPr lang="en-US" altLang="zh-CN" sz="1000" b="1" i="0" dirty="0">
                <a:solidFill>
                  <a:srgbClr val="000000"/>
                </a:solidFill>
                <a:effectLst/>
                <a:latin typeface="Helvetica Neue"/>
              </a:rPr>
              <a:t>FICO</a:t>
            </a:r>
            <a:r>
              <a:rPr lang="zh-CN" altLang="en-US" sz="1000" b="1" i="0" dirty="0">
                <a:solidFill>
                  <a:srgbClr val="000000"/>
                </a:solidFill>
                <a:effectLst/>
                <a:latin typeface="Helvetica Neue"/>
              </a:rPr>
              <a:t>信用分，将贷款项目分为</a:t>
            </a:r>
            <a:r>
              <a:rPr lang="en-US" altLang="zh-CN" sz="1000" b="1" i="0" dirty="0">
                <a:solidFill>
                  <a:srgbClr val="000000"/>
                </a:solidFill>
                <a:effectLst/>
                <a:latin typeface="Helvetica Neue"/>
              </a:rPr>
              <a:t>A-G</a:t>
            </a:r>
            <a:r>
              <a:rPr lang="zh-CN" altLang="en-US" sz="1000" b="1" i="0" dirty="0">
                <a:solidFill>
                  <a:srgbClr val="000000"/>
                </a:solidFill>
                <a:effectLst/>
                <a:latin typeface="Helvetica Neue"/>
              </a:rPr>
              <a:t>的等级，信用依次降低，利率依次增大。</a:t>
            </a:r>
            <a:endParaRPr lang="zh-CN" altLang="en-US" sz="1000" b="0" i="0" dirty="0">
              <a:solidFill>
                <a:srgbClr val="000000"/>
              </a:solidFill>
              <a:effectLst/>
              <a:latin typeface="Helvetica Neue"/>
            </a:endParaRPr>
          </a:p>
          <a:p>
            <a:pPr marL="171450" indent="-171450" algn="l">
              <a:buFont typeface="Wingdings" panose="05000000000000000000" pitchFamily="2" charset="2"/>
              <a:buChar char="u"/>
            </a:pPr>
            <a:r>
              <a:rPr lang="zh-CN" altLang="en-US" sz="1000" b="1" i="0" dirty="0">
                <a:solidFill>
                  <a:srgbClr val="000000"/>
                </a:solidFill>
                <a:effectLst/>
                <a:latin typeface="Helvetica Neue"/>
              </a:rPr>
              <a:t>几乎</a:t>
            </a:r>
            <a:r>
              <a:rPr lang="en-US" altLang="zh-CN" sz="1000" b="1" i="0" dirty="0">
                <a:solidFill>
                  <a:srgbClr val="000000"/>
                </a:solidFill>
                <a:effectLst/>
                <a:latin typeface="Helvetica Neue"/>
              </a:rPr>
              <a:t>90%</a:t>
            </a:r>
            <a:r>
              <a:rPr lang="zh-CN" altLang="en-US" sz="1000" b="1" i="0" dirty="0">
                <a:solidFill>
                  <a:srgbClr val="000000"/>
                </a:solidFill>
                <a:effectLst/>
                <a:latin typeface="Helvetica Neue"/>
              </a:rPr>
              <a:t>的贷款的等级都在</a:t>
            </a:r>
            <a:r>
              <a:rPr lang="en-US" altLang="zh-CN" sz="1000" b="1" i="0" dirty="0">
                <a:solidFill>
                  <a:srgbClr val="000000"/>
                </a:solidFill>
                <a:effectLst/>
                <a:latin typeface="Helvetica Neue"/>
              </a:rPr>
              <a:t>A-D</a:t>
            </a:r>
            <a:r>
              <a:rPr lang="zh-CN" altLang="en-US" sz="1000" b="1" i="0" dirty="0">
                <a:solidFill>
                  <a:srgbClr val="000000"/>
                </a:solidFill>
                <a:effectLst/>
                <a:latin typeface="Helvetica Neue"/>
              </a:rPr>
              <a:t>，</a:t>
            </a:r>
            <a:r>
              <a:rPr lang="en-US" altLang="zh-CN" sz="1000" b="1" i="0" dirty="0">
                <a:solidFill>
                  <a:srgbClr val="000000"/>
                </a:solidFill>
                <a:effectLst/>
                <a:latin typeface="Helvetica Neue"/>
              </a:rPr>
              <a:t>E-G</a:t>
            </a:r>
            <a:r>
              <a:rPr lang="zh-CN" altLang="en-US" sz="1000" b="1" i="0" dirty="0">
                <a:solidFill>
                  <a:srgbClr val="000000"/>
                </a:solidFill>
                <a:effectLst/>
                <a:latin typeface="Helvetica Neue"/>
              </a:rPr>
              <a:t>的贷款占总数的比例大约</a:t>
            </a:r>
            <a:r>
              <a:rPr lang="en-US" altLang="zh-CN" sz="1000" b="1" i="0" dirty="0">
                <a:solidFill>
                  <a:srgbClr val="000000"/>
                </a:solidFill>
                <a:effectLst/>
                <a:latin typeface="Helvetica Neue"/>
              </a:rPr>
              <a:t>10%</a:t>
            </a:r>
            <a:r>
              <a:rPr lang="zh-CN" altLang="en-US" sz="1000" b="1" i="0" dirty="0">
                <a:solidFill>
                  <a:srgbClr val="000000"/>
                </a:solidFill>
                <a:effectLst/>
                <a:latin typeface="Helvetica Neue"/>
              </a:rPr>
              <a:t>。</a:t>
            </a:r>
            <a:endParaRPr lang="zh-CN" altLang="en-US" sz="1000" b="0" i="0" dirty="0">
              <a:solidFill>
                <a:srgbClr val="000000"/>
              </a:solidFill>
              <a:effectLst/>
              <a:latin typeface="Helvetica Neue"/>
            </a:endParaRPr>
          </a:p>
        </p:txBody>
      </p:sp>
    </p:spTree>
    <p:extLst>
      <p:ext uri="{BB962C8B-B14F-4D97-AF65-F5344CB8AC3E}">
        <p14:creationId xmlns:p14="http://schemas.microsoft.com/office/powerpoint/2010/main" val="1057892914"/>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51520" y="161492"/>
            <a:ext cx="4176464"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23" name="矩形 22"/>
          <p:cNvSpPr/>
          <p:nvPr/>
        </p:nvSpPr>
        <p:spPr>
          <a:xfrm>
            <a:off x="611560" y="1759377"/>
            <a:ext cx="1261884" cy="523220"/>
          </a:xfrm>
          <a:prstGeom prst="rect">
            <a:avLst/>
          </a:prstGeom>
        </p:spPr>
        <p:txBody>
          <a:bodyPr wrap="none">
            <a:spAutoFit/>
          </a:bodyPr>
          <a:lstStyle/>
          <a:p>
            <a:r>
              <a:rPr lang="zh-CN" altLang="en-US" sz="2800" b="1" i="1" dirty="0">
                <a:solidFill>
                  <a:srgbClr val="A10A13"/>
                </a:solidFill>
                <a:latin typeface="微软雅黑" panose="020B0503020204020204" pitchFamily="34" charset="-122"/>
                <a:ea typeface="微软雅黑" panose="020B0503020204020204" pitchFamily="34" charset="-122"/>
              </a:rPr>
              <a:t>总结：</a:t>
            </a:r>
            <a:endParaRPr lang="zh-CN" altLang="en-US" sz="2800" b="1" i="1" dirty="0">
              <a:solidFill>
                <a:srgbClr val="A10A13"/>
              </a:solidFill>
            </a:endParaRPr>
          </a:p>
        </p:txBody>
      </p:sp>
      <p:sp>
        <p:nvSpPr>
          <p:cNvPr id="24" name="矩形 23"/>
          <p:cNvSpPr/>
          <p:nvPr/>
        </p:nvSpPr>
        <p:spPr>
          <a:xfrm>
            <a:off x="2195736" y="1786733"/>
            <a:ext cx="6192688" cy="1162131"/>
          </a:xfrm>
          <a:prstGeom prst="rect">
            <a:avLst/>
          </a:prstGeom>
          <a:solidFill>
            <a:schemeClr val="bg1">
              <a:lumMod val="95000"/>
            </a:schemeClr>
          </a:solidFill>
          <a:ln w="12700">
            <a:solidFill>
              <a:srgbClr val="A10A13"/>
            </a:solidFill>
          </a:ln>
        </p:spPr>
        <p:txBody>
          <a:bodyPr wrap="square" anchor="ctr">
            <a:noAutofit/>
          </a:bodyPr>
          <a:lstStyle/>
          <a:p>
            <a:pPr>
              <a:lnSpc>
                <a:spcPts val="2000"/>
              </a:lnSpc>
            </a:pPr>
            <a:endPar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000"/>
              </a:lnSpc>
            </a:pP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LC</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的贷款分期数只有</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个档次：</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年分期（</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36</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年分期（</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60</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月）。贷款的利率主要由</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grade</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评级、贷款额度、分期数决定。对同一个人，申请同一额度，如果分期数增加，贷款评级会下调，即利率增大。</a:t>
            </a:r>
            <a:endPar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000"/>
              </a:lnSpc>
            </a:pPr>
            <a:endParaRPr lang="zh-CN" altLang="en-US" sz="1300" i="1" dirty="0">
              <a:solidFill>
                <a:schemeClr val="tx1">
                  <a:lumMod val="75000"/>
                  <a:lumOff val="25000"/>
                </a:schemeClr>
              </a:solidFill>
            </a:endParaRPr>
          </a:p>
        </p:txBody>
      </p:sp>
      <p:sp>
        <p:nvSpPr>
          <p:cNvPr id="25" name="矩形 24"/>
          <p:cNvSpPr/>
          <p:nvPr/>
        </p:nvSpPr>
        <p:spPr>
          <a:xfrm>
            <a:off x="2195736" y="3292782"/>
            <a:ext cx="6192688" cy="792000"/>
          </a:xfrm>
          <a:prstGeom prst="rect">
            <a:avLst/>
          </a:prstGeom>
          <a:solidFill>
            <a:schemeClr val="bg1">
              <a:lumMod val="95000"/>
            </a:schemeClr>
          </a:solidFill>
          <a:ln w="12700">
            <a:solidFill>
              <a:srgbClr val="A10A13"/>
            </a:solidFill>
          </a:ln>
        </p:spPr>
        <p:txBody>
          <a:bodyPr wrap="square" anchor="ctr">
            <a:noAutofit/>
          </a:bodyPr>
          <a:lstStyle/>
          <a:p>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      所有贷款项目，最低利率</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5.32%</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，最高利率</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28.99%</a:t>
            </a:r>
            <a:r>
              <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rPr>
              <a:t>，平均值在</a:t>
            </a:r>
            <a:r>
              <a:rPr lang="en-US" altLang="zh-CN" sz="1300" i="1" dirty="0">
                <a:solidFill>
                  <a:schemeClr val="tx1">
                    <a:lumMod val="75000"/>
                    <a:lumOff val="25000"/>
                  </a:schemeClr>
                </a:solidFill>
                <a:latin typeface="微软雅黑" panose="020B0503020204020204" pitchFamily="34" charset="-122"/>
                <a:ea typeface="微软雅黑" panose="020B0503020204020204" pitchFamily="34" charset="-122"/>
              </a:rPr>
              <a:t>13.25%.</a:t>
            </a:r>
            <a:endParaRPr lang="zh-CN" altLang="en-US" sz="13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979712" y="1786733"/>
            <a:ext cx="216024" cy="1162131"/>
          </a:xfrm>
          <a:prstGeom prst="rect">
            <a:avLst/>
          </a:prstGeom>
          <a:solidFill>
            <a:srgbClr val="A10A13"/>
          </a:solidFill>
          <a:ln w="12700">
            <a:solidFill>
              <a:srgbClr val="A10A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79712" y="3289548"/>
            <a:ext cx="216024" cy="792000"/>
          </a:xfrm>
          <a:prstGeom prst="rect">
            <a:avLst/>
          </a:prstGeom>
          <a:solidFill>
            <a:srgbClr val="A10A13"/>
          </a:solidFill>
          <a:ln w="12700">
            <a:solidFill>
              <a:srgbClr val="A10A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descr="手写-1a.gif"/>
          <p:cNvPicPr>
            <a:picLocks noChangeAspect="1"/>
          </p:cNvPicPr>
          <p:nvPr/>
        </p:nvPicPr>
        <p:blipFill>
          <a:blip r:embed="rId3">
            <a:grayscl/>
            <a:lum bright="20000" contrast="30000"/>
          </a:blip>
          <a:stretch>
            <a:fillRect/>
          </a:stretch>
        </p:blipFill>
        <p:spPr>
          <a:xfrm>
            <a:off x="1" y="3577580"/>
            <a:ext cx="2137420" cy="2137420"/>
          </a:xfrm>
          <a:prstGeom prst="rect">
            <a:avLst/>
          </a:prstGeom>
        </p:spPr>
      </p:pic>
      <p:sp>
        <p:nvSpPr>
          <p:cNvPr id="48" name="灯片编号占位符 47"/>
          <p:cNvSpPr>
            <a:spLocks noGrp="1"/>
          </p:cNvSpPr>
          <p:nvPr>
            <p:ph type="sldNum" sz="quarter" idx="12"/>
          </p:nvPr>
        </p:nvSpPr>
        <p:spPr/>
        <p:txBody>
          <a:bodyPr/>
          <a:lstStyle/>
          <a:p>
            <a:fld id="{7A2A8BC0-0B57-4FB9-9550-1F6C2F1EF75C}" type="slidenum">
              <a:rPr lang="zh-CN" altLang="en-US" smtClean="0"/>
              <a:t>13</a:t>
            </a:fld>
            <a:endParaRPr lang="zh-CN" altLang="en-US"/>
          </a:p>
        </p:txBody>
      </p:sp>
      <p:cxnSp>
        <p:nvCxnSpPr>
          <p:cNvPr id="50" name="直接连接符 49"/>
          <p:cNvCxnSpPr>
            <a:cxnSpLocks/>
            <a:stCxn id="30" idx="3"/>
          </p:cNvCxnSpPr>
          <p:nvPr/>
        </p:nvCxnSpPr>
        <p:spPr>
          <a:xfrm>
            <a:off x="4427984" y="484658"/>
            <a:ext cx="3276520"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33" name="矩形 6">
            <a:extLst>
              <a:ext uri="{FF2B5EF4-FFF2-40B4-BE49-F238E27FC236}">
                <a16:creationId xmlns:a16="http://schemas.microsoft.com/office/drawing/2014/main" id="{DED5B636-D7A6-446A-8219-20A8763FD843}"/>
              </a:ext>
            </a:extLst>
          </p:cNvPr>
          <p:cNvSpPr>
            <a:spLocks noChangeArrowheads="1"/>
          </p:cNvSpPr>
          <p:nvPr/>
        </p:nvSpPr>
        <p:spPr bwMode="auto">
          <a:xfrm>
            <a:off x="6338775" y="193204"/>
            <a:ext cx="129394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利 率 与 分 期</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422479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1500"/>
                                  </p:stCondLst>
                                  <p:childTnLst>
                                    <p:animEffect transition="out" filter="fade">
                                      <p:cBhvr>
                                        <p:cTn id="43" dur="500"/>
                                        <p:tgtEl>
                                          <p:spTgt spid="63"/>
                                        </p:tgtEl>
                                      </p:cBhvr>
                                    </p:animEffect>
                                    <p:set>
                                      <p:cBhvr>
                                        <p:cTn id="44"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7" grpId="0" animBg="1"/>
      <p:bldP spid="28" grpId="0" animBg="1"/>
      <p:bldP spid="48"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37408" y="4030013"/>
            <a:ext cx="6469183"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申请贷款必须填写贷款的用途，最常见的用途是 </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集合债务贷款</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偿还高利息的信用卡贷款。</a:t>
            </a:r>
          </a:p>
          <a:p>
            <a:r>
              <a:rPr lang="zh-CN" altLang="en-US" sz="1200" dirty="0">
                <a:latin typeface="微软雅黑" panose="020B0503020204020204" pitchFamily="34" charset="-122"/>
                <a:ea typeface="微软雅黑" panose="020B0503020204020204" pitchFamily="34" charset="-122"/>
              </a:rPr>
              <a:t>其余的用途有：</a:t>
            </a: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房屋装修、婚礼、汽车、小生意、教育培训。</a:t>
            </a:r>
          </a:p>
          <a:p>
            <a:r>
              <a:rPr lang="zh-CN" altLang="en-US" sz="1200" dirty="0">
                <a:latin typeface="微软雅黑" panose="020B0503020204020204" pitchFamily="34" charset="-122"/>
                <a:ea typeface="微软雅黑" panose="020B0503020204020204" pitchFamily="34" charset="-122"/>
              </a:rPr>
              <a:t>可以看出集合债务和信用卡是贷款的主要用途，其余的选项占比很少。</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14</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用 途 分 析</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073A86C-2FA6-4420-ABB3-5E79C3025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76" y="769268"/>
            <a:ext cx="6289543" cy="3158272"/>
          </a:xfrm>
          <a:prstGeom prst="rect">
            <a:avLst/>
          </a:prstGeom>
        </p:spPr>
      </p:pic>
    </p:spTree>
    <p:extLst>
      <p:ext uri="{BB962C8B-B14F-4D97-AF65-F5344CB8AC3E}">
        <p14:creationId xmlns:p14="http://schemas.microsoft.com/office/powerpoint/2010/main" val="3329434251"/>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43177" y="1777380"/>
            <a:ext cx="6469183" cy="323165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这意味着所有的用户在</a:t>
            </a:r>
            <a:r>
              <a:rPr lang="en-US" altLang="zh-CN" sz="1200" dirty="0">
                <a:latin typeface="微软雅黑" panose="020B0503020204020204" pitchFamily="34" charset="-122"/>
                <a:ea typeface="微软雅黑" panose="020B0503020204020204" pitchFamily="34" charset="-122"/>
              </a:rPr>
              <a:t>2007-2015</a:t>
            </a:r>
            <a:r>
              <a:rPr lang="zh-CN" altLang="en-US" sz="1200" dirty="0">
                <a:latin typeface="微软雅黑" panose="020B0503020204020204" pitchFamily="34" charset="-122"/>
                <a:ea typeface="微软雅黑" panose="020B0503020204020204" pitchFamily="34" charset="-122"/>
              </a:rPr>
              <a:t>年，在</a:t>
            </a: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平台上只有一次贷款。这一结论不符合预期，在</a:t>
            </a:r>
            <a:r>
              <a:rPr lang="en-US" altLang="zh-CN" sz="1200" dirty="0">
                <a:latin typeface="微软雅黑" panose="020B0503020204020204" pitchFamily="34" charset="-122"/>
                <a:ea typeface="微软雅黑" panose="020B0503020204020204" pitchFamily="34" charset="-122"/>
              </a:rPr>
              <a:t>《Lending Club</a:t>
            </a:r>
            <a:r>
              <a:rPr lang="zh-CN" altLang="en-US" sz="1200" dirty="0">
                <a:latin typeface="微软雅黑" panose="020B0503020204020204" pitchFamily="34" charset="-122"/>
                <a:ea typeface="微软雅黑" panose="020B0503020204020204" pitchFamily="34" charset="-122"/>
              </a:rPr>
              <a:t>简史</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中，存在一些用户长期在</a:t>
            </a: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上融资。猜测数据可能存在的问题是：</a:t>
            </a:r>
          </a:p>
          <a:p>
            <a:pPr marL="628650" lvl="1" indent="-171450">
              <a:buFont typeface="Wingdings" panose="05000000000000000000" pitchFamily="2" charset="2"/>
              <a:buChar char="u"/>
            </a:pP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放出公开数据时，只保留了一个用户</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的一次贷款行为； </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处于隐私保护的考虑，修改了同一个用户在不同贷款项目的</a:t>
            </a:r>
            <a:r>
              <a:rPr lang="en-US" altLang="zh-CN" sz="1200" dirty="0" err="1">
                <a:latin typeface="微软雅黑" panose="020B0503020204020204" pitchFamily="34" charset="-122"/>
                <a:ea typeface="微软雅黑" panose="020B0503020204020204" pitchFamily="34" charset="-122"/>
              </a:rPr>
              <a:t>member_id</a:t>
            </a:r>
            <a:r>
              <a:rPr lang="en-US" altLang="zh-CN"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从贷款额度和分期的角度来看，</a:t>
            </a: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平台的贷款度平均在</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万美元以上，分期至少</a:t>
            </a:r>
            <a:r>
              <a:rPr lang="en-US" altLang="zh-CN" sz="1200" dirty="0">
                <a:latin typeface="微软雅黑" panose="020B0503020204020204" pitchFamily="34" charset="-122"/>
                <a:ea typeface="微软雅黑" panose="020B0503020204020204" pitchFamily="34" charset="-122"/>
              </a:rPr>
              <a:t>36</a:t>
            </a:r>
            <a:r>
              <a:rPr lang="zh-CN" altLang="en-US" sz="1200" dirty="0">
                <a:latin typeface="微软雅黑" panose="020B0503020204020204" pitchFamily="34" charset="-122"/>
                <a:ea typeface="微软雅黑" panose="020B0503020204020204" pitchFamily="34" charset="-122"/>
              </a:rPr>
              <a:t>期。</a:t>
            </a:r>
          </a:p>
          <a:p>
            <a:r>
              <a:rPr lang="zh-CN" altLang="en-US" sz="1200" dirty="0">
                <a:latin typeface="微软雅黑" panose="020B0503020204020204" pitchFamily="34" charset="-122"/>
                <a:ea typeface="微软雅黑" panose="020B0503020204020204" pitchFamily="34" charset="-122"/>
              </a:rPr>
              <a:t>尤其在分期上缺乏弹性，可以推测贷款用户只有融资需求较大时，才会在</a:t>
            </a:r>
            <a:r>
              <a:rPr lang="en-US" altLang="zh-CN" sz="1200" dirty="0">
                <a:latin typeface="微软雅黑" panose="020B0503020204020204" pitchFamily="34" charset="-122"/>
                <a:ea typeface="微软雅黑" panose="020B0503020204020204" pitchFamily="34" charset="-122"/>
              </a:rPr>
              <a:t>LC</a:t>
            </a:r>
            <a:r>
              <a:rPr lang="zh-CN" altLang="en-US" sz="1200" dirty="0">
                <a:latin typeface="微软雅黑" panose="020B0503020204020204" pitchFamily="34" charset="-122"/>
                <a:ea typeface="微软雅黑" panose="020B0503020204020204" pitchFamily="34" charset="-122"/>
              </a:rPr>
              <a:t>平台贷款。因此用户行为总体是：大额、低频。这种模式可能造成老用户的活跃度不高。</a:t>
            </a:r>
            <a:endParaRPr lang="en-US" altLang="zh-CN" sz="1200" dirty="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业务特点分析：</a:t>
            </a: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单笔贷款额度大，最少</a:t>
            </a:r>
            <a:r>
              <a:rPr lang="en-US" altLang="zh-CN" sz="1200" dirty="0">
                <a:latin typeface="微软雅黑" panose="020B0503020204020204" pitchFamily="34" charset="-122"/>
                <a:ea typeface="微软雅黑" panose="020B0503020204020204" pitchFamily="34" charset="-122"/>
              </a:rPr>
              <a:t>500</a:t>
            </a:r>
            <a:r>
              <a:rPr lang="zh-CN" altLang="en-US" sz="1200" dirty="0">
                <a:latin typeface="微软雅黑" panose="020B0503020204020204" pitchFamily="34" charset="-122"/>
                <a:ea typeface="微软雅黑" panose="020B0503020204020204" pitchFamily="34" charset="-122"/>
              </a:rPr>
              <a:t>美元，最大</a:t>
            </a:r>
            <a:r>
              <a:rPr lang="en-US" altLang="zh-CN" sz="1200" dirty="0">
                <a:latin typeface="微软雅黑" panose="020B0503020204020204" pitchFamily="34" charset="-122"/>
                <a:ea typeface="微软雅黑" panose="020B0503020204020204" pitchFamily="34" charset="-122"/>
              </a:rPr>
              <a:t>35000</a:t>
            </a:r>
            <a:r>
              <a:rPr lang="zh-CN" altLang="en-US" sz="1200" dirty="0">
                <a:latin typeface="微软雅黑" panose="020B0503020204020204" pitchFamily="34" charset="-122"/>
                <a:ea typeface="微软雅黑" panose="020B0503020204020204" pitchFamily="34" charset="-122"/>
              </a:rPr>
              <a:t>美元</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周期长，</a:t>
            </a:r>
            <a:r>
              <a:rPr lang="en-US" altLang="zh-CN" sz="1200" dirty="0">
                <a:latin typeface="微软雅黑" panose="020B0503020204020204" pitchFamily="34" charset="-122"/>
                <a:ea typeface="微软雅黑" panose="020B0503020204020204" pitchFamily="34" charset="-122"/>
              </a:rPr>
              <a:t>36-60</a:t>
            </a:r>
            <a:r>
              <a:rPr lang="zh-CN" altLang="en-US" sz="1200" dirty="0">
                <a:latin typeface="微软雅黑" panose="020B0503020204020204" pitchFamily="34" charset="-122"/>
                <a:ea typeface="微软雅黑" panose="020B0503020204020204" pitchFamily="34" charset="-122"/>
              </a:rPr>
              <a:t>期</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用户复用率低</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准入门槛高</a:t>
            </a:r>
            <a:endParaRPr lang="en-US" altLang="zh-CN" sz="1200" dirty="0">
              <a:latin typeface="微软雅黑" panose="020B0503020204020204" pitchFamily="34" charset="-122"/>
              <a:ea typeface="微软雅黑" panose="020B0503020204020204" pitchFamily="34" charset="-122"/>
            </a:endParaRPr>
          </a:p>
          <a:p>
            <a:pPr marL="628650" lvl="1" indent="-171450">
              <a:buFont typeface="Wingdings" panose="05000000000000000000" pitchFamily="2" charset="2"/>
              <a:buChar char="u"/>
            </a:pP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并非一个典型的普惠金融案例。 猜想不良贷款率高的主要原因是，在很长的还款周期内，还款的不确定性增大。 借款人在</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期还款中，只要有一次逾期，即会被视为不良。</a:t>
            </a:r>
          </a:p>
          <a:p>
            <a:r>
              <a:rPr lang="zh-CN" altLang="en-US" sz="1200" dirty="0">
                <a:latin typeface="微软雅黑" panose="020B0503020204020204" pitchFamily="34" charset="-122"/>
                <a:ea typeface="微软雅黑" panose="020B0503020204020204" pitchFamily="34" charset="-122"/>
              </a:rPr>
              <a:t>贷款的目的可以理解为做一件大量资金需求的事情，而非生活中常规的融资渠道。</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15</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370834" y="193204"/>
            <a:ext cx="1261885"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用户行为分析</a:t>
            </a:r>
            <a:endParaRPr lang="en-US" altLang="zh-CN"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730429E-37F9-4F14-9AE5-66F9901E15BB}"/>
              </a:ext>
            </a:extLst>
          </p:cNvPr>
          <p:cNvSpPr txBox="1"/>
          <p:nvPr/>
        </p:nvSpPr>
        <p:spPr>
          <a:xfrm>
            <a:off x="1343177" y="1090866"/>
            <a:ext cx="3672408" cy="646331"/>
          </a:xfrm>
          <a:prstGeom prst="rect">
            <a:avLst/>
          </a:prstGeom>
          <a:noFill/>
        </p:spPr>
        <p:txBody>
          <a:bodyPr wrap="square" rtlCol="0">
            <a:spAutoFit/>
          </a:bodyPr>
          <a:lstStyle/>
          <a:p>
            <a:r>
              <a:rPr lang="en-US" altLang="zh-CN"/>
              <a:t>num of member_id: 887379</a:t>
            </a:r>
          </a:p>
          <a:p>
            <a:r>
              <a:rPr lang="en-US" altLang="zh-CN"/>
              <a:t>num of id: 887379</a:t>
            </a:r>
            <a:endParaRPr lang="zh-CN" altLang="en-US" dirty="0"/>
          </a:p>
        </p:txBody>
      </p:sp>
    </p:spTree>
    <p:extLst>
      <p:ext uri="{BB962C8B-B14F-4D97-AF65-F5344CB8AC3E}">
        <p14:creationId xmlns:p14="http://schemas.microsoft.com/office/powerpoint/2010/main" val="3708649350"/>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3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latin typeface="华文楷体" panose="02010600040101010101" pitchFamily="2" charset="-122"/>
              <a:ea typeface="华文楷体" panose="02010600040101010101" pitchFamily="2" charset="-122"/>
            </a:endParaRPr>
          </a:p>
        </p:txBody>
      </p:sp>
      <p:sp>
        <p:nvSpPr>
          <p:cNvPr id="17" name="矩形 16"/>
          <p:cNvSpPr/>
          <p:nvPr/>
        </p:nvSpPr>
        <p:spPr>
          <a:xfrm>
            <a:off x="2771800" y="2449029"/>
            <a:ext cx="5904656" cy="769441"/>
          </a:xfrm>
          <a:prstGeom prst="rect">
            <a:avLst/>
          </a:prstGeom>
        </p:spPr>
        <p:txBody>
          <a:bodyPr wrap="square">
            <a:spAutoFit/>
          </a:bodyPr>
          <a:lstStyle/>
          <a:p>
            <a:pPr algn="ctr" defTabSz="1028700" fontAlgn="base">
              <a:spcBef>
                <a:spcPct val="0"/>
              </a:spcBef>
              <a:spcAft>
                <a:spcPct val="0"/>
              </a:spcAft>
            </a:pPr>
            <a:r>
              <a:rPr lang="zh-CN" altLang="en-US" sz="4400" b="1" dirty="0">
                <a:solidFill>
                  <a:schemeClr val="bg1"/>
                </a:solidFill>
                <a:latin typeface="微软雅黑" panose="020B0503020204020204" pitchFamily="34" charset="-122"/>
                <a:ea typeface="微软雅黑" panose="020B0503020204020204" pitchFamily="34" charset="-122"/>
              </a:rPr>
              <a:t>贷款违约分析</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第二部分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16</a:t>
            </a:fld>
            <a:endParaRPr lang="zh-CN" altLang="en-US"/>
          </a:p>
        </p:txBody>
      </p:sp>
      <p:cxnSp>
        <p:nvCxnSpPr>
          <p:cNvPr id="29" name="直接连接符 28"/>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extLst>
      <p:ext uri="{BB962C8B-B14F-4D97-AF65-F5344CB8AC3E}">
        <p14:creationId xmlns:p14="http://schemas.microsoft.com/office/powerpoint/2010/main" val="147878317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58"/>
                                        </p:tgtEl>
                                      </p:cBhvr>
                                    </p:animEffect>
                                    <p:set>
                                      <p:cBhvr>
                                        <p:cTn id="21"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769268"/>
            <a:ext cx="6469183" cy="1046440"/>
          </a:xfrm>
          <a:prstGeom prst="rect">
            <a:avLst/>
          </a:prstGeom>
        </p:spPr>
        <p:txBody>
          <a:bodyPr wrap="square">
            <a:spAutoFit/>
          </a:bodyPr>
          <a:lstStyle/>
          <a:p>
            <a:r>
              <a:rPr lang="zh-CN" altLang="en-US" sz="1400" dirty="0"/>
              <a:t>对于各种贷款状态，划分为：</a:t>
            </a:r>
          </a:p>
          <a:p>
            <a:pPr marL="742950" lvl="1" indent="-285750">
              <a:buFont typeface="Wingdings" panose="05000000000000000000" pitchFamily="2" charset="2"/>
              <a:buChar char="u"/>
            </a:pPr>
            <a:r>
              <a:rPr lang="en-US" altLang="zh-CN" sz="1200" dirty="0"/>
              <a:t>Bad</a:t>
            </a:r>
            <a:r>
              <a:rPr lang="zh-CN" altLang="en-US" sz="1200" dirty="0"/>
              <a:t>，不良</a:t>
            </a:r>
            <a:r>
              <a:rPr lang="en-US" altLang="zh-CN" sz="1200" dirty="0"/>
              <a:t>/</a:t>
            </a:r>
            <a:r>
              <a:rPr lang="zh-CN" altLang="en-US" sz="1200" dirty="0"/>
              <a:t>坏账</a:t>
            </a:r>
          </a:p>
          <a:p>
            <a:pPr marL="742950" lvl="1" indent="-285750">
              <a:buFont typeface="Wingdings" panose="05000000000000000000" pitchFamily="2" charset="2"/>
              <a:buChar char="u"/>
            </a:pPr>
            <a:r>
              <a:rPr lang="en-US" altLang="zh-CN" sz="1200" dirty="0"/>
              <a:t>Late</a:t>
            </a:r>
            <a:r>
              <a:rPr lang="zh-CN" altLang="en-US" sz="1200" dirty="0"/>
              <a:t>，逾期</a:t>
            </a:r>
          </a:p>
          <a:p>
            <a:pPr marL="742950" lvl="1" indent="-285750">
              <a:buFont typeface="Wingdings" panose="05000000000000000000" pitchFamily="2" charset="2"/>
              <a:buChar char="u"/>
            </a:pPr>
            <a:r>
              <a:rPr lang="en-US" altLang="zh-CN" sz="1200" dirty="0"/>
              <a:t>Good</a:t>
            </a:r>
            <a:r>
              <a:rPr lang="zh-CN" altLang="en-US" sz="1200" dirty="0"/>
              <a:t>，完成还款</a:t>
            </a:r>
          </a:p>
          <a:p>
            <a:pPr marL="742950" lvl="1" indent="-285750">
              <a:buFont typeface="Wingdings" panose="05000000000000000000" pitchFamily="2" charset="2"/>
              <a:buChar char="u"/>
            </a:pPr>
            <a:r>
              <a:rPr lang="en-US" altLang="zh-CN" sz="1200" dirty="0"/>
              <a:t>Cur</a:t>
            </a:r>
            <a:r>
              <a:rPr lang="zh-CN" altLang="en-US" sz="1200" dirty="0"/>
              <a:t>，贷中</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17</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状 态</a:t>
            </a:r>
            <a:endParaRPr lang="en-US" altLang="zh-CN" sz="1400" dirty="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F140E787-A543-4697-B849-02E99B5032D1}"/>
              </a:ext>
            </a:extLst>
          </p:cNvPr>
          <p:cNvGraphicFramePr>
            <a:graphicFrameLocks noGrp="1"/>
          </p:cNvGraphicFramePr>
          <p:nvPr>
            <p:extLst>
              <p:ext uri="{D42A27DB-BD31-4B8C-83A1-F6EECF244321}">
                <p14:modId xmlns:p14="http://schemas.microsoft.com/office/powerpoint/2010/main" val="633397501"/>
              </p:ext>
            </p:extLst>
          </p:nvPr>
        </p:nvGraphicFramePr>
        <p:xfrm>
          <a:off x="1343177" y="1777380"/>
          <a:ext cx="6541191" cy="3405580"/>
        </p:xfrm>
        <a:graphic>
          <a:graphicData uri="http://schemas.openxmlformats.org/drawingml/2006/table">
            <a:tbl>
              <a:tblPr/>
              <a:tblGrid>
                <a:gridCol w="1106621">
                  <a:extLst>
                    <a:ext uri="{9D8B030D-6E8A-4147-A177-3AD203B41FA5}">
                      <a16:colId xmlns:a16="http://schemas.microsoft.com/office/drawing/2014/main" val="595327180"/>
                    </a:ext>
                  </a:extLst>
                </a:gridCol>
                <a:gridCol w="2410234">
                  <a:extLst>
                    <a:ext uri="{9D8B030D-6E8A-4147-A177-3AD203B41FA5}">
                      <a16:colId xmlns:a16="http://schemas.microsoft.com/office/drawing/2014/main" val="1068390872"/>
                    </a:ext>
                  </a:extLst>
                </a:gridCol>
                <a:gridCol w="720080">
                  <a:extLst>
                    <a:ext uri="{9D8B030D-6E8A-4147-A177-3AD203B41FA5}">
                      <a16:colId xmlns:a16="http://schemas.microsoft.com/office/drawing/2014/main" val="3495470770"/>
                    </a:ext>
                  </a:extLst>
                </a:gridCol>
                <a:gridCol w="720080">
                  <a:extLst>
                    <a:ext uri="{9D8B030D-6E8A-4147-A177-3AD203B41FA5}">
                      <a16:colId xmlns:a16="http://schemas.microsoft.com/office/drawing/2014/main" val="1971434690"/>
                    </a:ext>
                  </a:extLst>
                </a:gridCol>
                <a:gridCol w="792088">
                  <a:extLst>
                    <a:ext uri="{9D8B030D-6E8A-4147-A177-3AD203B41FA5}">
                      <a16:colId xmlns:a16="http://schemas.microsoft.com/office/drawing/2014/main" val="367265984"/>
                    </a:ext>
                  </a:extLst>
                </a:gridCol>
                <a:gridCol w="792088">
                  <a:extLst>
                    <a:ext uri="{9D8B030D-6E8A-4147-A177-3AD203B41FA5}">
                      <a16:colId xmlns:a16="http://schemas.microsoft.com/office/drawing/2014/main" val="4025715946"/>
                    </a:ext>
                  </a:extLst>
                </a:gridCol>
              </a:tblGrid>
              <a:tr h="360040">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贷款状态</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语义</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Bad</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Late</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Good</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Cur</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2807117823"/>
                  </a:ext>
                </a:extLst>
              </a:tr>
              <a:tr h="254146">
                <a:tc>
                  <a:txBody>
                    <a:bodyPr/>
                    <a:lstStyle/>
                    <a:p>
                      <a:pPr algn="l" fontAlgn="ctr"/>
                      <a:r>
                        <a:rPr lang="en-US" sz="1000" dirty="0">
                          <a:effectLst/>
                        </a:rPr>
                        <a:t>Current</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贷中</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747161289"/>
                  </a:ext>
                </a:extLst>
              </a:tr>
              <a:tr h="254146">
                <a:tc>
                  <a:txBody>
                    <a:bodyPr/>
                    <a:lstStyle/>
                    <a:p>
                      <a:pPr algn="l" fontAlgn="ctr"/>
                      <a:r>
                        <a:rPr lang="en-US" sz="1000" dirty="0">
                          <a:effectLst/>
                        </a:rPr>
                        <a:t>Fully Paid</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全额还款</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681349812"/>
                  </a:ext>
                </a:extLst>
              </a:tr>
              <a:tr h="254146">
                <a:tc>
                  <a:txBody>
                    <a:bodyPr/>
                    <a:lstStyle/>
                    <a:p>
                      <a:pPr algn="l" fontAlgn="ctr"/>
                      <a:r>
                        <a:rPr lang="en-US" sz="1000" b="1">
                          <a:effectLst/>
                        </a:rPr>
                        <a:t>Default</a:t>
                      </a:r>
                      <a:endParaRPr lang="en-US" sz="1000">
                        <a:effectLst/>
                      </a:endParaRP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违约</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854958373"/>
                  </a:ext>
                </a:extLst>
              </a:tr>
              <a:tr h="254146">
                <a:tc>
                  <a:txBody>
                    <a:bodyPr/>
                    <a:lstStyle/>
                    <a:p>
                      <a:pPr algn="l" fontAlgn="ctr"/>
                      <a:r>
                        <a:rPr lang="en-US" sz="1000" b="1">
                          <a:effectLst/>
                        </a:rPr>
                        <a:t>Charged Off</a:t>
                      </a:r>
                      <a:endParaRPr lang="en-US" sz="1000">
                        <a:effectLst/>
                      </a:endParaRP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坏账</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390217082"/>
                  </a:ext>
                </a:extLst>
              </a:tr>
              <a:tr h="254146">
                <a:tc>
                  <a:txBody>
                    <a:bodyPr/>
                    <a:lstStyle/>
                    <a:p>
                      <a:pPr algn="l" fontAlgn="ctr"/>
                      <a:r>
                        <a:rPr lang="en-US" sz="1000">
                          <a:effectLst/>
                        </a:rPr>
                        <a:t>Issued</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发布</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397171641"/>
                  </a:ext>
                </a:extLst>
              </a:tr>
              <a:tr h="254146">
                <a:tc>
                  <a:txBody>
                    <a:bodyPr/>
                    <a:lstStyle/>
                    <a:p>
                      <a:pPr algn="l" fontAlgn="ctr"/>
                      <a:r>
                        <a:rPr lang="en-US" sz="1000">
                          <a:effectLst/>
                        </a:rPr>
                        <a:t>In Grace Period</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宽限期（逾期</a:t>
                      </a:r>
                      <a:r>
                        <a:rPr lang="en-US" altLang="zh-CN" sz="1000" dirty="0">
                          <a:effectLst/>
                        </a:rPr>
                        <a:t>15</a:t>
                      </a:r>
                      <a:r>
                        <a:rPr lang="zh-CN" altLang="en-US" sz="1000" dirty="0">
                          <a:effectLst/>
                        </a:rPr>
                        <a:t>天之内）</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497551340"/>
                  </a:ext>
                </a:extLst>
              </a:tr>
              <a:tr h="254146">
                <a:tc>
                  <a:txBody>
                    <a:bodyPr/>
                    <a:lstStyle/>
                    <a:p>
                      <a:pPr algn="l" fontAlgn="ctr"/>
                      <a:r>
                        <a:rPr lang="en-US" sz="1000">
                          <a:effectLst/>
                        </a:rPr>
                        <a:t>Late (16-30 days)</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dirty="0">
                          <a:effectLst/>
                        </a:rPr>
                        <a:t>逾期</a:t>
                      </a:r>
                      <a:r>
                        <a:rPr lang="en-US" altLang="zh-CN" sz="1000" dirty="0">
                          <a:effectLst/>
                        </a:rPr>
                        <a:t>16-30</a:t>
                      </a:r>
                      <a:r>
                        <a:rPr lang="zh-CN" altLang="en-US" sz="1000" dirty="0">
                          <a:effectLst/>
                        </a:rPr>
                        <a:t>天</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620184946"/>
                  </a:ext>
                </a:extLst>
              </a:tr>
              <a:tr h="254146">
                <a:tc>
                  <a:txBody>
                    <a:bodyPr/>
                    <a:lstStyle/>
                    <a:p>
                      <a:pPr algn="l" fontAlgn="ctr"/>
                      <a:r>
                        <a:rPr lang="en-US" sz="1000">
                          <a:effectLst/>
                        </a:rPr>
                        <a:t>Late (31-120 days)</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a:effectLst/>
                        </a:rPr>
                        <a:t>逾期</a:t>
                      </a:r>
                      <a:r>
                        <a:rPr lang="en-US" altLang="zh-CN" sz="1000">
                          <a:effectLst/>
                        </a:rPr>
                        <a:t>31-120</a:t>
                      </a:r>
                      <a:r>
                        <a:rPr lang="zh-CN" altLang="en-US" sz="1000">
                          <a:effectLst/>
                        </a:rPr>
                        <a:t>天</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01299952"/>
                  </a:ext>
                </a:extLst>
              </a:tr>
              <a:tr h="254146">
                <a:tc>
                  <a:txBody>
                    <a:bodyPr/>
                    <a:lstStyle/>
                    <a:p>
                      <a:pPr algn="l" fontAlgn="ctr"/>
                      <a:r>
                        <a:rPr lang="en-US" sz="1000">
                          <a:effectLst/>
                        </a:rPr>
                        <a:t>Does not meet the credit policy. Status:Fully Paid</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a:effectLst/>
                        </a:rPr>
                        <a:t>全额还款（不符合信用）</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dirty="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84512264"/>
                  </a:ext>
                </a:extLst>
              </a:tr>
              <a:tr h="254146">
                <a:tc>
                  <a:txBody>
                    <a:bodyPr/>
                    <a:lstStyle/>
                    <a:p>
                      <a:pPr algn="l" fontAlgn="ctr"/>
                      <a:r>
                        <a:rPr lang="en-US" sz="1000">
                          <a:effectLst/>
                        </a:rPr>
                        <a:t>Does not meet the credit policy. Status:Charged Off</a:t>
                      </a:r>
                    </a:p>
                  </a:txBody>
                  <a:tcPr marL="48986" marR="48986" marT="24493" marB="24493"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algn="l" fontAlgn="ctr"/>
                      <a:r>
                        <a:rPr lang="zh-CN" altLang="en-US" sz="1000">
                          <a:effectLst/>
                        </a:rPr>
                        <a:t>坏账（不符合信用）</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sz="1000">
                          <a:effectLst/>
                        </a:rPr>
                        <a:t>Y</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fontAlgn="ctr"/>
                      <a:r>
                        <a:rPr lang="en-US" altLang="zh-CN" sz="1000" dirty="0">
                          <a:effectLst/>
                        </a:rPr>
                        <a:t>-</a:t>
                      </a: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488037387"/>
                  </a:ext>
                </a:extLst>
              </a:tr>
            </a:tbl>
          </a:graphicData>
        </a:graphic>
      </p:graphicFrame>
    </p:spTree>
    <p:extLst>
      <p:ext uri="{BB962C8B-B14F-4D97-AF65-F5344CB8AC3E}">
        <p14:creationId xmlns:p14="http://schemas.microsoft.com/office/powerpoint/2010/main" val="2426296193"/>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769268"/>
            <a:ext cx="6469183" cy="1046440"/>
          </a:xfrm>
          <a:prstGeom prst="rect">
            <a:avLst/>
          </a:prstGeom>
        </p:spPr>
        <p:txBody>
          <a:bodyPr wrap="square">
            <a:spAutoFit/>
          </a:bodyPr>
          <a:lstStyle/>
          <a:p>
            <a:r>
              <a:rPr lang="zh-CN" altLang="en-US" sz="1400" dirty="0"/>
              <a:t>各年度贷款统计如下：</a:t>
            </a:r>
          </a:p>
          <a:p>
            <a:pPr marL="628650" lvl="1" indent="-171450">
              <a:buFont typeface="Wingdings" panose="05000000000000000000" pitchFamily="2" charset="2"/>
              <a:buChar char="u"/>
            </a:pPr>
            <a:r>
              <a:rPr lang="en-US" altLang="zh-CN" sz="1200" dirty="0"/>
              <a:t>bad_ratio</a:t>
            </a:r>
            <a:r>
              <a:rPr lang="zh-CN" altLang="en-US" sz="1200" dirty="0"/>
              <a:t>，除去贷中之后的坏账比例</a:t>
            </a:r>
            <a:endParaRPr lang="en-US" altLang="zh-CN" sz="1200" dirty="0"/>
          </a:p>
          <a:p>
            <a:pPr marL="628650" lvl="1" indent="-171450">
              <a:buFont typeface="Wingdings" panose="05000000000000000000" pitchFamily="2" charset="2"/>
              <a:buChar char="u"/>
            </a:pPr>
            <a:r>
              <a:rPr lang="en-US" altLang="zh-CN" sz="1200" dirty="0" err="1"/>
              <a:t>cur_ratio</a:t>
            </a:r>
            <a:r>
              <a:rPr lang="zh-CN" altLang="en-US" sz="1200" dirty="0"/>
              <a:t>，贷中的比例</a:t>
            </a:r>
            <a:endParaRPr lang="en-US" altLang="zh-CN" sz="1200" dirty="0"/>
          </a:p>
          <a:p>
            <a:pPr marL="628650" lvl="1" indent="-171450">
              <a:buFont typeface="Wingdings" panose="05000000000000000000" pitchFamily="2" charset="2"/>
              <a:buChar char="u"/>
            </a:pPr>
            <a:r>
              <a:rPr lang="en-US" altLang="zh-CN" sz="1200" dirty="0" err="1"/>
              <a:t>ratio_pymnt</a:t>
            </a:r>
            <a:r>
              <a:rPr lang="zh-CN" altLang="en-US" sz="1200" dirty="0"/>
              <a:t>，总还款额率</a:t>
            </a:r>
            <a:r>
              <a:rPr lang="en-US" altLang="zh-CN" sz="1200" dirty="0"/>
              <a:t>=</a:t>
            </a:r>
            <a:r>
              <a:rPr lang="zh-CN" altLang="en-US" sz="1200" dirty="0"/>
              <a:t>（本金</a:t>
            </a:r>
            <a:r>
              <a:rPr lang="en-US" altLang="zh-CN" sz="1200" dirty="0"/>
              <a:t>+</a:t>
            </a:r>
            <a:r>
              <a:rPr lang="zh-CN" altLang="en-US" sz="1200" dirty="0"/>
              <a:t>利息）</a:t>
            </a:r>
            <a:r>
              <a:rPr lang="en-US" altLang="zh-CN" sz="1200" dirty="0"/>
              <a:t>/</a:t>
            </a:r>
            <a:r>
              <a:rPr lang="zh-CN" altLang="en-US" sz="1200" dirty="0"/>
              <a:t>总贷款额</a:t>
            </a:r>
            <a:endParaRPr lang="en-US" altLang="zh-CN" sz="1200" dirty="0"/>
          </a:p>
          <a:p>
            <a:pPr marL="628650" lvl="1" indent="-171450">
              <a:buFont typeface="Wingdings" panose="05000000000000000000" pitchFamily="2" charset="2"/>
              <a:buChar char="u"/>
            </a:pPr>
            <a:r>
              <a:rPr lang="en-US" altLang="zh-CN" sz="1200" dirty="0" err="1"/>
              <a:t>ratio_prncp</a:t>
            </a:r>
            <a:r>
              <a:rPr lang="zh-CN" altLang="en-US" sz="1200" dirty="0"/>
              <a:t>，本金偿还率</a:t>
            </a:r>
            <a:r>
              <a:rPr lang="en-US" altLang="zh-CN" sz="1200" dirty="0"/>
              <a:t>= </a:t>
            </a:r>
            <a:r>
              <a:rPr lang="zh-CN" altLang="en-US" sz="1200" dirty="0"/>
              <a:t>偿还本金</a:t>
            </a:r>
            <a:r>
              <a:rPr lang="en-US" altLang="zh-CN" sz="1200" dirty="0"/>
              <a:t>/</a:t>
            </a:r>
            <a:r>
              <a:rPr lang="zh-CN" altLang="en-US" sz="1200" dirty="0"/>
              <a:t>总贷款额</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18</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873903" y="193204"/>
            <a:ext cx="175881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风 险 与 年 份</a:t>
            </a:r>
            <a:endParaRPr lang="en-US" altLang="zh-CN"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9D204445-5A4E-4428-B0B0-351059104A16}"/>
              </a:ext>
            </a:extLst>
          </p:cNvPr>
          <p:cNvGraphicFramePr>
            <a:graphicFrameLocks noGrp="1"/>
          </p:cNvGraphicFramePr>
          <p:nvPr>
            <p:extLst>
              <p:ext uri="{D42A27DB-BD31-4B8C-83A1-F6EECF244321}">
                <p14:modId xmlns:p14="http://schemas.microsoft.com/office/powerpoint/2010/main" val="2901359461"/>
              </p:ext>
            </p:extLst>
          </p:nvPr>
        </p:nvGraphicFramePr>
        <p:xfrm>
          <a:off x="1343177" y="1993404"/>
          <a:ext cx="3804887" cy="2859838"/>
        </p:xfrm>
        <a:graphic>
          <a:graphicData uri="http://schemas.openxmlformats.org/drawingml/2006/table">
            <a:tbl>
              <a:tblPr/>
              <a:tblGrid>
                <a:gridCol w="492519">
                  <a:extLst>
                    <a:ext uri="{9D8B030D-6E8A-4147-A177-3AD203B41FA5}">
                      <a16:colId xmlns:a16="http://schemas.microsoft.com/office/drawing/2014/main" val="2417979960"/>
                    </a:ext>
                  </a:extLst>
                </a:gridCol>
                <a:gridCol w="792088">
                  <a:extLst>
                    <a:ext uri="{9D8B030D-6E8A-4147-A177-3AD203B41FA5}">
                      <a16:colId xmlns:a16="http://schemas.microsoft.com/office/drawing/2014/main" val="3827285733"/>
                    </a:ext>
                  </a:extLst>
                </a:gridCol>
                <a:gridCol w="720080">
                  <a:extLst>
                    <a:ext uri="{9D8B030D-6E8A-4147-A177-3AD203B41FA5}">
                      <a16:colId xmlns:a16="http://schemas.microsoft.com/office/drawing/2014/main" val="137298071"/>
                    </a:ext>
                  </a:extLst>
                </a:gridCol>
                <a:gridCol w="936104">
                  <a:extLst>
                    <a:ext uri="{9D8B030D-6E8A-4147-A177-3AD203B41FA5}">
                      <a16:colId xmlns:a16="http://schemas.microsoft.com/office/drawing/2014/main" val="711405422"/>
                    </a:ext>
                  </a:extLst>
                </a:gridCol>
                <a:gridCol w="864096">
                  <a:extLst>
                    <a:ext uri="{9D8B030D-6E8A-4147-A177-3AD203B41FA5}">
                      <a16:colId xmlns:a16="http://schemas.microsoft.com/office/drawing/2014/main" val="4140201553"/>
                    </a:ext>
                  </a:extLst>
                </a:gridCol>
              </a:tblGrid>
              <a:tr h="360040">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altLang="zh-CN"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year</a:t>
                      </a:r>
                      <a:endPar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bad_ratio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cur_ratio</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ratio_pymnt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ratio_prncp</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2757874530"/>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2007</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0.26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0.00e+00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0.78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775774026"/>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2008</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0.21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0.00e+00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265042939"/>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2009</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0.14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0.00e+00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934620180"/>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2010</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0.14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5.58e-04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510363731"/>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2011</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0.16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8.99e-02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781053231"/>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2012</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0.16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6.45e-02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722527449"/>
                  </a:ext>
                </a:extLst>
              </a:tr>
              <a:tr h="254146">
                <a:tc>
                  <a:txBody>
                    <a:bodyPr/>
                    <a:lstStyle/>
                    <a:p>
                      <a:pPr marL="0" algn="ctr" defTabSz="914400" rtl="0" eaLnBrk="1" fontAlgn="ctr" latinLnBrk="0" hangingPunct="1"/>
                      <a:r>
                        <a:rPr lang="en-US" altLang="zh-CN" sz="1000" kern="1200">
                          <a:solidFill>
                            <a:schemeClr val="tx1"/>
                          </a:solidFill>
                          <a:effectLst/>
                          <a:latin typeface="+mn-lt"/>
                          <a:ea typeface="+mn-ea"/>
                          <a:cs typeface="+mn-cs"/>
                        </a:rPr>
                        <a:t>2013</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0.20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sz="1000" kern="1200" dirty="0">
                          <a:solidFill>
                            <a:schemeClr val="tx1"/>
                          </a:solidFill>
                          <a:effectLst/>
                          <a:latin typeface="+mn-lt"/>
                          <a:ea typeface="+mn-ea"/>
                          <a:cs typeface="+mn-cs"/>
                        </a:rPr>
                        <a:t>4.47e-01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a:solidFill>
                            <a:schemeClr val="tx1"/>
                          </a:solidFill>
                          <a:effectLst/>
                          <a:latin typeface="+mn-lt"/>
                          <a:ea typeface="+mn-ea"/>
                          <a:cs typeface="+mn-cs"/>
                        </a:rPr>
                        <a:t>0.95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0.73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69726749"/>
                  </a:ext>
                </a:extLst>
              </a:tr>
              <a:tr h="254146">
                <a:tc>
                  <a:txBody>
                    <a:bodyPr/>
                    <a:lstStyle/>
                    <a:p>
                      <a:pPr marL="0" algn="ctr" defTabSz="914400" rtl="0" eaLnBrk="1" fontAlgn="ctr" latinLnBrk="0" hangingPunct="1"/>
                      <a:r>
                        <a:rPr lang="en-US" altLang="zh-CN" sz="1000" kern="1200">
                          <a:solidFill>
                            <a:schemeClr val="tx1"/>
                          </a:solidFill>
                          <a:effectLst/>
                          <a:latin typeface="+mn-lt"/>
                          <a:ea typeface="+mn-ea"/>
                          <a:cs typeface="+mn-cs"/>
                        </a:rPr>
                        <a:t>2014</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algn="ctr" defTabSz="914400" rtl="0" eaLnBrk="1" fontAlgn="ctr" latinLnBrk="0" hangingPunct="1"/>
                      <a:r>
                        <a:rPr lang="en-US" altLang="zh-CN" sz="1000" kern="1200">
                          <a:solidFill>
                            <a:schemeClr val="tx1"/>
                          </a:solidFill>
                          <a:effectLst/>
                          <a:latin typeface="+mn-lt"/>
                          <a:ea typeface="+mn-ea"/>
                          <a:cs typeface="+mn-cs"/>
                        </a:rPr>
                        <a:t>0.19</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sz="1000" kern="1200" dirty="0">
                          <a:solidFill>
                            <a:schemeClr val="tx1"/>
                          </a:solidFill>
                          <a:effectLst/>
                          <a:latin typeface="+mn-lt"/>
                          <a:ea typeface="+mn-ea"/>
                          <a:cs typeface="+mn-cs"/>
                        </a:rPr>
                        <a:t>6.73e-01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0.64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0.48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608778207"/>
                  </a:ext>
                </a:extLst>
              </a:tr>
              <a:tr h="254146">
                <a:tc>
                  <a:txBody>
                    <a:bodyPr/>
                    <a:lstStyle/>
                    <a:p>
                      <a:pPr marL="0" algn="ctr" defTabSz="914400" rtl="0" eaLnBrk="1" fontAlgn="ctr" latinLnBrk="0" hangingPunct="1"/>
                      <a:r>
                        <a:rPr lang="en-US" altLang="zh-CN" sz="1000" kern="1200">
                          <a:solidFill>
                            <a:schemeClr val="tx1"/>
                          </a:solidFill>
                          <a:effectLst/>
                          <a:latin typeface="+mn-lt"/>
                          <a:ea typeface="+mn-ea"/>
                          <a:cs typeface="+mn-cs"/>
                        </a:rPr>
                        <a:t>2015</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0.09</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sz="1000" kern="1200">
                          <a:solidFill>
                            <a:schemeClr val="tx1"/>
                          </a:solidFill>
                          <a:effectLst/>
                          <a:latin typeface="+mn-lt"/>
                          <a:ea typeface="+mn-ea"/>
                          <a:cs typeface="+mn-cs"/>
                        </a:rPr>
                        <a:t>9.17e-01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0.21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algn="ctr" defTabSz="914400" rtl="0" eaLnBrk="1" fontAlgn="ctr" latinLnBrk="0" hangingPunct="1"/>
                      <a:r>
                        <a:rPr lang="en-US" altLang="zh-CN" sz="1000" kern="1200" dirty="0">
                          <a:solidFill>
                            <a:schemeClr val="tx1"/>
                          </a:solidFill>
                          <a:effectLst/>
                          <a:latin typeface="+mn-lt"/>
                          <a:ea typeface="+mn-ea"/>
                          <a:cs typeface="+mn-cs"/>
                        </a:rPr>
                        <a:t>0.15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990946974"/>
                  </a:ext>
                </a:extLst>
              </a:tr>
            </a:tbl>
          </a:graphicData>
        </a:graphic>
      </p:graphicFrame>
      <p:sp>
        <p:nvSpPr>
          <p:cNvPr id="4" name="文本框 3">
            <a:extLst>
              <a:ext uri="{FF2B5EF4-FFF2-40B4-BE49-F238E27FC236}">
                <a16:creationId xmlns:a16="http://schemas.microsoft.com/office/drawing/2014/main" id="{93D229A5-B44F-4D01-82C0-A3FB200C1448}"/>
              </a:ext>
            </a:extLst>
          </p:cNvPr>
          <p:cNvSpPr txBox="1"/>
          <p:nvPr/>
        </p:nvSpPr>
        <p:spPr>
          <a:xfrm>
            <a:off x="5364088" y="1787891"/>
            <a:ext cx="3024336" cy="3416320"/>
          </a:xfrm>
          <a:prstGeom prst="rect">
            <a:avLst/>
          </a:prstGeom>
          <a:noFill/>
        </p:spPr>
        <p:txBody>
          <a:bodyPr wrap="square" rtlCol="0">
            <a:spAutoFit/>
          </a:bodyPr>
          <a:lstStyle/>
          <a:p>
            <a:pPr algn="l"/>
            <a:r>
              <a:rPr lang="en-US" altLang="zh-CN" sz="1200" b="0" i="0" dirty="0">
                <a:solidFill>
                  <a:srgbClr val="000000"/>
                </a:solidFill>
                <a:effectLst/>
                <a:latin typeface="Helvetica Neue"/>
              </a:rPr>
              <a:t>2007-2009</a:t>
            </a:r>
            <a:r>
              <a:rPr lang="zh-CN" altLang="en-US" sz="1200" b="0" i="0" dirty="0">
                <a:solidFill>
                  <a:srgbClr val="000000"/>
                </a:solidFill>
                <a:effectLst/>
                <a:latin typeface="Helvetica Neue"/>
              </a:rPr>
              <a:t>年的贷款没有</a:t>
            </a:r>
            <a:r>
              <a:rPr lang="en-US" altLang="zh-CN" sz="1200" b="0" i="0" dirty="0">
                <a:solidFill>
                  <a:srgbClr val="000000"/>
                </a:solidFill>
                <a:effectLst/>
                <a:latin typeface="Helvetica Neue"/>
              </a:rPr>
              <a:t>Current</a:t>
            </a:r>
          </a:p>
          <a:p>
            <a:pPr marL="171450" indent="-171450">
              <a:buFont typeface="Wingdings" panose="05000000000000000000" pitchFamily="2" charset="2"/>
              <a:buChar char="u"/>
            </a:pPr>
            <a:r>
              <a:rPr lang="en-US" altLang="zh-CN" sz="1200" b="0" i="0" dirty="0">
                <a:solidFill>
                  <a:srgbClr val="000000"/>
                </a:solidFill>
                <a:effectLst/>
                <a:latin typeface="Helvetica Neue"/>
              </a:rPr>
              <a:t>2007-2008</a:t>
            </a:r>
            <a:r>
              <a:rPr lang="zh-CN" altLang="en-US" sz="1200" b="0" i="0" dirty="0">
                <a:solidFill>
                  <a:srgbClr val="000000"/>
                </a:solidFill>
                <a:effectLst/>
                <a:latin typeface="Helvetica Neue"/>
              </a:rPr>
              <a:t>，贷款不良率超过</a:t>
            </a:r>
            <a:r>
              <a:rPr lang="en-US" altLang="zh-CN" sz="1200" b="0" i="0" dirty="0">
                <a:solidFill>
                  <a:srgbClr val="000000"/>
                </a:solidFill>
                <a:effectLst/>
                <a:latin typeface="Helvetica Neue"/>
              </a:rPr>
              <a:t>20%</a:t>
            </a:r>
            <a:r>
              <a:rPr lang="zh-CN" altLang="en-US" sz="1200" b="0" i="0" dirty="0">
                <a:solidFill>
                  <a:srgbClr val="000000"/>
                </a:solidFill>
                <a:effectLst/>
                <a:latin typeface="Helvetica Neue"/>
              </a:rPr>
              <a:t>，本金回收率只有</a:t>
            </a:r>
            <a:r>
              <a:rPr lang="en-US" altLang="zh-CN" sz="1200" b="0" i="0" dirty="0">
                <a:solidFill>
                  <a:srgbClr val="000000"/>
                </a:solidFill>
                <a:effectLst/>
                <a:latin typeface="Helvetica Neue"/>
              </a:rPr>
              <a:t>0.78</a:t>
            </a:r>
            <a:r>
              <a:rPr lang="zh-CN" altLang="en-US" sz="1200" b="0" i="0" dirty="0">
                <a:solidFill>
                  <a:srgbClr val="000000"/>
                </a:solidFill>
                <a:effectLst/>
                <a:latin typeface="Helvetica Neue"/>
              </a:rPr>
              <a:t>和</a:t>
            </a:r>
            <a:r>
              <a:rPr lang="en-US" altLang="zh-CN" sz="1200" b="0" i="0" dirty="0">
                <a:solidFill>
                  <a:srgbClr val="000000"/>
                </a:solidFill>
                <a:effectLst/>
                <a:latin typeface="Helvetica Neue"/>
              </a:rPr>
              <a:t>0.80</a:t>
            </a:r>
            <a:r>
              <a:rPr lang="zh-CN" altLang="en-US" sz="1200" b="0" i="0" dirty="0">
                <a:solidFill>
                  <a:srgbClr val="000000"/>
                </a:solidFill>
                <a:effectLst/>
                <a:latin typeface="Helvetica Neue"/>
              </a:rPr>
              <a:t>，总体上有资金损失；</a:t>
            </a:r>
          </a:p>
          <a:p>
            <a:pPr marL="171450" indent="-171450">
              <a:buFont typeface="Wingdings" panose="05000000000000000000" pitchFamily="2" charset="2"/>
              <a:buChar char="u"/>
            </a:pPr>
            <a:r>
              <a:rPr lang="en-US" altLang="zh-CN" sz="1200" b="0" i="0" dirty="0">
                <a:solidFill>
                  <a:srgbClr val="000000"/>
                </a:solidFill>
                <a:effectLst/>
                <a:latin typeface="Helvetica Neue"/>
              </a:rPr>
              <a:t>2009</a:t>
            </a:r>
            <a:r>
              <a:rPr lang="zh-CN" altLang="en-US" sz="1200" b="0" i="0" dirty="0">
                <a:solidFill>
                  <a:srgbClr val="000000"/>
                </a:solidFill>
                <a:effectLst/>
                <a:latin typeface="Helvetica Neue"/>
              </a:rPr>
              <a:t>年，贷款不良率在</a:t>
            </a:r>
            <a:r>
              <a:rPr lang="en-US" altLang="zh-CN" sz="1200" b="0" i="0" dirty="0">
                <a:solidFill>
                  <a:srgbClr val="000000"/>
                </a:solidFill>
                <a:effectLst/>
                <a:latin typeface="Helvetica Neue"/>
              </a:rPr>
              <a:t>14%</a:t>
            </a:r>
            <a:r>
              <a:rPr lang="zh-CN" altLang="en-US" sz="1200" b="0" i="0" dirty="0">
                <a:solidFill>
                  <a:srgbClr val="000000"/>
                </a:solidFill>
                <a:effectLst/>
                <a:latin typeface="Helvetica Neue"/>
              </a:rPr>
              <a:t>，总体还款</a:t>
            </a:r>
            <a:r>
              <a:rPr lang="en-US" altLang="zh-CN" sz="1200" b="0" i="0" dirty="0">
                <a:solidFill>
                  <a:srgbClr val="000000"/>
                </a:solidFill>
                <a:effectLst/>
                <a:latin typeface="Helvetica Neue"/>
              </a:rPr>
              <a:t>/</a:t>
            </a:r>
            <a:r>
              <a:rPr lang="zh-CN" altLang="en-US" sz="1200" b="0" i="0" dirty="0">
                <a:solidFill>
                  <a:srgbClr val="000000"/>
                </a:solidFill>
                <a:effectLst/>
                <a:latin typeface="Helvetica Neue"/>
              </a:rPr>
              <a:t>本金比率为</a:t>
            </a:r>
            <a:r>
              <a:rPr lang="en-US" altLang="zh-CN" sz="1200" b="0" i="0" dirty="0">
                <a:solidFill>
                  <a:srgbClr val="000000"/>
                </a:solidFill>
                <a:effectLst/>
                <a:latin typeface="Helvetica Neue"/>
              </a:rPr>
              <a:t>1.08</a:t>
            </a:r>
            <a:r>
              <a:rPr lang="zh-CN" altLang="en-US" sz="1200" b="0" i="0" dirty="0">
                <a:solidFill>
                  <a:srgbClr val="000000"/>
                </a:solidFill>
                <a:effectLst/>
                <a:latin typeface="Helvetica Neue"/>
              </a:rPr>
              <a:t>，即总体上是有收益的。</a:t>
            </a:r>
            <a:endParaRPr lang="en-US" altLang="zh-CN" sz="1200" b="0" i="0" dirty="0">
              <a:solidFill>
                <a:srgbClr val="000000"/>
              </a:solidFill>
              <a:effectLst/>
              <a:latin typeface="Helvetica Neue"/>
            </a:endParaRPr>
          </a:p>
          <a:p>
            <a:pPr marL="171450" indent="-171450">
              <a:buFont typeface="Wingdings" panose="05000000000000000000" pitchFamily="2" charset="2"/>
              <a:buChar char="u"/>
            </a:pPr>
            <a:endParaRPr lang="zh-CN" altLang="en-US" sz="1200" b="0" i="0" dirty="0">
              <a:solidFill>
                <a:srgbClr val="000000"/>
              </a:solidFill>
              <a:effectLst/>
              <a:latin typeface="Helvetica Neue"/>
            </a:endParaRPr>
          </a:p>
          <a:p>
            <a:pPr algn="l"/>
            <a:r>
              <a:rPr lang="en-US" altLang="zh-CN" sz="1200" b="0" i="0" dirty="0">
                <a:solidFill>
                  <a:srgbClr val="000000"/>
                </a:solidFill>
                <a:effectLst/>
                <a:latin typeface="Helvetica Neue"/>
              </a:rPr>
              <a:t>2010-2012</a:t>
            </a:r>
            <a:r>
              <a:rPr lang="zh-CN" altLang="en-US" sz="1200" b="0" i="0" dirty="0">
                <a:solidFill>
                  <a:srgbClr val="000000"/>
                </a:solidFill>
                <a:effectLst/>
                <a:latin typeface="Helvetica Neue"/>
              </a:rPr>
              <a:t>年，</a:t>
            </a:r>
            <a:r>
              <a:rPr lang="en-US" altLang="zh-CN" sz="1200" b="0" i="0" dirty="0">
                <a:solidFill>
                  <a:srgbClr val="000000"/>
                </a:solidFill>
                <a:effectLst/>
                <a:latin typeface="Helvetica Neue"/>
              </a:rPr>
              <a:t>current</a:t>
            </a:r>
            <a:r>
              <a:rPr lang="zh-CN" altLang="en-US" sz="1200" b="0" i="0" dirty="0">
                <a:solidFill>
                  <a:srgbClr val="000000"/>
                </a:solidFill>
                <a:effectLst/>
                <a:latin typeface="Helvetica Neue"/>
              </a:rPr>
              <a:t>状态的贷款，比例不超过</a:t>
            </a:r>
            <a:r>
              <a:rPr lang="en-US" altLang="zh-CN" sz="1200" b="0" i="0" dirty="0">
                <a:solidFill>
                  <a:srgbClr val="000000"/>
                </a:solidFill>
                <a:effectLst/>
                <a:latin typeface="Helvetica Neue"/>
              </a:rPr>
              <a:t>10%</a:t>
            </a:r>
          </a:p>
          <a:p>
            <a:pPr marL="171450" indent="-171450">
              <a:buFont typeface="Wingdings" panose="05000000000000000000" pitchFamily="2" charset="2"/>
              <a:buChar char="u"/>
            </a:pPr>
            <a:r>
              <a:rPr lang="zh-CN" altLang="en-US" sz="1200" b="0" i="0" dirty="0">
                <a:solidFill>
                  <a:srgbClr val="000000"/>
                </a:solidFill>
                <a:effectLst/>
                <a:latin typeface="Helvetica Neue"/>
              </a:rPr>
              <a:t>总体还款</a:t>
            </a:r>
            <a:r>
              <a:rPr lang="en-US" altLang="zh-CN" sz="1200" b="0" i="0" dirty="0">
                <a:solidFill>
                  <a:srgbClr val="000000"/>
                </a:solidFill>
                <a:effectLst/>
                <a:latin typeface="Helvetica Neue"/>
              </a:rPr>
              <a:t>/</a:t>
            </a:r>
            <a:r>
              <a:rPr lang="zh-CN" altLang="en-US" sz="1200" b="0" i="0" dirty="0">
                <a:solidFill>
                  <a:srgbClr val="000000"/>
                </a:solidFill>
                <a:effectLst/>
                <a:latin typeface="Helvetica Neue"/>
              </a:rPr>
              <a:t>本金比率为</a:t>
            </a:r>
            <a:r>
              <a:rPr lang="en-US" altLang="zh-CN" sz="1200" b="0" i="0" dirty="0">
                <a:solidFill>
                  <a:srgbClr val="000000"/>
                </a:solidFill>
                <a:effectLst/>
                <a:latin typeface="Helvetica Neue"/>
              </a:rPr>
              <a:t>1.08</a:t>
            </a:r>
          </a:p>
          <a:p>
            <a:pPr marL="171450" indent="-171450">
              <a:buFont typeface="Wingdings" panose="05000000000000000000" pitchFamily="2" charset="2"/>
              <a:buChar char="u"/>
            </a:pPr>
            <a:r>
              <a:rPr lang="zh-CN" altLang="en-US" sz="1200" b="0" i="0" dirty="0">
                <a:solidFill>
                  <a:srgbClr val="000000"/>
                </a:solidFill>
                <a:effectLst/>
                <a:latin typeface="Helvetica Neue"/>
              </a:rPr>
              <a:t>贷款不良率稳定在</a:t>
            </a:r>
            <a:r>
              <a:rPr lang="en-US" altLang="zh-CN" sz="1200" b="0" i="0" dirty="0">
                <a:solidFill>
                  <a:srgbClr val="000000"/>
                </a:solidFill>
                <a:effectLst/>
                <a:latin typeface="Helvetica Neue"/>
              </a:rPr>
              <a:t>0.14-0.16</a:t>
            </a:r>
            <a:r>
              <a:rPr lang="zh-CN" altLang="en-US" sz="1200" b="0" i="0" dirty="0">
                <a:solidFill>
                  <a:srgbClr val="000000"/>
                </a:solidFill>
                <a:effectLst/>
                <a:latin typeface="Helvetica Neue"/>
              </a:rPr>
              <a:t>，本金收回率在</a:t>
            </a:r>
            <a:r>
              <a:rPr lang="en-US" altLang="zh-CN" sz="1200" b="0" i="0" dirty="0">
                <a:solidFill>
                  <a:srgbClr val="000000"/>
                </a:solidFill>
                <a:effectLst/>
                <a:latin typeface="Helvetica Neue"/>
              </a:rPr>
              <a:t>0.87</a:t>
            </a:r>
          </a:p>
          <a:p>
            <a:pPr marL="171450" indent="-171450">
              <a:buFont typeface="Wingdings" panose="05000000000000000000" pitchFamily="2" charset="2"/>
              <a:buChar char="u"/>
            </a:pPr>
            <a:endParaRPr lang="en-US" altLang="zh-CN" sz="1200" b="0" i="0" dirty="0">
              <a:solidFill>
                <a:srgbClr val="000000"/>
              </a:solidFill>
              <a:effectLst/>
              <a:latin typeface="Helvetica Neue"/>
            </a:endParaRPr>
          </a:p>
          <a:p>
            <a:pPr algn="l"/>
            <a:r>
              <a:rPr lang="en-US" altLang="zh-CN" sz="1200" b="0" i="0" dirty="0">
                <a:solidFill>
                  <a:srgbClr val="000000"/>
                </a:solidFill>
                <a:effectLst/>
                <a:latin typeface="Helvetica Neue"/>
              </a:rPr>
              <a:t>2013-2015</a:t>
            </a:r>
            <a:r>
              <a:rPr lang="zh-CN" altLang="en-US" sz="1200" b="0" i="0" dirty="0">
                <a:solidFill>
                  <a:srgbClr val="000000"/>
                </a:solidFill>
                <a:effectLst/>
                <a:latin typeface="Helvetica Neue"/>
              </a:rPr>
              <a:t>年，大量的贷款处于</a:t>
            </a:r>
            <a:r>
              <a:rPr lang="en-US" altLang="zh-CN" sz="1200" b="0" i="0" dirty="0">
                <a:solidFill>
                  <a:srgbClr val="000000"/>
                </a:solidFill>
                <a:effectLst/>
                <a:latin typeface="Helvetica Neue"/>
              </a:rPr>
              <a:t>Current</a:t>
            </a:r>
            <a:r>
              <a:rPr lang="zh-CN" altLang="en-US" sz="1200" b="0" i="0" dirty="0">
                <a:solidFill>
                  <a:srgbClr val="000000"/>
                </a:solidFill>
                <a:effectLst/>
                <a:latin typeface="Helvetica Neue"/>
              </a:rPr>
              <a:t>，因此回收资金的比例很低。 贷中项目最终可能发展为</a:t>
            </a:r>
            <a:r>
              <a:rPr lang="en-US" altLang="zh-CN" sz="1200" b="0" i="0" dirty="0">
                <a:solidFill>
                  <a:srgbClr val="000000"/>
                </a:solidFill>
                <a:effectLst/>
                <a:latin typeface="Helvetica Neue"/>
              </a:rPr>
              <a:t>Bad/Good/Late</a:t>
            </a:r>
            <a:r>
              <a:rPr lang="zh-CN" altLang="en-US" sz="1200" b="0" i="0" dirty="0">
                <a:solidFill>
                  <a:srgbClr val="000000"/>
                </a:solidFill>
                <a:effectLst/>
                <a:latin typeface="Helvetica Neue"/>
              </a:rPr>
              <a:t>中的一类，当前的贷款不良率没有反应真实的违约状况。</a:t>
            </a:r>
          </a:p>
          <a:p>
            <a:endParaRPr lang="zh-CN" altLang="en-US" sz="1200" dirty="0"/>
          </a:p>
        </p:txBody>
      </p:sp>
    </p:spTree>
    <p:extLst>
      <p:ext uri="{BB962C8B-B14F-4D97-AF65-F5344CB8AC3E}">
        <p14:creationId xmlns:p14="http://schemas.microsoft.com/office/powerpoint/2010/main" val="304739022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19</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873904" y="193204"/>
            <a:ext cx="1758815"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风 险 与 年 份</a:t>
            </a:r>
            <a:endParaRPr lang="en-US" altLang="zh-CN" sz="1400" dirty="0">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id="{993D8914-ECAF-476D-AD88-C248474A6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7" y="985292"/>
            <a:ext cx="6469183" cy="243045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90D99895-262B-4ED8-957B-9780D01C5D7A}"/>
              </a:ext>
            </a:extLst>
          </p:cNvPr>
          <p:cNvSpPr txBox="1"/>
          <p:nvPr/>
        </p:nvSpPr>
        <p:spPr>
          <a:xfrm>
            <a:off x="1343177" y="3710019"/>
            <a:ext cx="4572000" cy="923330"/>
          </a:xfrm>
          <a:prstGeom prst="rect">
            <a:avLst/>
          </a:prstGeom>
          <a:noFill/>
        </p:spPr>
        <p:txBody>
          <a:bodyPr wrap="square">
            <a:spAutoFit/>
          </a:bodyPr>
          <a:lstStyle/>
          <a:p>
            <a:r>
              <a:rPr lang="zh-CN" altLang="en-US" dirty="0"/>
              <a:t>违约期数呈正态分布略微左偏</a:t>
            </a:r>
            <a:endParaRPr lang="en-US" altLang="zh-CN" dirty="0"/>
          </a:p>
          <a:p>
            <a:pPr marL="285750" indent="-285750">
              <a:buFont typeface="Wingdings" panose="05000000000000000000" pitchFamily="2" charset="2"/>
              <a:buChar char="u"/>
            </a:pPr>
            <a:r>
              <a:rPr lang="en-US" altLang="zh-CN" dirty="0"/>
              <a:t>36 </a:t>
            </a:r>
            <a:r>
              <a:rPr lang="zh-CN" altLang="en-US" dirty="0"/>
              <a:t>期贷款违约期数均值</a:t>
            </a:r>
            <a:r>
              <a:rPr lang="en-US" altLang="zh-CN" dirty="0"/>
              <a:t>: 13.90</a:t>
            </a:r>
          </a:p>
          <a:p>
            <a:pPr marL="285750" indent="-285750">
              <a:buFont typeface="Wingdings" panose="05000000000000000000" pitchFamily="2" charset="2"/>
              <a:buChar char="u"/>
            </a:pPr>
            <a:r>
              <a:rPr lang="en-US" altLang="zh-CN" dirty="0"/>
              <a:t>60 </a:t>
            </a:r>
            <a:r>
              <a:rPr lang="zh-CN" altLang="en-US" dirty="0"/>
              <a:t>期贷款违约期数均值</a:t>
            </a:r>
            <a:r>
              <a:rPr lang="en-US" altLang="zh-CN" dirty="0"/>
              <a:t>: 15.50</a:t>
            </a:r>
            <a:endParaRPr lang="zh-CN" altLang="en-US" dirty="0"/>
          </a:p>
        </p:txBody>
      </p:sp>
    </p:spTree>
    <p:extLst>
      <p:ext uri="{BB962C8B-B14F-4D97-AF65-F5344CB8AC3E}">
        <p14:creationId xmlns:p14="http://schemas.microsoft.com/office/powerpoint/2010/main" val="257525476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61492"/>
            <a:ext cx="1296144" cy="646331"/>
          </a:xfrm>
          <a:prstGeom prst="rect">
            <a:avLst/>
          </a:prstGeom>
        </p:spPr>
        <p:txBody>
          <a:bodyPr wrap="square">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目录</a:t>
            </a:r>
          </a:p>
        </p:txBody>
      </p:sp>
      <p:grpSp>
        <p:nvGrpSpPr>
          <p:cNvPr id="27" name="组合 26"/>
          <p:cNvGrpSpPr/>
          <p:nvPr/>
        </p:nvGrpSpPr>
        <p:grpSpPr>
          <a:xfrm>
            <a:off x="1335131" y="841276"/>
            <a:ext cx="6549237" cy="441377"/>
            <a:chOff x="1335131" y="1705372"/>
            <a:chExt cx="6549237" cy="540000"/>
          </a:xfrm>
        </p:grpSpPr>
        <p:sp>
          <p:nvSpPr>
            <p:cNvPr id="16" name="平行四边形 15"/>
            <p:cNvSpPr/>
            <p:nvPr/>
          </p:nvSpPr>
          <p:spPr>
            <a:xfrm>
              <a:off x="2843808" y="170537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贷 款 业 务 整 体 分 析</a:t>
              </a:r>
            </a:p>
          </p:txBody>
        </p:sp>
        <p:sp>
          <p:nvSpPr>
            <p:cNvPr id="19" name="平行四边形 18"/>
            <p:cNvSpPr/>
            <p:nvPr/>
          </p:nvSpPr>
          <p:spPr>
            <a:xfrm>
              <a:off x="1335131" y="1705372"/>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a:solidFill>
                    <a:schemeClr val="bg1"/>
                  </a:solidFill>
                  <a:latin typeface="微软雅黑" panose="020B0503020204020204" pitchFamily="34" charset="-122"/>
                  <a:ea typeface="微软雅黑" panose="020B0503020204020204" pitchFamily="34" charset="-122"/>
                </a:rPr>
                <a:t>第一部分</a:t>
              </a:r>
            </a:p>
          </p:txBody>
        </p:sp>
        <p:sp>
          <p:nvSpPr>
            <p:cNvPr id="22" name="矩形 21"/>
            <p:cNvSpPr/>
            <p:nvPr/>
          </p:nvSpPr>
          <p:spPr>
            <a:xfrm>
              <a:off x="7452320" y="1705372"/>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方正姚体" panose="02010601030101010101" pitchFamily="2" charset="-122"/>
                <a:ea typeface="方正姚体" panose="02010601030101010101" pitchFamily="2" charset="-122"/>
              </a:endParaRPr>
            </a:p>
          </p:txBody>
        </p:sp>
      </p:grpSp>
      <p:grpSp>
        <p:nvGrpSpPr>
          <p:cNvPr id="43" name="组合 42"/>
          <p:cNvGrpSpPr/>
          <p:nvPr/>
        </p:nvGrpSpPr>
        <p:grpSpPr>
          <a:xfrm>
            <a:off x="1343515" y="1561356"/>
            <a:ext cx="6540853" cy="445842"/>
            <a:chOff x="1343515" y="2641476"/>
            <a:chExt cx="6540853" cy="545463"/>
          </a:xfrm>
        </p:grpSpPr>
        <p:sp>
          <p:nvSpPr>
            <p:cNvPr id="18" name="平行四边形 17"/>
            <p:cNvSpPr/>
            <p:nvPr/>
          </p:nvSpPr>
          <p:spPr>
            <a:xfrm>
              <a:off x="2843808" y="264437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贷 款 违 约 分 析</a:t>
              </a:r>
            </a:p>
          </p:txBody>
        </p:sp>
        <p:sp>
          <p:nvSpPr>
            <p:cNvPr id="21" name="平行四边形 20"/>
            <p:cNvSpPr/>
            <p:nvPr/>
          </p:nvSpPr>
          <p:spPr>
            <a:xfrm>
              <a:off x="1343515" y="2648327"/>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a:solidFill>
                    <a:schemeClr val="bg1"/>
                  </a:solidFill>
                  <a:latin typeface="微软雅黑" panose="020B0503020204020204" pitchFamily="34" charset="-122"/>
                  <a:ea typeface="微软雅黑" panose="020B0503020204020204" pitchFamily="34" charset="-122"/>
                </a:rPr>
                <a:t>第二部分</a:t>
              </a:r>
            </a:p>
          </p:txBody>
        </p:sp>
        <p:sp>
          <p:nvSpPr>
            <p:cNvPr id="23" name="矩形 22"/>
            <p:cNvSpPr/>
            <p:nvPr/>
          </p:nvSpPr>
          <p:spPr>
            <a:xfrm>
              <a:off x="7452320" y="2641476"/>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1335131" y="2353444"/>
            <a:ext cx="6549237" cy="441377"/>
            <a:chOff x="1335131" y="3613644"/>
            <a:chExt cx="6549237" cy="540000"/>
          </a:xfrm>
        </p:grpSpPr>
        <p:sp>
          <p:nvSpPr>
            <p:cNvPr id="17" name="平行四边形 16"/>
            <p:cNvSpPr/>
            <p:nvPr/>
          </p:nvSpPr>
          <p:spPr>
            <a:xfrm>
              <a:off x="2843808" y="361503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各 类 贷 款 收 益 比</a:t>
              </a:r>
            </a:p>
          </p:txBody>
        </p:sp>
        <p:sp>
          <p:nvSpPr>
            <p:cNvPr id="20" name="平行四边形 19"/>
            <p:cNvSpPr/>
            <p:nvPr/>
          </p:nvSpPr>
          <p:spPr>
            <a:xfrm>
              <a:off x="1335131" y="3615032"/>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a:solidFill>
                    <a:schemeClr val="bg1"/>
                  </a:solidFill>
                  <a:latin typeface="微软雅黑" panose="020B0503020204020204" pitchFamily="34" charset="-122"/>
                  <a:ea typeface="微软雅黑" panose="020B0503020204020204" pitchFamily="34" charset="-122"/>
                </a:rPr>
                <a:t>第三部分</a:t>
              </a:r>
            </a:p>
          </p:txBody>
        </p:sp>
        <p:sp>
          <p:nvSpPr>
            <p:cNvPr id="24" name="矩形 23"/>
            <p:cNvSpPr/>
            <p:nvPr/>
          </p:nvSpPr>
          <p:spPr>
            <a:xfrm>
              <a:off x="7452320" y="3613644"/>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1475656" y="486338"/>
            <a:ext cx="6228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45" name="灯片编号占位符 44"/>
          <p:cNvSpPr>
            <a:spLocks noGrp="1"/>
          </p:cNvSpPr>
          <p:nvPr>
            <p:ph type="sldNum" sz="quarter" idx="12"/>
          </p:nvPr>
        </p:nvSpPr>
        <p:spPr>
          <a:xfrm>
            <a:off x="6553200" y="5289533"/>
            <a:ext cx="2133600" cy="304271"/>
          </a:xfrm>
        </p:spPr>
        <p:txBody>
          <a:bodyPr/>
          <a:lstStyle/>
          <a:p>
            <a:fld id="{7A2A8BC0-0B57-4FB9-9550-1F6C2F1EF75C}" type="slidenum">
              <a:rPr lang="zh-CN" altLang="en-US" smtClean="0"/>
              <a:t>2</a:t>
            </a:fld>
            <a:endParaRPr lang="zh-CN" altLang="en-US"/>
          </a:p>
        </p:txBody>
      </p:sp>
      <p:sp>
        <p:nvSpPr>
          <p:cNvPr id="46" name="文本框 45"/>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grpSp>
        <p:nvGrpSpPr>
          <p:cNvPr id="34" name="组合 33">
            <a:extLst>
              <a:ext uri="{FF2B5EF4-FFF2-40B4-BE49-F238E27FC236}">
                <a16:creationId xmlns:a16="http://schemas.microsoft.com/office/drawing/2014/main" id="{9AF75323-8B82-4A52-ABAF-BE00510782C6}"/>
              </a:ext>
            </a:extLst>
          </p:cNvPr>
          <p:cNvGrpSpPr/>
          <p:nvPr/>
        </p:nvGrpSpPr>
        <p:grpSpPr>
          <a:xfrm>
            <a:off x="1343515" y="3145532"/>
            <a:ext cx="6549237" cy="441377"/>
            <a:chOff x="1335131" y="3613644"/>
            <a:chExt cx="6549237" cy="540000"/>
          </a:xfrm>
        </p:grpSpPr>
        <p:sp>
          <p:nvSpPr>
            <p:cNvPr id="47" name="平行四边形 46">
              <a:extLst>
                <a:ext uri="{FF2B5EF4-FFF2-40B4-BE49-F238E27FC236}">
                  <a16:creationId xmlns:a16="http://schemas.microsoft.com/office/drawing/2014/main" id="{E732C151-BE28-477D-8831-710316904F82}"/>
                </a:ext>
              </a:extLst>
            </p:cNvPr>
            <p:cNvSpPr/>
            <p:nvPr/>
          </p:nvSpPr>
          <p:spPr>
            <a:xfrm>
              <a:off x="2843808" y="361503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观 点 及 建 议</a:t>
              </a:r>
            </a:p>
          </p:txBody>
        </p:sp>
        <p:sp>
          <p:nvSpPr>
            <p:cNvPr id="48" name="平行四边形 47">
              <a:extLst>
                <a:ext uri="{FF2B5EF4-FFF2-40B4-BE49-F238E27FC236}">
                  <a16:creationId xmlns:a16="http://schemas.microsoft.com/office/drawing/2014/main" id="{14C0D41D-CE87-4D66-AC71-EDDC471B470E}"/>
                </a:ext>
              </a:extLst>
            </p:cNvPr>
            <p:cNvSpPr/>
            <p:nvPr/>
          </p:nvSpPr>
          <p:spPr>
            <a:xfrm>
              <a:off x="1335131" y="3615032"/>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第四部分</a:t>
              </a:r>
            </a:p>
          </p:txBody>
        </p:sp>
        <p:sp>
          <p:nvSpPr>
            <p:cNvPr id="49" name="矩形 48">
              <a:extLst>
                <a:ext uri="{FF2B5EF4-FFF2-40B4-BE49-F238E27FC236}">
                  <a16:creationId xmlns:a16="http://schemas.microsoft.com/office/drawing/2014/main" id="{C94A15C7-C8FB-4694-AD25-854FB316410A}"/>
                </a:ext>
              </a:extLst>
            </p:cNvPr>
            <p:cNvSpPr/>
            <p:nvPr/>
          </p:nvSpPr>
          <p:spPr>
            <a:xfrm>
              <a:off x="7452320" y="3613644"/>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3B835A83-B718-4E01-AB28-DED9BD36C1FD}"/>
              </a:ext>
            </a:extLst>
          </p:cNvPr>
          <p:cNvGrpSpPr/>
          <p:nvPr/>
        </p:nvGrpSpPr>
        <p:grpSpPr>
          <a:xfrm>
            <a:off x="1343515" y="3865612"/>
            <a:ext cx="6549237" cy="441377"/>
            <a:chOff x="1335131" y="3613644"/>
            <a:chExt cx="6549237" cy="540000"/>
          </a:xfrm>
        </p:grpSpPr>
        <p:sp>
          <p:nvSpPr>
            <p:cNvPr id="26" name="平行四边形 25">
              <a:extLst>
                <a:ext uri="{FF2B5EF4-FFF2-40B4-BE49-F238E27FC236}">
                  <a16:creationId xmlns:a16="http://schemas.microsoft.com/office/drawing/2014/main" id="{466F8B76-951A-4C51-B9FB-889581EFD186}"/>
                </a:ext>
              </a:extLst>
            </p:cNvPr>
            <p:cNvSpPr/>
            <p:nvPr/>
          </p:nvSpPr>
          <p:spPr>
            <a:xfrm>
              <a:off x="2843808" y="361503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逾 期 预 测 模 型</a:t>
              </a:r>
            </a:p>
          </p:txBody>
        </p:sp>
        <p:sp>
          <p:nvSpPr>
            <p:cNvPr id="28" name="平行四边形 27">
              <a:extLst>
                <a:ext uri="{FF2B5EF4-FFF2-40B4-BE49-F238E27FC236}">
                  <a16:creationId xmlns:a16="http://schemas.microsoft.com/office/drawing/2014/main" id="{C4344B14-281A-4FB8-8C6D-A996D0BBD64F}"/>
                </a:ext>
              </a:extLst>
            </p:cNvPr>
            <p:cNvSpPr/>
            <p:nvPr/>
          </p:nvSpPr>
          <p:spPr>
            <a:xfrm>
              <a:off x="1335131" y="3615032"/>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第五部分</a:t>
              </a:r>
            </a:p>
          </p:txBody>
        </p:sp>
        <p:sp>
          <p:nvSpPr>
            <p:cNvPr id="29" name="矩形 28">
              <a:extLst>
                <a:ext uri="{FF2B5EF4-FFF2-40B4-BE49-F238E27FC236}">
                  <a16:creationId xmlns:a16="http://schemas.microsoft.com/office/drawing/2014/main" id="{3F448111-5F77-4DB1-959A-D421B03D412C}"/>
                </a:ext>
              </a:extLst>
            </p:cNvPr>
            <p:cNvSpPr/>
            <p:nvPr/>
          </p:nvSpPr>
          <p:spPr>
            <a:xfrm>
              <a:off x="7452320" y="3613644"/>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CC21716C-B81D-49F9-9C67-DC745ED82A94}"/>
              </a:ext>
            </a:extLst>
          </p:cNvPr>
          <p:cNvGrpSpPr/>
          <p:nvPr/>
        </p:nvGrpSpPr>
        <p:grpSpPr>
          <a:xfrm>
            <a:off x="1343515" y="4569453"/>
            <a:ext cx="6549237" cy="441377"/>
            <a:chOff x="1335131" y="3613644"/>
            <a:chExt cx="6549237" cy="540000"/>
          </a:xfrm>
        </p:grpSpPr>
        <p:sp>
          <p:nvSpPr>
            <p:cNvPr id="32" name="平行四边形 31">
              <a:extLst>
                <a:ext uri="{FF2B5EF4-FFF2-40B4-BE49-F238E27FC236}">
                  <a16:creationId xmlns:a16="http://schemas.microsoft.com/office/drawing/2014/main" id="{A6376B13-53CD-4C50-9887-095E3155CF39}"/>
                </a:ext>
              </a:extLst>
            </p:cNvPr>
            <p:cNvSpPr/>
            <p:nvPr/>
          </p:nvSpPr>
          <p:spPr>
            <a:xfrm>
              <a:off x="2843808" y="3615032"/>
              <a:ext cx="5040560" cy="538612"/>
            </a:xfrm>
            <a:prstGeom prst="parallelogram">
              <a:avLst/>
            </a:prstGeom>
            <a:solidFill>
              <a:srgbClr val="A10A13"/>
            </a:solidFill>
            <a:ln w="9525">
              <a:noFill/>
              <a:miter lim="800000"/>
            </a:ln>
          </p:spPr>
          <p:txBody>
            <a:bodyPr wrap="none" anchor="ctr"/>
            <a:lstStyle/>
            <a:p>
              <a:pPr algn="ctr" defTabSz="1028700" fontAlgn="base">
                <a:spcBef>
                  <a:spcPct val="0"/>
                </a:spcBef>
                <a:spcAft>
                  <a:spcPct val="0"/>
                </a:spcAft>
              </a:pPr>
              <a:r>
                <a:rPr lang="zh-CN" altLang="en-US" sz="2000" dirty="0">
                  <a:solidFill>
                    <a:schemeClr val="bg1"/>
                  </a:solidFill>
                  <a:latin typeface="微软雅黑" panose="020B0503020204020204" pitchFamily="34" charset="-122"/>
                  <a:ea typeface="微软雅黑" panose="020B0503020204020204" pitchFamily="34" charset="-122"/>
                </a:rPr>
                <a:t>评 分 卡</a:t>
              </a:r>
            </a:p>
          </p:txBody>
        </p:sp>
        <p:sp>
          <p:nvSpPr>
            <p:cNvPr id="33" name="平行四边形 32">
              <a:extLst>
                <a:ext uri="{FF2B5EF4-FFF2-40B4-BE49-F238E27FC236}">
                  <a16:creationId xmlns:a16="http://schemas.microsoft.com/office/drawing/2014/main" id="{990C4FCE-BFB6-4099-A5D3-F2208A1DB9FB}"/>
                </a:ext>
              </a:extLst>
            </p:cNvPr>
            <p:cNvSpPr/>
            <p:nvPr/>
          </p:nvSpPr>
          <p:spPr>
            <a:xfrm>
              <a:off x="1335131" y="3615032"/>
              <a:ext cx="1656184" cy="538612"/>
            </a:xfrm>
            <a:prstGeom prst="parallelogram">
              <a:avLst/>
            </a:prstGeom>
            <a:solidFill>
              <a:schemeClr val="tx1">
                <a:lumMod val="50000"/>
                <a:lumOff val="50000"/>
              </a:schemeClr>
            </a:solidFill>
            <a:ln w="9525">
              <a:noFill/>
              <a:miter lim="800000"/>
            </a:ln>
          </p:spPr>
          <p:txBody>
            <a:bodyPr wrap="none" anchor="ctr"/>
            <a:lstStyle/>
            <a:p>
              <a:pPr algn="ctr" defTabSz="1028700" fontAlgn="base">
                <a:spcBef>
                  <a:spcPct val="0"/>
                </a:spcBef>
                <a:spcAft>
                  <a:spcPct val="0"/>
                </a:spcAft>
              </a:pPr>
              <a:r>
                <a:rPr lang="zh-CN" altLang="en-US" dirty="0">
                  <a:solidFill>
                    <a:schemeClr val="bg1"/>
                  </a:solidFill>
                  <a:latin typeface="微软雅黑" panose="020B0503020204020204" pitchFamily="34" charset="-122"/>
                  <a:ea typeface="微软雅黑" panose="020B0503020204020204" pitchFamily="34" charset="-122"/>
                </a:rPr>
                <a:t>第六部分</a:t>
              </a:r>
            </a:p>
          </p:txBody>
        </p:sp>
        <p:sp>
          <p:nvSpPr>
            <p:cNvPr id="35" name="矩形 34">
              <a:extLst>
                <a:ext uri="{FF2B5EF4-FFF2-40B4-BE49-F238E27FC236}">
                  <a16:creationId xmlns:a16="http://schemas.microsoft.com/office/drawing/2014/main" id="{64F24017-BA54-4BBD-8311-68D0729CFDD7}"/>
                </a:ext>
              </a:extLst>
            </p:cNvPr>
            <p:cNvSpPr/>
            <p:nvPr/>
          </p:nvSpPr>
          <p:spPr>
            <a:xfrm>
              <a:off x="7452320" y="3613644"/>
              <a:ext cx="432048" cy="540000"/>
            </a:xfrm>
            <a:prstGeom prst="rect">
              <a:avLst/>
            </a:prstGeom>
            <a:solidFill>
              <a:srgbClr val="A10A13"/>
            </a:solidFill>
            <a:ln w="9525">
              <a:noFill/>
              <a:miter lim="800000"/>
            </a:ln>
          </p:spPr>
          <p:txBody>
            <a:bodyPr wrap="none" anchor="ctr"/>
            <a:lstStyle/>
            <a:p>
              <a:pPr algn="ctr" defTabSz="1028700" fontAlgn="base">
                <a:spcBef>
                  <a:spcPct val="0"/>
                </a:spcBef>
                <a:spcAft>
                  <a:spcPct val="0"/>
                </a:spcAft>
              </a:pPr>
              <a:endParaRPr lang="zh-CN" altLang="en-US" sz="20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 fill="hold"/>
                                        <p:tgtEl>
                                          <p:spTgt spid="27"/>
                                        </p:tgtEl>
                                        <p:attrNameLst>
                                          <p:attrName>ppt_x</p:attrName>
                                        </p:attrNameLst>
                                      </p:cBhvr>
                                      <p:tavLst>
                                        <p:tav tm="0">
                                          <p:val>
                                            <p:strVal val="0-#ppt_w/2"/>
                                          </p:val>
                                        </p:tav>
                                        <p:tav tm="100000">
                                          <p:val>
                                            <p:strVal val="#ppt_x"/>
                                          </p:val>
                                        </p:tav>
                                      </p:tavLst>
                                    </p:anim>
                                    <p:anim calcmode="lin" valueType="num">
                                      <p:cBhvr additive="base">
                                        <p:cTn id="8" dur="2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200" fill="hold"/>
                                        <p:tgtEl>
                                          <p:spTgt spid="43"/>
                                        </p:tgtEl>
                                        <p:attrNameLst>
                                          <p:attrName>ppt_x</p:attrName>
                                        </p:attrNameLst>
                                      </p:cBhvr>
                                      <p:tavLst>
                                        <p:tav tm="0">
                                          <p:val>
                                            <p:strVal val="0-#ppt_w/2"/>
                                          </p:val>
                                        </p:tav>
                                        <p:tav tm="100000">
                                          <p:val>
                                            <p:strVal val="#ppt_x"/>
                                          </p:val>
                                        </p:tav>
                                      </p:tavLst>
                                    </p:anim>
                                    <p:anim calcmode="lin" valueType="num">
                                      <p:cBhvr additive="base">
                                        <p:cTn id="14" dur="2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200" fill="hold"/>
                                        <p:tgtEl>
                                          <p:spTgt spid="44"/>
                                        </p:tgtEl>
                                        <p:attrNameLst>
                                          <p:attrName>ppt_x</p:attrName>
                                        </p:attrNameLst>
                                      </p:cBhvr>
                                      <p:tavLst>
                                        <p:tav tm="0">
                                          <p:val>
                                            <p:strVal val="0-#ppt_w/2"/>
                                          </p:val>
                                        </p:tav>
                                        <p:tav tm="100000">
                                          <p:val>
                                            <p:strVal val="#ppt_x"/>
                                          </p:val>
                                        </p:tav>
                                      </p:tavLst>
                                    </p:anim>
                                    <p:anim calcmode="lin" valueType="num">
                                      <p:cBhvr additive="base">
                                        <p:cTn id="20" dur="2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1500"/>
                                  </p:stCondLst>
                                  <p:childTnLst>
                                    <p:animEffect transition="out" filter="fade">
                                      <p:cBhvr>
                                        <p:cTn id="24" dur="500"/>
                                        <p:tgtEl>
                                          <p:spTgt spid="46"/>
                                        </p:tgtEl>
                                      </p:cBhvr>
                                    </p:animEffect>
                                    <p:set>
                                      <p:cBhvr>
                                        <p:cTn id="25" dur="1" fill="hold">
                                          <p:stCondLst>
                                            <p:cond delay="499"/>
                                          </p:stCondLst>
                                        </p:cTn>
                                        <p:tgtEl>
                                          <p:spTgt spid="4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200" fill="hold"/>
                                        <p:tgtEl>
                                          <p:spTgt spid="34"/>
                                        </p:tgtEl>
                                        <p:attrNameLst>
                                          <p:attrName>ppt_x</p:attrName>
                                        </p:attrNameLst>
                                      </p:cBhvr>
                                      <p:tavLst>
                                        <p:tav tm="0">
                                          <p:val>
                                            <p:strVal val="0-#ppt_w/2"/>
                                          </p:val>
                                        </p:tav>
                                        <p:tav tm="100000">
                                          <p:val>
                                            <p:strVal val="#ppt_x"/>
                                          </p:val>
                                        </p:tav>
                                      </p:tavLst>
                                    </p:anim>
                                    <p:anim calcmode="lin" valueType="num">
                                      <p:cBhvr additive="base">
                                        <p:cTn id="31" dur="2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200" fill="hold"/>
                                        <p:tgtEl>
                                          <p:spTgt spid="25"/>
                                        </p:tgtEl>
                                        <p:attrNameLst>
                                          <p:attrName>ppt_x</p:attrName>
                                        </p:attrNameLst>
                                      </p:cBhvr>
                                      <p:tavLst>
                                        <p:tav tm="0">
                                          <p:val>
                                            <p:strVal val="0-#ppt_w/2"/>
                                          </p:val>
                                        </p:tav>
                                        <p:tav tm="100000">
                                          <p:val>
                                            <p:strVal val="#ppt_x"/>
                                          </p:val>
                                        </p:tav>
                                      </p:tavLst>
                                    </p:anim>
                                    <p:anim calcmode="lin" valueType="num">
                                      <p:cBhvr additive="base">
                                        <p:cTn id="37" dur="2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200" fill="hold"/>
                                        <p:tgtEl>
                                          <p:spTgt spid="31"/>
                                        </p:tgtEl>
                                        <p:attrNameLst>
                                          <p:attrName>ppt_x</p:attrName>
                                        </p:attrNameLst>
                                      </p:cBhvr>
                                      <p:tavLst>
                                        <p:tav tm="0">
                                          <p:val>
                                            <p:strVal val="0-#ppt_w/2"/>
                                          </p:val>
                                        </p:tav>
                                        <p:tav tm="100000">
                                          <p:val>
                                            <p:strVal val="#ppt_x"/>
                                          </p:val>
                                        </p:tav>
                                      </p:tavLst>
                                    </p:anim>
                                    <p:anim calcmode="lin" valueType="num">
                                      <p:cBhvr additive="base">
                                        <p:cTn id="43" dur="2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4009628"/>
            <a:ext cx="6469183" cy="84035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随着</a:t>
            </a:r>
            <a:r>
              <a:rPr lang="en-US" altLang="zh-CN" sz="1400" dirty="0">
                <a:latin typeface="微软雅黑" panose="020B0503020204020204" pitchFamily="34" charset="-122"/>
                <a:ea typeface="微软雅黑" panose="020B0503020204020204" pitchFamily="34" charset="-122"/>
              </a:rPr>
              <a:t>grade</a:t>
            </a:r>
            <a:r>
              <a:rPr lang="zh-CN" altLang="en-US" sz="1400" dirty="0">
                <a:latin typeface="微软雅黑" panose="020B0503020204020204" pitchFamily="34" charset="-122"/>
                <a:ea typeface="微软雅黑" panose="020B0503020204020204" pitchFamily="34" charset="-122"/>
              </a:rPr>
              <a:t>降级贷款的不良率单调增加，这说明了美国的</a:t>
            </a:r>
            <a:r>
              <a:rPr lang="en-US" altLang="zh-CN" sz="1400" dirty="0">
                <a:latin typeface="微软雅黑" panose="020B0503020204020204" pitchFamily="34" charset="-122"/>
                <a:ea typeface="微软雅黑" panose="020B0503020204020204" pitchFamily="34" charset="-122"/>
              </a:rPr>
              <a:t>FICO</a:t>
            </a:r>
            <a:r>
              <a:rPr lang="zh-CN" altLang="en-US" sz="1400" dirty="0">
                <a:latin typeface="微软雅黑" panose="020B0503020204020204" pitchFamily="34" charset="-122"/>
                <a:ea typeface="微软雅黑" panose="020B0503020204020204" pitchFamily="34" charset="-122"/>
              </a:rPr>
              <a:t>信用评价是非常可靠的。</a:t>
            </a:r>
            <a:r>
              <a:rPr lang="en-US" altLang="zh-CN" sz="1400" dirty="0">
                <a:latin typeface="微软雅黑" panose="020B0503020204020204" pitchFamily="34" charset="-122"/>
                <a:ea typeface="微软雅黑" panose="020B0503020204020204" pitchFamily="34" charset="-122"/>
              </a:rPr>
              <a:t>E-G</a:t>
            </a:r>
            <a:r>
              <a:rPr lang="zh-CN" altLang="en-US" sz="1400" dirty="0">
                <a:latin typeface="微软雅黑" panose="020B0503020204020204" pitchFamily="34" charset="-122"/>
                <a:ea typeface="微软雅黑" panose="020B0503020204020204" pitchFamily="34" charset="-122"/>
              </a:rPr>
              <a:t>级别贷款的不良率很高，但从贷款总量上来看，占比并不大。因此要控制总体的贷款不良率，主要还是应该从</a:t>
            </a:r>
            <a:r>
              <a:rPr lang="en-US" altLang="zh-CN" sz="1400" dirty="0">
                <a:latin typeface="微软雅黑" panose="020B0503020204020204" pitchFamily="34" charset="-122"/>
                <a:ea typeface="微软雅黑" panose="020B0503020204020204" pitchFamily="34" charset="-122"/>
              </a:rPr>
              <a:t>B</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级别的贷款入手。 </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20</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评 级 分 析</a:t>
            </a:r>
            <a:endParaRPr lang="en-US" altLang="zh-CN" sz="1400" dirty="0">
              <a:latin typeface="微软雅黑" panose="020B0503020204020204" pitchFamily="34" charset="-122"/>
              <a:ea typeface="微软雅黑" panose="020B0503020204020204" pitchFamily="34" charset="-122"/>
            </a:endParaRPr>
          </a:p>
        </p:txBody>
      </p:sp>
      <p:pic>
        <p:nvPicPr>
          <p:cNvPr id="7170" name="Picture 2">
            <a:extLst>
              <a:ext uri="{FF2B5EF4-FFF2-40B4-BE49-F238E27FC236}">
                <a16:creationId xmlns:a16="http://schemas.microsoft.com/office/drawing/2014/main" id="{6A053B6F-432A-455C-B3C8-3A9B80942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7" y="985292"/>
            <a:ext cx="3084807" cy="25414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AD2988E-4BC2-4CB9-BB11-FE848C506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987646"/>
            <a:ext cx="2556663" cy="252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328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4441676"/>
            <a:ext cx="6469183" cy="738664"/>
          </a:xfrm>
          <a:prstGeom prst="rect">
            <a:avLst/>
          </a:prstGeom>
        </p:spPr>
        <p:txBody>
          <a:bodyPr wrap="square">
            <a:spAutoFit/>
          </a:bodyPr>
          <a:lstStyle/>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在统计意义上，高收入群体的贷款不良率更低；</a:t>
            </a: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从贷款数额上看，高收入群体的贷款额度也更大；</a:t>
            </a: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LC</a:t>
            </a:r>
            <a:r>
              <a:rPr lang="zh-CN" altLang="en-US" sz="1400" dirty="0">
                <a:latin typeface="微软雅黑" panose="020B0503020204020204" pitchFamily="34" charset="-122"/>
                <a:ea typeface="微软雅黑" panose="020B0503020204020204" pitchFamily="34" charset="-122"/>
              </a:rPr>
              <a:t>的用户群中，高收入群体可以作为优质用户。</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21</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收 入 水 平 分 析</a:t>
            </a:r>
            <a:endParaRPr lang="en-US" altLang="zh-CN" sz="1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E5DCCA8-AAC7-40E8-90ED-37A610C9F4C1}"/>
              </a:ext>
            </a:extLst>
          </p:cNvPr>
          <p:cNvSpPr txBox="1"/>
          <p:nvPr/>
        </p:nvSpPr>
        <p:spPr>
          <a:xfrm>
            <a:off x="1343177" y="807823"/>
            <a:ext cx="2232248" cy="1200329"/>
          </a:xfrm>
          <a:prstGeom prst="rect">
            <a:avLst/>
          </a:prstGeom>
          <a:noFill/>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对借款人的收入水平分级：</a:t>
            </a:r>
          </a:p>
          <a:p>
            <a:pPr marL="285750" indent="-285750" algn="l">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年收入</a:t>
            </a:r>
            <a:r>
              <a:rPr lang="en-US" altLang="zh-CN" sz="1000" dirty="0">
                <a:latin typeface="微软雅黑" panose="020B0503020204020204" pitchFamily="34" charset="-122"/>
                <a:ea typeface="微软雅黑" panose="020B0503020204020204" pitchFamily="34" charset="-122"/>
              </a:rPr>
              <a:t>&lt;10w</a:t>
            </a:r>
            <a:r>
              <a:rPr lang="zh-CN" altLang="en-US" sz="1000" dirty="0">
                <a:latin typeface="微软雅黑" panose="020B0503020204020204" pitchFamily="34" charset="-122"/>
                <a:ea typeface="微软雅黑" panose="020B0503020204020204" pitchFamily="34" charset="-122"/>
              </a:rPr>
              <a:t>美元：</a:t>
            </a:r>
            <a:r>
              <a:rPr lang="en-US" altLang="zh-CN" sz="1000" dirty="0">
                <a:latin typeface="微软雅黑" panose="020B0503020204020204" pitchFamily="34" charset="-122"/>
                <a:ea typeface="微软雅黑" panose="020B0503020204020204" pitchFamily="34" charset="-122"/>
              </a:rPr>
              <a:t>low</a:t>
            </a:r>
          </a:p>
          <a:p>
            <a:pPr marL="285750" indent="-285750" algn="l">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年收入在</a:t>
            </a:r>
            <a:r>
              <a:rPr lang="en-US" altLang="zh-CN" sz="1000" dirty="0">
                <a:latin typeface="微软雅黑" panose="020B0503020204020204" pitchFamily="34" charset="-122"/>
                <a:ea typeface="微软雅黑" panose="020B0503020204020204" pitchFamily="34" charset="-122"/>
              </a:rPr>
              <a:t>10w</a:t>
            </a:r>
            <a:r>
              <a:rPr lang="zh-CN" altLang="en-US" sz="1000" dirty="0">
                <a:latin typeface="微软雅黑" panose="020B0503020204020204" pitchFamily="34" charset="-122"/>
                <a:ea typeface="微软雅黑" panose="020B0503020204020204" pitchFamily="34" charset="-122"/>
              </a:rPr>
              <a:t>和</a:t>
            </a:r>
            <a:r>
              <a:rPr lang="en-US" altLang="zh-CN" sz="1000" dirty="0">
                <a:latin typeface="微软雅黑" panose="020B0503020204020204" pitchFamily="34" charset="-122"/>
                <a:ea typeface="微软雅黑" panose="020B0503020204020204" pitchFamily="34" charset="-122"/>
              </a:rPr>
              <a:t>20w</a:t>
            </a:r>
            <a:r>
              <a:rPr lang="zh-CN" altLang="en-US" sz="1000" dirty="0">
                <a:latin typeface="微软雅黑" panose="020B0503020204020204" pitchFamily="34" charset="-122"/>
                <a:ea typeface="微软雅黑" panose="020B0503020204020204" pitchFamily="34" charset="-122"/>
              </a:rPr>
              <a:t>美元之间：</a:t>
            </a:r>
            <a:r>
              <a:rPr lang="en-US" altLang="zh-CN" sz="1000" dirty="0">
                <a:latin typeface="微软雅黑" panose="020B0503020204020204" pitchFamily="34" charset="-122"/>
                <a:ea typeface="微软雅黑" panose="020B0503020204020204" pitchFamily="34" charset="-122"/>
              </a:rPr>
              <a:t>medium</a:t>
            </a:r>
          </a:p>
          <a:p>
            <a:pPr marL="285750" indent="-285750" algn="l">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年收入大于</a:t>
            </a:r>
            <a:r>
              <a:rPr lang="en-US" altLang="zh-CN" sz="1000" dirty="0">
                <a:latin typeface="微软雅黑" panose="020B0503020204020204" pitchFamily="34" charset="-122"/>
                <a:ea typeface="微软雅黑" panose="020B0503020204020204" pitchFamily="34" charset="-122"/>
              </a:rPr>
              <a:t>20w</a:t>
            </a:r>
            <a:r>
              <a:rPr lang="zh-CN" altLang="en-US" sz="1000" dirty="0">
                <a:latin typeface="微软雅黑" panose="020B0503020204020204" pitchFamily="34" charset="-122"/>
                <a:ea typeface="微软雅黑" panose="020B0503020204020204" pitchFamily="34" charset="-122"/>
              </a:rPr>
              <a:t>美元：</a:t>
            </a:r>
            <a:r>
              <a:rPr lang="en-US" altLang="zh-CN" sz="1000" dirty="0">
                <a:latin typeface="微软雅黑" panose="020B0503020204020204" pitchFamily="34" charset="-122"/>
                <a:ea typeface="微软雅黑" panose="020B0503020204020204" pitchFamily="34" charset="-122"/>
              </a:rPr>
              <a:t>high</a:t>
            </a:r>
          </a:p>
          <a:p>
            <a:endParaRPr lang="zh-CN" altLang="en-US" dirty="0"/>
          </a:p>
        </p:txBody>
      </p:sp>
      <p:pic>
        <p:nvPicPr>
          <p:cNvPr id="8194" name="Picture 2">
            <a:extLst>
              <a:ext uri="{FF2B5EF4-FFF2-40B4-BE49-F238E27FC236}">
                <a16:creationId xmlns:a16="http://schemas.microsoft.com/office/drawing/2014/main" id="{2EA01FBC-924D-486D-87F6-5240A424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7" y="1705372"/>
            <a:ext cx="6469183" cy="249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9000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5070287" y="3739184"/>
            <a:ext cx="2736304" cy="58387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从统计上来看，</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月分期的贷款不良率显著高于</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月分期的贷款。</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22</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409033" y="193204"/>
            <a:ext cx="222368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风 险 与 分 期 期 数</a:t>
            </a:r>
            <a:endParaRPr lang="en-US" altLang="zh-CN"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09641C4-8319-4681-9946-A150BD0D1827}"/>
              </a:ext>
            </a:extLst>
          </p:cNvPr>
          <p:cNvSpPr/>
          <p:nvPr/>
        </p:nvSpPr>
        <p:spPr>
          <a:xfrm>
            <a:off x="1337408" y="872889"/>
            <a:ext cx="6469183" cy="327397"/>
          </a:xfrm>
          <a:prstGeom prst="rect">
            <a:avLst/>
          </a:prstGeom>
        </p:spPr>
        <p:txBody>
          <a:bodyPr wrap="square">
            <a:spAutoFit/>
          </a:bodyPr>
          <a:lstStyle/>
          <a:p>
            <a:pPr indent="-457200">
              <a:lnSpc>
                <a:spcPts val="2000"/>
              </a:lnSpc>
            </a:pPr>
            <a:r>
              <a:rPr lang="en-US" altLang="zh-CN" sz="1400" dirty="0">
                <a:latin typeface="微软雅黑" panose="020B0503020204020204" pitchFamily="34" charset="-122"/>
                <a:ea typeface="微软雅黑" panose="020B0503020204020204" pitchFamily="34" charset="-122"/>
              </a:rPr>
              <a:t>LC</a:t>
            </a:r>
            <a:r>
              <a:rPr lang="zh-CN" altLang="en-US" sz="1400" dirty="0">
                <a:latin typeface="微软雅黑" panose="020B0503020204020204" pitchFamily="34" charset="-122"/>
                <a:ea typeface="微软雅黑" panose="020B0503020204020204" pitchFamily="34" charset="-122"/>
              </a:rPr>
              <a:t>的贷款分期数只有</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月和</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月分期两种，分析两种分期模式下贷款的不良率：</a:t>
            </a:r>
            <a:endParaRPr lang="en-US" altLang="zh-CN" sz="14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0E7533F-D3C9-4232-BBE7-A21BA1768107}"/>
              </a:ext>
            </a:extLst>
          </p:cNvPr>
          <p:cNvGraphicFramePr>
            <a:graphicFrameLocks noGrp="1"/>
          </p:cNvGraphicFramePr>
          <p:nvPr>
            <p:extLst>
              <p:ext uri="{D42A27DB-BD31-4B8C-83A1-F6EECF244321}">
                <p14:modId xmlns:p14="http://schemas.microsoft.com/office/powerpoint/2010/main" val="1386640463"/>
              </p:ext>
            </p:extLst>
          </p:nvPr>
        </p:nvGraphicFramePr>
        <p:xfrm>
          <a:off x="1337408" y="1417340"/>
          <a:ext cx="6367096" cy="939160"/>
        </p:xfrm>
        <a:graphic>
          <a:graphicData uri="http://schemas.openxmlformats.org/drawingml/2006/table">
            <a:tbl>
              <a:tblPr/>
              <a:tblGrid>
                <a:gridCol w="1224347">
                  <a:extLst>
                    <a:ext uri="{9D8B030D-6E8A-4147-A177-3AD203B41FA5}">
                      <a16:colId xmlns:a16="http://schemas.microsoft.com/office/drawing/2014/main" val="3667442229"/>
                    </a:ext>
                  </a:extLst>
                </a:gridCol>
                <a:gridCol w="999988">
                  <a:extLst>
                    <a:ext uri="{9D8B030D-6E8A-4147-A177-3AD203B41FA5}">
                      <a16:colId xmlns:a16="http://schemas.microsoft.com/office/drawing/2014/main" val="2313156144"/>
                    </a:ext>
                  </a:extLst>
                </a:gridCol>
                <a:gridCol w="1035690">
                  <a:extLst>
                    <a:ext uri="{9D8B030D-6E8A-4147-A177-3AD203B41FA5}">
                      <a16:colId xmlns:a16="http://schemas.microsoft.com/office/drawing/2014/main" val="2000112874"/>
                    </a:ext>
                  </a:extLst>
                </a:gridCol>
                <a:gridCol w="1115359">
                  <a:extLst>
                    <a:ext uri="{9D8B030D-6E8A-4147-A177-3AD203B41FA5}">
                      <a16:colId xmlns:a16="http://schemas.microsoft.com/office/drawing/2014/main" val="701631597"/>
                    </a:ext>
                  </a:extLst>
                </a:gridCol>
                <a:gridCol w="956022">
                  <a:extLst>
                    <a:ext uri="{9D8B030D-6E8A-4147-A177-3AD203B41FA5}">
                      <a16:colId xmlns:a16="http://schemas.microsoft.com/office/drawing/2014/main" val="3059882484"/>
                    </a:ext>
                  </a:extLst>
                </a:gridCol>
                <a:gridCol w="1035690">
                  <a:extLst>
                    <a:ext uri="{9D8B030D-6E8A-4147-A177-3AD203B41FA5}">
                      <a16:colId xmlns:a16="http://schemas.microsoft.com/office/drawing/2014/main" val="1246571965"/>
                    </a:ext>
                  </a:extLst>
                </a:gridCol>
              </a:tblGrid>
              <a:tr h="360040">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altLang="zh-CN"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term</a:t>
                      </a:r>
                      <a:endPar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Bad</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Cur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Good</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Late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bad_ratio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761761506"/>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36 months</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30447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408830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169364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12484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15.24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98842904"/>
                  </a:ext>
                </a:extLst>
              </a:tr>
              <a:tr h="254146">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60 months</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16781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201409</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40347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7717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29.37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45476215"/>
                  </a:ext>
                </a:extLst>
              </a:tr>
            </a:tbl>
          </a:graphicData>
        </a:graphic>
      </p:graphicFrame>
      <p:pic>
        <p:nvPicPr>
          <p:cNvPr id="9" name="图片 8">
            <a:extLst>
              <a:ext uri="{FF2B5EF4-FFF2-40B4-BE49-F238E27FC236}">
                <a16:creationId xmlns:a16="http://schemas.microsoft.com/office/drawing/2014/main" id="{7B4018D2-A35A-45A8-8D89-901597F56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664524"/>
            <a:ext cx="3566662" cy="2361030"/>
          </a:xfrm>
          <a:prstGeom prst="rect">
            <a:avLst/>
          </a:prstGeom>
        </p:spPr>
      </p:pic>
    </p:spTree>
    <p:extLst>
      <p:ext uri="{BB962C8B-B14F-4D97-AF65-F5344CB8AC3E}">
        <p14:creationId xmlns:p14="http://schemas.microsoft.com/office/powerpoint/2010/main" val="2895219973"/>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4297660"/>
            <a:ext cx="6613199" cy="738664"/>
          </a:xfrm>
          <a:prstGeom prst="rect">
            <a:avLst/>
          </a:prstGeom>
        </p:spPr>
        <p:txBody>
          <a:bodyPr wrap="square">
            <a:spAutoFit/>
          </a:bodyPr>
          <a:lstStyle/>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A-D</a:t>
            </a:r>
            <a:r>
              <a:rPr lang="zh-CN" altLang="en-US" sz="1400" dirty="0">
                <a:latin typeface="微软雅黑" panose="020B0503020204020204" pitchFamily="34" charset="-122"/>
                <a:ea typeface="微软雅黑" panose="020B0503020204020204" pitchFamily="34" charset="-122"/>
              </a:rPr>
              <a:t>评级较高的贷款中，分期</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的数量多于分期</a:t>
            </a:r>
            <a:r>
              <a:rPr lang="en-US" altLang="zh-CN" sz="1400" dirty="0">
                <a:latin typeface="微软雅黑" panose="020B0503020204020204" pitchFamily="34" charset="-122"/>
                <a:ea typeface="微软雅黑" panose="020B0503020204020204" pitchFamily="34" charset="-122"/>
              </a:rPr>
              <a:t>60</a:t>
            </a:r>
          </a:p>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E-G</a:t>
            </a:r>
            <a:r>
              <a:rPr lang="zh-CN" altLang="en-US" sz="1400" dirty="0">
                <a:latin typeface="微软雅黑" panose="020B0503020204020204" pitchFamily="34" charset="-122"/>
                <a:ea typeface="微软雅黑" panose="020B0503020204020204" pitchFamily="34" charset="-122"/>
              </a:rPr>
              <a:t>评级较低的贷款中，分期</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月的贷款比例很高</a:t>
            </a:r>
          </a:p>
          <a:p>
            <a:r>
              <a:rPr lang="zh-CN" altLang="en-US" sz="1400" dirty="0">
                <a:latin typeface="微软雅黑" panose="020B0503020204020204" pitchFamily="34" charset="-122"/>
                <a:ea typeface="微软雅黑" panose="020B0503020204020204" pitchFamily="34" charset="-122"/>
              </a:rPr>
              <a:t>即由于更多的高风险贷款选择了</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月分期，使得</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月分期贷款的总体不良率更高。</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23</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409033" y="193204"/>
            <a:ext cx="222368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风 险 与 分 期 期 数</a:t>
            </a:r>
            <a:endParaRPr lang="en-US" altLang="zh-CN" sz="1400" dirty="0">
              <a:latin typeface="微软雅黑" panose="020B0503020204020204" pitchFamily="34" charset="-122"/>
              <a:ea typeface="微软雅黑" panose="020B0503020204020204" pitchFamily="34" charset="-122"/>
            </a:endParaRPr>
          </a:p>
        </p:txBody>
      </p:sp>
      <p:pic>
        <p:nvPicPr>
          <p:cNvPr id="10242" name="Picture 2">
            <a:extLst>
              <a:ext uri="{FF2B5EF4-FFF2-40B4-BE49-F238E27FC236}">
                <a16:creationId xmlns:a16="http://schemas.microsoft.com/office/drawing/2014/main" id="{2FEFEC34-8885-4998-8BEB-E4E2F205C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8" y="841276"/>
            <a:ext cx="4544984" cy="309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72463"/>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4441676"/>
            <a:ext cx="6469183" cy="605294"/>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对比各等级贷款，在不同分期数下的不良率，注意到各等级的贷款，采用</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月分期的贷款总体比</a:t>
            </a:r>
            <a:r>
              <a:rPr lang="en-US" altLang="zh-CN" sz="1400" dirty="0">
                <a:latin typeface="微软雅黑" panose="020B0503020204020204" pitchFamily="34" charset="-122"/>
                <a:ea typeface="微软雅黑" panose="020B0503020204020204" pitchFamily="34" charset="-122"/>
              </a:rPr>
              <a:t>36</a:t>
            </a:r>
            <a:r>
              <a:rPr lang="zh-CN" altLang="en-US" sz="1400" dirty="0">
                <a:latin typeface="微软雅黑" panose="020B0503020204020204" pitchFamily="34" charset="-122"/>
                <a:ea typeface="微软雅黑" panose="020B0503020204020204" pitchFamily="34" charset="-122"/>
              </a:rPr>
              <a:t>月分期的不良率更高。</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24</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409033" y="193204"/>
            <a:ext cx="222368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风 险 与 分 期 期 数</a:t>
            </a:r>
            <a:endParaRPr lang="en-US" altLang="zh-CN" sz="1400" dirty="0">
              <a:latin typeface="微软雅黑" panose="020B0503020204020204" pitchFamily="34" charset="-122"/>
              <a:ea typeface="微软雅黑" panose="020B0503020204020204" pitchFamily="34" charset="-122"/>
            </a:endParaRPr>
          </a:p>
        </p:txBody>
      </p:sp>
      <p:pic>
        <p:nvPicPr>
          <p:cNvPr id="11266" name="Picture 2">
            <a:extLst>
              <a:ext uri="{FF2B5EF4-FFF2-40B4-BE49-F238E27FC236}">
                <a16:creationId xmlns:a16="http://schemas.microsoft.com/office/drawing/2014/main" id="{35534207-2952-42CE-8FB1-EC6C37391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7" y="783433"/>
            <a:ext cx="6469183" cy="344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66344"/>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3649588"/>
            <a:ext cx="6469183" cy="1569660"/>
          </a:xfrm>
          <a:prstGeom prst="rect">
            <a:avLst/>
          </a:prstGeom>
        </p:spPr>
        <p:txBody>
          <a:bodyPr wrap="square">
            <a:spAutoFit/>
          </a:bodyPr>
          <a:lstStyle/>
          <a:p>
            <a:r>
              <a:rPr lang="zh-CN" altLang="en-US" sz="1200" dirty="0"/>
              <a:t>贷款不良率最高的类别是教育（</a:t>
            </a:r>
            <a:r>
              <a:rPr lang="en-US" altLang="zh-CN" sz="1200" dirty="0"/>
              <a:t>20.8%</a:t>
            </a:r>
            <a:r>
              <a:rPr lang="zh-CN" altLang="en-US" sz="1200" dirty="0"/>
              <a:t>）和小生意（</a:t>
            </a:r>
            <a:r>
              <a:rPr lang="en-US" altLang="zh-CN" sz="1200" dirty="0"/>
              <a:t>17.16%</a:t>
            </a:r>
            <a:r>
              <a:rPr lang="zh-CN" altLang="en-US" sz="1200" dirty="0"/>
              <a:t>）</a:t>
            </a:r>
          </a:p>
          <a:p>
            <a:r>
              <a:rPr lang="zh-CN" altLang="en-US" sz="1200" dirty="0"/>
              <a:t>集合债务、信用卡是贷款量最大的业务，不良率相对较低，即主营业务风险可控性强</a:t>
            </a:r>
            <a:endParaRPr lang="en-US" altLang="zh-CN" sz="1200" dirty="0"/>
          </a:p>
          <a:p>
            <a:pPr marL="171450" indent="-171450">
              <a:buFont typeface="Wingdings" panose="05000000000000000000" pitchFamily="2" charset="2"/>
              <a:buChar char="u"/>
            </a:pPr>
            <a:endParaRPr lang="zh-CN" altLang="en-US" sz="1200" dirty="0"/>
          </a:p>
          <a:p>
            <a:r>
              <a:rPr lang="zh-CN" altLang="en-US" sz="1200" dirty="0"/>
              <a:t>为何用于教育培训的贷款不良率是最高的呢？教育类贷款总共</a:t>
            </a:r>
            <a:r>
              <a:rPr lang="en-US" altLang="zh-CN" sz="1200" dirty="0"/>
              <a:t>423</a:t>
            </a:r>
            <a:r>
              <a:rPr lang="zh-CN" altLang="en-US" sz="1200" dirty="0"/>
              <a:t>笔，其中</a:t>
            </a:r>
            <a:r>
              <a:rPr lang="en-US" altLang="zh-CN" sz="1200" dirty="0"/>
              <a:t>88</a:t>
            </a:r>
            <a:r>
              <a:rPr lang="zh-CN" altLang="en-US" sz="1200" dirty="0"/>
              <a:t>笔不良，发放年份集中在</a:t>
            </a:r>
            <a:r>
              <a:rPr lang="en-US" altLang="zh-CN" sz="1200" dirty="0"/>
              <a:t>2007-2010</a:t>
            </a:r>
            <a:r>
              <a:rPr lang="zh-CN" altLang="en-US" sz="1200" dirty="0"/>
              <a:t>年，</a:t>
            </a:r>
            <a:r>
              <a:rPr lang="en-US" altLang="zh-CN" sz="1200" dirty="0"/>
              <a:t>2010</a:t>
            </a:r>
            <a:r>
              <a:rPr lang="zh-CN" altLang="en-US" sz="1200" dirty="0"/>
              <a:t>年之后几乎没有再发放教育类贷款。可能的原因分析：</a:t>
            </a:r>
          </a:p>
          <a:p>
            <a:pPr marL="628650" lvl="1" indent="-171450">
              <a:buFont typeface="Wingdings" panose="05000000000000000000" pitchFamily="2" charset="2"/>
              <a:buChar char="u"/>
            </a:pPr>
            <a:r>
              <a:rPr lang="en-US" altLang="zh-CN" sz="1200" dirty="0"/>
              <a:t>2007-2010</a:t>
            </a:r>
            <a:r>
              <a:rPr lang="zh-CN" altLang="en-US" sz="1200" dirty="0"/>
              <a:t>年是金融危机之后就业形势总体较差的时期，在这一阶段贷款用于教育，很可能投入的资金难以取得回报</a:t>
            </a:r>
          </a:p>
          <a:p>
            <a:pPr marL="628650" lvl="1" indent="-171450">
              <a:buFont typeface="Wingdings" panose="05000000000000000000" pitchFamily="2" charset="2"/>
              <a:buChar char="u"/>
            </a:pPr>
            <a:r>
              <a:rPr lang="zh-CN" altLang="en-US" sz="1200" dirty="0"/>
              <a:t>可能由于教育类贷款总体风险太高，</a:t>
            </a:r>
            <a:r>
              <a:rPr lang="en-US" altLang="zh-CN" sz="1200" dirty="0"/>
              <a:t>LC</a:t>
            </a:r>
            <a:r>
              <a:rPr lang="zh-CN" altLang="en-US" sz="1200" dirty="0"/>
              <a:t>在</a:t>
            </a:r>
            <a:r>
              <a:rPr lang="en-US" altLang="zh-CN" sz="1200" dirty="0"/>
              <a:t>2010</a:t>
            </a:r>
            <a:r>
              <a:rPr lang="zh-CN" altLang="en-US" sz="1200" dirty="0"/>
              <a:t>年之后，基本停止了教育类贷款的发放</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25</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409033" y="193204"/>
            <a:ext cx="222368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贷 款 用 途 与 使 用 目 的</a:t>
            </a:r>
            <a:endParaRPr lang="en-US" altLang="zh-CN"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54A2593-B3A9-4A73-97F8-3146EF5B67B2}"/>
              </a:ext>
            </a:extLst>
          </p:cNvPr>
          <p:cNvSpPr/>
          <p:nvPr/>
        </p:nvSpPr>
        <p:spPr>
          <a:xfrm>
            <a:off x="1343177" y="825827"/>
            <a:ext cx="6469183"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最常见的用途是集合债务贷款，或者偿还高利息的信用卡贷款。</a:t>
            </a:r>
          </a:p>
          <a:p>
            <a:r>
              <a:rPr lang="zh-CN" altLang="en-US" sz="1400" dirty="0">
                <a:latin typeface="微软雅黑" panose="020B0503020204020204" pitchFamily="34" charset="-122"/>
                <a:ea typeface="微软雅黑" panose="020B0503020204020204" pitchFamily="34" charset="-122"/>
              </a:rPr>
              <a:t>其余的用途有： 房屋装修、婚礼、汽车、小生意、教育培训。</a:t>
            </a:r>
          </a:p>
          <a:p>
            <a:r>
              <a:rPr lang="zh-CN" altLang="en-US" sz="1400" dirty="0">
                <a:latin typeface="微软雅黑" panose="020B0503020204020204" pitchFamily="34" charset="-122"/>
                <a:ea typeface="微软雅黑" panose="020B0503020204020204" pitchFamily="34" charset="-122"/>
              </a:rPr>
              <a:t>不同目的贷款的不良率如：</a:t>
            </a:r>
          </a:p>
        </p:txBody>
      </p:sp>
      <p:pic>
        <p:nvPicPr>
          <p:cNvPr id="12290" name="Picture 2">
            <a:extLst>
              <a:ext uri="{FF2B5EF4-FFF2-40B4-BE49-F238E27FC236}">
                <a16:creationId xmlns:a16="http://schemas.microsoft.com/office/drawing/2014/main" id="{FB1E3F3F-DFDF-4730-B52B-11EC0E6E7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177" y="1559855"/>
            <a:ext cx="6361327" cy="201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20420"/>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贷款违约分析</a:t>
            </a:r>
          </a:p>
        </p:txBody>
      </p:sp>
      <p:sp>
        <p:nvSpPr>
          <p:cNvPr id="106" name="矩形 105"/>
          <p:cNvSpPr/>
          <p:nvPr/>
        </p:nvSpPr>
        <p:spPr>
          <a:xfrm>
            <a:off x="1343177" y="3649588"/>
            <a:ext cx="6469183" cy="138499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对其他因素的分析没有发现与贷款不良率有较强的相关性。</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贷款额度</a:t>
            </a: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贷款人住址地域 此处的地域分类为美国各州的东南、东北等大区域</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可以看出，贷款额度、贷款人地域等因素对贷款不良率几乎没有影响。</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26</a:t>
            </a:fld>
            <a:endParaRPr lang="zh-CN" altLang="en-US"/>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其 他 因 素 分 析</a:t>
            </a:r>
            <a:endParaRPr lang="en-US" altLang="zh-CN" sz="1400" dirty="0">
              <a:latin typeface="微软雅黑" panose="020B0503020204020204" pitchFamily="34" charset="-122"/>
              <a:ea typeface="微软雅黑" panose="020B0503020204020204" pitchFamily="34" charset="-122"/>
            </a:endParaRPr>
          </a:p>
        </p:txBody>
      </p:sp>
      <p:pic>
        <p:nvPicPr>
          <p:cNvPr id="13314" name="Picture 2">
            <a:extLst>
              <a:ext uri="{FF2B5EF4-FFF2-40B4-BE49-F238E27FC236}">
                <a16:creationId xmlns:a16="http://schemas.microsoft.com/office/drawing/2014/main" id="{6789604B-F5EF-4229-B474-E4A41AAB3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124566"/>
            <a:ext cx="3227657" cy="223699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6D7BF19-8681-4245-82A7-62E63F991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407" y="1108587"/>
            <a:ext cx="3491303" cy="225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86326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3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latin typeface="华文楷体" panose="02010600040101010101" pitchFamily="2" charset="-122"/>
              <a:ea typeface="华文楷体" panose="02010600040101010101" pitchFamily="2" charset="-122"/>
            </a:endParaRPr>
          </a:p>
        </p:txBody>
      </p:sp>
      <p:sp>
        <p:nvSpPr>
          <p:cNvPr id="17" name="矩形 16"/>
          <p:cNvSpPr/>
          <p:nvPr/>
        </p:nvSpPr>
        <p:spPr>
          <a:xfrm>
            <a:off x="2771800" y="2449029"/>
            <a:ext cx="5904656" cy="769441"/>
          </a:xfrm>
          <a:prstGeom prst="rect">
            <a:avLst/>
          </a:prstGeom>
        </p:spPr>
        <p:txBody>
          <a:bodyPr wrap="square">
            <a:spAutoFit/>
          </a:bodyPr>
          <a:lstStyle/>
          <a:p>
            <a:pPr algn="ctr" defTabSz="1028700" fontAlgn="base">
              <a:spcBef>
                <a:spcPct val="0"/>
              </a:spcBef>
              <a:spcAft>
                <a:spcPct val="0"/>
              </a:spcAft>
            </a:pPr>
            <a:r>
              <a:rPr lang="zh-CN" altLang="en-US" sz="4400" b="1" dirty="0">
                <a:solidFill>
                  <a:schemeClr val="bg1"/>
                </a:solidFill>
                <a:latin typeface="微软雅黑" panose="020B0503020204020204" pitchFamily="34" charset="-122"/>
                <a:ea typeface="微软雅黑" panose="020B0503020204020204" pitchFamily="34" charset="-122"/>
              </a:rPr>
              <a:t>各类贷款收益比</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第三部分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27</a:t>
            </a:fld>
            <a:endParaRPr lang="zh-CN" altLang="en-US"/>
          </a:p>
        </p:txBody>
      </p:sp>
      <p:cxnSp>
        <p:nvCxnSpPr>
          <p:cNvPr id="29" name="直接连接符 28"/>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extLst>
      <p:ext uri="{BB962C8B-B14F-4D97-AF65-F5344CB8AC3E}">
        <p14:creationId xmlns:p14="http://schemas.microsoft.com/office/powerpoint/2010/main" val="357098115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58"/>
                                        </p:tgtEl>
                                      </p:cBhvr>
                                    </p:animEffect>
                                    <p:set>
                                      <p:cBhvr>
                                        <p:cTn id="21"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各类贷款收益比</a:t>
            </a:r>
          </a:p>
        </p:txBody>
      </p:sp>
      <p:sp>
        <p:nvSpPr>
          <p:cNvPr id="106" name="矩形 105"/>
          <p:cNvSpPr/>
          <p:nvPr/>
        </p:nvSpPr>
        <p:spPr>
          <a:xfrm>
            <a:off x="4306139" y="3674585"/>
            <a:ext cx="3600400" cy="583878"/>
          </a:xfrm>
          <a:prstGeom prst="rect">
            <a:avLst/>
          </a:prstGeom>
        </p:spPr>
        <p:txBody>
          <a:bodyPr wrap="square">
            <a:spAutoFit/>
          </a:bodyPr>
          <a:lstStyle/>
          <a:p>
            <a:pPr indent="-457200">
              <a:lnSpc>
                <a:spcPts val="2000"/>
              </a:lnSpc>
            </a:pPr>
            <a:r>
              <a:rPr lang="en-US" altLang="zh-CN" sz="1400" dirty="0">
                <a:latin typeface="微软雅黑" panose="020B0503020204020204" pitchFamily="34" charset="-122"/>
                <a:ea typeface="微软雅黑" panose="020B0503020204020204" pitchFamily="34" charset="-122"/>
              </a:rPr>
              <a:t>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等级的贷款风险大，且最终的收益率低，建议减少或停止发放</a:t>
            </a:r>
            <a:r>
              <a:rPr lang="en-US" altLang="zh-CN" sz="1400" dirty="0">
                <a:latin typeface="微软雅黑" panose="020B0503020204020204" pitchFamily="34" charset="-122"/>
                <a:ea typeface="微软雅黑" panose="020B0503020204020204" pitchFamily="34" charset="-122"/>
              </a:rPr>
              <a:t>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等级的贷款。</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28</a:t>
            </a:fld>
            <a:endParaRPr lang="zh-CN" altLang="en-US"/>
          </a:p>
        </p:txBody>
      </p:sp>
      <p:cxnSp>
        <p:nvCxnSpPr>
          <p:cNvPr id="84" name="直接连接符 83"/>
          <p:cNvCxnSpPr>
            <a:cxnSpLocks/>
          </p:cNvCxnSpPr>
          <p:nvPr/>
        </p:nvCxnSpPr>
        <p:spPr>
          <a:xfrm>
            <a:off x="3707904" y="486338"/>
            <a:ext cx="39966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不 同 信 用 等 级</a:t>
            </a:r>
            <a:endParaRPr lang="en-US" altLang="zh-CN" sz="14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E832320A-D228-4F5D-B55C-50A762E7AFA3}"/>
              </a:ext>
            </a:extLst>
          </p:cNvPr>
          <p:cNvGraphicFramePr>
            <a:graphicFrameLocks noGrp="1"/>
          </p:cNvGraphicFramePr>
          <p:nvPr>
            <p:extLst>
              <p:ext uri="{D42A27DB-BD31-4B8C-83A1-F6EECF244321}">
                <p14:modId xmlns:p14="http://schemas.microsoft.com/office/powerpoint/2010/main" val="1151867160"/>
              </p:ext>
            </p:extLst>
          </p:nvPr>
        </p:nvGraphicFramePr>
        <p:xfrm>
          <a:off x="1343177" y="913285"/>
          <a:ext cx="6541191" cy="2279269"/>
        </p:xfrm>
        <a:graphic>
          <a:graphicData uri="http://schemas.openxmlformats.org/drawingml/2006/table">
            <a:tbl>
              <a:tblPr/>
              <a:tblGrid>
                <a:gridCol w="780551">
                  <a:extLst>
                    <a:ext uri="{9D8B030D-6E8A-4147-A177-3AD203B41FA5}">
                      <a16:colId xmlns:a16="http://schemas.microsoft.com/office/drawing/2014/main" val="2449455665"/>
                    </a:ext>
                  </a:extLst>
                </a:gridCol>
                <a:gridCol w="1296144">
                  <a:extLst>
                    <a:ext uri="{9D8B030D-6E8A-4147-A177-3AD203B41FA5}">
                      <a16:colId xmlns:a16="http://schemas.microsoft.com/office/drawing/2014/main" val="17257611"/>
                    </a:ext>
                  </a:extLst>
                </a:gridCol>
                <a:gridCol w="1296144">
                  <a:extLst>
                    <a:ext uri="{9D8B030D-6E8A-4147-A177-3AD203B41FA5}">
                      <a16:colId xmlns:a16="http://schemas.microsoft.com/office/drawing/2014/main" val="1556427083"/>
                    </a:ext>
                  </a:extLst>
                </a:gridCol>
                <a:gridCol w="1296144">
                  <a:extLst>
                    <a:ext uri="{9D8B030D-6E8A-4147-A177-3AD203B41FA5}">
                      <a16:colId xmlns:a16="http://schemas.microsoft.com/office/drawing/2014/main" val="3393252115"/>
                    </a:ext>
                  </a:extLst>
                </a:gridCol>
                <a:gridCol w="936104">
                  <a:extLst>
                    <a:ext uri="{9D8B030D-6E8A-4147-A177-3AD203B41FA5}">
                      <a16:colId xmlns:a16="http://schemas.microsoft.com/office/drawing/2014/main" val="737259462"/>
                    </a:ext>
                  </a:extLst>
                </a:gridCol>
                <a:gridCol w="936104">
                  <a:extLst>
                    <a:ext uri="{9D8B030D-6E8A-4147-A177-3AD203B41FA5}">
                      <a16:colId xmlns:a16="http://schemas.microsoft.com/office/drawing/2014/main" val="1319518907"/>
                    </a:ext>
                  </a:extLst>
                </a:gridCol>
              </a:tblGrid>
              <a:tr h="207281">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altLang="zh-CN"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rPr>
                        <a:t>grade</a:t>
                      </a:r>
                      <a:endPar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total_pymnt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total_rec_prncp</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loan_amount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ratio_pymnt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ratio_prncp</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2900816829"/>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A</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2.19e+08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1.98e+08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2.07e+08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731451682"/>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B</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3.60e+08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3.03e+08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3.32e+08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104569832"/>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C</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2.45e+08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1.97e+08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2.26e+08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79932254"/>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D</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1.79e+08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1.36e+08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dirty="0">
                          <a:solidFill>
                            <a:schemeClr val="tx1"/>
                          </a:solidFill>
                          <a:effectLst/>
                          <a:latin typeface="+mn-lt"/>
                          <a:ea typeface="+mn-ea"/>
                          <a:cs typeface="+mn-cs"/>
                        </a:rPr>
                        <a:t>1.65e+08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0.83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8650144"/>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E</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1.04e+08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7.31e+07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9.84e+07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1.06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0.74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902884488"/>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F</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4.57e+07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3.01e+07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4.43e+07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0.68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78018032"/>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G</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1.39e+07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9.03e+06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1.33e+07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0.68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08187906"/>
                  </a:ext>
                </a:extLst>
              </a:tr>
            </a:tbl>
          </a:graphicData>
        </a:graphic>
      </p:graphicFrame>
      <p:pic>
        <p:nvPicPr>
          <p:cNvPr id="14338" name="Picture 2">
            <a:extLst>
              <a:ext uri="{FF2B5EF4-FFF2-40B4-BE49-F238E27FC236}">
                <a16:creationId xmlns:a16="http://schemas.microsoft.com/office/drawing/2014/main" id="{59D1CC8F-5003-47DE-A613-8571D2C31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3361557"/>
            <a:ext cx="2615273" cy="186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12041"/>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各类贷款收益比</a:t>
            </a:r>
          </a:p>
        </p:txBody>
      </p:sp>
      <p:sp>
        <p:nvSpPr>
          <p:cNvPr id="106" name="矩形 105"/>
          <p:cNvSpPr/>
          <p:nvPr/>
        </p:nvSpPr>
        <p:spPr>
          <a:xfrm>
            <a:off x="5148064" y="2857500"/>
            <a:ext cx="2736304" cy="58387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低收入人群的收益率较低，建议主动吸引更多高收入用户</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29</a:t>
            </a:fld>
            <a:endParaRPr lang="zh-CN" altLang="en-US"/>
          </a:p>
        </p:txBody>
      </p:sp>
      <p:cxnSp>
        <p:nvCxnSpPr>
          <p:cNvPr id="84" name="直接连接符 83"/>
          <p:cNvCxnSpPr>
            <a:cxnSpLocks/>
          </p:cNvCxnSpPr>
          <p:nvPr/>
        </p:nvCxnSpPr>
        <p:spPr>
          <a:xfrm>
            <a:off x="3707904" y="486338"/>
            <a:ext cx="39966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不 同 收 入 群 体</a:t>
            </a:r>
            <a:endParaRPr lang="en-US" altLang="zh-CN" sz="1400"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6BF80D85-885D-480C-AC93-5F9C8B2CAFB8}"/>
              </a:ext>
            </a:extLst>
          </p:cNvPr>
          <p:cNvGraphicFramePr>
            <a:graphicFrameLocks noGrp="1"/>
          </p:cNvGraphicFramePr>
          <p:nvPr>
            <p:extLst>
              <p:ext uri="{D42A27DB-BD31-4B8C-83A1-F6EECF244321}">
                <p14:modId xmlns:p14="http://schemas.microsoft.com/office/powerpoint/2010/main" val="2733258069"/>
              </p:ext>
            </p:extLst>
          </p:nvPr>
        </p:nvGraphicFramePr>
        <p:xfrm>
          <a:off x="1343177" y="855315"/>
          <a:ext cx="6541191" cy="1121029"/>
        </p:xfrm>
        <a:graphic>
          <a:graphicData uri="http://schemas.openxmlformats.org/drawingml/2006/table">
            <a:tbl>
              <a:tblPr/>
              <a:tblGrid>
                <a:gridCol w="1212599">
                  <a:extLst>
                    <a:ext uri="{9D8B030D-6E8A-4147-A177-3AD203B41FA5}">
                      <a16:colId xmlns:a16="http://schemas.microsoft.com/office/drawing/2014/main" val="4173682894"/>
                    </a:ext>
                  </a:extLst>
                </a:gridCol>
                <a:gridCol w="1512168">
                  <a:extLst>
                    <a:ext uri="{9D8B030D-6E8A-4147-A177-3AD203B41FA5}">
                      <a16:colId xmlns:a16="http://schemas.microsoft.com/office/drawing/2014/main" val="74202918"/>
                    </a:ext>
                  </a:extLst>
                </a:gridCol>
                <a:gridCol w="1080120">
                  <a:extLst>
                    <a:ext uri="{9D8B030D-6E8A-4147-A177-3AD203B41FA5}">
                      <a16:colId xmlns:a16="http://schemas.microsoft.com/office/drawing/2014/main" val="257555106"/>
                    </a:ext>
                  </a:extLst>
                </a:gridCol>
                <a:gridCol w="936104">
                  <a:extLst>
                    <a:ext uri="{9D8B030D-6E8A-4147-A177-3AD203B41FA5}">
                      <a16:colId xmlns:a16="http://schemas.microsoft.com/office/drawing/2014/main" val="352557061"/>
                    </a:ext>
                  </a:extLst>
                </a:gridCol>
                <a:gridCol w="936104">
                  <a:extLst>
                    <a:ext uri="{9D8B030D-6E8A-4147-A177-3AD203B41FA5}">
                      <a16:colId xmlns:a16="http://schemas.microsoft.com/office/drawing/2014/main" val="1051599571"/>
                    </a:ext>
                  </a:extLst>
                </a:gridCol>
                <a:gridCol w="864096">
                  <a:extLst>
                    <a:ext uri="{9D8B030D-6E8A-4147-A177-3AD203B41FA5}">
                      <a16:colId xmlns:a16="http://schemas.microsoft.com/office/drawing/2014/main" val="3202786712"/>
                    </a:ext>
                  </a:extLst>
                </a:gridCol>
              </a:tblGrid>
              <a:tr h="207281">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altLang="zh-CN"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income_category</a:t>
                      </a:r>
                      <a:endParaRPr kumimoji="0" lang="zh-CN" alt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marL="48986" marR="48986" marT="24493" marB="2449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total_pymnt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total_rec_prncp</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loan_amount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ratio_pymnt</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pPr>
                      <a:r>
                        <a:rPr kumimoji="0" lang="en-US" sz="900" b="1" i="0" u="none" strike="noStrike" kern="1200" cap="none" normalizeH="0" baseline="0" dirty="0" err="1">
                          <a:ln>
                            <a:noFill/>
                          </a:ln>
                          <a:solidFill>
                            <a:srgbClr val="FFFFFF"/>
                          </a:solidFill>
                          <a:effectLst/>
                          <a:latin typeface="微软雅黑" panose="020B0503020204020204" pitchFamily="34" charset="-122"/>
                          <a:ea typeface="微软雅黑" panose="020B0503020204020204" pitchFamily="34" charset="-122"/>
                          <a:cs typeface="+mn-cs"/>
                        </a:rPr>
                        <a:t>ratio_prncp</a:t>
                      </a:r>
                      <a:endParaRPr kumimoji="0" lang="en-US" sz="900" b="1" i="0" u="none" strike="noStrike" kern="1200" cap="none" normalizeH="0" baseline="0" dirty="0">
                        <a:ln>
                          <a:noFill/>
                        </a:ln>
                        <a:solidFill>
                          <a:srgbClr val="FFFFFF"/>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544780427"/>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High</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3.04e+07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2.47e+07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2.72e+07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1.12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0.91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239766904"/>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Low</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9.17e+08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7.45e+08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8.61e+08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1.06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0.86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653228924"/>
                  </a:ext>
                </a:extLst>
              </a:tr>
              <a:tr h="237847">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Medium</a:t>
                      </a:r>
                    </a:p>
                  </a:txBody>
                  <a:tcPr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2.19e+08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1.78e+08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sz="1000" kern="1200">
                          <a:solidFill>
                            <a:schemeClr val="tx1"/>
                          </a:solidFill>
                          <a:effectLst/>
                          <a:latin typeface="+mn-lt"/>
                          <a:ea typeface="+mn-ea"/>
                          <a:cs typeface="+mn-cs"/>
                        </a:rPr>
                        <a:t>1.99e+08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a:solidFill>
                            <a:schemeClr val="tx1"/>
                          </a:solidFill>
                          <a:effectLst/>
                          <a:latin typeface="+mn-lt"/>
                          <a:ea typeface="+mn-ea"/>
                          <a:cs typeface="+mn-cs"/>
                        </a:rPr>
                        <a:t>1.10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30000"/>
                        </a:lnSpc>
                        <a:spcBef>
                          <a:spcPct val="0"/>
                        </a:spcBef>
                        <a:spcAft>
                          <a:spcPct val="0"/>
                        </a:spcAft>
                        <a:buClrTx/>
                        <a:buSzTx/>
                        <a:buFontTx/>
                        <a:buNone/>
                      </a:pPr>
                      <a:r>
                        <a:rPr lang="en-US" altLang="zh-CN" sz="1000" kern="1200" dirty="0">
                          <a:solidFill>
                            <a:schemeClr val="tx1"/>
                          </a:solidFill>
                          <a:effectLst/>
                          <a:latin typeface="+mn-lt"/>
                          <a:ea typeface="+mn-ea"/>
                          <a:cs typeface="+mn-cs"/>
                        </a:rPr>
                        <a:t>0.89</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224056601"/>
                  </a:ext>
                </a:extLst>
              </a:tr>
            </a:tbl>
          </a:graphicData>
        </a:graphic>
      </p:graphicFrame>
      <p:pic>
        <p:nvPicPr>
          <p:cNvPr id="15364" name="Picture 4">
            <a:extLst>
              <a:ext uri="{FF2B5EF4-FFF2-40B4-BE49-F238E27FC236}">
                <a16:creationId xmlns:a16="http://schemas.microsoft.com/office/drawing/2014/main" id="{08CEAE5A-D923-48F4-8232-DC2475652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681" y="2293626"/>
            <a:ext cx="376237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36027"/>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61492"/>
            <a:ext cx="3024336"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数据分析总览</a:t>
            </a:r>
          </a:p>
        </p:txBody>
      </p:sp>
      <p:cxnSp>
        <p:nvCxnSpPr>
          <p:cNvPr id="30" name="直接连接符 29"/>
          <p:cNvCxnSpPr>
            <a:cxnSpLocks/>
            <a:stCxn id="4" idx="3"/>
          </p:cNvCxnSpPr>
          <p:nvPr/>
        </p:nvCxnSpPr>
        <p:spPr>
          <a:xfrm>
            <a:off x="3275856" y="484658"/>
            <a:ext cx="4427800"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45" name="灯片编号占位符 44"/>
          <p:cNvSpPr>
            <a:spLocks noGrp="1"/>
          </p:cNvSpPr>
          <p:nvPr>
            <p:ph type="sldNum" sz="quarter" idx="12"/>
          </p:nvPr>
        </p:nvSpPr>
        <p:spPr>
          <a:xfrm>
            <a:off x="6553200" y="5289533"/>
            <a:ext cx="2133600" cy="304271"/>
          </a:xfrm>
        </p:spPr>
        <p:txBody>
          <a:bodyPr/>
          <a:lstStyle/>
          <a:p>
            <a:fld id="{7A2A8BC0-0B57-4FB9-9550-1F6C2F1EF75C}" type="slidenum">
              <a:rPr lang="zh-CN" altLang="en-US" smtClean="0"/>
              <a:t>3</a:t>
            </a:fld>
            <a:endParaRPr lang="zh-CN" altLang="en-US"/>
          </a:p>
        </p:txBody>
      </p:sp>
      <p:sp>
        <p:nvSpPr>
          <p:cNvPr id="46" name="文本框 45"/>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pic>
        <p:nvPicPr>
          <p:cNvPr id="8" name="图片 7">
            <a:extLst>
              <a:ext uri="{FF2B5EF4-FFF2-40B4-BE49-F238E27FC236}">
                <a16:creationId xmlns:a16="http://schemas.microsoft.com/office/drawing/2014/main" id="{D2375F99-2D8B-46F8-B413-CB28DB382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36" y="897230"/>
            <a:ext cx="6480720" cy="4592083"/>
          </a:xfrm>
          <a:prstGeom prst="rect">
            <a:avLst/>
          </a:prstGeom>
        </p:spPr>
      </p:pic>
      <p:sp>
        <p:nvSpPr>
          <p:cNvPr id="9" name="文本框 8">
            <a:extLst>
              <a:ext uri="{FF2B5EF4-FFF2-40B4-BE49-F238E27FC236}">
                <a16:creationId xmlns:a16="http://schemas.microsoft.com/office/drawing/2014/main" id="{4879B115-C0A8-44CF-A7E6-EB72D2308208}"/>
              </a:ext>
            </a:extLst>
          </p:cNvPr>
          <p:cNvSpPr txBox="1"/>
          <p:nvPr/>
        </p:nvSpPr>
        <p:spPr>
          <a:xfrm>
            <a:off x="5940152" y="2716428"/>
            <a:ext cx="2664296" cy="1200329"/>
          </a:xfrm>
          <a:prstGeom prst="rect">
            <a:avLst/>
          </a:prstGeom>
          <a:noFill/>
        </p:spPr>
        <p:txBody>
          <a:bodyPr wrap="square" rtlCol="0">
            <a:spAutoFit/>
          </a:bodyPr>
          <a:lstStyle/>
          <a:p>
            <a:r>
              <a:rPr lang="zh-CN" altLang="en-US" dirty="0"/>
              <a:t>源代码链接：</a:t>
            </a:r>
            <a:r>
              <a:rPr lang="en-US" altLang="zh-CN" dirty="0">
                <a:hlinkClick r:id="rId4"/>
              </a:rPr>
              <a:t>https://github.com/hippomenes157/LC-Loan-data-analysis</a:t>
            </a:r>
            <a:endParaRPr lang="zh-CN" altLang="en-US" dirty="0"/>
          </a:p>
        </p:txBody>
      </p:sp>
    </p:spTree>
    <p:extLst>
      <p:ext uri="{BB962C8B-B14F-4D97-AF65-F5344CB8AC3E}">
        <p14:creationId xmlns:p14="http://schemas.microsoft.com/office/powerpoint/2010/main" val="31408190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3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latin typeface="华文楷体" panose="02010600040101010101" pitchFamily="2" charset="-122"/>
              <a:ea typeface="华文楷体" panose="02010600040101010101" pitchFamily="2" charset="-122"/>
            </a:endParaRPr>
          </a:p>
        </p:txBody>
      </p:sp>
      <p:sp>
        <p:nvSpPr>
          <p:cNvPr id="17" name="矩形 16"/>
          <p:cNvSpPr/>
          <p:nvPr/>
        </p:nvSpPr>
        <p:spPr>
          <a:xfrm>
            <a:off x="2771800" y="2449029"/>
            <a:ext cx="5904656" cy="769441"/>
          </a:xfrm>
          <a:prstGeom prst="rect">
            <a:avLst/>
          </a:prstGeom>
        </p:spPr>
        <p:txBody>
          <a:bodyPr wrap="square">
            <a:spAutoFit/>
          </a:bodyPr>
          <a:lstStyle/>
          <a:p>
            <a:pPr algn="ctr" defTabSz="1028700" fontAlgn="base">
              <a:spcBef>
                <a:spcPct val="0"/>
              </a:spcBef>
              <a:spcAft>
                <a:spcPct val="0"/>
              </a:spcAft>
            </a:pPr>
            <a:r>
              <a:rPr lang="zh-CN" altLang="en-US" sz="4400" b="1" dirty="0">
                <a:solidFill>
                  <a:schemeClr val="bg1"/>
                </a:solidFill>
                <a:latin typeface="微软雅黑" panose="020B0503020204020204" pitchFamily="34" charset="-122"/>
                <a:ea typeface="微软雅黑" panose="020B0503020204020204" pitchFamily="34" charset="-122"/>
              </a:rPr>
              <a:t>观点及建议</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第四部分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30</a:t>
            </a:fld>
            <a:endParaRPr lang="zh-CN" altLang="en-US"/>
          </a:p>
        </p:txBody>
      </p:sp>
      <p:cxnSp>
        <p:nvCxnSpPr>
          <p:cNvPr id="29" name="直接连接符 28"/>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extLst>
      <p:ext uri="{BB962C8B-B14F-4D97-AF65-F5344CB8AC3E}">
        <p14:creationId xmlns:p14="http://schemas.microsoft.com/office/powerpoint/2010/main" val="82823397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58"/>
                                        </p:tgtEl>
                                      </p:cBhvr>
                                    </p:animEffect>
                                    <p:set>
                                      <p:cBhvr>
                                        <p:cTn id="21"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51519" y="161492"/>
            <a:ext cx="2597183"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观点与建议</a:t>
            </a:r>
          </a:p>
        </p:txBody>
      </p:sp>
      <p:sp>
        <p:nvSpPr>
          <p:cNvPr id="21" name="TextBox 20"/>
          <p:cNvSpPr txBox="1"/>
          <p:nvPr/>
        </p:nvSpPr>
        <p:spPr>
          <a:xfrm>
            <a:off x="2195736" y="1094272"/>
            <a:ext cx="4752528" cy="539452"/>
          </a:xfrm>
          <a:prstGeom prst="rect">
            <a:avLst/>
          </a:prstGeom>
          <a:solidFill>
            <a:srgbClr val="A10A13"/>
          </a:solidFill>
          <a:ln w="88900" cmpd="thinThick">
            <a:solidFill>
              <a:srgbClr val="A10A13"/>
            </a:solidFill>
          </a:ln>
        </p:spPr>
        <p:txBody>
          <a:bodyPr wrap="square"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关键结论</a:t>
            </a:r>
          </a:p>
        </p:txBody>
      </p:sp>
      <p:sp>
        <p:nvSpPr>
          <p:cNvPr id="22" name="矩形 21"/>
          <p:cNvSpPr/>
          <p:nvPr/>
        </p:nvSpPr>
        <p:spPr>
          <a:xfrm>
            <a:off x="3131840" y="1921756"/>
            <a:ext cx="5688632" cy="3293209"/>
          </a:xfrm>
          <a:prstGeom prst="rect">
            <a:avLst/>
          </a:prstGeom>
        </p:spPr>
        <p:txBody>
          <a:bodyPr wrap="square">
            <a:spAutoFit/>
          </a:bodyPr>
          <a:lstStyle/>
          <a:p>
            <a:pPr marL="285750" indent="-285750">
              <a:buFont typeface="Wingdings" panose="05000000000000000000" pitchFamily="2" charset="2"/>
              <a:buChar char="u"/>
            </a:pPr>
            <a:r>
              <a:rPr lang="en-US" altLang="zh-CN" sz="1600" dirty="0"/>
              <a:t>LC</a:t>
            </a:r>
            <a:r>
              <a:rPr lang="zh-CN" altLang="en-US" sz="1600" dirty="0"/>
              <a:t>的</a:t>
            </a:r>
            <a:r>
              <a:rPr lang="en-US" altLang="zh-CN" sz="1600" dirty="0"/>
              <a:t>P2P</a:t>
            </a:r>
            <a:r>
              <a:rPr lang="zh-CN" altLang="en-US" sz="1600" dirty="0"/>
              <a:t>贷款业务发展迅速，从</a:t>
            </a:r>
            <a:r>
              <a:rPr lang="en-US" altLang="zh-CN" sz="1600" dirty="0"/>
              <a:t>2007</a:t>
            </a:r>
            <a:r>
              <a:rPr lang="zh-CN" altLang="en-US" sz="1600" dirty="0"/>
              <a:t>到</a:t>
            </a:r>
            <a:r>
              <a:rPr lang="en-US" altLang="zh-CN" sz="1600" dirty="0"/>
              <a:t>2015</a:t>
            </a:r>
            <a:r>
              <a:rPr lang="zh-CN" altLang="en-US" sz="1600" dirty="0"/>
              <a:t>年年均增长率超过</a:t>
            </a:r>
            <a:r>
              <a:rPr lang="en-US" altLang="zh-CN" sz="1600" dirty="0"/>
              <a:t>100%</a:t>
            </a:r>
            <a:r>
              <a:rPr lang="zh-CN" altLang="en-US" sz="1600" dirty="0"/>
              <a:t>，</a:t>
            </a:r>
            <a:r>
              <a:rPr lang="en-US" altLang="zh-CN" sz="1600" dirty="0"/>
              <a:t>2015</a:t>
            </a:r>
            <a:r>
              <a:rPr lang="zh-CN" altLang="en-US" sz="1600" dirty="0"/>
              <a:t>年的贷款总量超过</a:t>
            </a:r>
            <a:r>
              <a:rPr lang="en-US" altLang="zh-CN" sz="1600" dirty="0"/>
              <a:t>60</a:t>
            </a:r>
            <a:r>
              <a:rPr lang="zh-CN" altLang="en-US" sz="1600" dirty="0"/>
              <a:t>亿美元； 用户的单笔贷款金额逐年增加，贷款金额主要集中在</a:t>
            </a:r>
            <a:r>
              <a:rPr lang="en-US" altLang="zh-CN" sz="1600" dirty="0"/>
              <a:t>5000-20000</a:t>
            </a:r>
            <a:r>
              <a:rPr lang="zh-CN" altLang="en-US" sz="1600" dirty="0"/>
              <a:t>美元的区间；</a:t>
            </a:r>
          </a:p>
          <a:p>
            <a:pPr marL="285750" indent="-285750">
              <a:buFont typeface="Wingdings" panose="05000000000000000000" pitchFamily="2" charset="2"/>
              <a:buChar char="u"/>
            </a:pPr>
            <a:r>
              <a:rPr lang="zh-CN" altLang="en-US" sz="1600" dirty="0"/>
              <a:t>贷款的额度大、分期数多（</a:t>
            </a:r>
            <a:r>
              <a:rPr lang="en-US" altLang="zh-CN" sz="1600" dirty="0"/>
              <a:t>36</a:t>
            </a:r>
            <a:r>
              <a:rPr lang="zh-CN" altLang="en-US" sz="1600" dirty="0"/>
              <a:t>期、</a:t>
            </a:r>
            <a:r>
              <a:rPr lang="en-US" altLang="zh-CN" sz="1600" dirty="0"/>
              <a:t>60</a:t>
            </a:r>
            <a:r>
              <a:rPr lang="zh-CN" altLang="en-US" sz="1600" dirty="0"/>
              <a:t>期）、贷款频率低，主要用途是集合债务、换信用卡，用于消费场景的比例较小。贷款利率主要由用户的信用分和分期数决定，利率集中在</a:t>
            </a:r>
            <a:r>
              <a:rPr lang="en-US" altLang="zh-CN" sz="1600" dirty="0"/>
              <a:t>10%</a:t>
            </a:r>
            <a:r>
              <a:rPr lang="zh-CN" altLang="en-US" sz="1600" dirty="0"/>
              <a:t>到</a:t>
            </a:r>
            <a:r>
              <a:rPr lang="en-US" altLang="zh-CN" sz="1600" dirty="0"/>
              <a:t>20%</a:t>
            </a:r>
            <a:r>
              <a:rPr lang="zh-CN" altLang="en-US" sz="1600" dirty="0"/>
              <a:t>的区间。</a:t>
            </a:r>
          </a:p>
          <a:p>
            <a:pPr marL="285750" indent="-285750">
              <a:buFont typeface="Wingdings" panose="05000000000000000000" pitchFamily="2" charset="2"/>
              <a:buChar char="u"/>
            </a:pPr>
            <a:r>
              <a:rPr lang="en-US" altLang="zh-CN" sz="1600" dirty="0"/>
              <a:t>LC</a:t>
            </a:r>
            <a:r>
              <a:rPr lang="zh-CN" altLang="en-US" sz="1600" dirty="0"/>
              <a:t>平台的风控能力较差，在</a:t>
            </a:r>
            <a:r>
              <a:rPr lang="en-US" altLang="zh-CN" sz="1600" dirty="0"/>
              <a:t>2007-2015</a:t>
            </a:r>
            <a:r>
              <a:rPr lang="zh-CN" altLang="en-US" sz="1600" dirty="0"/>
              <a:t>年之间，贷款的坏账率高达</a:t>
            </a:r>
            <a:r>
              <a:rPr lang="en-US" altLang="zh-CN" sz="1600" dirty="0"/>
              <a:t>17%</a:t>
            </a:r>
            <a:r>
              <a:rPr lang="zh-CN" altLang="en-US" sz="1600" dirty="0"/>
              <a:t>，实际收回还款总额是贷款本金的</a:t>
            </a:r>
            <a:r>
              <a:rPr lang="en-US" altLang="zh-CN" sz="1600" dirty="0"/>
              <a:t>108%</a:t>
            </a:r>
            <a:r>
              <a:rPr lang="zh-CN" altLang="en-US" sz="1600" dirty="0"/>
              <a:t>，收益率并不高。</a:t>
            </a:r>
          </a:p>
          <a:p>
            <a:pPr marL="285750" indent="-285750">
              <a:buFont typeface="Wingdings" panose="05000000000000000000" pitchFamily="2" charset="2"/>
              <a:buChar char="u"/>
            </a:pPr>
            <a:r>
              <a:rPr lang="zh-CN" altLang="en-US" sz="1600" dirty="0"/>
              <a:t>风险因素中，违约率随着贷款信用水平下降而单调增加，可见美国的</a:t>
            </a:r>
            <a:r>
              <a:rPr lang="en-US" altLang="zh-CN" sz="1600" dirty="0"/>
              <a:t>FICO</a:t>
            </a:r>
            <a:r>
              <a:rPr lang="zh-CN" altLang="en-US" sz="1600" dirty="0"/>
              <a:t>信用评分就能较准确地评估违约风险</a:t>
            </a:r>
          </a:p>
        </p:txBody>
      </p:sp>
      <p:cxnSp>
        <p:nvCxnSpPr>
          <p:cNvPr id="23" name="直接连接符 22"/>
          <p:cNvCxnSpPr/>
          <p:nvPr/>
        </p:nvCxnSpPr>
        <p:spPr>
          <a:xfrm flipH="1">
            <a:off x="2987824" y="1993764"/>
            <a:ext cx="0" cy="3240000"/>
          </a:xfrm>
          <a:prstGeom prst="line">
            <a:avLst/>
          </a:prstGeom>
          <a:ln w="38100">
            <a:solidFill>
              <a:srgbClr val="A10A13"/>
            </a:solidFill>
          </a:ln>
        </p:spPr>
        <p:style>
          <a:lnRef idx="1">
            <a:schemeClr val="accent1"/>
          </a:lnRef>
          <a:fillRef idx="0">
            <a:schemeClr val="accent1"/>
          </a:fillRef>
          <a:effectRef idx="0">
            <a:schemeClr val="accent1"/>
          </a:effectRef>
          <a:fontRef idx="minor">
            <a:schemeClr val="tx1"/>
          </a:fontRef>
        </p:style>
      </p:cxnSp>
      <p:pic>
        <p:nvPicPr>
          <p:cNvPr id="26" name="图片 25" descr="手写-1a.gif"/>
          <p:cNvPicPr>
            <a:picLocks noChangeAspect="1"/>
          </p:cNvPicPr>
          <p:nvPr/>
        </p:nvPicPr>
        <p:blipFill>
          <a:blip r:embed="rId3">
            <a:grayscl/>
            <a:lum contrast="20000"/>
          </a:blip>
          <a:stretch>
            <a:fillRect/>
          </a:stretch>
        </p:blipFill>
        <p:spPr>
          <a:xfrm>
            <a:off x="251520" y="2012197"/>
            <a:ext cx="2597183" cy="1835342"/>
          </a:xfrm>
          <a:prstGeom prst="rect">
            <a:avLst/>
          </a:prstGeom>
        </p:spPr>
      </p:pic>
      <p:sp>
        <p:nvSpPr>
          <p:cNvPr id="27" name="灯片编号占位符 26"/>
          <p:cNvSpPr>
            <a:spLocks noGrp="1"/>
          </p:cNvSpPr>
          <p:nvPr>
            <p:ph type="sldNum" sz="quarter" idx="12"/>
          </p:nvPr>
        </p:nvSpPr>
        <p:spPr/>
        <p:txBody>
          <a:bodyPr/>
          <a:lstStyle/>
          <a:p>
            <a:fld id="{7A2A8BC0-0B57-4FB9-9550-1F6C2F1EF75C}" type="slidenum">
              <a:rPr lang="zh-CN" altLang="en-US" smtClean="0"/>
              <a:t>31</a:t>
            </a:fld>
            <a:endParaRPr lang="zh-CN" altLang="en-US"/>
          </a:p>
        </p:txBody>
      </p:sp>
      <p:cxnSp>
        <p:nvCxnSpPr>
          <p:cNvPr id="30" name="直接连接符 29"/>
          <p:cNvCxnSpPr/>
          <p:nvPr/>
        </p:nvCxnSpPr>
        <p:spPr>
          <a:xfrm>
            <a:off x="2848702" y="486338"/>
            <a:ext cx="4926618"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1500"/>
                                  </p:stCondLst>
                                  <p:childTnLst>
                                    <p:animEffect transition="out" filter="fade">
                                      <p:cBhvr>
                                        <p:cTn id="28" dur="500"/>
                                        <p:tgtEl>
                                          <p:spTgt spid="54"/>
                                        </p:tgtEl>
                                      </p:cBhvr>
                                    </p:animEffect>
                                    <p:set>
                                      <p:cBhvr>
                                        <p:cTn id="29"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63688" y="1093912"/>
            <a:ext cx="5616624" cy="539452"/>
          </a:xfrm>
          <a:prstGeom prst="rect">
            <a:avLst/>
          </a:prstGeom>
          <a:solidFill>
            <a:srgbClr val="A10A13"/>
          </a:solidFill>
          <a:ln w="88900" cmpd="thinThick">
            <a:solidFill>
              <a:srgbClr val="A10A13"/>
            </a:solidFill>
          </a:ln>
        </p:spPr>
        <p:txBody>
          <a:bodyPr wrap="square"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业务提升建议</a:t>
            </a:r>
          </a:p>
        </p:txBody>
      </p:sp>
      <p:sp>
        <p:nvSpPr>
          <p:cNvPr id="30" name="矩形 29"/>
          <p:cNvSpPr/>
          <p:nvPr/>
        </p:nvSpPr>
        <p:spPr>
          <a:xfrm>
            <a:off x="251520" y="161492"/>
            <a:ext cx="280831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观点与建议</a:t>
            </a:r>
          </a:p>
        </p:txBody>
      </p:sp>
      <p:pic>
        <p:nvPicPr>
          <p:cNvPr id="32" name="图片 31" descr="手写-1a.gif"/>
          <p:cNvPicPr>
            <a:picLocks noChangeAspect="1"/>
          </p:cNvPicPr>
          <p:nvPr/>
        </p:nvPicPr>
        <p:blipFill>
          <a:blip r:embed="rId3">
            <a:grayscl/>
            <a:lum bright="20000" contrast="30000"/>
          </a:blip>
          <a:stretch>
            <a:fillRect/>
          </a:stretch>
        </p:blipFill>
        <p:spPr>
          <a:xfrm>
            <a:off x="1" y="3577580"/>
            <a:ext cx="2137420" cy="2137420"/>
          </a:xfrm>
          <a:prstGeom prst="rect">
            <a:avLst/>
          </a:prstGeom>
        </p:spPr>
      </p:pic>
      <p:sp>
        <p:nvSpPr>
          <p:cNvPr id="48" name="灯片编号占位符 47"/>
          <p:cNvSpPr>
            <a:spLocks noGrp="1"/>
          </p:cNvSpPr>
          <p:nvPr>
            <p:ph type="sldNum" sz="quarter" idx="12"/>
          </p:nvPr>
        </p:nvSpPr>
        <p:spPr/>
        <p:txBody>
          <a:bodyPr/>
          <a:lstStyle/>
          <a:p>
            <a:fld id="{7A2A8BC0-0B57-4FB9-9550-1F6C2F1EF75C}" type="slidenum">
              <a:rPr lang="zh-CN" altLang="en-US" smtClean="0"/>
              <a:t>32</a:t>
            </a:fld>
            <a:endParaRPr lang="zh-CN" altLang="en-US"/>
          </a:p>
        </p:txBody>
      </p:sp>
      <p:cxnSp>
        <p:nvCxnSpPr>
          <p:cNvPr id="50" name="直接连接符 49"/>
          <p:cNvCxnSpPr>
            <a:cxnSpLocks/>
          </p:cNvCxnSpPr>
          <p:nvPr/>
        </p:nvCxnSpPr>
        <p:spPr>
          <a:xfrm>
            <a:off x="2915816" y="486338"/>
            <a:ext cx="4788688"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33" name="矩形 32">
            <a:extLst>
              <a:ext uri="{FF2B5EF4-FFF2-40B4-BE49-F238E27FC236}">
                <a16:creationId xmlns:a16="http://schemas.microsoft.com/office/drawing/2014/main" id="{8A942109-AFA6-4EF1-8102-5B16C734BC83}"/>
              </a:ext>
            </a:extLst>
          </p:cNvPr>
          <p:cNvSpPr/>
          <p:nvPr/>
        </p:nvSpPr>
        <p:spPr>
          <a:xfrm>
            <a:off x="2112082" y="1888414"/>
            <a:ext cx="5688632" cy="3539430"/>
          </a:xfrm>
          <a:prstGeom prst="rect">
            <a:avLst/>
          </a:prstGeom>
        </p:spPr>
        <p:txBody>
          <a:bodyPr wrap="square">
            <a:spAutoFit/>
          </a:bodyPr>
          <a:lstStyle/>
          <a:p>
            <a:pPr marL="285750" indent="-285750">
              <a:buFont typeface="Wingdings" panose="05000000000000000000" pitchFamily="2" charset="2"/>
              <a:buChar char="u"/>
            </a:pPr>
            <a:r>
              <a:rPr lang="en-US" altLang="zh-CN" sz="1600" dirty="0"/>
              <a:t>LC</a:t>
            </a:r>
            <a:r>
              <a:rPr lang="zh-CN" altLang="en-US" sz="1600" dirty="0"/>
              <a:t>平台的贷款利率已经较高，提升业务的关键是加强风控，减少坏账率，并吸引更多优质客户。</a:t>
            </a:r>
          </a:p>
          <a:p>
            <a:pPr marL="285750" indent="-285750">
              <a:buFont typeface="Wingdings" panose="05000000000000000000" pitchFamily="2" charset="2"/>
              <a:buChar char="u"/>
            </a:pPr>
            <a:r>
              <a:rPr lang="zh-CN" altLang="en-US" sz="1600" dirty="0"/>
              <a:t>信用水平最低的</a:t>
            </a:r>
            <a:r>
              <a:rPr lang="en-US" altLang="zh-CN" sz="1600" dirty="0"/>
              <a:t>F</a:t>
            </a:r>
            <a:r>
              <a:rPr lang="zh-CN" altLang="en-US" sz="1600" dirty="0"/>
              <a:t>、</a:t>
            </a:r>
            <a:r>
              <a:rPr lang="en-US" altLang="zh-CN" sz="1600" dirty="0"/>
              <a:t>G</a:t>
            </a:r>
            <a:r>
              <a:rPr lang="zh-CN" altLang="en-US" sz="1600" dirty="0"/>
              <a:t>级别贷款违约风险高、总量少，且还款的回报率显著低于级别贷款，建议减少或停止发放此类贷款；</a:t>
            </a:r>
          </a:p>
          <a:p>
            <a:pPr marL="285750" indent="-285750">
              <a:buFont typeface="Wingdings" panose="05000000000000000000" pitchFamily="2" charset="2"/>
              <a:buChar char="u"/>
            </a:pPr>
            <a:r>
              <a:rPr lang="zh-CN" altLang="en-US" sz="1600" dirty="0"/>
              <a:t>高收入群体的违约率低、贷款金额大，是</a:t>
            </a:r>
            <a:r>
              <a:rPr lang="en-US" altLang="zh-CN" sz="1600" dirty="0"/>
              <a:t>LC</a:t>
            </a:r>
            <a:r>
              <a:rPr lang="zh-CN" altLang="en-US" sz="1600" dirty="0"/>
              <a:t>平台的优质客户群。 建议主动吸引更多高收入用户以</a:t>
            </a:r>
            <a:r>
              <a:rPr lang="en-US" altLang="zh-CN" sz="1600" dirty="0"/>
              <a:t>LC</a:t>
            </a:r>
            <a:r>
              <a:rPr lang="zh-CN" altLang="en-US" sz="1600" dirty="0"/>
              <a:t>作为贷款融资渠道，通过提升客户质量来降低贷款不良风险</a:t>
            </a:r>
          </a:p>
          <a:p>
            <a:pPr marL="285750" indent="-285750">
              <a:buFont typeface="Wingdings" panose="05000000000000000000" pitchFamily="2" charset="2"/>
              <a:buChar char="u"/>
            </a:pPr>
            <a:r>
              <a:rPr lang="zh-CN" altLang="en-US" sz="1600" dirty="0"/>
              <a:t>发放的贷款的主要分布在</a:t>
            </a:r>
            <a:r>
              <a:rPr lang="en-US" altLang="zh-CN" sz="1600" dirty="0"/>
              <a:t>B/C/D</a:t>
            </a:r>
            <a:r>
              <a:rPr lang="zh-CN" altLang="en-US" sz="1600" dirty="0"/>
              <a:t>等级，通过机器学习模型，寻找信用分之外的违约因素，控制主要客户群的违约风险水平；</a:t>
            </a:r>
          </a:p>
          <a:p>
            <a:pPr marL="285750" indent="-285750">
              <a:buFont typeface="Wingdings" panose="05000000000000000000" pitchFamily="2" charset="2"/>
              <a:buChar char="u"/>
            </a:pPr>
            <a:r>
              <a:rPr lang="en-US" altLang="zh-CN" sz="1600" dirty="0"/>
              <a:t>LC</a:t>
            </a:r>
            <a:r>
              <a:rPr lang="zh-CN" altLang="en-US" sz="1600" dirty="0"/>
              <a:t>当前的分期模式只支持</a:t>
            </a:r>
            <a:r>
              <a:rPr lang="en-US" altLang="zh-CN" sz="1600" dirty="0"/>
              <a:t>36</a:t>
            </a:r>
            <a:r>
              <a:rPr lang="zh-CN" altLang="en-US" sz="1600" dirty="0"/>
              <a:t>期和</a:t>
            </a:r>
            <a:r>
              <a:rPr lang="en-US" altLang="zh-CN" sz="1600" dirty="0"/>
              <a:t>60</a:t>
            </a:r>
            <a:r>
              <a:rPr lang="zh-CN" altLang="en-US" sz="1600" dirty="0"/>
              <a:t>期，建议设置</a:t>
            </a:r>
            <a:r>
              <a:rPr lang="en-US" altLang="zh-CN" sz="1600" dirty="0"/>
              <a:t>12/24</a:t>
            </a:r>
            <a:r>
              <a:rPr lang="zh-CN" altLang="en-US" sz="1600" dirty="0"/>
              <a:t>月分期的贷款产品，满足更多短期、高频的消费贷款需求，提升用户复用率，扩大业务量。</a:t>
            </a:r>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1500"/>
                                  </p:stCondLst>
                                  <p:childTnLst>
                                    <p:animEffect transition="out" filter="fade">
                                      <p:cBhvr>
                                        <p:cTn id="17" dur="500"/>
                                        <p:tgtEl>
                                          <p:spTgt spid="63"/>
                                        </p:tgtEl>
                                      </p:cBhvr>
                                    </p:animEffect>
                                    <p:set>
                                      <p:cBhvr>
                                        <p:cTn id="18" dur="1" fill="hold">
                                          <p:stCondLst>
                                            <p:cond delay="499"/>
                                          </p:stCondLst>
                                        </p:cTn>
                                        <p:tgtEl>
                                          <p:spTgt spid="6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P spid="63"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3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latin typeface="华文楷体" panose="02010600040101010101" pitchFamily="2" charset="-122"/>
              <a:ea typeface="华文楷体" panose="02010600040101010101" pitchFamily="2" charset="-122"/>
            </a:endParaRPr>
          </a:p>
        </p:txBody>
      </p:sp>
      <p:sp>
        <p:nvSpPr>
          <p:cNvPr id="17" name="矩形 16"/>
          <p:cNvSpPr/>
          <p:nvPr/>
        </p:nvSpPr>
        <p:spPr>
          <a:xfrm>
            <a:off x="2771800" y="2449029"/>
            <a:ext cx="5904656" cy="769441"/>
          </a:xfrm>
          <a:prstGeom prst="rect">
            <a:avLst/>
          </a:prstGeom>
        </p:spPr>
        <p:txBody>
          <a:bodyPr wrap="square">
            <a:spAutoFit/>
          </a:bodyPr>
          <a:lstStyle/>
          <a:p>
            <a:pPr algn="ctr" defTabSz="1028700" fontAlgn="base">
              <a:spcBef>
                <a:spcPct val="0"/>
              </a:spcBef>
              <a:spcAft>
                <a:spcPct val="0"/>
              </a:spcAft>
            </a:pPr>
            <a:r>
              <a:rPr lang="zh-CN" altLang="en-US" sz="4400" b="1" dirty="0">
                <a:solidFill>
                  <a:schemeClr val="bg1"/>
                </a:solidFill>
                <a:latin typeface="微软雅黑" panose="020B0503020204020204" pitchFamily="34" charset="-122"/>
                <a:ea typeface="微软雅黑" panose="020B0503020204020204" pitchFamily="34" charset="-122"/>
              </a:rPr>
              <a:t>逾期预测模型</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第五部分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33</a:t>
            </a:fld>
            <a:endParaRPr lang="zh-CN" altLang="en-US"/>
          </a:p>
        </p:txBody>
      </p:sp>
      <p:cxnSp>
        <p:nvCxnSpPr>
          <p:cNvPr id="29" name="直接连接符 28"/>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extLst>
      <p:ext uri="{BB962C8B-B14F-4D97-AF65-F5344CB8AC3E}">
        <p14:creationId xmlns:p14="http://schemas.microsoft.com/office/powerpoint/2010/main" val="3411937074"/>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58"/>
                                        </p:tgtEl>
                                      </p:cBhvr>
                                    </p:animEffect>
                                    <p:set>
                                      <p:cBhvr>
                                        <p:cTn id="21"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51520" y="161492"/>
            <a:ext cx="648072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评分卡总览</a:t>
            </a:r>
          </a:p>
        </p:txBody>
      </p:sp>
      <p:sp>
        <p:nvSpPr>
          <p:cNvPr id="48" name="灯片编号占位符 47"/>
          <p:cNvSpPr>
            <a:spLocks noGrp="1"/>
          </p:cNvSpPr>
          <p:nvPr>
            <p:ph type="sldNum" sz="quarter" idx="12"/>
          </p:nvPr>
        </p:nvSpPr>
        <p:spPr/>
        <p:txBody>
          <a:bodyPr/>
          <a:lstStyle/>
          <a:p>
            <a:fld id="{7A2A8BC0-0B57-4FB9-9550-1F6C2F1EF75C}" type="slidenum">
              <a:rPr lang="zh-CN" altLang="en-US" smtClean="0"/>
              <a:t>34</a:t>
            </a:fld>
            <a:endParaRPr lang="zh-CN" altLang="en-US"/>
          </a:p>
        </p:txBody>
      </p:sp>
      <p:cxnSp>
        <p:nvCxnSpPr>
          <p:cNvPr id="50" name="直接连接符 49"/>
          <p:cNvCxnSpPr>
            <a:cxnSpLocks/>
          </p:cNvCxnSpPr>
          <p:nvPr/>
        </p:nvCxnSpPr>
        <p:spPr>
          <a:xfrm>
            <a:off x="6012160" y="486338"/>
            <a:ext cx="1692344"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5" name="文本框 4">
            <a:extLst>
              <a:ext uri="{FF2B5EF4-FFF2-40B4-BE49-F238E27FC236}">
                <a16:creationId xmlns:a16="http://schemas.microsoft.com/office/drawing/2014/main" id="{E1795373-3D21-4D4F-9FC7-13FE858383BC}"/>
              </a:ext>
            </a:extLst>
          </p:cNvPr>
          <p:cNvSpPr txBox="1"/>
          <p:nvPr/>
        </p:nvSpPr>
        <p:spPr>
          <a:xfrm>
            <a:off x="5940152" y="1705372"/>
            <a:ext cx="2376264" cy="1200329"/>
          </a:xfrm>
          <a:prstGeom prst="rect">
            <a:avLst/>
          </a:prstGeom>
          <a:noFill/>
        </p:spPr>
        <p:txBody>
          <a:bodyPr wrap="square" rtlCol="0">
            <a:spAutoFit/>
          </a:bodyPr>
          <a:lstStyle/>
          <a:p>
            <a:r>
              <a:rPr lang="zh-CN" altLang="en-US" dirty="0"/>
              <a:t>源代码链接：</a:t>
            </a:r>
            <a:r>
              <a:rPr lang="en-US" altLang="zh-CN" dirty="0">
                <a:hlinkClick r:id="rId3"/>
              </a:rPr>
              <a:t>https://github.com/hippomenes157/Modeling-and-scorecard</a:t>
            </a:r>
            <a:endParaRPr lang="zh-CN" altLang="en-US" dirty="0"/>
          </a:p>
        </p:txBody>
      </p:sp>
      <p:pic>
        <p:nvPicPr>
          <p:cNvPr id="3" name="图片 2">
            <a:extLst>
              <a:ext uri="{FF2B5EF4-FFF2-40B4-BE49-F238E27FC236}">
                <a16:creationId xmlns:a16="http://schemas.microsoft.com/office/drawing/2014/main" id="{71F7E94D-077D-4A1E-87D8-A540089A3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330" y="795123"/>
            <a:ext cx="5023889" cy="5014705"/>
          </a:xfrm>
          <a:prstGeom prst="rect">
            <a:avLst/>
          </a:prstGeom>
        </p:spPr>
      </p:pic>
    </p:spTree>
    <p:extLst>
      <p:ext uri="{BB962C8B-B14F-4D97-AF65-F5344CB8AC3E}">
        <p14:creationId xmlns:p14="http://schemas.microsoft.com/office/powerpoint/2010/main" val="37581274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63"/>
                                        </p:tgtEl>
                                      </p:cBhvr>
                                    </p:animEffect>
                                    <p:set>
                                      <p:cBhvr>
                                        <p:cTn id="12"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106" name="矩形 105"/>
          <p:cNvSpPr/>
          <p:nvPr/>
        </p:nvSpPr>
        <p:spPr>
          <a:xfrm>
            <a:off x="1337408" y="2427880"/>
            <a:ext cx="6469183" cy="923330"/>
          </a:xfrm>
          <a:prstGeom prst="rect">
            <a:avLst/>
          </a:prstGeom>
        </p:spPr>
        <p:txBody>
          <a:bodyPr wrap="square">
            <a:spAutoFit/>
          </a:bodyPr>
          <a:lstStyle/>
          <a:p>
            <a:pPr marL="285750" indent="-285750">
              <a:buFont typeface="Wingdings" panose="05000000000000000000" pitchFamily="2" charset="2"/>
              <a:buChar char="u"/>
            </a:pPr>
            <a:r>
              <a:rPr lang="zh-CN" altLang="en-US" dirty="0"/>
              <a:t>研究</a:t>
            </a:r>
            <a:r>
              <a:rPr lang="en-US" altLang="zh-CN" dirty="0"/>
              <a:t>LC</a:t>
            </a:r>
            <a:r>
              <a:rPr lang="zh-CN" altLang="en-US" dirty="0"/>
              <a:t>贷款的风险特征，并提出建模方案。根据贷款状态将客户划分为违约客户和正常客户。</a:t>
            </a:r>
            <a:endParaRPr lang="en-US" altLang="zh-CN" dirty="0"/>
          </a:p>
          <a:p>
            <a:pPr marL="285750" indent="-285750">
              <a:buFont typeface="Wingdings" panose="05000000000000000000" pitchFamily="2" charset="2"/>
              <a:buChar char="u"/>
            </a:pPr>
            <a:r>
              <a:rPr lang="zh-CN" altLang="en-US" dirty="0"/>
              <a:t>典型的二分类问题。</a:t>
            </a:r>
            <a:endParaRPr lang="zh-CN" altLang="en-US"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35</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项 目 目 的</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581443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36</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导 入 数 据</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4ACD298-F5FD-4DF4-BB35-81F072851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783562"/>
            <a:ext cx="5004556" cy="4937531"/>
          </a:xfrm>
          <a:prstGeom prst="rect">
            <a:avLst/>
          </a:prstGeom>
        </p:spPr>
      </p:pic>
    </p:spTree>
    <p:extLst>
      <p:ext uri="{BB962C8B-B14F-4D97-AF65-F5344CB8AC3E}">
        <p14:creationId xmlns:p14="http://schemas.microsoft.com/office/powerpoint/2010/main" val="274143067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37</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数 据 总 览</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187E0C9-D4DB-4A09-BC8A-8BD4ADB07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378" y="868128"/>
            <a:ext cx="6491244" cy="4846872"/>
          </a:xfrm>
          <a:prstGeom prst="rect">
            <a:avLst/>
          </a:prstGeom>
        </p:spPr>
      </p:pic>
    </p:spTree>
    <p:extLst>
      <p:ext uri="{BB962C8B-B14F-4D97-AF65-F5344CB8AC3E}">
        <p14:creationId xmlns:p14="http://schemas.microsoft.com/office/powerpoint/2010/main" val="338012845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38</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目 标 特 征</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731C8EF-1183-4155-B411-CEA1709F3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125" y="762901"/>
            <a:ext cx="5107291" cy="4952097"/>
          </a:xfrm>
          <a:prstGeom prst="rect">
            <a:avLst/>
          </a:prstGeom>
        </p:spPr>
      </p:pic>
    </p:spTree>
    <p:extLst>
      <p:ext uri="{BB962C8B-B14F-4D97-AF65-F5344CB8AC3E}">
        <p14:creationId xmlns:p14="http://schemas.microsoft.com/office/powerpoint/2010/main" val="207533774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39</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分 布</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5D4F4F4-3DF2-42D8-AD2B-0A2F05D59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865749"/>
            <a:ext cx="7081385" cy="4735481"/>
          </a:xfrm>
          <a:prstGeom prst="rect">
            <a:avLst/>
          </a:prstGeom>
        </p:spPr>
      </p:pic>
    </p:spTree>
    <p:extLst>
      <p:ext uri="{BB962C8B-B14F-4D97-AF65-F5344CB8AC3E}">
        <p14:creationId xmlns:p14="http://schemas.microsoft.com/office/powerpoint/2010/main" val="429139722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2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7" name="矩形 16"/>
          <p:cNvSpPr/>
          <p:nvPr/>
        </p:nvSpPr>
        <p:spPr>
          <a:xfrm>
            <a:off x="2808312" y="2472779"/>
            <a:ext cx="6012160" cy="769441"/>
          </a:xfrm>
          <a:prstGeom prst="rect">
            <a:avLst/>
          </a:prstGeom>
        </p:spPr>
        <p:txBody>
          <a:bodyPr wrap="square">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贷款业务整体分析</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第一部分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4</a:t>
            </a:fld>
            <a:endParaRPr lang="zh-CN" altLang="en-US"/>
          </a:p>
        </p:txBody>
      </p:sp>
      <p:sp>
        <p:nvSpPr>
          <p:cNvPr id="72" name="文本框 71"/>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72"/>
                                        </p:tgtEl>
                                      </p:cBhvr>
                                    </p:animEffect>
                                    <p:set>
                                      <p:cBhvr>
                                        <p:cTn id="21" dur="1" fill="hold">
                                          <p:stCondLst>
                                            <p:cond delay="4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40</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分 布</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6763829-0405-4362-AF4C-110EB4FB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61" y="671688"/>
            <a:ext cx="7349154" cy="921961"/>
          </a:xfrm>
          <a:prstGeom prst="rect">
            <a:avLst/>
          </a:prstGeom>
        </p:spPr>
      </p:pic>
      <p:pic>
        <p:nvPicPr>
          <p:cNvPr id="7" name="图片 6">
            <a:extLst>
              <a:ext uri="{FF2B5EF4-FFF2-40B4-BE49-F238E27FC236}">
                <a16:creationId xmlns:a16="http://schemas.microsoft.com/office/drawing/2014/main" id="{91A5FEAA-60C4-44F8-B89D-65DF3C74F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387" y="1571758"/>
            <a:ext cx="2165555" cy="2539847"/>
          </a:xfrm>
          <a:prstGeom prst="rect">
            <a:avLst/>
          </a:prstGeom>
        </p:spPr>
      </p:pic>
      <p:pic>
        <p:nvPicPr>
          <p:cNvPr id="9" name="图片 8">
            <a:extLst>
              <a:ext uri="{FF2B5EF4-FFF2-40B4-BE49-F238E27FC236}">
                <a16:creationId xmlns:a16="http://schemas.microsoft.com/office/drawing/2014/main" id="{15B183E4-D055-4825-B14B-04674CE49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619" y="1571757"/>
            <a:ext cx="1934909" cy="2539847"/>
          </a:xfrm>
          <a:prstGeom prst="rect">
            <a:avLst/>
          </a:prstGeom>
        </p:spPr>
      </p:pic>
      <p:pic>
        <p:nvPicPr>
          <p:cNvPr id="12" name="图片 11">
            <a:extLst>
              <a:ext uri="{FF2B5EF4-FFF2-40B4-BE49-F238E27FC236}">
                <a16:creationId xmlns:a16="http://schemas.microsoft.com/office/drawing/2014/main" id="{C7961F14-407E-4928-AAC7-5F694A741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8340" y="1549066"/>
            <a:ext cx="1820737" cy="2585227"/>
          </a:xfrm>
          <a:prstGeom prst="rect">
            <a:avLst/>
          </a:prstGeom>
        </p:spPr>
      </p:pic>
      <p:pic>
        <p:nvPicPr>
          <p:cNvPr id="14" name="图片 13">
            <a:extLst>
              <a:ext uri="{FF2B5EF4-FFF2-40B4-BE49-F238E27FC236}">
                <a16:creationId xmlns:a16="http://schemas.microsoft.com/office/drawing/2014/main" id="{99432057-907B-4D72-B066-DAA45F800E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1062" y="4225851"/>
            <a:ext cx="6586825" cy="1151929"/>
          </a:xfrm>
          <a:prstGeom prst="rect">
            <a:avLst/>
          </a:prstGeom>
        </p:spPr>
      </p:pic>
    </p:spTree>
    <p:extLst>
      <p:ext uri="{BB962C8B-B14F-4D97-AF65-F5344CB8AC3E}">
        <p14:creationId xmlns:p14="http://schemas.microsoft.com/office/powerpoint/2010/main" val="157249082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41</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分 布</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C0ABAC3-EFD2-4F57-8D8B-AF9C8355C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29" y="718345"/>
            <a:ext cx="3323766" cy="812601"/>
          </a:xfrm>
          <a:prstGeom prst="rect">
            <a:avLst/>
          </a:prstGeom>
        </p:spPr>
      </p:pic>
      <p:pic>
        <p:nvPicPr>
          <p:cNvPr id="8" name="图片 7">
            <a:extLst>
              <a:ext uri="{FF2B5EF4-FFF2-40B4-BE49-F238E27FC236}">
                <a16:creationId xmlns:a16="http://schemas.microsoft.com/office/drawing/2014/main" id="{6A4FC43A-69EF-4AE8-ABA6-71AEF8D11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75" y="1530946"/>
            <a:ext cx="2841417" cy="2952328"/>
          </a:xfrm>
          <a:prstGeom prst="rect">
            <a:avLst/>
          </a:prstGeom>
        </p:spPr>
      </p:pic>
      <p:pic>
        <p:nvPicPr>
          <p:cNvPr id="13" name="图片 12">
            <a:extLst>
              <a:ext uri="{FF2B5EF4-FFF2-40B4-BE49-F238E27FC236}">
                <a16:creationId xmlns:a16="http://schemas.microsoft.com/office/drawing/2014/main" id="{2149860B-8ED8-4CC9-89A0-F9A59D6CC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6187" y="2037679"/>
            <a:ext cx="2741208" cy="1549150"/>
          </a:xfrm>
          <a:prstGeom prst="rect">
            <a:avLst/>
          </a:prstGeom>
        </p:spPr>
      </p:pic>
      <p:pic>
        <p:nvPicPr>
          <p:cNvPr id="16" name="图片 15">
            <a:extLst>
              <a:ext uri="{FF2B5EF4-FFF2-40B4-BE49-F238E27FC236}">
                <a16:creationId xmlns:a16="http://schemas.microsoft.com/office/drawing/2014/main" id="{E37E075D-55F5-43BA-96AE-87F6006680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9795" y="662646"/>
            <a:ext cx="2529240" cy="2729293"/>
          </a:xfrm>
          <a:prstGeom prst="rect">
            <a:avLst/>
          </a:prstGeom>
        </p:spPr>
      </p:pic>
      <p:pic>
        <p:nvPicPr>
          <p:cNvPr id="18" name="图片 17">
            <a:extLst>
              <a:ext uri="{FF2B5EF4-FFF2-40B4-BE49-F238E27FC236}">
                <a16:creationId xmlns:a16="http://schemas.microsoft.com/office/drawing/2014/main" id="{D3B3CB60-52A1-4CFC-A465-48AF41FF7B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2171" y="652630"/>
            <a:ext cx="2529240" cy="1401808"/>
          </a:xfrm>
          <a:prstGeom prst="rect">
            <a:avLst/>
          </a:prstGeom>
        </p:spPr>
      </p:pic>
      <p:pic>
        <p:nvPicPr>
          <p:cNvPr id="20" name="图片 19">
            <a:extLst>
              <a:ext uri="{FF2B5EF4-FFF2-40B4-BE49-F238E27FC236}">
                <a16:creationId xmlns:a16="http://schemas.microsoft.com/office/drawing/2014/main" id="{2748A0F3-D302-4837-B1B9-887AC043E7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3175" y="3994231"/>
            <a:ext cx="4677991" cy="935598"/>
          </a:xfrm>
          <a:prstGeom prst="rect">
            <a:avLst/>
          </a:prstGeom>
        </p:spPr>
      </p:pic>
    </p:spTree>
    <p:extLst>
      <p:ext uri="{BB962C8B-B14F-4D97-AF65-F5344CB8AC3E}">
        <p14:creationId xmlns:p14="http://schemas.microsoft.com/office/powerpoint/2010/main" val="362591072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42</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分 布</a:t>
            </a:r>
            <a:endParaRPr lang="en-US" altLang="zh-CN" sz="1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DFE8084-615B-484F-8DF7-BD16E7C09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894182"/>
            <a:ext cx="6535062" cy="4334480"/>
          </a:xfrm>
          <a:prstGeom prst="rect">
            <a:avLst/>
          </a:prstGeom>
        </p:spPr>
      </p:pic>
    </p:spTree>
    <p:extLst>
      <p:ext uri="{BB962C8B-B14F-4D97-AF65-F5344CB8AC3E}">
        <p14:creationId xmlns:p14="http://schemas.microsoft.com/office/powerpoint/2010/main" val="3625637640"/>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43</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分 布</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E40D3D9-062E-4AAC-81CF-71C51E01C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771252"/>
            <a:ext cx="6125476" cy="4855089"/>
          </a:xfrm>
          <a:prstGeom prst="rect">
            <a:avLst/>
          </a:prstGeom>
        </p:spPr>
      </p:pic>
    </p:spTree>
    <p:extLst>
      <p:ext uri="{BB962C8B-B14F-4D97-AF65-F5344CB8AC3E}">
        <p14:creationId xmlns:p14="http://schemas.microsoft.com/office/powerpoint/2010/main" val="173503806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44</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803645" y="193204"/>
            <a:ext cx="82907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相 关 性</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8006007-0696-41CA-8BA9-008491923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896444"/>
            <a:ext cx="6096851" cy="4544059"/>
          </a:xfrm>
          <a:prstGeom prst="rect">
            <a:avLst/>
          </a:prstGeom>
        </p:spPr>
      </p:pic>
    </p:spTree>
    <p:extLst>
      <p:ext uri="{BB962C8B-B14F-4D97-AF65-F5344CB8AC3E}">
        <p14:creationId xmlns:p14="http://schemas.microsoft.com/office/powerpoint/2010/main" val="129317009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45</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803645" y="193204"/>
            <a:ext cx="82907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缺 失 值</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6BE4DD3-5FBA-47F5-A50B-482493500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726247"/>
            <a:ext cx="6194252" cy="4795549"/>
          </a:xfrm>
          <a:prstGeom prst="rect">
            <a:avLst/>
          </a:prstGeom>
        </p:spPr>
      </p:pic>
    </p:spTree>
    <p:extLst>
      <p:ext uri="{BB962C8B-B14F-4D97-AF65-F5344CB8AC3E}">
        <p14:creationId xmlns:p14="http://schemas.microsoft.com/office/powerpoint/2010/main" val="339593532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46</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803645" y="193204"/>
            <a:ext cx="82907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缺 失 值</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DDF68B7-D9E6-4CBC-9028-1B3EA13A1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38" y="1122289"/>
            <a:ext cx="7118044" cy="3312357"/>
          </a:xfrm>
          <a:prstGeom prst="rect">
            <a:avLst/>
          </a:prstGeom>
        </p:spPr>
      </p:pic>
    </p:spTree>
    <p:extLst>
      <p:ext uri="{BB962C8B-B14F-4D97-AF65-F5344CB8AC3E}">
        <p14:creationId xmlns:p14="http://schemas.microsoft.com/office/powerpoint/2010/main" val="233339878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47</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筛 选</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35BE5BB-EB9F-48EC-82C3-02544E009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10" y="825827"/>
            <a:ext cx="7017090" cy="4606543"/>
          </a:xfrm>
          <a:prstGeom prst="rect">
            <a:avLst/>
          </a:prstGeom>
        </p:spPr>
      </p:pic>
    </p:spTree>
    <p:extLst>
      <p:ext uri="{BB962C8B-B14F-4D97-AF65-F5344CB8AC3E}">
        <p14:creationId xmlns:p14="http://schemas.microsoft.com/office/powerpoint/2010/main" val="167734701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48</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筛 选</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4AA6864-69FE-48E8-A21A-AB021E9A8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7380"/>
            <a:ext cx="7526224" cy="2016199"/>
          </a:xfrm>
          <a:prstGeom prst="rect">
            <a:avLst/>
          </a:prstGeom>
        </p:spPr>
      </p:pic>
    </p:spTree>
    <p:extLst>
      <p:ext uri="{BB962C8B-B14F-4D97-AF65-F5344CB8AC3E}">
        <p14:creationId xmlns:p14="http://schemas.microsoft.com/office/powerpoint/2010/main" val="3324407474"/>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49</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类 别 标 签</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C7A8C64-B1D3-47D6-9F0E-F76208A82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50" y="859570"/>
            <a:ext cx="7261820" cy="4735970"/>
          </a:xfrm>
          <a:prstGeom prst="rect">
            <a:avLst/>
          </a:prstGeom>
        </p:spPr>
      </p:pic>
    </p:spTree>
    <p:extLst>
      <p:ext uri="{BB962C8B-B14F-4D97-AF65-F5344CB8AC3E}">
        <p14:creationId xmlns:p14="http://schemas.microsoft.com/office/powerpoint/2010/main" val="3760233100"/>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5233764"/>
            <a:ext cx="9144000" cy="481236"/>
          </a:xfrm>
          <a:prstGeom prst="rect">
            <a:avLst/>
          </a:prstGeom>
          <a:solidFill>
            <a:srgbClr val="A10A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Group 168"/>
          <p:cNvGraphicFramePr>
            <a:graphicFrameLocks noGrp="1"/>
          </p:cNvGraphicFramePr>
          <p:nvPr>
            <p:extLst>
              <p:ext uri="{D42A27DB-BD31-4B8C-83A1-F6EECF244321}">
                <p14:modId xmlns:p14="http://schemas.microsoft.com/office/powerpoint/2010/main" val="2637339521"/>
              </p:ext>
            </p:extLst>
          </p:nvPr>
        </p:nvGraphicFramePr>
        <p:xfrm>
          <a:off x="1691680" y="1201316"/>
          <a:ext cx="5544616" cy="3283812"/>
        </p:xfrm>
        <a:graphic>
          <a:graphicData uri="http://schemas.openxmlformats.org/drawingml/2006/table">
            <a:tbl>
              <a:tblPr/>
              <a:tblGrid>
                <a:gridCol w="2520280">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tblGrid>
              <a:tr h="60371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1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 年度</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1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增长率</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A10A13"/>
                    </a:solidFill>
                  </a:tcPr>
                </a:tc>
                <a:extLst>
                  <a:ext uri="{0D108BD9-81ED-4DB2-BD59-A6C34878D82A}">
                    <a16:rowId xmlns:a16="http://schemas.microsoft.com/office/drawing/2014/main" val="10000"/>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2007-2008</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424.30%</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2008-2009</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245.88%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2009-2010</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254.18%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2010-2011</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198.26%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2011-2012</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274.53%</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1"/>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2012-2013</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275.89%</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2013-2014</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176.78%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3"/>
                  </a:ext>
                </a:extLst>
              </a:tr>
              <a:tr h="335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2014-2015</a:t>
                      </a:r>
                      <a:endParaRPr kumimoji="0" lang="zh-CN" altLang="en-US" sz="11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rgbClr val="000000"/>
                          </a:solidFill>
                          <a:effectLst/>
                          <a:latin typeface="+mn-lt"/>
                          <a:ea typeface="华文楷体" panose="02010600040101010101" pitchFamily="2" charset="-122"/>
                        </a:rPr>
                        <a:t>183.16%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bl>
          </a:graphicData>
        </a:graphic>
      </p:graphicFrame>
      <p:sp>
        <p:nvSpPr>
          <p:cNvPr id="14" name="矩形 13"/>
          <p:cNvSpPr/>
          <p:nvPr/>
        </p:nvSpPr>
        <p:spPr>
          <a:xfrm>
            <a:off x="251520" y="161492"/>
            <a:ext cx="4032448"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27" name="矩形 26"/>
          <p:cNvSpPr/>
          <p:nvPr/>
        </p:nvSpPr>
        <p:spPr>
          <a:xfrm>
            <a:off x="2555776" y="697260"/>
            <a:ext cx="3888432" cy="400110"/>
          </a:xfrm>
          <a:prstGeom prst="rect">
            <a:avLst/>
          </a:prstGeom>
        </p:spPr>
        <p:txBody>
          <a:bodyPr wrap="square">
            <a:spAutoFit/>
          </a:bodyPr>
          <a:lstStyle/>
          <a:p>
            <a:pPr algn="ct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-- 2007-2015</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业务增长率</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23" name="灯片编号占位符 22"/>
          <p:cNvSpPr>
            <a:spLocks noGrp="1"/>
          </p:cNvSpPr>
          <p:nvPr>
            <p:ph type="sldNum" sz="quarter" idx="12"/>
          </p:nvPr>
        </p:nvSpPr>
        <p:spPr/>
        <p:txBody>
          <a:bodyPr/>
          <a:lstStyle/>
          <a:p>
            <a:fld id="{7A2A8BC0-0B57-4FB9-9550-1F6C2F1EF75C}" type="slidenum">
              <a:rPr lang="zh-CN" altLang="en-US" smtClean="0"/>
              <a:t>5</a:t>
            </a:fld>
            <a:endParaRPr lang="zh-CN" altLang="en-US"/>
          </a:p>
        </p:txBody>
      </p:sp>
      <p:cxnSp>
        <p:nvCxnSpPr>
          <p:cNvPr id="41" name="直接连接符 40"/>
          <p:cNvCxnSpPr>
            <a:cxnSpLocks/>
            <a:stCxn id="14" idx="3"/>
          </p:cNvCxnSpPr>
          <p:nvPr/>
        </p:nvCxnSpPr>
        <p:spPr>
          <a:xfrm>
            <a:off x="4283968" y="484658"/>
            <a:ext cx="3420536"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9" name="矩形 6">
            <a:extLst>
              <a:ext uri="{FF2B5EF4-FFF2-40B4-BE49-F238E27FC236}">
                <a16:creationId xmlns:a16="http://schemas.microsoft.com/office/drawing/2014/main" id="{7ACC4EBC-9D7C-4AB1-9587-08B9FB1D135B}"/>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业 务 总 量 分 析</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20505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1000"/>
                                        <p:tgtEl>
                                          <p:spTgt spid="27"/>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1500"/>
                                  </p:stCondLst>
                                  <p:childTnLst>
                                    <p:animEffect transition="out" filter="fade">
                                      <p:cBhvr>
                                        <p:cTn id="22" dur="500"/>
                                        <p:tgtEl>
                                          <p:spTgt spid="70"/>
                                        </p:tgtEl>
                                      </p:cBhvr>
                                    </p:animEffect>
                                    <p:set>
                                      <p:cBhvr>
                                        <p:cTn id="23"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p:bldP spid="23" grpId="0"/>
      <p:bldP spid="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50</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衍 生</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635A1C7-FC29-43CE-A657-1DC7153F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593814"/>
            <a:ext cx="7767040" cy="2066885"/>
          </a:xfrm>
          <a:prstGeom prst="rect">
            <a:avLst/>
          </a:prstGeom>
        </p:spPr>
      </p:pic>
    </p:spTree>
    <p:extLst>
      <p:ext uri="{BB962C8B-B14F-4D97-AF65-F5344CB8AC3E}">
        <p14:creationId xmlns:p14="http://schemas.microsoft.com/office/powerpoint/2010/main" val="185052112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51</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变 量 分 箱</a:t>
            </a:r>
            <a:endParaRPr lang="en-US" altLang="zh-CN" sz="1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502387A-B0DE-4CD0-B06E-9942E5B41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717506"/>
            <a:ext cx="7784609" cy="4973909"/>
          </a:xfrm>
          <a:prstGeom prst="rect">
            <a:avLst/>
          </a:prstGeom>
        </p:spPr>
      </p:pic>
    </p:spTree>
    <p:extLst>
      <p:ext uri="{BB962C8B-B14F-4D97-AF65-F5344CB8AC3E}">
        <p14:creationId xmlns:p14="http://schemas.microsoft.com/office/powerpoint/2010/main" val="71818669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52</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变 量 分 箱</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AB3B322-84D5-42D7-83D2-FEC191E92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13117"/>
            <a:ext cx="6743617" cy="4808679"/>
          </a:xfrm>
          <a:prstGeom prst="rect">
            <a:avLst/>
          </a:prstGeom>
        </p:spPr>
      </p:pic>
    </p:spTree>
    <p:extLst>
      <p:ext uri="{BB962C8B-B14F-4D97-AF65-F5344CB8AC3E}">
        <p14:creationId xmlns:p14="http://schemas.microsoft.com/office/powerpoint/2010/main" val="278654117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53</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选 择</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09FD608-9E13-45EB-A83B-565952DF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807823"/>
            <a:ext cx="2736304" cy="4824222"/>
          </a:xfrm>
          <a:prstGeom prst="rect">
            <a:avLst/>
          </a:prstGeom>
        </p:spPr>
      </p:pic>
      <p:pic>
        <p:nvPicPr>
          <p:cNvPr id="7" name="图片 6">
            <a:extLst>
              <a:ext uri="{FF2B5EF4-FFF2-40B4-BE49-F238E27FC236}">
                <a16:creationId xmlns:a16="http://schemas.microsoft.com/office/drawing/2014/main" id="{21B3FCCF-E968-4870-8D20-207D9F50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654" y="1993404"/>
            <a:ext cx="6084168" cy="2157267"/>
          </a:xfrm>
          <a:prstGeom prst="rect">
            <a:avLst/>
          </a:prstGeom>
        </p:spPr>
      </p:pic>
    </p:spTree>
    <p:extLst>
      <p:ext uri="{BB962C8B-B14F-4D97-AF65-F5344CB8AC3E}">
        <p14:creationId xmlns:p14="http://schemas.microsoft.com/office/powerpoint/2010/main" val="3216436847"/>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54</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选 择</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09B4281-5DF7-475B-9FB6-74A520B6B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0" y="817211"/>
            <a:ext cx="3960440" cy="4758495"/>
          </a:xfrm>
          <a:prstGeom prst="rect">
            <a:avLst/>
          </a:prstGeom>
        </p:spPr>
      </p:pic>
      <p:pic>
        <p:nvPicPr>
          <p:cNvPr id="8" name="图片 7">
            <a:extLst>
              <a:ext uri="{FF2B5EF4-FFF2-40B4-BE49-F238E27FC236}">
                <a16:creationId xmlns:a16="http://schemas.microsoft.com/office/drawing/2014/main" id="{03AD7417-D750-4C11-949E-5421744E4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2965113"/>
            <a:ext cx="6156176" cy="1979232"/>
          </a:xfrm>
          <a:prstGeom prst="rect">
            <a:avLst/>
          </a:prstGeom>
        </p:spPr>
      </p:pic>
    </p:spTree>
    <p:extLst>
      <p:ext uri="{BB962C8B-B14F-4D97-AF65-F5344CB8AC3E}">
        <p14:creationId xmlns:p14="http://schemas.microsoft.com/office/powerpoint/2010/main" val="2817407744"/>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55</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特 征 选 择</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D70FADC-2CB6-447E-9091-2F55D4EFF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5618"/>
            <a:ext cx="4324759" cy="4895112"/>
          </a:xfrm>
          <a:prstGeom prst="rect">
            <a:avLst/>
          </a:prstGeom>
        </p:spPr>
      </p:pic>
      <p:pic>
        <p:nvPicPr>
          <p:cNvPr id="7" name="图片 6">
            <a:extLst>
              <a:ext uri="{FF2B5EF4-FFF2-40B4-BE49-F238E27FC236}">
                <a16:creationId xmlns:a16="http://schemas.microsoft.com/office/drawing/2014/main" id="{DD51F3FA-5B74-48A0-B176-6366DB07B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959" y="1334080"/>
            <a:ext cx="4237461" cy="4153643"/>
          </a:xfrm>
          <a:prstGeom prst="rect">
            <a:avLst/>
          </a:prstGeom>
        </p:spPr>
      </p:pic>
    </p:spTree>
    <p:extLst>
      <p:ext uri="{BB962C8B-B14F-4D97-AF65-F5344CB8AC3E}">
        <p14:creationId xmlns:p14="http://schemas.microsoft.com/office/powerpoint/2010/main" val="2572240900"/>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56</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训 练 测 试 分 割</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0BE006B-CCB3-425F-A9A2-AC979A74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70" y="1489348"/>
            <a:ext cx="5048955" cy="2314898"/>
          </a:xfrm>
          <a:prstGeom prst="rect">
            <a:avLst/>
          </a:prstGeom>
        </p:spPr>
      </p:pic>
    </p:spTree>
    <p:extLst>
      <p:ext uri="{BB962C8B-B14F-4D97-AF65-F5344CB8AC3E}">
        <p14:creationId xmlns:p14="http://schemas.microsoft.com/office/powerpoint/2010/main" val="336578578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57</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571210" y="193204"/>
            <a:ext cx="1061509"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训 练 模 型</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2697425-DD9F-4210-BE4A-FAC160640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537" y="749261"/>
            <a:ext cx="5590427" cy="4970079"/>
          </a:xfrm>
          <a:prstGeom prst="rect">
            <a:avLst/>
          </a:prstGeom>
        </p:spPr>
      </p:pic>
    </p:spTree>
    <p:extLst>
      <p:ext uri="{BB962C8B-B14F-4D97-AF65-F5344CB8AC3E}">
        <p14:creationId xmlns:p14="http://schemas.microsoft.com/office/powerpoint/2010/main" val="1047684466"/>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58</a:t>
            </a:fld>
            <a:endParaRPr lang="zh-CN" altLang="en-US" dirty="0"/>
          </a:p>
        </p:txBody>
      </p:sp>
      <p:cxnSp>
        <p:nvCxnSpPr>
          <p:cNvPr id="84" name="直接连接符 83"/>
          <p:cNvCxnSpPr>
            <a:cxnSpLocks/>
          </p:cNvCxnSpPr>
          <p:nvPr/>
        </p:nvCxnSpPr>
        <p:spPr>
          <a:xfrm>
            <a:off x="3203848" y="486338"/>
            <a:ext cx="45006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873903" y="193204"/>
            <a:ext cx="1758816"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解 决 过 拟 合 问 题</a:t>
            </a:r>
            <a:endParaRPr lang="en-US" altLang="zh-CN"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D285FBE-EB7D-4467-BEA8-011D1BC8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807823"/>
            <a:ext cx="5759232" cy="4751367"/>
          </a:xfrm>
          <a:prstGeom prst="rect">
            <a:avLst/>
          </a:prstGeom>
        </p:spPr>
      </p:pic>
    </p:spTree>
    <p:extLst>
      <p:ext uri="{BB962C8B-B14F-4D97-AF65-F5344CB8AC3E}">
        <p14:creationId xmlns:p14="http://schemas.microsoft.com/office/powerpoint/2010/main" val="356521346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51519" y="161492"/>
            <a:ext cx="3240361"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逾期预测模型</a:t>
            </a:r>
          </a:p>
        </p:txBody>
      </p:sp>
      <p:sp>
        <p:nvSpPr>
          <p:cNvPr id="21" name="TextBox 20"/>
          <p:cNvSpPr txBox="1"/>
          <p:nvPr/>
        </p:nvSpPr>
        <p:spPr>
          <a:xfrm>
            <a:off x="2195736" y="1094272"/>
            <a:ext cx="4752528" cy="539452"/>
          </a:xfrm>
          <a:prstGeom prst="rect">
            <a:avLst/>
          </a:prstGeom>
          <a:solidFill>
            <a:srgbClr val="A10A13"/>
          </a:solidFill>
          <a:ln w="88900" cmpd="thinThick">
            <a:solidFill>
              <a:srgbClr val="A10A13"/>
            </a:solidFill>
          </a:ln>
        </p:spPr>
        <p:txBody>
          <a:bodyPr wrap="square"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模型最终效果</a:t>
            </a:r>
          </a:p>
        </p:txBody>
      </p:sp>
      <p:cxnSp>
        <p:nvCxnSpPr>
          <p:cNvPr id="23" name="直接连接符 22"/>
          <p:cNvCxnSpPr/>
          <p:nvPr/>
        </p:nvCxnSpPr>
        <p:spPr>
          <a:xfrm flipH="1">
            <a:off x="2987824" y="1993764"/>
            <a:ext cx="0" cy="3240000"/>
          </a:xfrm>
          <a:prstGeom prst="line">
            <a:avLst/>
          </a:prstGeom>
          <a:ln w="38100">
            <a:solidFill>
              <a:srgbClr val="A10A13"/>
            </a:solidFill>
          </a:ln>
        </p:spPr>
        <p:style>
          <a:lnRef idx="1">
            <a:schemeClr val="accent1"/>
          </a:lnRef>
          <a:fillRef idx="0">
            <a:schemeClr val="accent1"/>
          </a:fillRef>
          <a:effectRef idx="0">
            <a:schemeClr val="accent1"/>
          </a:effectRef>
          <a:fontRef idx="minor">
            <a:schemeClr val="tx1"/>
          </a:fontRef>
        </p:style>
      </p:cxnSp>
      <p:pic>
        <p:nvPicPr>
          <p:cNvPr id="26" name="图片 25" descr="手写-1a.gif"/>
          <p:cNvPicPr>
            <a:picLocks noChangeAspect="1"/>
          </p:cNvPicPr>
          <p:nvPr/>
        </p:nvPicPr>
        <p:blipFill>
          <a:blip r:embed="rId3">
            <a:grayscl/>
            <a:lum contrast="20000"/>
          </a:blip>
          <a:stretch>
            <a:fillRect/>
          </a:stretch>
        </p:blipFill>
        <p:spPr>
          <a:xfrm>
            <a:off x="251520" y="2012197"/>
            <a:ext cx="2597183" cy="1835342"/>
          </a:xfrm>
          <a:prstGeom prst="rect">
            <a:avLst/>
          </a:prstGeom>
        </p:spPr>
      </p:pic>
      <p:sp>
        <p:nvSpPr>
          <p:cNvPr id="27" name="灯片编号占位符 26"/>
          <p:cNvSpPr>
            <a:spLocks noGrp="1"/>
          </p:cNvSpPr>
          <p:nvPr>
            <p:ph type="sldNum" sz="quarter" idx="12"/>
          </p:nvPr>
        </p:nvSpPr>
        <p:spPr/>
        <p:txBody>
          <a:bodyPr/>
          <a:lstStyle/>
          <a:p>
            <a:fld id="{7A2A8BC0-0B57-4FB9-9550-1F6C2F1EF75C}" type="slidenum">
              <a:rPr lang="zh-CN" altLang="en-US" smtClean="0"/>
              <a:t>59</a:t>
            </a:fld>
            <a:endParaRPr lang="zh-CN" altLang="en-US"/>
          </a:p>
        </p:txBody>
      </p:sp>
      <p:cxnSp>
        <p:nvCxnSpPr>
          <p:cNvPr id="30" name="直接连接符 29"/>
          <p:cNvCxnSpPr>
            <a:cxnSpLocks/>
          </p:cNvCxnSpPr>
          <p:nvPr/>
        </p:nvCxnSpPr>
        <p:spPr>
          <a:xfrm>
            <a:off x="3347864" y="486338"/>
            <a:ext cx="4427456"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2" name="文本框 1">
            <a:extLst>
              <a:ext uri="{FF2B5EF4-FFF2-40B4-BE49-F238E27FC236}">
                <a16:creationId xmlns:a16="http://schemas.microsoft.com/office/drawing/2014/main" id="{C6CA4987-28F9-41F5-B233-B120D8FDBDB7}"/>
              </a:ext>
            </a:extLst>
          </p:cNvPr>
          <p:cNvSpPr txBox="1"/>
          <p:nvPr/>
        </p:nvSpPr>
        <p:spPr>
          <a:xfrm>
            <a:off x="3707904" y="2927539"/>
            <a:ext cx="4536498" cy="646331"/>
          </a:xfrm>
          <a:prstGeom prst="rect">
            <a:avLst/>
          </a:prstGeom>
          <a:noFill/>
        </p:spPr>
        <p:txBody>
          <a:bodyPr wrap="square" rtlCol="0">
            <a:spAutoFit/>
          </a:bodyPr>
          <a:lstStyle/>
          <a:p>
            <a:r>
              <a:rPr lang="en-US" altLang="zh-CN" dirty="0"/>
              <a:t>AUC</a:t>
            </a:r>
            <a:r>
              <a:rPr lang="zh-CN" altLang="en-US" dirty="0"/>
              <a:t>：</a:t>
            </a:r>
            <a:r>
              <a:rPr lang="en-US" altLang="zh-CN" dirty="0"/>
              <a:t>0.808</a:t>
            </a:r>
          </a:p>
          <a:p>
            <a:r>
              <a:rPr lang="en-US" altLang="zh-CN" dirty="0"/>
              <a:t>KS</a:t>
            </a:r>
            <a:r>
              <a:rPr lang="zh-CN" altLang="en-US" dirty="0"/>
              <a:t>：</a:t>
            </a:r>
            <a:r>
              <a:rPr lang="en-US" altLang="zh-CN" dirty="0"/>
              <a:t>0.616</a:t>
            </a:r>
            <a:endParaRPr lang="zh-CN" altLang="en-US" dirty="0"/>
          </a:p>
        </p:txBody>
      </p:sp>
    </p:spTree>
    <p:extLst>
      <p:ext uri="{BB962C8B-B14F-4D97-AF65-F5344CB8AC3E}">
        <p14:creationId xmlns:p14="http://schemas.microsoft.com/office/powerpoint/2010/main" val="251404057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1500"/>
                                  </p:stCondLst>
                                  <p:childTnLst>
                                    <p:animEffect transition="out" filter="fade">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827584" y="4657700"/>
            <a:ext cx="7488831" cy="327397"/>
          </a:xfrm>
          <a:prstGeom prst="rect">
            <a:avLst/>
          </a:prstGeom>
        </p:spPr>
        <p:txBody>
          <a:bodyPr wrap="square">
            <a:spAutoFit/>
          </a:bodyPr>
          <a:lstStyle/>
          <a:p>
            <a:pPr marL="601345" indent="-457200">
              <a:lnSpc>
                <a:spcPts val="2000"/>
              </a:lnSpc>
            </a:pPr>
            <a:r>
              <a:rPr lang="zh-CN" altLang="en-US" sz="1400" dirty="0">
                <a:latin typeface="微软雅黑" panose="020B0503020204020204" pitchFamily="34" charset="-122"/>
                <a:ea typeface="微软雅黑" panose="020B0503020204020204" pitchFamily="34" charset="-122"/>
              </a:rPr>
              <a:t>贷款笔数和贷款总量均逐年快速增加，</a:t>
            </a:r>
            <a:r>
              <a:rPr lang="en-US" altLang="zh-CN" sz="1400" dirty="0">
                <a:latin typeface="微软雅黑" panose="020B0503020204020204" pitchFamily="34" charset="-122"/>
                <a:ea typeface="微软雅黑" panose="020B0503020204020204" pitchFamily="34" charset="-122"/>
              </a:rPr>
              <a:t>2015</a:t>
            </a:r>
            <a:r>
              <a:rPr lang="zh-CN" altLang="en-US" sz="1400" dirty="0">
                <a:latin typeface="微软雅黑" panose="020B0503020204020204" pitchFamily="34" charset="-122"/>
                <a:ea typeface="微软雅黑" panose="020B0503020204020204" pitchFamily="34" charset="-122"/>
              </a:rPr>
              <a:t>年发放贷款总额超过</a:t>
            </a:r>
            <a:r>
              <a:rPr lang="en-US" altLang="zh-CN" sz="1400"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亿美元，超过</a:t>
            </a: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万笔</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6</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pic>
        <p:nvPicPr>
          <p:cNvPr id="4" name="图片 3">
            <a:extLst>
              <a:ext uri="{FF2B5EF4-FFF2-40B4-BE49-F238E27FC236}">
                <a16:creationId xmlns:a16="http://schemas.microsoft.com/office/drawing/2014/main" id="{3F402454-5DF8-4A6A-9C07-B9EBDEF89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321" y="741941"/>
            <a:ext cx="6469183" cy="3653866"/>
          </a:xfrm>
          <a:prstGeom prst="rect">
            <a:avLst/>
          </a:prstGeom>
        </p:spPr>
      </p:pic>
      <p:sp>
        <p:nvSpPr>
          <p:cNvPr id="17" name="矩形 6">
            <a:extLst>
              <a:ext uri="{FF2B5EF4-FFF2-40B4-BE49-F238E27FC236}">
                <a16:creationId xmlns:a16="http://schemas.microsoft.com/office/drawing/2014/main" id="{C91782BB-B7FE-4039-918F-2B0D0366932C}"/>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业 务 总 量 分 析</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57758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9144000" cy="2137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nvSpPr>
        <p:spPr>
          <a:xfrm>
            <a:off x="1979712" y="2140316"/>
            <a:ext cx="7524000" cy="1440160"/>
          </a:xfrm>
          <a:prstGeom prst="parallelogram">
            <a:avLst/>
          </a:prstGeom>
          <a:solidFill>
            <a:srgbClr val="A10A13"/>
          </a:solid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16" name="平行四边形 15"/>
          <p:cNvSpPr/>
          <p:nvPr/>
        </p:nvSpPr>
        <p:spPr>
          <a:xfrm>
            <a:off x="-396552" y="2140316"/>
            <a:ext cx="2808312" cy="1440160"/>
          </a:xfrm>
          <a:prstGeom prst="parallelogram">
            <a:avLst/>
          </a:prstGeom>
          <a:blipFill>
            <a:blip r:embed="rId3">
              <a:grayscl/>
              <a:lum bright="-10000" contrast="3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latin typeface="华文楷体" panose="02010600040101010101" pitchFamily="2" charset="-122"/>
              <a:ea typeface="华文楷体" panose="02010600040101010101" pitchFamily="2" charset="-122"/>
            </a:endParaRPr>
          </a:p>
        </p:txBody>
      </p:sp>
      <p:sp>
        <p:nvSpPr>
          <p:cNvPr id="17" name="矩形 16"/>
          <p:cNvSpPr/>
          <p:nvPr/>
        </p:nvSpPr>
        <p:spPr>
          <a:xfrm>
            <a:off x="2771800" y="2449029"/>
            <a:ext cx="5904656" cy="769441"/>
          </a:xfrm>
          <a:prstGeom prst="rect">
            <a:avLst/>
          </a:prstGeom>
        </p:spPr>
        <p:txBody>
          <a:bodyPr wrap="square">
            <a:spAutoFit/>
          </a:bodyPr>
          <a:lstStyle/>
          <a:p>
            <a:pPr algn="ctr" defTabSz="1028700" fontAlgn="base">
              <a:spcBef>
                <a:spcPct val="0"/>
              </a:spcBef>
              <a:spcAft>
                <a:spcPct val="0"/>
              </a:spcAft>
            </a:pPr>
            <a:r>
              <a:rPr lang="zh-CN" altLang="en-US" sz="4400" b="1" dirty="0">
                <a:solidFill>
                  <a:schemeClr val="bg1"/>
                </a:solidFill>
                <a:latin typeface="微软雅黑" panose="020B0503020204020204" pitchFamily="34" charset="-122"/>
                <a:ea typeface="微软雅黑" panose="020B0503020204020204" pitchFamily="34" charset="-122"/>
              </a:rPr>
              <a:t>评分卡</a:t>
            </a:r>
          </a:p>
        </p:txBody>
      </p:sp>
      <p:sp>
        <p:nvSpPr>
          <p:cNvPr id="4" name="矩形 3"/>
          <p:cNvSpPr/>
          <p:nvPr/>
        </p:nvSpPr>
        <p:spPr>
          <a:xfrm>
            <a:off x="251520" y="161492"/>
            <a:ext cx="244827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第六部分</a:t>
            </a:r>
          </a:p>
        </p:txBody>
      </p:sp>
      <p:sp>
        <p:nvSpPr>
          <p:cNvPr id="27" name="灯片编号占位符 26"/>
          <p:cNvSpPr>
            <a:spLocks noGrp="1"/>
          </p:cNvSpPr>
          <p:nvPr>
            <p:ph type="sldNum" sz="quarter" idx="12"/>
          </p:nvPr>
        </p:nvSpPr>
        <p:spPr/>
        <p:txBody>
          <a:bodyPr/>
          <a:lstStyle/>
          <a:p>
            <a:fld id="{7A2A8BC0-0B57-4FB9-9550-1F6C2F1EF75C}" type="slidenum">
              <a:rPr lang="zh-CN" altLang="en-US" smtClean="0"/>
              <a:t>60</a:t>
            </a:fld>
            <a:endParaRPr lang="zh-CN" altLang="en-US"/>
          </a:p>
        </p:txBody>
      </p:sp>
      <p:cxnSp>
        <p:nvCxnSpPr>
          <p:cNvPr id="29" name="直接连接符 28"/>
          <p:cNvCxnSpPr/>
          <p:nvPr/>
        </p:nvCxnSpPr>
        <p:spPr>
          <a:xfrm>
            <a:off x="2484504" y="486338"/>
            <a:ext cx="5220000"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extLst>
      <p:ext uri="{BB962C8B-B14F-4D97-AF65-F5344CB8AC3E}">
        <p14:creationId xmlns:p14="http://schemas.microsoft.com/office/powerpoint/2010/main" val="305592491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1500"/>
                                  </p:stCondLst>
                                  <p:childTnLst>
                                    <p:animEffect transition="out" filter="fade">
                                      <p:cBhvr>
                                        <p:cTn id="20" dur="500"/>
                                        <p:tgtEl>
                                          <p:spTgt spid="58"/>
                                        </p:tgtEl>
                                      </p:cBhvr>
                                    </p:animEffect>
                                    <p:set>
                                      <p:cBhvr>
                                        <p:cTn id="21"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评分卡</a:t>
            </a: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61</a:t>
            </a:fld>
            <a:endParaRPr lang="zh-CN" altLang="en-US" dirty="0"/>
          </a:p>
        </p:txBody>
      </p:sp>
      <p:cxnSp>
        <p:nvCxnSpPr>
          <p:cNvPr id="84" name="直接连接符 83"/>
          <p:cNvCxnSpPr>
            <a:cxnSpLocks/>
          </p:cNvCxnSpPr>
          <p:nvPr/>
        </p:nvCxnSpPr>
        <p:spPr>
          <a:xfrm>
            <a:off x="1979712" y="486338"/>
            <a:ext cx="5724792"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338775" y="193204"/>
            <a:ext cx="1293944"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输 出 评 分 卡</a:t>
            </a:r>
            <a:endParaRPr lang="en-US" altLang="zh-CN"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BEE6967-B06C-4D67-BA17-0F5C588EA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714628"/>
            <a:ext cx="5724792" cy="4940360"/>
          </a:xfrm>
          <a:prstGeom prst="rect">
            <a:avLst/>
          </a:prstGeom>
        </p:spPr>
      </p:pic>
    </p:spTree>
    <p:extLst>
      <p:ext uri="{BB962C8B-B14F-4D97-AF65-F5344CB8AC3E}">
        <p14:creationId xmlns:p14="http://schemas.microsoft.com/office/powerpoint/2010/main" val="2738131361"/>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150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51519" y="161492"/>
            <a:ext cx="2597183"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评分卡</a:t>
            </a:r>
          </a:p>
        </p:txBody>
      </p:sp>
      <p:sp>
        <p:nvSpPr>
          <p:cNvPr id="21" name="TextBox 20"/>
          <p:cNvSpPr txBox="1"/>
          <p:nvPr/>
        </p:nvSpPr>
        <p:spPr>
          <a:xfrm>
            <a:off x="2195736" y="1094272"/>
            <a:ext cx="4752528" cy="539452"/>
          </a:xfrm>
          <a:prstGeom prst="rect">
            <a:avLst/>
          </a:prstGeom>
          <a:solidFill>
            <a:srgbClr val="A10A13"/>
          </a:solidFill>
          <a:ln w="88900" cmpd="thinThick">
            <a:solidFill>
              <a:srgbClr val="A10A13"/>
            </a:solidFill>
          </a:ln>
        </p:spPr>
        <p:txBody>
          <a:bodyPr wrap="square"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评分卡</a:t>
            </a:r>
          </a:p>
        </p:txBody>
      </p:sp>
      <p:cxnSp>
        <p:nvCxnSpPr>
          <p:cNvPr id="23" name="直接连接符 22"/>
          <p:cNvCxnSpPr/>
          <p:nvPr/>
        </p:nvCxnSpPr>
        <p:spPr>
          <a:xfrm flipH="1">
            <a:off x="2987824" y="1993764"/>
            <a:ext cx="0" cy="3240000"/>
          </a:xfrm>
          <a:prstGeom prst="line">
            <a:avLst/>
          </a:prstGeom>
          <a:ln w="38100">
            <a:solidFill>
              <a:srgbClr val="A10A13"/>
            </a:solidFill>
          </a:ln>
        </p:spPr>
        <p:style>
          <a:lnRef idx="1">
            <a:schemeClr val="accent1"/>
          </a:lnRef>
          <a:fillRef idx="0">
            <a:schemeClr val="accent1"/>
          </a:fillRef>
          <a:effectRef idx="0">
            <a:schemeClr val="accent1"/>
          </a:effectRef>
          <a:fontRef idx="minor">
            <a:schemeClr val="tx1"/>
          </a:fontRef>
        </p:style>
      </p:cxnSp>
      <p:pic>
        <p:nvPicPr>
          <p:cNvPr id="26" name="图片 25" descr="手写-1a.gif"/>
          <p:cNvPicPr>
            <a:picLocks noChangeAspect="1"/>
          </p:cNvPicPr>
          <p:nvPr/>
        </p:nvPicPr>
        <p:blipFill>
          <a:blip r:embed="rId3">
            <a:grayscl/>
            <a:lum contrast="20000"/>
          </a:blip>
          <a:stretch>
            <a:fillRect/>
          </a:stretch>
        </p:blipFill>
        <p:spPr>
          <a:xfrm>
            <a:off x="251520" y="2012197"/>
            <a:ext cx="2597183" cy="1835342"/>
          </a:xfrm>
          <a:prstGeom prst="rect">
            <a:avLst/>
          </a:prstGeom>
        </p:spPr>
      </p:pic>
      <p:sp>
        <p:nvSpPr>
          <p:cNvPr id="27" name="灯片编号占位符 26"/>
          <p:cNvSpPr>
            <a:spLocks noGrp="1"/>
          </p:cNvSpPr>
          <p:nvPr>
            <p:ph type="sldNum" sz="quarter" idx="12"/>
          </p:nvPr>
        </p:nvSpPr>
        <p:spPr/>
        <p:txBody>
          <a:bodyPr/>
          <a:lstStyle/>
          <a:p>
            <a:fld id="{7A2A8BC0-0B57-4FB9-9550-1F6C2F1EF75C}" type="slidenum">
              <a:rPr lang="zh-CN" altLang="en-US" smtClean="0"/>
              <a:t>62</a:t>
            </a:fld>
            <a:endParaRPr lang="zh-CN" altLang="en-US"/>
          </a:p>
        </p:txBody>
      </p:sp>
      <p:cxnSp>
        <p:nvCxnSpPr>
          <p:cNvPr id="30" name="直接连接符 29"/>
          <p:cNvCxnSpPr/>
          <p:nvPr/>
        </p:nvCxnSpPr>
        <p:spPr>
          <a:xfrm>
            <a:off x="2848702" y="486338"/>
            <a:ext cx="4926618"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pic>
        <p:nvPicPr>
          <p:cNvPr id="3" name="图片 2">
            <a:extLst>
              <a:ext uri="{FF2B5EF4-FFF2-40B4-BE49-F238E27FC236}">
                <a16:creationId xmlns:a16="http://schemas.microsoft.com/office/drawing/2014/main" id="{41BAC299-418F-47D5-A774-CD6E3E0A2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6946" y="2181816"/>
            <a:ext cx="6017054" cy="2813475"/>
          </a:xfrm>
          <a:prstGeom prst="rect">
            <a:avLst/>
          </a:prstGeom>
        </p:spPr>
      </p:pic>
    </p:spTree>
    <p:extLst>
      <p:ext uri="{BB962C8B-B14F-4D97-AF65-F5344CB8AC3E}">
        <p14:creationId xmlns:p14="http://schemas.microsoft.com/office/powerpoint/2010/main" val="900295501"/>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1500"/>
                                  </p:stCondLst>
                                  <p:childTnLst>
                                    <p:animEffect transition="out" filter="fade">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63688" y="1093912"/>
            <a:ext cx="5616624" cy="539452"/>
          </a:xfrm>
          <a:prstGeom prst="rect">
            <a:avLst/>
          </a:prstGeom>
          <a:solidFill>
            <a:srgbClr val="A10A13"/>
          </a:solidFill>
          <a:ln w="88900" cmpd="thinThick">
            <a:solidFill>
              <a:srgbClr val="A10A13"/>
            </a:solidFill>
          </a:ln>
        </p:spPr>
        <p:txBody>
          <a:bodyPr wrap="square" anchor="ctr">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优化和拓展方向</a:t>
            </a:r>
          </a:p>
        </p:txBody>
      </p:sp>
      <p:sp>
        <p:nvSpPr>
          <p:cNvPr id="30" name="矩形 29"/>
          <p:cNvSpPr/>
          <p:nvPr/>
        </p:nvSpPr>
        <p:spPr>
          <a:xfrm>
            <a:off x="251520" y="161492"/>
            <a:ext cx="2808312"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优化和拓展</a:t>
            </a:r>
          </a:p>
        </p:txBody>
      </p:sp>
      <p:pic>
        <p:nvPicPr>
          <p:cNvPr id="32" name="图片 31" descr="手写-1a.gif"/>
          <p:cNvPicPr>
            <a:picLocks noChangeAspect="1"/>
          </p:cNvPicPr>
          <p:nvPr/>
        </p:nvPicPr>
        <p:blipFill>
          <a:blip r:embed="rId3">
            <a:grayscl/>
            <a:lum bright="20000" contrast="30000"/>
          </a:blip>
          <a:stretch>
            <a:fillRect/>
          </a:stretch>
        </p:blipFill>
        <p:spPr>
          <a:xfrm>
            <a:off x="1" y="3577580"/>
            <a:ext cx="2137420" cy="2137420"/>
          </a:xfrm>
          <a:prstGeom prst="rect">
            <a:avLst/>
          </a:prstGeom>
        </p:spPr>
      </p:pic>
      <p:sp>
        <p:nvSpPr>
          <p:cNvPr id="48" name="灯片编号占位符 47"/>
          <p:cNvSpPr>
            <a:spLocks noGrp="1"/>
          </p:cNvSpPr>
          <p:nvPr>
            <p:ph type="sldNum" sz="quarter" idx="12"/>
          </p:nvPr>
        </p:nvSpPr>
        <p:spPr/>
        <p:txBody>
          <a:bodyPr/>
          <a:lstStyle/>
          <a:p>
            <a:fld id="{7A2A8BC0-0B57-4FB9-9550-1F6C2F1EF75C}" type="slidenum">
              <a:rPr lang="zh-CN" altLang="en-US" smtClean="0"/>
              <a:t>63</a:t>
            </a:fld>
            <a:endParaRPr lang="zh-CN" altLang="en-US"/>
          </a:p>
        </p:txBody>
      </p:sp>
      <p:cxnSp>
        <p:nvCxnSpPr>
          <p:cNvPr id="50" name="直接连接符 49"/>
          <p:cNvCxnSpPr>
            <a:cxnSpLocks/>
          </p:cNvCxnSpPr>
          <p:nvPr/>
        </p:nvCxnSpPr>
        <p:spPr>
          <a:xfrm>
            <a:off x="2915816" y="486338"/>
            <a:ext cx="4788688" cy="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33" name="矩形 32">
            <a:extLst>
              <a:ext uri="{FF2B5EF4-FFF2-40B4-BE49-F238E27FC236}">
                <a16:creationId xmlns:a16="http://schemas.microsoft.com/office/drawing/2014/main" id="{8A942109-AFA6-4EF1-8102-5B16C734BC83}"/>
              </a:ext>
            </a:extLst>
          </p:cNvPr>
          <p:cNvSpPr/>
          <p:nvPr/>
        </p:nvSpPr>
        <p:spPr>
          <a:xfrm>
            <a:off x="2112082" y="1888414"/>
            <a:ext cx="5688632" cy="1323439"/>
          </a:xfrm>
          <a:prstGeom prst="rect">
            <a:avLst/>
          </a:prstGeom>
        </p:spPr>
        <p:txBody>
          <a:bodyPr wrap="square">
            <a:spAutoFit/>
          </a:bodyPr>
          <a:lstStyle/>
          <a:p>
            <a:pPr marL="285750" indent="-285750">
              <a:buFont typeface="Wingdings" panose="05000000000000000000" pitchFamily="2" charset="2"/>
              <a:buChar char="u"/>
            </a:pPr>
            <a:r>
              <a:rPr lang="zh-CN" altLang="en-US" sz="1600" dirty="0"/>
              <a:t>可以借助</a:t>
            </a:r>
            <a:r>
              <a:rPr lang="en-US" altLang="zh-CN" sz="1600" dirty="0"/>
              <a:t>vintage</a:t>
            </a:r>
            <a:r>
              <a:rPr lang="zh-CN" altLang="en-US" sz="1600" dirty="0"/>
              <a:t>分析和</a:t>
            </a:r>
            <a:r>
              <a:rPr lang="en-US" altLang="zh-CN" sz="1600" dirty="0" err="1"/>
              <a:t>rollrate</a:t>
            </a:r>
            <a:r>
              <a:rPr lang="zh-CN" altLang="en-US" sz="1600" dirty="0"/>
              <a:t>分析作为维度选择区间和分群标准</a:t>
            </a:r>
            <a:endParaRPr lang="en-US" altLang="zh-CN" sz="1600" dirty="0"/>
          </a:p>
          <a:p>
            <a:pPr marL="285750" indent="-285750">
              <a:buFont typeface="Wingdings" panose="05000000000000000000" pitchFamily="2" charset="2"/>
              <a:buChar char="u"/>
            </a:pPr>
            <a:r>
              <a:rPr lang="zh-CN" altLang="en-US" sz="1600" dirty="0"/>
              <a:t>在业务场景下关注模型的稳定性如</a:t>
            </a:r>
            <a:r>
              <a:rPr lang="en-US" altLang="zh-CN" sz="1600" dirty="0"/>
              <a:t>PIS</a:t>
            </a:r>
            <a:r>
              <a:rPr lang="zh-CN" altLang="en-US" sz="1600" dirty="0"/>
              <a:t>指标，视运行情况进行调整</a:t>
            </a:r>
            <a:endParaRPr lang="en-US" altLang="zh-CN" sz="1600" dirty="0"/>
          </a:p>
          <a:p>
            <a:pPr marL="285750" indent="-285750">
              <a:buFont typeface="Wingdings" panose="05000000000000000000" pitchFamily="2" charset="2"/>
              <a:buChar char="u"/>
            </a:pPr>
            <a:r>
              <a:rPr lang="zh-CN" altLang="en-US" sz="1600" dirty="0"/>
              <a:t>特殊场景下，比如疫情期间，某些特征可能有更大的价值</a:t>
            </a:r>
          </a:p>
        </p:txBody>
      </p:sp>
    </p:spTree>
    <p:extLst>
      <p:ext uri="{BB962C8B-B14F-4D97-AF65-F5344CB8AC3E}">
        <p14:creationId xmlns:p14="http://schemas.microsoft.com/office/powerpoint/2010/main" val="3031389252"/>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1500"/>
                                  </p:stCondLst>
                                  <p:childTnLst>
                                    <p:animEffect transition="out" filter="fade">
                                      <p:cBhvr>
                                        <p:cTn id="17" dur="500"/>
                                        <p:tgtEl>
                                          <p:spTgt spid="63"/>
                                        </p:tgtEl>
                                      </p:cBhvr>
                                    </p:animEffect>
                                    <p:set>
                                      <p:cBhvr>
                                        <p:cTn id="18" dur="1" fill="hold">
                                          <p:stCondLst>
                                            <p:cond delay="499"/>
                                          </p:stCondLst>
                                        </p:cTn>
                                        <p:tgtEl>
                                          <p:spTgt spid="6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P spid="63" grpId="0"/>
      <p:bldP spid="3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0" y="0"/>
            <a:ext cx="9144000" cy="5715000"/>
          </a:xfrm>
          <a:prstGeom prst="parallelogram">
            <a:avLst>
              <a:gd name="adj" fmla="val 0"/>
            </a:avLst>
          </a:prstGeom>
          <a:blipFill dpi="0" rotWithShape="1">
            <a:blip r:embed="rId3">
              <a:alphaModFix amt="30000"/>
              <a:lum contrast="20000"/>
            </a:blip>
            <a:stretch>
              <a:fillRect/>
            </a:stretch>
          </a:blipFill>
          <a:ln w="9525">
            <a:noFill/>
            <a:miter lim="800000"/>
          </a:ln>
        </p:spPr>
        <p:txBody>
          <a:bodyPr wrap="none" anchor="ctr"/>
          <a:lstStyle/>
          <a:p>
            <a:pPr defTabSz="1028700" fontAlgn="base">
              <a:spcBef>
                <a:spcPct val="0"/>
              </a:spcBef>
              <a:spcAft>
                <a:spcPct val="0"/>
              </a:spcAft>
            </a:pP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29" name="平行四边形 28"/>
          <p:cNvSpPr/>
          <p:nvPr/>
        </p:nvSpPr>
        <p:spPr>
          <a:xfrm>
            <a:off x="0" y="2137420"/>
            <a:ext cx="9144000" cy="1440160"/>
          </a:xfrm>
          <a:prstGeom prst="parallelogram">
            <a:avLst>
              <a:gd name="adj" fmla="val 0"/>
            </a:avLst>
          </a:prstGeom>
          <a:solidFill>
            <a:srgbClr val="A10A13"/>
          </a:solidFill>
          <a:ln w="9525">
            <a:noFill/>
            <a:miter lim="800000"/>
          </a:ln>
        </p:spPr>
        <p:txBody>
          <a:bodyPr wrap="none" anchor="ctr"/>
          <a:lstStyle/>
          <a:p>
            <a:pPr algn="ctr" defTabSz="1028700" fontAlgn="base">
              <a:spcBef>
                <a:spcPct val="0"/>
              </a:spcBef>
              <a:spcAft>
                <a:spcPct val="0"/>
              </a:spcAft>
            </a:pPr>
            <a:r>
              <a:rPr lang="en-US" altLang="zh-CN" sz="5400" dirty="0">
                <a:solidFill>
                  <a:schemeClr val="bg1"/>
                </a:solidFill>
                <a:latin typeface="Narkisim" pitchFamily="34" charset="-79"/>
                <a:ea typeface="方正姚体" panose="02010601030101010101" pitchFamily="2" charset="-122"/>
                <a:cs typeface="Narkisim" pitchFamily="34" charset="-79"/>
              </a:rPr>
              <a:t>Thanks</a:t>
            </a:r>
            <a:endParaRPr lang="zh-CN" altLang="en-US" sz="5400">
              <a:solidFill>
                <a:schemeClr val="bg1"/>
              </a:solidFill>
              <a:latin typeface="Narkisim" pitchFamily="34" charset="-79"/>
              <a:ea typeface="方正姚体" panose="02010601030101010101" pitchFamily="2" charset="-122"/>
              <a:cs typeface="Narkisim" pitchFamily="34" charset="-79"/>
            </a:endParaRPr>
          </a:p>
        </p:txBody>
      </p:sp>
      <p:sp>
        <p:nvSpPr>
          <p:cNvPr id="10" name="灯片编号占位符 9"/>
          <p:cNvSpPr>
            <a:spLocks noGrp="1"/>
          </p:cNvSpPr>
          <p:nvPr>
            <p:ph type="sldNum" sz="quarter" idx="12"/>
          </p:nvPr>
        </p:nvSpPr>
        <p:spPr/>
        <p:txBody>
          <a:bodyPr/>
          <a:lstStyle/>
          <a:p>
            <a:fld id="{7A2A8BC0-0B57-4FB9-9550-1F6C2F1EF75C}" type="slidenum">
              <a:rPr lang="zh-CN" altLang="en-US" smtClean="0"/>
              <a:t>64</a:t>
            </a:fld>
            <a:endParaRPr lang="zh-CN" altLang="en-US"/>
          </a:p>
        </p:txBody>
      </p:sp>
      <p:sp>
        <p:nvSpPr>
          <p:cNvPr id="12" name="文本框 11"/>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000" advClick="0">
        <p14:honeycomb/>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800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43177" y="4441676"/>
            <a:ext cx="6469183" cy="58387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2014</a:t>
            </a:r>
            <a:r>
              <a:rPr lang="zh-CN" altLang="en-US" sz="1400" dirty="0">
                <a:latin typeface="微软雅黑" panose="020B0503020204020204" pitchFamily="34" charset="-122"/>
                <a:ea typeface="微软雅黑" panose="020B0503020204020204" pitchFamily="34" charset="-122"/>
              </a:rPr>
              <a:t>年以前，贷款量的增长曲线比较平滑，在</a:t>
            </a:r>
            <a:r>
              <a:rPr lang="en-US" altLang="zh-CN" sz="1400" dirty="0">
                <a:latin typeface="微软雅黑" panose="020B0503020204020204" pitchFamily="34" charset="-122"/>
                <a:ea typeface="微软雅黑" panose="020B0503020204020204" pitchFamily="34" charset="-122"/>
              </a:rPr>
              <a:t>2014</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月之后，新增贷款量出现非常大的波动，大致呈现出每</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个月出现一个贷款量高峰的模式。</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7</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pic>
        <p:nvPicPr>
          <p:cNvPr id="5" name="图片 4">
            <a:extLst>
              <a:ext uri="{FF2B5EF4-FFF2-40B4-BE49-F238E27FC236}">
                <a16:creationId xmlns:a16="http://schemas.microsoft.com/office/drawing/2014/main" id="{B03AA3D1-FA51-4FA6-ADD1-3951D9B0A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321" y="1183930"/>
            <a:ext cx="6581282" cy="2825698"/>
          </a:xfrm>
          <a:prstGeom prst="rect">
            <a:avLst/>
          </a:prstGeom>
        </p:spPr>
      </p:pic>
      <p:sp>
        <p:nvSpPr>
          <p:cNvPr id="8" name="矩形 6">
            <a:extLst>
              <a:ext uri="{FF2B5EF4-FFF2-40B4-BE49-F238E27FC236}">
                <a16:creationId xmlns:a16="http://schemas.microsoft.com/office/drawing/2014/main" id="{A44A203F-4F12-4AF3-80BB-8FFDD5A98522}"/>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业 务 总 量 分 析</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152677"/>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343177" y="4441676"/>
            <a:ext cx="6469183" cy="583878"/>
          </a:xfrm>
          <a:prstGeom prst="rect">
            <a:avLst/>
          </a:prstGeom>
        </p:spPr>
        <p:txBody>
          <a:bodyPr wrap="square">
            <a:spAutoFit/>
          </a:bodyPr>
          <a:lstStyle/>
          <a:p>
            <a:pPr indent="-457200">
              <a:lnSpc>
                <a:spcPts val="2000"/>
              </a:lnSpc>
            </a:pPr>
            <a:r>
              <a:rPr lang="zh-CN" altLang="en-US" sz="1400" dirty="0">
                <a:latin typeface="微软雅黑" panose="020B0503020204020204" pitchFamily="34" charset="-122"/>
                <a:ea typeface="微软雅黑" panose="020B0503020204020204" pitchFamily="34" charset="-122"/>
              </a:rPr>
              <a:t>从</a:t>
            </a:r>
            <a:r>
              <a:rPr lang="en-US" altLang="zh-CN" sz="1400" dirty="0">
                <a:latin typeface="微软雅黑" panose="020B0503020204020204" pitchFamily="34" charset="-122"/>
                <a:ea typeface="微软雅黑" panose="020B0503020204020204" pitchFamily="34" charset="-122"/>
              </a:rPr>
              <a:t>2014</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月起，每隔</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个季度，出现一次贷款高峰。 可能的解释为：由于某种政策的影响，每个季度开始的月份，是美国消费者债务整合操作的高峰时期。</a:t>
            </a:r>
            <a:endParaRPr lang="en-US" altLang="zh-CN" sz="14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8</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pic>
        <p:nvPicPr>
          <p:cNvPr id="4" name="图片 3">
            <a:extLst>
              <a:ext uri="{FF2B5EF4-FFF2-40B4-BE49-F238E27FC236}">
                <a16:creationId xmlns:a16="http://schemas.microsoft.com/office/drawing/2014/main" id="{7D6A749C-1B6E-4DDD-9332-8FBE5B91C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737" y="841276"/>
            <a:ext cx="6479624" cy="3453607"/>
          </a:xfrm>
          <a:prstGeom prst="rect">
            <a:avLst/>
          </a:prstGeom>
        </p:spPr>
      </p:pic>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6106339" y="193204"/>
            <a:ext cx="1526380"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业 务 总 量 分 析</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190707"/>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1492"/>
            <a:ext cx="3960440" cy="646331"/>
          </a:xfrm>
          <a:prstGeom prst="rect">
            <a:avLst/>
          </a:prstGeom>
        </p:spPr>
        <p:txBody>
          <a:bodyPr wrap="square">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贷款业务整体分析</a:t>
            </a:r>
          </a:p>
        </p:txBody>
      </p:sp>
      <p:sp>
        <p:nvSpPr>
          <p:cNvPr id="106" name="矩形 105"/>
          <p:cNvSpPr/>
          <p:nvPr/>
        </p:nvSpPr>
        <p:spPr>
          <a:xfrm>
            <a:off x="1187624" y="3847506"/>
            <a:ext cx="6840760" cy="1096839"/>
          </a:xfrm>
          <a:prstGeom prst="rect">
            <a:avLst/>
          </a:prstGeom>
        </p:spPr>
        <p:txBody>
          <a:bodyPr wrap="square">
            <a:spAutoFit/>
          </a:bodyPr>
          <a:lstStyle/>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最小的单笔额度为</a:t>
            </a:r>
            <a:r>
              <a:rPr lang="en-US" altLang="zh-CN" sz="1200" dirty="0">
                <a:latin typeface="微软雅黑" panose="020B0503020204020204" pitchFamily="34" charset="-122"/>
                <a:ea typeface="微软雅黑" panose="020B0503020204020204" pitchFamily="34" charset="-122"/>
              </a:rPr>
              <a:t>500</a:t>
            </a:r>
            <a:r>
              <a:rPr lang="zh-CN" altLang="en-US" sz="1200" dirty="0">
                <a:latin typeface="微软雅黑" panose="020B0503020204020204" pitchFamily="34" charset="-122"/>
                <a:ea typeface="微软雅黑" panose="020B0503020204020204" pitchFamily="34" charset="-122"/>
              </a:rPr>
              <a:t>美元</a:t>
            </a:r>
            <a:endParaRPr lang="en-US" altLang="zh-CN" sz="1200" dirty="0">
              <a:latin typeface="微软雅黑" panose="020B0503020204020204" pitchFamily="34" charset="-122"/>
              <a:ea typeface="微软雅黑" panose="020B0503020204020204" pitchFamily="34" charset="-122"/>
            </a:endParaRP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最大额度在</a:t>
            </a:r>
            <a:r>
              <a:rPr lang="en-US" altLang="zh-CN" sz="1200" dirty="0">
                <a:latin typeface="微软雅黑" panose="020B0503020204020204" pitchFamily="34" charset="-122"/>
                <a:ea typeface="微软雅黑" panose="020B0503020204020204" pitchFamily="34" charset="-122"/>
              </a:rPr>
              <a:t>2007-2010</a:t>
            </a:r>
            <a:r>
              <a:rPr lang="zh-CN" altLang="en-US" sz="1200" dirty="0">
                <a:latin typeface="微软雅黑" panose="020B0503020204020204" pitchFamily="34" charset="-122"/>
                <a:ea typeface="微软雅黑" panose="020B0503020204020204" pitchFamily="34" charset="-122"/>
              </a:rPr>
              <a:t>年为</a:t>
            </a:r>
            <a:r>
              <a:rPr lang="en-US" altLang="zh-CN" sz="1200" dirty="0">
                <a:latin typeface="微软雅黑" panose="020B0503020204020204" pitchFamily="34" charset="-122"/>
                <a:ea typeface="微软雅黑" panose="020B0503020204020204" pitchFamily="34" charset="-122"/>
              </a:rPr>
              <a:t>25000</a:t>
            </a:r>
            <a:r>
              <a:rPr lang="zh-CN" altLang="en-US" sz="1200" dirty="0">
                <a:latin typeface="微软雅黑" panose="020B0503020204020204" pitchFamily="34" charset="-122"/>
                <a:ea typeface="微软雅黑" panose="020B0503020204020204" pitchFamily="34" charset="-122"/>
              </a:rPr>
              <a:t>美元，在</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年之后，最大额度调整为</a:t>
            </a:r>
            <a:r>
              <a:rPr lang="en-US" altLang="zh-CN" sz="1200" dirty="0">
                <a:latin typeface="微软雅黑" panose="020B0503020204020204" pitchFamily="34" charset="-122"/>
                <a:ea typeface="微软雅黑" panose="020B0503020204020204" pitchFamily="34" charset="-122"/>
              </a:rPr>
              <a:t>35000</a:t>
            </a:r>
            <a:r>
              <a:rPr lang="zh-CN" altLang="en-US" sz="1200" dirty="0">
                <a:latin typeface="微软雅黑" panose="020B0503020204020204" pitchFamily="34" charset="-122"/>
                <a:ea typeface="微软雅黑" panose="020B0503020204020204" pitchFamily="34" charset="-122"/>
              </a:rPr>
              <a:t>美元</a:t>
            </a:r>
            <a:endParaRPr lang="en-US" altLang="zh-CN" sz="1200" dirty="0">
              <a:latin typeface="微软雅黑" panose="020B0503020204020204" pitchFamily="34" charset="-122"/>
              <a:ea typeface="微软雅黑" panose="020B0503020204020204" pitchFamily="34" charset="-122"/>
            </a:endParaRP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在整数额度（</a:t>
            </a:r>
            <a:r>
              <a:rPr lang="en-US" altLang="zh-CN" sz="1200" dirty="0">
                <a:latin typeface="微软雅黑" panose="020B0503020204020204" pitchFamily="34" charset="-122"/>
                <a:ea typeface="微软雅黑" panose="020B0503020204020204" pitchFamily="34" charset="-122"/>
              </a:rPr>
              <a:t>5k</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10k</a:t>
            </a:r>
            <a:r>
              <a:rPr lang="zh-CN" altLang="en-US" sz="1200" dirty="0">
                <a:latin typeface="微软雅黑" panose="020B0503020204020204" pitchFamily="34" charset="-122"/>
                <a:ea typeface="微软雅黑" panose="020B0503020204020204" pitchFamily="34" charset="-122"/>
              </a:rPr>
              <a:t>等），借贷笔数出现高峰，体现出借款用户金额凑整的心态</a:t>
            </a:r>
            <a:endParaRPr lang="en-US" altLang="zh-CN" sz="1200" dirty="0">
              <a:latin typeface="微软雅黑" panose="020B0503020204020204" pitchFamily="34" charset="-122"/>
              <a:ea typeface="微软雅黑" panose="020B0503020204020204" pitchFamily="34" charset="-122"/>
            </a:endParaRPr>
          </a:p>
          <a:p>
            <a:pPr indent="-457200">
              <a:lnSpc>
                <a:spcPts val="2000"/>
              </a:lnSpc>
              <a:buFont typeface="Wingdings" panose="05000000000000000000" pitchFamily="2" charset="2"/>
              <a:buChar char="u"/>
            </a:pPr>
            <a:r>
              <a:rPr lang="zh-CN" altLang="en-US" sz="1200" dirty="0">
                <a:latin typeface="微软雅黑" panose="020B0503020204020204" pitchFamily="34" charset="-122"/>
                <a:ea typeface="微软雅黑" panose="020B0503020204020204" pitchFamily="34" charset="-122"/>
              </a:rPr>
              <a:t>贷款额度主要分布在</a:t>
            </a:r>
            <a:r>
              <a:rPr lang="en-US" altLang="zh-CN" sz="1200" dirty="0">
                <a:latin typeface="微软雅黑" panose="020B0503020204020204" pitchFamily="34" charset="-122"/>
                <a:ea typeface="微软雅黑" panose="020B0503020204020204" pitchFamily="34" charset="-122"/>
              </a:rPr>
              <a:t>5000-20000</a:t>
            </a:r>
            <a:r>
              <a:rPr lang="zh-CN" altLang="en-US" sz="1200" dirty="0">
                <a:latin typeface="微软雅黑" panose="020B0503020204020204" pitchFamily="34" charset="-122"/>
                <a:ea typeface="微软雅黑" panose="020B0503020204020204" pitchFamily="34" charset="-122"/>
              </a:rPr>
              <a:t>美元的区间</a:t>
            </a:r>
            <a:endParaRPr lang="en-US" altLang="zh-CN" sz="1200" dirty="0">
              <a:latin typeface="微软雅黑" panose="020B0503020204020204" pitchFamily="34" charset="-122"/>
              <a:ea typeface="微软雅黑" panose="020B0503020204020204" pitchFamily="34" charset="-122"/>
            </a:endParaRPr>
          </a:p>
        </p:txBody>
      </p:sp>
      <p:sp>
        <p:nvSpPr>
          <p:cNvPr id="65" name="灯片编号占位符 64"/>
          <p:cNvSpPr>
            <a:spLocks noGrp="1"/>
          </p:cNvSpPr>
          <p:nvPr>
            <p:ph type="sldNum" sz="quarter" idx="12"/>
          </p:nvPr>
        </p:nvSpPr>
        <p:spPr/>
        <p:txBody>
          <a:bodyPr/>
          <a:lstStyle/>
          <a:p>
            <a:fld id="{7A2A8BC0-0B57-4FB9-9550-1F6C2F1EF75C}" type="slidenum">
              <a:rPr lang="zh-CN" altLang="en-US" smtClean="0"/>
              <a:t>9</a:t>
            </a:fld>
            <a:endParaRPr lang="zh-CN" altLang="en-US"/>
          </a:p>
        </p:txBody>
      </p:sp>
      <p:cxnSp>
        <p:nvCxnSpPr>
          <p:cNvPr id="84" name="直接连接符 83"/>
          <p:cNvCxnSpPr>
            <a:cxnSpLocks/>
            <a:stCxn id="2" idx="3"/>
          </p:cNvCxnSpPr>
          <p:nvPr/>
        </p:nvCxnSpPr>
        <p:spPr>
          <a:xfrm>
            <a:off x="4211960" y="484658"/>
            <a:ext cx="3492544" cy="1680"/>
          </a:xfrm>
          <a:prstGeom prst="line">
            <a:avLst/>
          </a:prstGeom>
          <a:ln w="6350">
            <a:solidFill>
              <a:srgbClr val="A10A13"/>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8604448" y="5953844"/>
            <a:ext cx="242374" cy="369332"/>
          </a:xfrm>
          <a:prstGeom prst="rect">
            <a:avLst/>
          </a:prstGeom>
          <a:noFill/>
        </p:spPr>
        <p:txBody>
          <a:bodyPr wrap="none" rtlCol="0">
            <a:spAutoFit/>
          </a:bodyPr>
          <a:lstStyle/>
          <a:p>
            <a:r>
              <a:rPr lang="en-US" altLang="zh-CN" dirty="0"/>
              <a:t>.</a:t>
            </a:r>
            <a:endParaRPr lang="zh-CN" altLang="en-US"/>
          </a:p>
        </p:txBody>
      </p:sp>
      <p:sp>
        <p:nvSpPr>
          <p:cNvPr id="10" name="矩形 6">
            <a:extLst>
              <a:ext uri="{FF2B5EF4-FFF2-40B4-BE49-F238E27FC236}">
                <a16:creationId xmlns:a16="http://schemas.microsoft.com/office/drawing/2014/main" id="{1DFE3CA9-1E1D-4751-946D-6FA9B7AAA1BD}"/>
              </a:ext>
            </a:extLst>
          </p:cNvPr>
          <p:cNvSpPr>
            <a:spLocks noChangeArrowheads="1"/>
          </p:cNvSpPr>
          <p:nvPr/>
        </p:nvSpPr>
        <p:spPr bwMode="auto">
          <a:xfrm>
            <a:off x="5641468" y="193204"/>
            <a:ext cx="1991251" cy="307777"/>
          </a:xfrm>
          <a:prstGeom prst="rect">
            <a:avLst/>
          </a:prstGeom>
          <a:noFill/>
          <a:ln w="9525">
            <a:noFill/>
            <a:miter lim="800000"/>
          </a:ln>
        </p:spPr>
        <p:txBody>
          <a:bodyPr wrap="none">
            <a:spAutoFit/>
          </a:bodyPr>
          <a:lstStyle/>
          <a:p>
            <a:pPr algn="r"/>
            <a:r>
              <a:rPr lang="zh-CN" altLang="en-US" sz="1400" dirty="0">
                <a:latin typeface="微软雅黑" panose="020B0503020204020204" pitchFamily="34" charset="-122"/>
                <a:ea typeface="微软雅黑" panose="020B0503020204020204" pitchFamily="34" charset="-122"/>
              </a:rPr>
              <a:t>单 笔 贷 款 额 度 分 布</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EA622CD-5E44-4B5A-A59F-E76B5AA74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77" y="1489348"/>
            <a:ext cx="6469184" cy="1804731"/>
          </a:xfrm>
          <a:prstGeom prst="rect">
            <a:avLst/>
          </a:prstGeom>
        </p:spPr>
      </p:pic>
    </p:spTree>
    <p:extLst>
      <p:ext uri="{BB962C8B-B14F-4D97-AF65-F5344CB8AC3E}">
        <p14:creationId xmlns:p14="http://schemas.microsoft.com/office/powerpoint/2010/main" val="366628179"/>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1500"/>
                                  </p:stCondLst>
                                  <p:childTnLst>
                                    <p:animEffect transition="out" filter="fade">
                                      <p:cBhvr>
                                        <p:cTn id="11" dur="500"/>
                                        <p:tgtEl>
                                          <p:spTgt spid="117"/>
                                        </p:tgtEl>
                                      </p:cBhvr>
                                    </p:animEffect>
                                    <p:set>
                                      <p:cBhvr>
                                        <p:cTn id="12"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7"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某某银行资产复估管理汇总报告PPT模板Flash"/>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3265</Words>
  <Application>Microsoft Office PowerPoint</Application>
  <PresentationFormat>全屏显示(16:10)</PresentationFormat>
  <Paragraphs>734</Paragraphs>
  <Slides>64</Slides>
  <Notes>64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Helvetica Neue</vt:lpstr>
      <vt:lpstr>方正姚体</vt:lpstr>
      <vt:lpstr>华文楷体</vt:lpstr>
      <vt:lpstr>微软雅黑</vt:lpstr>
      <vt:lpstr>Arial</vt:lpstr>
      <vt:lpstr>Calibri</vt:lpstr>
      <vt:lpstr>Narkisim</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Administrator</cp:lastModifiedBy>
  <cp:revision>148</cp:revision>
  <dcterms:created xsi:type="dcterms:W3CDTF">2014-11-28T15:17:00Z</dcterms:created>
  <dcterms:modified xsi:type="dcterms:W3CDTF">2020-12-10T12:01:05Z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