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35633154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88" name="Shape 8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r>
              <a:rPr lang="en-US" sz="1800" b="0" i="0" u="none" strike="noStrike" cap="none" baseline="0"/>
              <a:t>Although performing the statistical analysis itself was very difficult, another major challenge was identifying and interpreting the results. We were on a very short time frame so going back and redoing the simulations and finding the sample statistics again was not possible. After organizing and consolidating the pieces of data we were going to compare from rule to rule, we found some very significant differences between the average simulations speeds that at first seemed to high to be true.  For example, the difference between the average simulation speed for the Free passing rule and Single driving rule for a 2 lane low density road showed a p- value of 6 x 10^ -460. Upon further investigation it became apparent these very significant differences were due to two things, namely the large number of iterations we were averaging over were highly centralizing these figures, so the variance between them was becoming extremely low, and also the variance to begin with was not extremely high because there were only 2 randomized factors in the entire simulation, namely position( uniformly distributed) and speed (normally distributed). These results are in fact perfectly reasonable for the model we designed and with some tweaking to the number of iterations and the addition of more realistic randomized factors, we would begin to see a more unstable and less significant difference which would better reflect reality. </a:t>
            </a:r>
          </a:p>
        </p:txBody>
      </p:sp>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r>
              <a:rPr lang="en-US" sz="1800" b="0" i="0" u="none" strike="noStrike" cap="none" baseline="0"/>
              <a:t>Notice that the Average number of slow down, lane changes, and decisions goes into the millions of interactions as the roadways and density grows.  We use these </a:t>
            </a: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159" name="Shape 1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167" name="Shape 1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r>
              <a:rPr lang="en-US" sz="1800" b="0" i="0" u="none" strike="noStrike" cap="none" baseline="0" dirty="0" smtClean="0"/>
              <a:t>We plan to change the program to allow different percentage of cars to follow rules individually rather than entire roadways follow a specific rule which will better reflect a realistic situation since all cars do not necessarily strictly follow a given traffic policy. </a:t>
            </a:r>
          </a:p>
          <a:p>
            <a:pPr marL="0" marR="0" lvl="0" indent="0" algn="l" rtl="0">
              <a:spcBef>
                <a:spcPts val="0"/>
              </a:spcBef>
              <a:buFont typeface="Arial"/>
              <a:buNone/>
            </a:pPr>
            <a:r>
              <a:rPr lang="en-US" sz="1800" b="0" i="0" u="none" strike="noStrike" cap="none" baseline="0" dirty="0" smtClean="0"/>
              <a:t>We also see the potential to test different psychological cause and effect relationships by </a:t>
            </a:r>
            <a:r>
              <a:rPr lang="en-US" sz="1800" b="0" i="0" u="none" strike="noStrike" cap="none" baseline="0" dirty="0" err="1" smtClean="0"/>
              <a:t>impelmenting</a:t>
            </a:r>
            <a:r>
              <a:rPr lang="en-US" sz="1800" b="0" i="0" u="none" strike="noStrike" cap="none" baseline="0" dirty="0" smtClean="0"/>
              <a:t> logic rules which are determined by slow downs and lane changes, i.e. provide individuals with aggression or distraction levels.</a:t>
            </a:r>
          </a:p>
          <a:p>
            <a:pPr marL="0" marR="0" lvl="0" indent="0" algn="l" rtl="0">
              <a:spcBef>
                <a:spcPts val="0"/>
              </a:spcBef>
              <a:buFont typeface="Arial"/>
              <a:buNone/>
            </a:pPr>
            <a:r>
              <a:rPr lang="en-US" sz="1800" b="0" i="0" u="none" strike="noStrike" cap="none" baseline="0" dirty="0" smtClean="0"/>
              <a:t>Our project was limited by time but nonetheless proved to be a powerful tool in answering questions about the dynamics of highway traffic policies. We found that observing the roadway over 500 iterations proved to create too much of a centralized average which made any comparison between different policies over all the simulations so significant that realistic variation was lost. By reducing the total number of iterations per simulations we would observe the dynamics before an equilibrium speed is reached for the roadway and thus we could better compare how these policies are affecting traffic flow and safety. </a:t>
            </a:r>
            <a:endParaRPr sz="1800" b="0" i="0" u="none" strike="noStrike" cap="none" baseline="0" dirty="0"/>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101" name="Shape 1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107" name="Shape 10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800" b="0" i="0" u="none" strike="noStrike" cap="none" baseline="0"/>
              <a:t>change the text into layman's terms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r>
              <a:rPr lang="en-US" sz="1800" b="0" i="0" u="none" strike="noStrike" cap="none" baseline="0"/>
              <a:t>The data points we were able to track in our Java programming were quite vast. We had the ability to track the position, speed, and initial speed of every car on a given road way for every iteration in a simulation (upwards of 37,500 cars per second for over 8 minutes). Furthermore, we also kept a counter for each iteration which tracked the total number of lane changes, slow downs, and decisions made for that snapshot of time. We originally organized all this data in an XML persistence data format which would allow us to call back particular pieces of information by tag line headings.  This type of data storage proved to be to large and difficult to handle at the iteration summary level (summary of each second), with expected file sizes being in TB, we quickly realized a summary data of the entire 8 minutes would be necessary within the Java program. Thus, for each simulation we averaged the Iteration summary speed for a particular road way, e.g 2 lanes, low density, for the free passing rule. This reduced file size and time of analysis dramatically, allowing us to find statistically significant results over 30 simulations much quicker. </a:t>
            </a:r>
          </a:p>
        </p:txBody>
      </p:sp>
      <p:sp>
        <p:nvSpPr>
          <p:cNvPr id="138" name="Shape 1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a:lvl1pPr>
            <a:lvl2pPr marL="457200" marR="0" indent="0" algn="ctr" rtl="0">
              <a:spcBef>
                <a:spcPts val="560"/>
              </a:spcBef>
              <a:buClr>
                <a:srgbClr val="888888"/>
              </a:buClr>
              <a:buFont typeface="Calibri"/>
              <a:buNone/>
              <a:defRPr/>
            </a:lvl2pPr>
            <a:lvl3pPr marL="914400" marR="0" indent="0" algn="ctr" rtl="0">
              <a:spcBef>
                <a:spcPts val="480"/>
              </a:spcBef>
              <a:buClr>
                <a:srgbClr val="888888"/>
              </a:buClr>
              <a:buFont typeface="Calibri"/>
              <a:buNone/>
              <a:defRPr/>
            </a:lvl3pPr>
            <a:lvl4pPr marL="1371600" marR="0" indent="0" algn="ctr" rtl="0">
              <a:spcBef>
                <a:spcPts val="400"/>
              </a:spcBef>
              <a:buClr>
                <a:srgbClr val="888888"/>
              </a:buClr>
              <a:buFont typeface="Calibri"/>
              <a:buNone/>
              <a:defRPr/>
            </a:lvl4pPr>
            <a:lvl5pPr marL="1828800" marR="0" indent="0" algn="ctr" rtl="0">
              <a:spcBef>
                <a:spcPts val="400"/>
              </a:spcBef>
              <a:buClr>
                <a:srgbClr val="888888"/>
              </a:buClr>
              <a:buFont typeface="Calibri"/>
              <a:buNone/>
              <a:defRPr/>
            </a:lvl5pPr>
            <a:lvl6pPr marL="2286000" marR="0" indent="0" algn="ctr" rtl="0">
              <a:spcBef>
                <a:spcPts val="400"/>
              </a:spcBef>
              <a:buClr>
                <a:srgbClr val="888888"/>
              </a:buClr>
              <a:buFont typeface="Calibri"/>
              <a:buNone/>
              <a:defRPr/>
            </a:lvl6pPr>
            <a:lvl7pPr marL="2743200" marR="0" indent="0" algn="ctr" rtl="0">
              <a:spcBef>
                <a:spcPts val="400"/>
              </a:spcBef>
              <a:buClr>
                <a:srgbClr val="888888"/>
              </a:buClr>
              <a:buFont typeface="Calibri"/>
              <a:buNone/>
              <a:defRPr/>
            </a:lvl7pPr>
            <a:lvl8pPr marL="3200400" marR="0" indent="0" algn="ctr" rtl="0">
              <a:spcBef>
                <a:spcPts val="400"/>
              </a:spcBef>
              <a:buClr>
                <a:srgbClr val="888888"/>
              </a:buClr>
              <a:buFont typeface="Calibri"/>
              <a:buNone/>
              <a:defRPr/>
            </a:lvl8pPr>
            <a:lvl9pPr marL="3657600" marR="0" indent="0" algn="ctr" rtl="0">
              <a:spcBef>
                <a:spcPts val="400"/>
              </a:spcBef>
              <a:buClr>
                <a:srgbClr val="888888"/>
              </a:buClr>
              <a:buFont typeface="Calibri"/>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a:lvl1pPr>
            <a:lvl2pPr marL="742950" marR="0" indent="-107950" algn="l" rtl="0">
              <a:spcBef>
                <a:spcPts val="560"/>
              </a:spcBef>
              <a:buClr>
                <a:schemeClr val="dk1"/>
              </a:buClr>
              <a:buFont typeface="Calibri"/>
              <a:buChar char="–"/>
              <a:defRPr/>
            </a:lvl2pPr>
            <a:lvl3pPr marL="1143000" marR="0" indent="-76200" algn="l" rtl="0">
              <a:spcBef>
                <a:spcPts val="480"/>
              </a:spcBef>
              <a:buClr>
                <a:schemeClr val="dk1"/>
              </a:buClr>
              <a:buFont typeface="Calibri"/>
              <a:buChar char="•"/>
              <a:defRPr/>
            </a:lvl3pPr>
            <a:lvl4pPr marL="1600200" marR="0" indent="-101600" algn="l" rtl="0">
              <a:spcBef>
                <a:spcPts val="400"/>
              </a:spcBef>
              <a:buClr>
                <a:schemeClr val="dk1"/>
              </a:buClr>
              <a:buFont typeface="Calibri"/>
              <a:buChar char="–"/>
              <a:defRPr/>
            </a:lvl4pPr>
            <a:lvl5pPr marL="2057400" marR="0" indent="-101600" algn="l" rtl="0">
              <a:spcBef>
                <a:spcPts val="400"/>
              </a:spcBef>
              <a:buClr>
                <a:schemeClr val="dk1"/>
              </a:buClr>
              <a:buFont typeface="Calibri"/>
              <a:buChar char="»"/>
              <a:defRPr/>
            </a:lvl5pPr>
            <a:lvl6pPr marL="2514600" marR="0" indent="-101600" algn="l" rtl="0">
              <a:spcBef>
                <a:spcPts val="400"/>
              </a:spcBef>
              <a:buClr>
                <a:schemeClr val="dk1"/>
              </a:buClr>
              <a:buFont typeface="Calibri"/>
              <a:buChar char="•"/>
              <a:defRPr/>
            </a:lvl6pPr>
            <a:lvl7pPr marL="2971800" marR="0" indent="-101600" algn="l" rtl="0">
              <a:spcBef>
                <a:spcPts val="400"/>
              </a:spcBef>
              <a:buClr>
                <a:schemeClr val="dk1"/>
              </a:buClr>
              <a:buFont typeface="Calibri"/>
              <a:buChar char="•"/>
              <a:defRPr/>
            </a:lvl7pPr>
            <a:lvl8pPr marL="3429000" marR="0" indent="-101600" algn="l" rtl="0">
              <a:spcBef>
                <a:spcPts val="400"/>
              </a:spcBef>
              <a:buClr>
                <a:schemeClr val="dk1"/>
              </a:buClr>
              <a:buFont typeface="Calibri"/>
              <a:buChar char="•"/>
              <a:defRPr/>
            </a:lvl8pPr>
            <a:lvl9pPr marL="3886200" marR="0" indent="-101600" algn="l" rtl="0">
              <a:spcBef>
                <a:spcPts val="400"/>
              </a:spcBef>
              <a:buClr>
                <a:schemeClr val="dk1"/>
              </a:buClr>
              <a:buFont typeface="Calibri"/>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685800" y="2130425"/>
            <a:ext cx="7772400" cy="1470023"/>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Times New Roman"/>
              <a:buNone/>
            </a:pPr>
            <a:r>
              <a:rPr lang="en-US" sz="4400" b="0" i="0" u="none" strike="noStrike" cap="none" baseline="0" dirty="0">
                <a:solidFill>
                  <a:schemeClr val="dk1"/>
                </a:solidFill>
                <a:latin typeface="Times New Roman"/>
                <a:ea typeface="Times New Roman"/>
                <a:cs typeface="Times New Roman"/>
                <a:sym typeface="Times New Roman"/>
              </a:rPr>
              <a:t>Mathematical Modelling of Highway Traffic Policies</a:t>
            </a:r>
          </a:p>
        </p:txBody>
      </p:sp>
      <p:sp>
        <p:nvSpPr>
          <p:cNvPr id="85" name="Shape 85"/>
          <p:cNvSpPr txBox="1"/>
          <p:nvPr/>
        </p:nvSpPr>
        <p:spPr>
          <a:xfrm>
            <a:off x="2654683" y="4876800"/>
            <a:ext cx="3983463"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Ben Squire, Nate Minor, John-Paul Mann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Challenges &amp; Solutions</a:t>
            </a:r>
          </a:p>
        </p:txBody>
      </p:sp>
      <p:sp>
        <p:nvSpPr>
          <p:cNvPr id="141" name="Shape 14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Challenges </a:t>
            </a:r>
          </a:p>
          <a:p>
            <a:pPr marL="742950" marR="0" lvl="1" indent="-28575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Exporting XML to Excel without Macros</a:t>
            </a:r>
          </a:p>
          <a:p>
            <a:pPr marL="742950" marR="0" lvl="1" indent="-28575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Interpreting results</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Solutions</a:t>
            </a:r>
          </a:p>
          <a:p>
            <a:pPr marL="742950" marR="0" lvl="1" indent="-28575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Perform summary statistics in Java</a:t>
            </a:r>
          </a:p>
          <a:p>
            <a:pPr marL="742950" marR="0" lvl="1" indent="-28575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Reviewing statistical process step by step</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7"/>
            <a:ext cx="8229600" cy="5635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a:solidFill>
                  <a:schemeClr val="dk1"/>
                </a:solidFill>
                <a:latin typeface="Calibri"/>
                <a:ea typeface="Calibri"/>
                <a:cs typeface="Calibri"/>
                <a:sym typeface="Calibri"/>
              </a:rPr>
              <a:t>Summary</a:t>
            </a:r>
          </a:p>
        </p:txBody>
      </p:sp>
      <p:pic>
        <p:nvPicPr>
          <p:cNvPr id="148" name="Shape 148"/>
          <p:cNvPicPr preferRelativeResize="0">
            <a:picLocks noGrp="1"/>
          </p:cNvPicPr>
          <p:nvPr>
            <p:ph type="body" idx="1"/>
          </p:nvPr>
        </p:nvPicPr>
        <p:blipFill rotWithShape="1">
          <a:blip r:embed="rId3"/>
          <a:srcRect/>
          <a:stretch/>
        </p:blipFill>
        <p:spPr>
          <a:xfrm>
            <a:off x="723800" y="781900"/>
            <a:ext cx="7853100" cy="6000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0"/>
            <a:ext cx="8229600" cy="762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Statistics</a:t>
            </a:r>
          </a:p>
        </p:txBody>
      </p:sp>
      <p:pic>
        <p:nvPicPr>
          <p:cNvPr id="155" name="Shape 155"/>
          <p:cNvPicPr preferRelativeResize="0">
            <a:picLocks noGrp="1"/>
          </p:cNvPicPr>
          <p:nvPr>
            <p:ph type="body" idx="1"/>
          </p:nvPr>
        </p:nvPicPr>
        <p:blipFill rotWithShape="1">
          <a:blip r:embed="rId3"/>
          <a:srcRect/>
          <a:stretch/>
        </p:blipFill>
        <p:spPr>
          <a:xfrm>
            <a:off x="1863800" y="627700"/>
            <a:ext cx="5636700" cy="61721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Conclusions</a:t>
            </a:r>
          </a:p>
        </p:txBody>
      </p:sp>
      <p:pic>
        <p:nvPicPr>
          <p:cNvPr id="162" name="Shape 162"/>
          <p:cNvPicPr preferRelativeResize="0">
            <a:picLocks noGrp="1"/>
          </p:cNvPicPr>
          <p:nvPr>
            <p:ph type="body" idx="1"/>
          </p:nvPr>
        </p:nvPicPr>
        <p:blipFill rotWithShape="1">
          <a:blip r:embed="rId3"/>
          <a:srcRect/>
          <a:stretch/>
        </p:blipFill>
        <p:spPr>
          <a:xfrm>
            <a:off x="2209800" y="2438400"/>
            <a:ext cx="4718763" cy="3763962"/>
          </a:xfrm>
          <a:prstGeom prst="rect">
            <a:avLst/>
          </a:prstGeom>
          <a:noFill/>
          <a:ln>
            <a:noFill/>
          </a:ln>
        </p:spPr>
      </p:pic>
      <p:sp>
        <p:nvSpPr>
          <p:cNvPr id="163" name="Shape 163"/>
          <p:cNvSpPr txBox="1"/>
          <p:nvPr/>
        </p:nvSpPr>
        <p:spPr>
          <a:xfrm>
            <a:off x="1219200" y="1600200"/>
            <a:ext cx="7239000"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Calibri"/>
              <a:buChar char="•"/>
            </a:pPr>
            <a:r>
              <a:rPr lang="en-US" sz="1800" b="0" i="0" u="none" strike="noStrike" cap="none" baseline="0">
                <a:solidFill>
                  <a:schemeClr val="dk1"/>
                </a:solidFill>
                <a:latin typeface="Calibri"/>
                <a:ea typeface="Calibri"/>
                <a:cs typeface="Calibri"/>
                <a:sym typeface="Calibri"/>
              </a:rPr>
              <a:t>Free Passing was highest Flow, Speed, and Safety for all density and number of lanes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a:solidFill>
                  <a:schemeClr val="dk1"/>
                </a:solidFill>
                <a:latin typeface="Calibri"/>
                <a:ea typeface="Calibri"/>
                <a:cs typeface="Calibri"/>
                <a:sym typeface="Calibri"/>
              </a:rPr>
              <a:t>Further Works </a:t>
            </a:r>
          </a:p>
        </p:txBody>
      </p:sp>
      <p:sp>
        <p:nvSpPr>
          <p:cNvPr id="170" name="Shape 17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Car Individualized Rules</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Variations in Driver Psychology</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Strengths and Weaknesses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Times New Roman"/>
              <a:buNone/>
            </a:pPr>
            <a:r>
              <a:rPr lang="en-US" sz="3250" b="0" i="0" u="none" strike="noStrike" cap="none" baseline="0">
                <a:solidFill>
                  <a:schemeClr val="dk1"/>
                </a:solidFill>
                <a:latin typeface="Times New Roman"/>
                <a:ea typeface="Times New Roman"/>
                <a:cs typeface="Times New Roman"/>
                <a:sym typeface="Times New Roman"/>
              </a:rPr>
              <a:t>Mathematical Competition in Modeling and Prompt</a:t>
            </a:r>
          </a:p>
        </p:txBody>
      </p:sp>
      <p:sp>
        <p:nvSpPr>
          <p:cNvPr id="91" name="Shape 9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285750" indent="-285750">
              <a:lnSpc>
                <a:spcPct val="80000"/>
              </a:lnSpc>
              <a:spcBef>
                <a:spcPts val="0"/>
              </a:spcBef>
              <a:buSzPct val="100000"/>
            </a:pPr>
            <a:r>
              <a:rPr lang="en-US" sz="1700" b="0" i="0" u="none" strike="noStrike" cap="none" baseline="0" dirty="0">
                <a:solidFill>
                  <a:schemeClr val="dk1"/>
                </a:solidFill>
                <a:latin typeface="Times New Roman"/>
                <a:ea typeface="Times New Roman"/>
                <a:cs typeface="Times New Roman"/>
                <a:sym typeface="Times New Roman"/>
              </a:rPr>
              <a:t>96hr World-Wide Mathematical Modeling </a:t>
            </a:r>
            <a:r>
              <a:rPr lang="en-US" sz="1700" b="0" i="0" u="none" strike="noStrike" cap="none" baseline="0" dirty="0" smtClean="0">
                <a:solidFill>
                  <a:schemeClr val="dk1"/>
                </a:solidFill>
                <a:latin typeface="Times New Roman"/>
                <a:ea typeface="Times New Roman"/>
                <a:cs typeface="Times New Roman"/>
                <a:sym typeface="Times New Roman"/>
              </a:rPr>
              <a:t>Competition of over 8000 teams</a:t>
            </a:r>
            <a:endParaRPr lang="en-US" sz="1700" b="0" i="0" u="none" strike="noStrike" cap="none" baseline="0" dirty="0">
              <a:solidFill>
                <a:schemeClr val="dk1"/>
              </a:solidFill>
              <a:latin typeface="Times New Roman"/>
              <a:ea typeface="Times New Roman"/>
              <a:cs typeface="Times New Roman"/>
              <a:sym typeface="Times New Roman"/>
            </a:endParaRPr>
          </a:p>
          <a:p>
            <a:pPr marL="285750" indent="-285750">
              <a:lnSpc>
                <a:spcPct val="80000"/>
              </a:lnSpc>
              <a:spcBef>
                <a:spcPts val="340"/>
              </a:spcBef>
              <a:buSzPct val="100000"/>
            </a:pPr>
            <a:r>
              <a:rPr lang="en-US" sz="1700" b="0" i="0" u="none" strike="noStrike" cap="none" baseline="0" dirty="0">
                <a:solidFill>
                  <a:schemeClr val="dk1"/>
                </a:solidFill>
                <a:latin typeface="Times New Roman"/>
                <a:ea typeface="Times New Roman"/>
                <a:cs typeface="Times New Roman"/>
                <a:sym typeface="Times New Roman"/>
              </a:rPr>
              <a:t>Run by COMAP (Consortium for Mathematics and Its Applications)</a:t>
            </a:r>
          </a:p>
          <a:p>
            <a:pPr marL="285750" indent="-285750">
              <a:lnSpc>
                <a:spcPct val="80000"/>
              </a:lnSpc>
              <a:spcBef>
                <a:spcPts val="340"/>
              </a:spcBef>
              <a:buSzPct val="100000"/>
            </a:pPr>
            <a:r>
              <a:rPr lang="en-US" sz="1700" b="0" i="0" u="none" strike="noStrike" cap="none" baseline="0" dirty="0">
                <a:solidFill>
                  <a:schemeClr val="dk1"/>
                </a:solidFill>
                <a:latin typeface="Times New Roman"/>
                <a:ea typeface="Times New Roman"/>
                <a:cs typeface="Times New Roman"/>
                <a:sym typeface="Times New Roman"/>
              </a:rPr>
              <a:t>Prompt: Model and Analyze the Stay-Right-Except-to-Pass highway traffic </a:t>
            </a:r>
            <a:r>
              <a:rPr lang="en-US" sz="1700" b="0" i="0" u="none" strike="noStrike" cap="none" baseline="0" dirty="0" smtClean="0">
                <a:solidFill>
                  <a:schemeClr val="dk1"/>
                </a:solidFill>
                <a:latin typeface="Times New Roman"/>
                <a:ea typeface="Times New Roman"/>
                <a:cs typeface="Times New Roman"/>
                <a:sym typeface="Times New Roman"/>
              </a:rPr>
              <a:t>law.</a:t>
            </a:r>
          </a:p>
          <a:p>
            <a:pPr marL="285750" indent="-285750">
              <a:lnSpc>
                <a:spcPct val="80000"/>
              </a:lnSpc>
              <a:spcBef>
                <a:spcPts val="340"/>
              </a:spcBef>
              <a:buSzPct val="100000"/>
            </a:pPr>
            <a:r>
              <a:rPr lang="en-US" sz="1700" b="0" i="0" u="none" strike="noStrike" cap="none" baseline="0" dirty="0" smtClean="0">
                <a:solidFill>
                  <a:schemeClr val="dk1"/>
                </a:solidFill>
                <a:latin typeface="Times New Roman" panose="02020603050405020304" pitchFamily="18" charset="0"/>
                <a:ea typeface="Calibri"/>
                <a:cs typeface="Times New Roman" panose="02020603050405020304" pitchFamily="18" charset="0"/>
                <a:sym typeface="Calibri"/>
              </a:rPr>
              <a:t>Awarded </a:t>
            </a:r>
            <a:r>
              <a:rPr lang="en-US" sz="17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Calibri"/>
              </a:rPr>
              <a:t>‘Meritorious’ –top 10% </a:t>
            </a:r>
          </a:p>
        </p:txBody>
      </p:sp>
      <p:pic>
        <p:nvPicPr>
          <p:cNvPr id="92" name="Shape 92"/>
          <p:cNvPicPr preferRelativeResize="0"/>
          <p:nvPr/>
        </p:nvPicPr>
        <p:blipFill rotWithShape="1">
          <a:blip r:embed="rId3"/>
          <a:srcRect/>
          <a:stretch/>
        </p:blipFill>
        <p:spPr>
          <a:xfrm>
            <a:off x="3200400" y="2667000"/>
            <a:ext cx="2778150" cy="32083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Approach</a:t>
            </a:r>
          </a:p>
        </p:txBody>
      </p:sp>
      <p:sp>
        <p:nvSpPr>
          <p:cNvPr id="98" name="Shape 9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Macroscopic Model: Differential Equations</a:t>
            </a:r>
          </a:p>
          <a:p>
            <a:pPr marL="742950" marR="0" lvl="1" indent="-28575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Fluid Dynamics: Convection-Diffusion Equation</a:t>
            </a:r>
          </a:p>
          <a:p>
            <a:pPr marL="1143000" marR="0" lvl="2" indent="-2540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Lighthill-Whitman-Richards Model</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Microscopic Model</a:t>
            </a:r>
          </a:p>
          <a:p>
            <a:pPr marL="742950" marR="0" lvl="1" indent="-31115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Proto-Model</a:t>
            </a:r>
          </a:p>
          <a:p>
            <a:pPr marL="0" marR="0" lvl="0" indent="0" algn="l" rtl="0">
              <a:spcBef>
                <a:spcPts val="56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Assumptions &amp; Definitions</a:t>
            </a:r>
          </a:p>
        </p:txBody>
      </p:sp>
      <p:sp>
        <p:nvSpPr>
          <p:cNvPr id="104" name="Shape 10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No Exit or Entry Ramps</a:t>
            </a:r>
          </a:p>
          <a:p>
            <a:pPr marL="742950" marR="0" lvl="1" indent="-28575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Conservation of Cars</a:t>
            </a:r>
          </a:p>
          <a:p>
            <a:pPr marL="342900" marR="0" lvl="0" indent="-3429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Identical Vehicles</a:t>
            </a:r>
          </a:p>
          <a:p>
            <a:pPr marL="742950" marR="0" lvl="1" indent="-28575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Length, Driving Ability, Braking Ability</a:t>
            </a:r>
          </a:p>
          <a:p>
            <a:pPr marL="342900" marR="0" lvl="0" indent="-3429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Lane Width, Curvature, Shoulder Width </a:t>
            </a:r>
            <a:r>
              <a:rPr lang="en-US" sz="2000">
                <a:solidFill>
                  <a:schemeClr val="dk1"/>
                </a:solidFill>
                <a:latin typeface="Calibri"/>
                <a:ea typeface="Calibri"/>
                <a:cs typeface="Calibri"/>
                <a:sym typeface="Calibri"/>
              </a:rPr>
              <a:t>&amp;</a:t>
            </a:r>
            <a:r>
              <a:rPr lang="en-US" sz="2000" b="0" i="0" u="none" strike="noStrike" cap="none" baseline="0">
                <a:solidFill>
                  <a:schemeClr val="dk1"/>
                </a:solidFill>
                <a:latin typeface="Calibri"/>
                <a:ea typeface="Calibri"/>
                <a:cs typeface="Calibri"/>
                <a:sym typeface="Calibri"/>
              </a:rPr>
              <a:t> Weather </a:t>
            </a:r>
            <a:r>
              <a:rPr lang="en-US" sz="2000">
                <a:solidFill>
                  <a:schemeClr val="dk1"/>
                </a:solidFill>
                <a:latin typeface="Calibri"/>
                <a:ea typeface="Calibri"/>
                <a:cs typeface="Calibri"/>
                <a:sym typeface="Calibri"/>
              </a:rPr>
              <a:t>no effect</a:t>
            </a:r>
          </a:p>
          <a:p>
            <a:pPr marL="342900" marR="0" lvl="0" indent="-3429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Only Side Swipe and Rear End</a:t>
            </a:r>
          </a:p>
          <a:p>
            <a:pPr marL="342900" marR="0" lvl="0" indent="-3429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Crashes only a count, not actually happen in system</a:t>
            </a:r>
          </a:p>
          <a:p>
            <a:pPr marL="342900" marR="0" lvl="0" indent="-3429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Normal Distribution of Initial Velocities: Variation from Speed Limit</a:t>
            </a:r>
          </a:p>
          <a:p>
            <a:pPr marL="342900" marR="0" lvl="0" indent="-3429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Random Initial Positions of Vehicles</a:t>
            </a:r>
          </a:p>
          <a:p>
            <a:pPr marL="342900" marR="0" lvl="0" indent="-215900" algn="l" rtl="0">
              <a:spcBef>
                <a:spcPts val="400"/>
              </a:spcBef>
              <a:buClr>
                <a:schemeClr val="dk1"/>
              </a:buClr>
              <a:buFont typeface="Calibri"/>
              <a:buNone/>
            </a:pPr>
            <a:endParaRPr sz="20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Four Rules</a:t>
            </a:r>
          </a:p>
        </p:txBody>
      </p:sp>
      <p:sp>
        <p:nvSpPr>
          <p:cNvPr id="110" name="Shape 11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No Passing</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Single Driving</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Single Passing</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Free Passing</a:t>
            </a:r>
          </a:p>
          <a:p>
            <a:pPr marL="342900" marR="0" lvl="0" indent="-139700" algn="l" rtl="0">
              <a:spcBef>
                <a:spcPts val="64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Passing vs Driving Lane</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Low and High Density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p:cNvPicPr preferRelativeResize="0">
            <a:picLocks noGrp="1"/>
          </p:cNvPicPr>
          <p:nvPr>
            <p:ph type="body" idx="1"/>
          </p:nvPr>
        </p:nvPicPr>
        <p:blipFill rotWithShape="1">
          <a:blip r:embed="rId3"/>
          <a:srcRect/>
          <a:stretch/>
        </p:blipFill>
        <p:spPr>
          <a:xfrm>
            <a:off x="904883" y="457200"/>
            <a:ext cx="7418400" cy="2830799"/>
          </a:xfrm>
          <a:prstGeom prst="rect">
            <a:avLst/>
          </a:prstGeom>
          <a:noFill/>
          <a:ln>
            <a:noFill/>
          </a:ln>
        </p:spPr>
      </p:pic>
      <p:pic>
        <p:nvPicPr>
          <p:cNvPr id="116" name="Shape 116"/>
          <p:cNvPicPr preferRelativeResize="0"/>
          <p:nvPr/>
        </p:nvPicPr>
        <p:blipFill>
          <a:blip r:embed="rId4"/>
          <a:stretch>
            <a:fillRect/>
          </a:stretch>
        </p:blipFill>
        <p:spPr>
          <a:xfrm>
            <a:off x="2416675" y="3581400"/>
            <a:ext cx="4394817" cy="2830800"/>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Vehicle Interactions Decision Tree</a:t>
            </a:r>
          </a:p>
        </p:txBody>
      </p:sp>
      <p:pic>
        <p:nvPicPr>
          <p:cNvPr id="122" name="Shape 122"/>
          <p:cNvPicPr preferRelativeResize="0"/>
          <p:nvPr/>
        </p:nvPicPr>
        <p:blipFill rotWithShape="1">
          <a:blip r:embed="rId3"/>
          <a:srcRect/>
          <a:stretch/>
        </p:blipFill>
        <p:spPr>
          <a:xfrm>
            <a:off x="940700" y="1595925"/>
            <a:ext cx="7262600" cy="50370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Computer Program Execution</a:t>
            </a:r>
          </a:p>
        </p:txBody>
      </p:sp>
      <p:pic>
        <p:nvPicPr>
          <p:cNvPr id="128" name="Shape 128"/>
          <p:cNvPicPr preferRelativeResize="0"/>
          <p:nvPr/>
        </p:nvPicPr>
        <p:blipFill rotWithShape="1">
          <a:blip r:embed="rId3"/>
          <a:srcRect/>
          <a:stretch/>
        </p:blipFill>
        <p:spPr>
          <a:xfrm>
            <a:off x="1760025" y="1697000"/>
            <a:ext cx="5623950" cy="4799198"/>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Statistical Analysis</a:t>
            </a:r>
          </a:p>
        </p:txBody>
      </p:sp>
      <p:sp>
        <p:nvSpPr>
          <p:cNvPr id="134" name="Shape 13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What our Data was:</a:t>
            </a:r>
          </a:p>
          <a:p>
            <a:pPr marL="1143000" marR="0" lvl="2" indent="-2286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Iteration Data:</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Average road speed</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Number of Decisions</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Number of Lane change</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Number of Slow downs</a:t>
            </a:r>
          </a:p>
          <a:p>
            <a:pPr marL="1143000" marR="0" lvl="2" indent="-2286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Simulation Data:</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Average Iteration summary speed</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Average number of decisions</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Average number of Lane changes</a:t>
            </a:r>
          </a:p>
          <a:p>
            <a:pPr marL="1600200" marR="0" lvl="3" indent="-228600" algn="l" rtl="0">
              <a:spcBef>
                <a:spcPts val="4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Average number of Slow downs</a:t>
            </a:r>
          </a:p>
          <a:p>
            <a:pPr marL="1600200" marR="0" lvl="3" indent="-101600" algn="l" rtl="0">
              <a:spcBef>
                <a:spcPts val="400"/>
              </a:spcBef>
              <a:buClr>
                <a:schemeClr val="dk1"/>
              </a:buClr>
              <a:buFont typeface="Calibri"/>
              <a:buNone/>
            </a:pPr>
            <a:endParaRPr sz="2000" b="0" i="0" u="none" strike="noStrike" cap="none" baseline="0">
              <a:solidFill>
                <a:schemeClr val="dk1"/>
              </a:solidFill>
              <a:latin typeface="Calibri"/>
              <a:ea typeface="Calibri"/>
              <a:cs typeface="Calibri"/>
              <a:sym typeface="Calibri"/>
            </a:endParaRPr>
          </a:p>
          <a:p>
            <a:pPr marL="1143000" marR="0" lvl="2" indent="-76200" algn="l" rtl="0">
              <a:spcBef>
                <a:spcPts val="480"/>
              </a:spcBef>
              <a:buClr>
                <a:schemeClr val="dk1"/>
              </a:buClr>
              <a:buFont typeface="Calibri"/>
              <a:buNone/>
            </a:pPr>
            <a:endParaRPr sz="2400" b="0" i="0" u="none" strike="noStrike" cap="none" baseline="0">
              <a:solidFill>
                <a:schemeClr val="dk1"/>
              </a:solidFill>
              <a:latin typeface="Calibri"/>
              <a:ea typeface="Calibri"/>
              <a:cs typeface="Calibri"/>
              <a:sym typeface="Calibri"/>
            </a:endParaRPr>
          </a:p>
          <a:p>
            <a:pPr marL="1143000" marR="0" lvl="2" indent="-76200" algn="l" rtl="0">
              <a:spcBef>
                <a:spcPts val="480"/>
              </a:spcBef>
              <a:buClr>
                <a:schemeClr val="dk1"/>
              </a:buClr>
              <a:buFont typeface="Calibri"/>
              <a:buNone/>
            </a:pPr>
            <a:endParaRPr sz="2400" b="0" i="0" u="none" strike="noStrike" cap="none" baseline="0">
              <a:solidFill>
                <a:schemeClr val="dk1"/>
              </a:solidFill>
              <a:latin typeface="Calibri"/>
              <a:ea typeface="Calibri"/>
              <a:cs typeface="Calibri"/>
              <a:sym typeface="Calibri"/>
            </a:endParaRPr>
          </a:p>
          <a:p>
            <a:pPr marL="342900" marR="0" lvl="0" indent="-139700" algn="l" rtl="0">
              <a:spcBef>
                <a:spcPts val="64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953</Words>
  <Application>Microsoft Office PowerPoint</Application>
  <PresentationFormat>On-screen Show (4:3)</PresentationFormat>
  <Paragraphs>74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Mathematical Modelling of Highway Traffic Policies</vt:lpstr>
      <vt:lpstr>Mathematical Competition in Modeling and Prompt</vt:lpstr>
      <vt:lpstr>Approach</vt:lpstr>
      <vt:lpstr>Assumptions &amp; Definitions</vt:lpstr>
      <vt:lpstr>Four Rules</vt:lpstr>
      <vt:lpstr>PowerPoint Presentation</vt:lpstr>
      <vt:lpstr>Vehicle Interactions Decision Tree</vt:lpstr>
      <vt:lpstr>Computer Program Execution</vt:lpstr>
      <vt:lpstr>Statistical Analysis</vt:lpstr>
      <vt:lpstr>Challenges &amp; Solutions</vt:lpstr>
      <vt:lpstr>Summary</vt:lpstr>
      <vt:lpstr>Statistics</vt:lpstr>
      <vt:lpstr>Conclusions</vt:lpstr>
      <vt:lpstr>Further Works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Modelling of Highway Traffic Policies</dc:title>
  <dc:creator>Benjamin Squire</dc:creator>
  <cp:lastModifiedBy>Benjamin Squire</cp:lastModifiedBy>
  <cp:revision>5</cp:revision>
  <dcterms:modified xsi:type="dcterms:W3CDTF">2014-05-07T22:23:44Z</dcterms:modified>
</cp:coreProperties>
</file>