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16"/>
  </p:notesMasterIdLst>
  <p:sldIdLst>
    <p:sldId id="264" r:id="rId2"/>
    <p:sldId id="265" r:id="rId3"/>
    <p:sldId id="266" r:id="rId4"/>
    <p:sldId id="267" r:id="rId5"/>
    <p:sldId id="268" r:id="rId6"/>
    <p:sldId id="269" r:id="rId7"/>
    <p:sldId id="262" r:id="rId8"/>
    <p:sldId id="263" r:id="rId9"/>
    <p:sldId id="257" r:id="rId10"/>
    <p:sldId id="258" r:id="rId11"/>
    <p:sldId id="259" r:id="rId12"/>
    <p:sldId id="260"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331" autoAdjust="0"/>
  </p:normalViewPr>
  <p:slideViewPr>
    <p:cSldViewPr>
      <p:cViewPr varScale="1">
        <p:scale>
          <a:sx n="79" d="100"/>
          <a:sy n="79" d="100"/>
        </p:scale>
        <p:origin x="-17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635A6-697A-4BE6-A94F-15377127368C}" type="datetimeFigureOut">
              <a:rPr lang="en-US" smtClean="0"/>
              <a:t>5/12/2014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9DAAF-660A-4C0E-94D0-F14E751F8BB7}" type="slidenum">
              <a:rPr lang="en-US" smtClean="0"/>
              <a:t>‹#›</a:t>
            </a:fld>
            <a:endParaRPr lang="en-US"/>
          </a:p>
        </p:txBody>
      </p:sp>
    </p:spTree>
    <p:extLst>
      <p:ext uri="{BB962C8B-B14F-4D97-AF65-F5344CB8AC3E}">
        <p14:creationId xmlns:p14="http://schemas.microsoft.com/office/powerpoint/2010/main" val="376581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performing the statistical analysis itself was very difficult,</a:t>
            </a:r>
            <a:r>
              <a:rPr lang="en-US" baseline="0" dirty="0" smtClean="0"/>
              <a:t> another major challenge was identifying and interpreting the results. We were on a very short time frame so going back and redoing the simulations and finding the sample statistics again was not possible. After organizing and consolidating the pieces of data we were going to compare from rule to rule, we found some very significant differences between the average simulations speeds that at first seemed to high to be true.  For example, the difference between the average simulation speed for the Free passing rule and Single driving rule for a 2 lane low density road showed a p- value of 6 x 10^ -460. Upon further investigation it became apparent these very significant differences were due to two things, namely the large number of iterations we were averaging over were highly centralizing these figures, so the variance between them was becoming extremely low, and also the variance to begin with was not extremely high because there were only 2 randomized factors in the entire simulation, namely position( uniformly distributed) and speed (normally distributed). These results are in fact perfectly reasonable for the model we designed and with some tweaking to the number of iterations and the addition of more realistic randomized factors, we would begin to see a more unstable and less significant difference which would better reflect reality. </a:t>
            </a:r>
            <a:endParaRPr lang="en-US" dirty="0"/>
          </a:p>
        </p:txBody>
      </p:sp>
      <p:sp>
        <p:nvSpPr>
          <p:cNvPr id="4" name="Slide Number Placeholder 3"/>
          <p:cNvSpPr>
            <a:spLocks noGrp="1"/>
          </p:cNvSpPr>
          <p:nvPr>
            <p:ph type="sldNum" sz="quarter" idx="10"/>
          </p:nvPr>
        </p:nvSpPr>
        <p:spPr/>
        <p:txBody>
          <a:bodyPr/>
          <a:lstStyle/>
          <a:p>
            <a:fld id="{2AB9DAAF-660A-4C0E-94D0-F14E751F8BB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the Average</a:t>
            </a:r>
            <a:r>
              <a:rPr lang="en-US" baseline="0" dirty="0" smtClean="0"/>
              <a:t> number of slow down, lane changes, and decisions goes into the millions of interactions as the roadways and density grows.  We use these </a:t>
            </a:r>
            <a:endParaRPr lang="en-US" dirty="0"/>
          </a:p>
        </p:txBody>
      </p:sp>
      <p:sp>
        <p:nvSpPr>
          <p:cNvPr id="4" name="Slide Number Placeholder 3"/>
          <p:cNvSpPr>
            <a:spLocks noGrp="1"/>
          </p:cNvSpPr>
          <p:nvPr>
            <p:ph type="sldNum" sz="quarter" idx="10"/>
          </p:nvPr>
        </p:nvSpPr>
        <p:spPr/>
        <p:txBody>
          <a:bodyPr/>
          <a:lstStyle/>
          <a:p>
            <a:fld id="{2AB9DAAF-660A-4C0E-94D0-F14E751F8BB7}" type="slidenum">
              <a:rPr lang="en-US" smtClean="0"/>
              <a:t>11</a:t>
            </a:fld>
            <a:endParaRPr lang="en-US"/>
          </a:p>
        </p:txBody>
      </p:sp>
    </p:spTree>
    <p:extLst>
      <p:ext uri="{BB962C8B-B14F-4D97-AF65-F5344CB8AC3E}">
        <p14:creationId xmlns:p14="http://schemas.microsoft.com/office/powerpoint/2010/main" val="4084157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9DAAF-660A-4C0E-94D0-F14E751F8BB7}" type="slidenum">
              <a:rPr lang="en-US" smtClean="0"/>
              <a:t>12</a:t>
            </a:fld>
            <a:endParaRPr lang="en-US"/>
          </a:p>
        </p:txBody>
      </p:sp>
    </p:spTree>
    <p:extLst>
      <p:ext uri="{BB962C8B-B14F-4D97-AF65-F5344CB8AC3E}">
        <p14:creationId xmlns:p14="http://schemas.microsoft.com/office/powerpoint/2010/main" val="204876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9DAAF-660A-4C0E-94D0-F14E751F8BB7}" type="slidenum">
              <a:rPr lang="en-US" smtClean="0"/>
              <a:t>13</a:t>
            </a:fld>
            <a:endParaRPr lang="en-US"/>
          </a:p>
        </p:txBody>
      </p:sp>
    </p:spTree>
    <p:extLst>
      <p:ext uri="{BB962C8B-B14F-4D97-AF65-F5344CB8AC3E}">
        <p14:creationId xmlns:p14="http://schemas.microsoft.com/office/powerpoint/2010/main" val="1153131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change the text into layman's terms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 points we were able to track in our Java programming were quite vast. We had the ability to track the position, speed, and initial speed of every car on a given road way for every iteration in a simulation (upwards of 37,500 cars per second for over 8 minutes). Furthermore, we also kept a counter for each iteration which tracked the total number of lane changes, slow downs, and decisions made for that snapshot of time. We originally organized all this data in an XML persistence data format which would allow us to call back particular pieces of information by tag line headings.  This type of data storage proved to be to large and difficult to handle at the iteration summary level (summary of each second), with expected file sizes being in TB, we quickly realized a summary data of the entire 8 minutes would be necessary within the Java program. Thus, for each simulation we averaged the Iteration summary speed for a particular road way, </a:t>
            </a:r>
            <a:r>
              <a:rPr lang="en-US" baseline="0" dirty="0" err="1" smtClean="0"/>
              <a:t>e.g</a:t>
            </a:r>
            <a:r>
              <a:rPr lang="en-US" baseline="0" dirty="0" smtClean="0"/>
              <a:t> 2 lanes, low density, for the free passing rule. This reduced file size and time of analysis dramatically, allowing us to find statistically significant results over 30 simulations much quicker. </a:t>
            </a:r>
          </a:p>
        </p:txBody>
      </p:sp>
      <p:sp>
        <p:nvSpPr>
          <p:cNvPr id="4" name="Slide Number Placeholder 3"/>
          <p:cNvSpPr>
            <a:spLocks noGrp="1"/>
          </p:cNvSpPr>
          <p:nvPr>
            <p:ph type="sldNum" sz="quarter" idx="10"/>
          </p:nvPr>
        </p:nvSpPr>
        <p:spPr/>
        <p:txBody>
          <a:bodyPr/>
          <a:lstStyle/>
          <a:p>
            <a:fld id="{2AB9DAAF-660A-4C0E-94D0-F14E751F8BB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EC5D0A4-9546-4CC2-B2EA-BEA1265D00E2}" type="datetimeFigureOut">
              <a:rPr lang="en-US" smtClean="0"/>
              <a:pPr/>
              <a:t>5/12/2014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9633E95-22E4-4C2E-A97C-31A61EBA3F0E}"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5D0A4-9546-4CC2-B2EA-BEA1265D00E2}"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33E95-22E4-4C2E-A97C-31A61EBA3F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5D0A4-9546-4CC2-B2EA-BEA1265D00E2}"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9633E95-22E4-4C2E-A97C-31A61EBA3F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5D0A4-9546-4CC2-B2EA-BEA1265D00E2}"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33E95-22E4-4C2E-A97C-31A61EBA3F0E}"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EC5D0A4-9546-4CC2-B2EA-BEA1265D00E2}" type="datetimeFigureOut">
              <a:rPr lang="en-US" smtClean="0"/>
              <a:pPr/>
              <a:t>5/12/2014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9633E95-22E4-4C2E-A97C-31A61EBA3F0E}"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C5D0A4-9546-4CC2-B2EA-BEA1265D00E2}"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33E95-22E4-4C2E-A97C-31A61EBA3F0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C5D0A4-9546-4CC2-B2EA-BEA1265D00E2}" type="datetimeFigureOut">
              <a:rPr lang="en-US" smtClean="0"/>
              <a:pPr/>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33E95-22E4-4C2E-A97C-31A61EBA3F0E}"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EC5D0A4-9546-4CC2-B2EA-BEA1265D00E2}" type="datetimeFigureOut">
              <a:rPr lang="en-US" smtClean="0"/>
              <a:pPr/>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33E95-22E4-4C2E-A97C-31A61EBA3F0E}"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EC5D0A4-9546-4CC2-B2EA-BEA1265D00E2}" type="datetimeFigureOut">
              <a:rPr lang="en-US" smtClean="0"/>
              <a:pPr/>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33E95-22E4-4C2E-A97C-31A61EBA3F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5D0A4-9546-4CC2-B2EA-BEA1265D00E2}"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9633E95-22E4-4C2E-A97C-31A61EBA3F0E}"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5D0A4-9546-4CC2-B2EA-BEA1265D00E2}"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33E95-22E4-4C2E-A97C-31A61EBA3F0E}"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EC5D0A4-9546-4CC2-B2EA-BEA1265D00E2}" type="datetimeFigureOut">
              <a:rPr lang="en-US" smtClean="0"/>
              <a:pPr/>
              <a:t>5/12/2014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9633E95-22E4-4C2E-A97C-31A61EBA3F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Times New Roman"/>
              <a:buNone/>
            </a:pPr>
            <a:r>
              <a:rPr lang="en-US" sz="4400" b="0" i="0" u="none" strike="noStrike" cap="none" baseline="0" dirty="0">
                <a:latin typeface="Times New Roman"/>
                <a:ea typeface="Times New Roman"/>
                <a:cs typeface="Times New Roman"/>
                <a:sym typeface="Times New Roman"/>
              </a:rPr>
              <a:t>Mathematical Modelling of Highway Traffic Policies</a:t>
            </a:r>
          </a:p>
        </p:txBody>
      </p:sp>
      <p:sp>
        <p:nvSpPr>
          <p:cNvPr id="81" name="Shape 81"/>
          <p:cNvSpPr txBox="1"/>
          <p:nvPr/>
        </p:nvSpPr>
        <p:spPr>
          <a:xfrm>
            <a:off x="1676400" y="4692134"/>
            <a:ext cx="398346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bg1"/>
                </a:solidFill>
                <a:latin typeface="Calibri"/>
                <a:ea typeface="Calibri"/>
                <a:cs typeface="Calibri"/>
                <a:sym typeface="Calibri"/>
              </a:rPr>
              <a:t>Ben Squire, Nate Minor, John-Paul Mann</a:t>
            </a:r>
          </a:p>
        </p:txBody>
      </p:sp>
    </p:spTree>
    <p:extLst>
      <p:ext uri="{BB962C8B-B14F-4D97-AF65-F5344CB8AC3E}">
        <p14:creationId xmlns:p14="http://schemas.microsoft.com/office/powerpoint/2010/main" val="294100878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solidFill>
              </a:rPr>
              <a:t>Challenges </a:t>
            </a:r>
          </a:p>
          <a:p>
            <a:pPr lvl="1"/>
            <a:r>
              <a:rPr lang="en-US" sz="2800" dirty="0" smtClean="0">
                <a:solidFill>
                  <a:schemeClr val="tx1"/>
                </a:solidFill>
              </a:rPr>
              <a:t>Exporting XML to Excel without Macros</a:t>
            </a:r>
          </a:p>
          <a:p>
            <a:pPr lvl="1"/>
            <a:r>
              <a:rPr lang="en-US" sz="2800" dirty="0" smtClean="0">
                <a:solidFill>
                  <a:schemeClr val="tx1"/>
                </a:solidFill>
              </a:rPr>
              <a:t>Interpreting results</a:t>
            </a:r>
          </a:p>
          <a:p>
            <a:r>
              <a:rPr lang="en-US" sz="2800" dirty="0" smtClean="0">
                <a:solidFill>
                  <a:schemeClr val="tx1"/>
                </a:solidFill>
              </a:rPr>
              <a:t>Solutions</a:t>
            </a:r>
          </a:p>
          <a:p>
            <a:pPr lvl="1"/>
            <a:r>
              <a:rPr lang="en-US" sz="2800" dirty="0" smtClean="0">
                <a:solidFill>
                  <a:schemeClr val="tx1"/>
                </a:solidFill>
              </a:rPr>
              <a:t>Perform summary statistics in Java</a:t>
            </a:r>
          </a:p>
          <a:p>
            <a:pPr lvl="1"/>
            <a:r>
              <a:rPr lang="en-US" sz="2800" dirty="0" smtClean="0">
                <a:solidFill>
                  <a:schemeClr val="tx1"/>
                </a:solidFill>
              </a:rPr>
              <a:t>Reviewing statistical process step by step</a:t>
            </a:r>
          </a:p>
        </p:txBody>
      </p:sp>
      <p:sp>
        <p:nvSpPr>
          <p:cNvPr id="5" name="TextBox 4"/>
          <p:cNvSpPr txBox="1"/>
          <p:nvPr/>
        </p:nvSpPr>
        <p:spPr>
          <a:xfrm>
            <a:off x="1864895" y="617621"/>
            <a:ext cx="5059398"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Challenges &amp; Solutions</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3640" y="457200"/>
            <a:ext cx="2180405"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Summary</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1905000"/>
            <a:ext cx="8862886" cy="4495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880" y="609600"/>
            <a:ext cx="2039341"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Statistics</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50" y="1905000"/>
            <a:ext cx="8768850" cy="4209048"/>
          </a:xfrm>
          <a:prstGeom prst="rect">
            <a:avLst/>
          </a:prstGeom>
        </p:spPr>
      </p:pic>
    </p:spTree>
    <p:extLst>
      <p:ext uri="{BB962C8B-B14F-4D97-AF65-F5344CB8AC3E}">
        <p14:creationId xmlns:p14="http://schemas.microsoft.com/office/powerpoint/2010/main" val="2427041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600199"/>
            <a:ext cx="7924800" cy="954107"/>
          </a:xfrm>
          <a:prstGeom prst="rect">
            <a:avLst/>
          </a:prstGeom>
          <a:noFill/>
        </p:spPr>
        <p:txBody>
          <a:bodyPr wrap="square" rtlCol="0">
            <a:spAutoFit/>
          </a:bodyPr>
          <a:lstStyle/>
          <a:p>
            <a:pPr algn="ctr"/>
            <a:r>
              <a:rPr lang="en-US" sz="2800" dirty="0" smtClean="0"/>
              <a:t>Free </a:t>
            </a:r>
            <a:r>
              <a:rPr lang="en-US" sz="2800" dirty="0" smtClean="0"/>
              <a:t>Passing: </a:t>
            </a:r>
            <a:r>
              <a:rPr lang="en-US" sz="2800" dirty="0" smtClean="0"/>
              <a:t>highest Flow, Speed, </a:t>
            </a:r>
            <a:r>
              <a:rPr lang="en-US" sz="2800" dirty="0"/>
              <a:t>&amp;</a:t>
            </a:r>
            <a:r>
              <a:rPr lang="en-US" sz="2800" dirty="0" smtClean="0"/>
              <a:t> </a:t>
            </a:r>
            <a:r>
              <a:rPr lang="en-US" sz="2800" dirty="0" smtClean="0"/>
              <a:t>Safety </a:t>
            </a:r>
            <a:r>
              <a:rPr lang="en-US" sz="2800" dirty="0" smtClean="0"/>
              <a:t>for </a:t>
            </a:r>
            <a:r>
              <a:rPr lang="en-US" sz="2800" dirty="0" smtClean="0"/>
              <a:t>all </a:t>
            </a:r>
            <a:r>
              <a:rPr lang="en-US" sz="2800" dirty="0" smtClean="0"/>
              <a:t>        	density </a:t>
            </a:r>
            <a:r>
              <a:rPr lang="en-US" sz="2800" dirty="0" smtClean="0"/>
              <a:t>and number of lanes</a:t>
            </a:r>
            <a:endParaRPr lang="en-US" sz="2800" dirty="0"/>
          </a:p>
        </p:txBody>
      </p:sp>
      <p:sp>
        <p:nvSpPr>
          <p:cNvPr id="6" name="TextBox 5"/>
          <p:cNvSpPr txBox="1"/>
          <p:nvPr/>
        </p:nvSpPr>
        <p:spPr>
          <a:xfrm>
            <a:off x="3463478" y="537411"/>
            <a:ext cx="2521844"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Conclusion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526" y="2109336"/>
            <a:ext cx="5695950" cy="4543425"/>
          </a:xfrm>
          <a:prstGeom prst="rect">
            <a:avLst/>
          </a:prstGeom>
        </p:spPr>
      </p:pic>
    </p:spTree>
    <p:extLst>
      <p:ext uri="{BB962C8B-B14F-4D97-AF65-F5344CB8AC3E}">
        <p14:creationId xmlns:p14="http://schemas.microsoft.com/office/powerpoint/2010/main" val="364124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Shape 123"/>
          <p:cNvSpPr txBox="1">
            <a:spLocks noGrp="1"/>
          </p:cNvSpPr>
          <p:nvPr>
            <p:ph idx="1"/>
          </p:nvPr>
        </p:nvSpPr>
        <p:spPr>
          <a:prstGeom prst="rect">
            <a:avLst/>
          </a:prstGeom>
          <a:no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Wingdings" panose="05000000000000000000" pitchFamily="2" charset="2"/>
              <a:buChar char="§"/>
            </a:pPr>
            <a:r>
              <a:rPr lang="en-US" sz="2800" b="0" i="0" u="none" strike="noStrike" cap="none" baseline="0" dirty="0">
                <a:solidFill>
                  <a:schemeClr val="dk1"/>
                </a:solidFill>
                <a:ea typeface="Calibri"/>
                <a:cs typeface="Calibri"/>
                <a:sym typeface="Calibri"/>
              </a:rPr>
              <a:t>Car Individualized </a:t>
            </a:r>
            <a:r>
              <a:rPr lang="en-US" sz="2800" b="0" i="0" u="none" strike="noStrike" cap="none" baseline="0" dirty="0" smtClean="0">
                <a:solidFill>
                  <a:schemeClr val="dk1"/>
                </a:solidFill>
                <a:ea typeface="Calibri"/>
                <a:cs typeface="Calibri"/>
                <a:sym typeface="Calibri"/>
              </a:rPr>
              <a:t>Rules</a:t>
            </a:r>
          </a:p>
          <a:p>
            <a:pPr marL="731520" lvl="1" indent="-457200">
              <a:spcBef>
                <a:spcPts val="0"/>
              </a:spcBef>
              <a:buClr>
                <a:schemeClr val="dk1"/>
              </a:buClr>
              <a:buSzPct val="100000"/>
            </a:pPr>
            <a:r>
              <a:rPr lang="en-US" sz="2200" dirty="0" smtClean="0">
                <a:solidFill>
                  <a:schemeClr val="dk1"/>
                </a:solidFill>
                <a:ea typeface="Calibri"/>
                <a:cs typeface="Calibri"/>
                <a:sym typeface="Calibri"/>
              </a:rPr>
              <a:t>Driver’s Concern for Rules</a:t>
            </a:r>
            <a:endParaRPr lang="en-US" sz="2200" b="0" i="0" u="none" strike="noStrike" cap="none" baseline="0" dirty="0">
              <a:solidFill>
                <a:schemeClr val="dk1"/>
              </a:solidFill>
              <a:ea typeface="Calibri"/>
              <a:cs typeface="Calibri"/>
              <a:sym typeface="Calibri"/>
            </a:endParaRPr>
          </a:p>
          <a:p>
            <a:pPr marL="457200" marR="0" lvl="0" indent="-457200" algn="l" rtl="0">
              <a:spcBef>
                <a:spcPts val="640"/>
              </a:spcBef>
              <a:buClr>
                <a:schemeClr val="dk1"/>
              </a:buClr>
              <a:buSzPct val="100000"/>
              <a:buFont typeface="Wingdings" panose="05000000000000000000" pitchFamily="2" charset="2"/>
              <a:buChar char="§"/>
            </a:pPr>
            <a:r>
              <a:rPr lang="en-US" sz="2800" b="0" i="0" u="none" strike="noStrike" cap="none" baseline="0" dirty="0">
                <a:solidFill>
                  <a:schemeClr val="dk1"/>
                </a:solidFill>
                <a:ea typeface="Calibri"/>
                <a:cs typeface="Calibri"/>
                <a:sym typeface="Calibri"/>
              </a:rPr>
              <a:t>Variations in Driver </a:t>
            </a:r>
            <a:r>
              <a:rPr lang="en-US" sz="2800" b="0" i="0" u="none" strike="noStrike" cap="none" baseline="0" dirty="0" smtClean="0">
                <a:solidFill>
                  <a:schemeClr val="dk1"/>
                </a:solidFill>
                <a:ea typeface="Calibri"/>
                <a:cs typeface="Calibri"/>
                <a:sym typeface="Calibri"/>
              </a:rPr>
              <a:t>Psychology</a:t>
            </a:r>
          </a:p>
          <a:p>
            <a:pPr marL="617220" lvl="1" indent="-342900">
              <a:spcBef>
                <a:spcPts val="640"/>
              </a:spcBef>
              <a:buClr>
                <a:schemeClr val="dk1"/>
              </a:buClr>
              <a:buSzPct val="100000"/>
            </a:pPr>
            <a:r>
              <a:rPr lang="en-US" sz="2200" b="0" i="0" u="none" strike="noStrike" cap="none" baseline="0" dirty="0" smtClean="0">
                <a:solidFill>
                  <a:schemeClr val="dk1"/>
                </a:solidFill>
                <a:ea typeface="Calibri"/>
                <a:cs typeface="Calibri"/>
                <a:sym typeface="Calibri"/>
              </a:rPr>
              <a:t>Oncoming</a:t>
            </a:r>
            <a:r>
              <a:rPr lang="en-US" sz="2200" b="0" i="0" u="none" strike="noStrike" cap="none" dirty="0" smtClean="0">
                <a:solidFill>
                  <a:schemeClr val="dk1"/>
                </a:solidFill>
                <a:ea typeface="Calibri"/>
                <a:cs typeface="Calibri"/>
                <a:sym typeface="Calibri"/>
              </a:rPr>
              <a:t> Traffic</a:t>
            </a:r>
          </a:p>
          <a:p>
            <a:pPr marL="617220" lvl="1" indent="-342900">
              <a:spcBef>
                <a:spcPts val="640"/>
              </a:spcBef>
              <a:buClr>
                <a:schemeClr val="dk1"/>
              </a:buClr>
              <a:buSzPct val="100000"/>
            </a:pPr>
            <a:r>
              <a:rPr lang="en-US" sz="2200" baseline="0" dirty="0" smtClean="0">
                <a:solidFill>
                  <a:schemeClr val="dk1"/>
                </a:solidFill>
                <a:ea typeface="Calibri"/>
                <a:cs typeface="Calibri"/>
                <a:sym typeface="Calibri"/>
              </a:rPr>
              <a:t>Condition</a:t>
            </a:r>
            <a:r>
              <a:rPr lang="en-US" sz="2200" dirty="0" smtClean="0">
                <a:solidFill>
                  <a:schemeClr val="dk1"/>
                </a:solidFill>
                <a:ea typeface="Calibri"/>
                <a:cs typeface="Calibri"/>
                <a:sym typeface="Calibri"/>
              </a:rPr>
              <a:t> of Road</a:t>
            </a:r>
          </a:p>
          <a:p>
            <a:pPr marL="617220" lvl="1" indent="-342900">
              <a:spcBef>
                <a:spcPts val="640"/>
              </a:spcBef>
              <a:buClr>
                <a:schemeClr val="dk1"/>
              </a:buClr>
              <a:buSzPct val="100000"/>
            </a:pPr>
            <a:r>
              <a:rPr lang="en-US" sz="2200" b="0" i="0" u="none" strike="noStrike" cap="none" baseline="0" dirty="0" smtClean="0">
                <a:solidFill>
                  <a:schemeClr val="dk1"/>
                </a:solidFill>
                <a:ea typeface="Calibri"/>
                <a:cs typeface="Calibri"/>
                <a:sym typeface="Calibri"/>
              </a:rPr>
              <a:t>Weather</a:t>
            </a:r>
            <a:endParaRPr lang="en-US" sz="2200" b="0" i="0" u="none" strike="noStrike" cap="none" baseline="0" dirty="0">
              <a:solidFill>
                <a:schemeClr val="dk1"/>
              </a:solidFill>
              <a:ea typeface="Calibri"/>
              <a:cs typeface="Calibri"/>
              <a:sym typeface="Calibri"/>
            </a:endParaRPr>
          </a:p>
          <a:p>
            <a:pPr marL="617220" lvl="1" indent="-342900">
              <a:spcBef>
                <a:spcPts val="640"/>
              </a:spcBef>
              <a:buClr>
                <a:schemeClr val="dk1"/>
              </a:buClr>
              <a:buSzPct val="100000"/>
            </a:pPr>
            <a:r>
              <a:rPr lang="en-US" sz="2200" dirty="0" smtClean="0">
                <a:solidFill>
                  <a:schemeClr val="dk1"/>
                </a:solidFill>
                <a:ea typeface="Calibri"/>
                <a:cs typeface="Calibri"/>
                <a:sym typeface="Calibri"/>
              </a:rPr>
              <a:t> Following Reaction Time</a:t>
            </a:r>
            <a:endParaRPr lang="en-US" sz="2200" b="0" i="0" u="none" strike="noStrike" cap="none" baseline="0" dirty="0">
              <a:solidFill>
                <a:schemeClr val="dk1"/>
              </a:solidFill>
              <a:ea typeface="Calibri"/>
              <a:cs typeface="Calibri"/>
              <a:sym typeface="Calibri"/>
            </a:endParaRPr>
          </a:p>
        </p:txBody>
      </p:sp>
      <p:sp>
        <p:nvSpPr>
          <p:cNvPr id="122" name="Shape 12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dirty="0">
                <a:latin typeface="Times New Roman" panose="02020603050405020304" pitchFamily="18" charset="0"/>
                <a:ea typeface="Calibri"/>
                <a:cs typeface="Times New Roman" panose="02020603050405020304" pitchFamily="18" charset="0"/>
                <a:sym typeface="Calibri"/>
              </a:rPr>
              <a:t>Further Works </a:t>
            </a:r>
          </a:p>
        </p:txBody>
      </p:sp>
    </p:spTree>
    <p:extLst>
      <p:ext uri="{BB962C8B-B14F-4D97-AF65-F5344CB8AC3E}">
        <p14:creationId xmlns:p14="http://schemas.microsoft.com/office/powerpoint/2010/main" val="246392158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idx="1"/>
          </p:nvPr>
        </p:nvSpPr>
        <p:spPr>
          <a:prstGeom prst="rect">
            <a:avLst/>
          </a:prstGeom>
          <a:noFill/>
          <a:ln>
            <a:noFill/>
          </a:ln>
        </p:spPr>
        <p:txBody>
          <a:bodyPr lIns="91425" tIns="45700" rIns="91425" bIns="45700" anchor="t" anchorCtr="0">
            <a:noAutofit/>
          </a:bodyPr>
          <a:lstStyle/>
          <a:p>
            <a:pPr marL="457200" marR="0" lvl="0" indent="-457200" algn="l" rtl="0">
              <a:lnSpc>
                <a:spcPct val="80000"/>
              </a:lnSpc>
              <a:spcBef>
                <a:spcPts val="0"/>
              </a:spcBef>
              <a:buClr>
                <a:schemeClr val="dk1"/>
              </a:buClr>
              <a:buSzPct val="100000"/>
              <a:buFont typeface="Wingdings" panose="05000000000000000000" pitchFamily="2" charset="2"/>
              <a:buChar char="§"/>
            </a:pPr>
            <a:r>
              <a:rPr lang="en-US" sz="2800" b="0" i="0" u="none" strike="noStrike" cap="none" baseline="0" dirty="0">
                <a:solidFill>
                  <a:schemeClr val="dk1"/>
                </a:solidFill>
                <a:ea typeface="Times New Roman"/>
                <a:cs typeface="Times New Roman"/>
                <a:sym typeface="Times New Roman"/>
              </a:rPr>
              <a:t>96hr World-Wide </a:t>
            </a:r>
            <a:r>
              <a:rPr lang="en-US" sz="2800" b="0" i="0" u="none" strike="noStrike" cap="none" baseline="0" dirty="0" smtClean="0">
                <a:solidFill>
                  <a:schemeClr val="dk1"/>
                </a:solidFill>
                <a:ea typeface="Times New Roman"/>
                <a:cs typeface="Times New Roman"/>
                <a:sym typeface="Times New Roman"/>
              </a:rPr>
              <a:t>Math </a:t>
            </a:r>
          </a:p>
          <a:p>
            <a:pPr marL="0" marR="0" lvl="0" indent="0" algn="l" rtl="0">
              <a:lnSpc>
                <a:spcPct val="80000"/>
              </a:lnSpc>
              <a:spcBef>
                <a:spcPts val="0"/>
              </a:spcBef>
              <a:buClr>
                <a:schemeClr val="dk1"/>
              </a:buClr>
              <a:buSzPct val="100000"/>
              <a:buNone/>
            </a:pPr>
            <a:r>
              <a:rPr lang="en-US" sz="2800" dirty="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Modeling</a:t>
            </a:r>
            <a:r>
              <a:rPr lang="en-US" sz="2800" b="0" i="0" u="none" strike="noStrike" cap="none" baseline="0" dirty="0" smtClean="0">
                <a:solidFill>
                  <a:schemeClr val="dk1"/>
                </a:solidFill>
                <a:ea typeface="Times New Roman"/>
                <a:cs typeface="Times New Roman"/>
                <a:sym typeface="Times New Roman"/>
              </a:rPr>
              <a:t> </a:t>
            </a:r>
            <a:r>
              <a:rPr lang="en-US" sz="2800" b="0" i="0" u="none" strike="noStrike" cap="none" baseline="0" dirty="0">
                <a:solidFill>
                  <a:schemeClr val="dk1"/>
                </a:solidFill>
                <a:ea typeface="Times New Roman"/>
                <a:cs typeface="Times New Roman"/>
                <a:sym typeface="Times New Roman"/>
              </a:rPr>
              <a:t>Competition</a:t>
            </a:r>
          </a:p>
          <a:p>
            <a:pPr marL="457200" marR="0" lvl="0" indent="-457200" algn="l" rtl="0">
              <a:lnSpc>
                <a:spcPct val="80000"/>
              </a:lnSpc>
              <a:spcBef>
                <a:spcPts val="340"/>
              </a:spcBef>
              <a:buClr>
                <a:schemeClr val="dk1"/>
              </a:buClr>
              <a:buSzPct val="100000"/>
              <a:buFont typeface="Wingdings" panose="05000000000000000000" pitchFamily="2" charset="2"/>
              <a:buChar char="§"/>
            </a:pPr>
            <a:r>
              <a:rPr lang="en-US" sz="2800" b="0" i="0" u="none" strike="noStrike" cap="none" baseline="0" dirty="0" smtClean="0">
                <a:solidFill>
                  <a:schemeClr val="dk1"/>
                </a:solidFill>
                <a:ea typeface="Times New Roman"/>
                <a:cs typeface="Times New Roman"/>
                <a:sym typeface="Times New Roman"/>
              </a:rPr>
              <a:t>COMAP</a:t>
            </a:r>
            <a:r>
              <a:rPr lang="en-US" sz="2800" b="0" i="0" u="none" strike="noStrike" cap="none" dirty="0" smtClean="0">
                <a:solidFill>
                  <a:schemeClr val="dk1"/>
                </a:solidFill>
                <a:ea typeface="Times New Roman"/>
                <a:cs typeface="Times New Roman"/>
                <a:sym typeface="Times New Roman"/>
              </a:rPr>
              <a:t>  </a:t>
            </a:r>
          </a:p>
          <a:p>
            <a:pPr marL="457200" marR="0" lvl="0" indent="-457200" algn="l" rtl="0">
              <a:lnSpc>
                <a:spcPct val="80000"/>
              </a:lnSpc>
              <a:spcBef>
                <a:spcPts val="340"/>
              </a:spcBef>
              <a:buClr>
                <a:schemeClr val="dk1"/>
              </a:buClr>
              <a:buSzPct val="100000"/>
              <a:buFont typeface="Wingdings" panose="05000000000000000000" pitchFamily="2" charset="2"/>
              <a:buChar char="§"/>
            </a:pPr>
            <a:r>
              <a:rPr lang="en-US" sz="2800" dirty="0" smtClean="0">
                <a:solidFill>
                  <a:schemeClr val="dk1"/>
                </a:solidFill>
                <a:ea typeface="Times New Roman"/>
                <a:cs typeface="Times New Roman"/>
                <a:sym typeface="Times New Roman"/>
              </a:rPr>
              <a:t>Prompt</a:t>
            </a:r>
            <a:r>
              <a:rPr lang="en-US" sz="2800" dirty="0">
                <a:solidFill>
                  <a:schemeClr val="dk1"/>
                </a:solidFill>
                <a:ea typeface="Times New Roman"/>
                <a:cs typeface="Times New Roman"/>
                <a:sym typeface="Times New Roman"/>
              </a:rPr>
              <a:t>: </a:t>
            </a:r>
            <a:endParaRPr lang="en-US" sz="2800" dirty="0" smtClean="0">
              <a:solidFill>
                <a:schemeClr val="dk1"/>
              </a:solidFill>
              <a:ea typeface="Times New Roman"/>
              <a:cs typeface="Times New Roman"/>
              <a:sym typeface="Times New Roman"/>
            </a:endParaRPr>
          </a:p>
          <a:p>
            <a:pPr marL="0" marR="0" lvl="0" indent="0" algn="l" rtl="0">
              <a:lnSpc>
                <a:spcPct val="80000"/>
              </a:lnSpc>
              <a:spcBef>
                <a:spcPts val="340"/>
              </a:spcBef>
              <a:buClr>
                <a:schemeClr val="dk1"/>
              </a:buClr>
              <a:buSzPct val="100000"/>
              <a:buNone/>
            </a:pPr>
            <a:r>
              <a:rPr lang="en-US" sz="2800" dirty="0" smtClean="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Model &amp; Analyze the </a:t>
            </a:r>
          </a:p>
          <a:p>
            <a:pPr marL="0" marR="0" lvl="0" indent="0" algn="l" rtl="0">
              <a:lnSpc>
                <a:spcPct val="80000"/>
              </a:lnSpc>
              <a:spcBef>
                <a:spcPts val="340"/>
              </a:spcBef>
              <a:buClr>
                <a:schemeClr val="dk1"/>
              </a:buClr>
              <a:buSzPct val="100000"/>
              <a:buNone/>
            </a:pPr>
            <a:r>
              <a:rPr lang="en-US" sz="2800" dirty="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efficiency and safety</a:t>
            </a:r>
          </a:p>
          <a:p>
            <a:pPr marL="0" marR="0" lvl="0" indent="0" algn="l" rtl="0">
              <a:lnSpc>
                <a:spcPct val="80000"/>
              </a:lnSpc>
              <a:spcBef>
                <a:spcPts val="340"/>
              </a:spcBef>
              <a:buClr>
                <a:schemeClr val="dk1"/>
              </a:buClr>
              <a:buSzPct val="100000"/>
              <a:buNone/>
            </a:pPr>
            <a:r>
              <a:rPr lang="en-US" sz="2800" dirty="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  </a:t>
            </a:r>
            <a:r>
              <a:rPr lang="en-US" sz="2800" dirty="0" smtClean="0">
                <a:solidFill>
                  <a:schemeClr val="dk1"/>
                </a:solidFill>
                <a:ea typeface="Times New Roman"/>
                <a:cs typeface="Times New Roman"/>
                <a:sym typeface="Times New Roman"/>
              </a:rPr>
              <a:t>    Stay-Right-Except-to-Pass </a:t>
            </a:r>
          </a:p>
          <a:p>
            <a:pPr marL="0" marR="0" lvl="0" indent="0" algn="l" rtl="0">
              <a:lnSpc>
                <a:spcPct val="80000"/>
              </a:lnSpc>
              <a:spcBef>
                <a:spcPts val="340"/>
              </a:spcBef>
              <a:buClr>
                <a:schemeClr val="dk1"/>
              </a:buClr>
              <a:buSzPct val="100000"/>
              <a:buNone/>
            </a:pPr>
            <a:r>
              <a:rPr lang="en-US" sz="2800" dirty="0" smtClean="0">
                <a:solidFill>
                  <a:schemeClr val="dk1"/>
                </a:solidFill>
                <a:ea typeface="Times New Roman"/>
                <a:cs typeface="Times New Roman"/>
                <a:sym typeface="Times New Roman"/>
              </a:rPr>
              <a:t>        highway </a:t>
            </a:r>
            <a:r>
              <a:rPr lang="en-US" sz="2800" dirty="0">
                <a:solidFill>
                  <a:schemeClr val="dk1"/>
                </a:solidFill>
                <a:ea typeface="Times New Roman"/>
                <a:cs typeface="Times New Roman"/>
                <a:sym typeface="Times New Roman"/>
              </a:rPr>
              <a:t>traffic </a:t>
            </a:r>
            <a:r>
              <a:rPr lang="en-US" sz="2800" dirty="0" smtClean="0">
                <a:solidFill>
                  <a:schemeClr val="dk1"/>
                </a:solidFill>
                <a:ea typeface="Times New Roman"/>
                <a:cs typeface="Times New Roman"/>
                <a:sym typeface="Times New Roman"/>
              </a:rPr>
              <a:t>law.</a:t>
            </a:r>
          </a:p>
          <a:p>
            <a:pPr marL="457200" marR="0" lvl="0" indent="-457200" algn="l" rtl="0">
              <a:lnSpc>
                <a:spcPct val="80000"/>
              </a:lnSpc>
              <a:spcBef>
                <a:spcPts val="340"/>
              </a:spcBef>
              <a:buClr>
                <a:schemeClr val="dk1"/>
              </a:buClr>
              <a:buSzPct val="100000"/>
              <a:buFont typeface="Wingdings" panose="05000000000000000000" pitchFamily="2" charset="2"/>
              <a:buChar char="§"/>
            </a:pPr>
            <a:endParaRPr lang="en-US" sz="2800" b="0" i="0" u="none" strike="noStrike" cap="none" baseline="0" dirty="0" smtClean="0">
              <a:solidFill>
                <a:schemeClr val="dk1"/>
              </a:solidFill>
              <a:ea typeface="Calibri"/>
              <a:cs typeface="Calibri"/>
              <a:sym typeface="Calibri"/>
            </a:endParaRPr>
          </a:p>
          <a:p>
            <a:pPr marL="457200" marR="0" lvl="0" indent="-457200" algn="l" rtl="0">
              <a:lnSpc>
                <a:spcPct val="80000"/>
              </a:lnSpc>
              <a:spcBef>
                <a:spcPts val="340"/>
              </a:spcBef>
              <a:buClr>
                <a:schemeClr val="dk1"/>
              </a:buClr>
              <a:buSzPct val="100000"/>
              <a:buFont typeface="Wingdings" panose="05000000000000000000" pitchFamily="2" charset="2"/>
              <a:buChar char="§"/>
            </a:pPr>
            <a:r>
              <a:rPr lang="en-US" sz="2800" b="0" i="0" u="none" strike="noStrike" cap="none" baseline="0" dirty="0" smtClean="0">
                <a:solidFill>
                  <a:schemeClr val="dk1"/>
                </a:solidFill>
                <a:ea typeface="Calibri"/>
                <a:cs typeface="Calibri"/>
                <a:sym typeface="Calibri"/>
              </a:rPr>
              <a:t>Over</a:t>
            </a:r>
            <a:r>
              <a:rPr lang="en-US" sz="2800" b="0" i="0" u="none" strike="noStrike" cap="none" dirty="0" smtClean="0">
                <a:solidFill>
                  <a:schemeClr val="dk1"/>
                </a:solidFill>
                <a:ea typeface="Calibri"/>
                <a:cs typeface="Calibri"/>
                <a:sym typeface="Calibri"/>
              </a:rPr>
              <a:t> </a:t>
            </a:r>
            <a:r>
              <a:rPr lang="en-US" sz="2800" b="0" i="0" u="none" strike="noStrike" cap="none" dirty="0" smtClean="0">
                <a:solidFill>
                  <a:schemeClr val="dk1"/>
                </a:solidFill>
                <a:ea typeface="Calibri"/>
                <a:cs typeface="Calibri"/>
                <a:sym typeface="Calibri"/>
              </a:rPr>
              <a:t>8000 </a:t>
            </a:r>
            <a:r>
              <a:rPr lang="en-US" sz="2800" b="0" i="0" u="none" strike="noStrike" cap="none" dirty="0" smtClean="0">
                <a:solidFill>
                  <a:schemeClr val="dk1"/>
                </a:solidFill>
                <a:ea typeface="Calibri"/>
                <a:cs typeface="Calibri"/>
                <a:sym typeface="Calibri"/>
              </a:rPr>
              <a:t>teams</a:t>
            </a:r>
          </a:p>
          <a:p>
            <a:pPr marL="457200" marR="0" lvl="0" indent="-457200" algn="l" rtl="0">
              <a:lnSpc>
                <a:spcPct val="80000"/>
              </a:lnSpc>
              <a:spcBef>
                <a:spcPts val="340"/>
              </a:spcBef>
              <a:buClr>
                <a:schemeClr val="dk1"/>
              </a:buClr>
              <a:buSzPct val="100000"/>
              <a:buFont typeface="Wingdings" panose="05000000000000000000" pitchFamily="2" charset="2"/>
              <a:buChar char="§"/>
            </a:pPr>
            <a:r>
              <a:rPr lang="en-US" sz="2800" dirty="0" smtClean="0">
                <a:solidFill>
                  <a:schemeClr val="dk1"/>
                </a:solidFill>
                <a:ea typeface="Calibri"/>
                <a:cs typeface="Calibri"/>
                <a:sym typeface="Calibri"/>
              </a:rPr>
              <a:t>Awarded </a:t>
            </a:r>
            <a:r>
              <a:rPr lang="en-US" sz="2800" dirty="0" smtClean="0">
                <a:solidFill>
                  <a:schemeClr val="dk1"/>
                </a:solidFill>
                <a:ea typeface="Calibri"/>
                <a:cs typeface="Calibri"/>
                <a:sym typeface="Calibri"/>
              </a:rPr>
              <a:t>‘Meritorious’ </a:t>
            </a:r>
            <a:endParaRPr lang="en-US" sz="2800" dirty="0" smtClean="0">
              <a:solidFill>
                <a:schemeClr val="dk1"/>
              </a:solidFill>
              <a:ea typeface="Calibri"/>
              <a:cs typeface="Calibri"/>
              <a:sym typeface="Calibri"/>
            </a:endParaRPr>
          </a:p>
          <a:p>
            <a:pPr marL="548640" lvl="2" indent="0">
              <a:lnSpc>
                <a:spcPct val="80000"/>
              </a:lnSpc>
              <a:spcBef>
                <a:spcPts val="340"/>
              </a:spcBef>
              <a:buClr>
                <a:schemeClr val="dk1"/>
              </a:buClr>
              <a:buSzPct val="100000"/>
              <a:buNone/>
            </a:pPr>
            <a:r>
              <a:rPr lang="en-US" sz="2800" dirty="0">
                <a:solidFill>
                  <a:schemeClr val="dk1"/>
                </a:solidFill>
                <a:ea typeface="Calibri"/>
                <a:cs typeface="Calibri"/>
                <a:sym typeface="Calibri"/>
              </a:rPr>
              <a:t>	</a:t>
            </a:r>
            <a:r>
              <a:rPr lang="en-US" sz="2800" dirty="0" smtClean="0">
                <a:solidFill>
                  <a:schemeClr val="dk1"/>
                </a:solidFill>
                <a:ea typeface="Calibri"/>
                <a:cs typeface="Calibri"/>
                <a:sym typeface="Calibri"/>
              </a:rPr>
              <a:t>	</a:t>
            </a:r>
            <a:r>
              <a:rPr lang="en-US" sz="2800" dirty="0" smtClean="0">
                <a:solidFill>
                  <a:schemeClr val="dk1"/>
                </a:solidFill>
                <a:ea typeface="Calibri"/>
                <a:cs typeface="Calibri"/>
                <a:sym typeface="Calibri"/>
              </a:rPr>
              <a:t>top </a:t>
            </a:r>
            <a:r>
              <a:rPr lang="en-US" sz="2800" dirty="0" smtClean="0">
                <a:solidFill>
                  <a:schemeClr val="dk1"/>
                </a:solidFill>
                <a:ea typeface="Calibri"/>
                <a:cs typeface="Calibri"/>
                <a:sym typeface="Calibri"/>
              </a:rPr>
              <a:t>10% </a:t>
            </a:r>
            <a:endParaRPr sz="2800" b="0" i="0" u="none" strike="noStrike" cap="none" baseline="0" dirty="0">
              <a:solidFill>
                <a:schemeClr val="dk1"/>
              </a:solidFill>
              <a:ea typeface="Calibri"/>
              <a:cs typeface="Calibri"/>
              <a:sym typeface="Calibri"/>
            </a:endParaRPr>
          </a:p>
        </p:txBody>
      </p:sp>
      <p:sp>
        <p:nvSpPr>
          <p:cNvPr id="86" name="Shape 86"/>
          <p:cNvSpPr txBox="1">
            <a:spLocks noGrp="1"/>
          </p:cNvSpPr>
          <p:nvPr>
            <p:ph type="title"/>
          </p:nvPr>
        </p:nvSpPr>
        <p:spPr>
          <a:xfrm>
            <a:off x="381000" y="304800"/>
            <a:ext cx="8381260" cy="105439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Times New Roman"/>
              <a:buNone/>
            </a:pPr>
            <a:r>
              <a:rPr lang="en-US" sz="4000" b="0" i="0" u="none" strike="noStrike" cap="none" baseline="0" dirty="0">
                <a:latin typeface="Times New Roman"/>
                <a:ea typeface="Times New Roman"/>
                <a:cs typeface="Times New Roman"/>
                <a:sym typeface="Times New Roman"/>
              </a:rPr>
              <a:t>Mathematical Competition in </a:t>
            </a:r>
            <a:r>
              <a:rPr lang="en-US" sz="4000" b="0" i="0" u="none" strike="noStrike" cap="none" baseline="0" dirty="0" smtClean="0">
                <a:latin typeface="Times New Roman"/>
                <a:ea typeface="Times New Roman"/>
                <a:cs typeface="Times New Roman"/>
                <a:sym typeface="Times New Roman"/>
              </a:rPr>
              <a:t>Modeling</a:t>
            </a:r>
            <a:endParaRPr lang="en-US" sz="4000" b="0" i="0" u="none" strike="noStrike" cap="none" baseline="0" dirty="0">
              <a:latin typeface="Times New Roman"/>
              <a:ea typeface="Times New Roman"/>
              <a:cs typeface="Times New Roman"/>
              <a:sym typeface="Times New Roman"/>
            </a:endParaRPr>
          </a:p>
        </p:txBody>
      </p:sp>
      <p:pic>
        <p:nvPicPr>
          <p:cNvPr id="88" name="Shape 88"/>
          <p:cNvPicPr preferRelativeResize="0"/>
          <p:nvPr/>
        </p:nvPicPr>
        <p:blipFill>
          <a:blip r:embed="rId3"/>
          <a:stretch>
            <a:fillRect/>
          </a:stretch>
        </p:blipFill>
        <p:spPr>
          <a:xfrm>
            <a:off x="5574632" y="1905000"/>
            <a:ext cx="3352800" cy="4419600"/>
          </a:xfrm>
          <a:prstGeom prst="rect">
            <a:avLst/>
          </a:prstGeom>
          <a:noFill/>
          <a:ln>
            <a:noFill/>
          </a:ln>
        </p:spPr>
      </p:pic>
    </p:spTree>
    <p:extLst>
      <p:ext uri="{BB962C8B-B14F-4D97-AF65-F5344CB8AC3E}">
        <p14:creationId xmlns:p14="http://schemas.microsoft.com/office/powerpoint/2010/main" val="143271852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idx="1"/>
          </p:nvPr>
        </p:nvSpPr>
        <p:spPr>
          <a:xfrm>
            <a:off x="304799" y="1752600"/>
            <a:ext cx="8839201" cy="4407408"/>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Wingdings" panose="05000000000000000000" pitchFamily="2" charset="2"/>
              <a:buChar char="§"/>
            </a:pPr>
            <a:r>
              <a:rPr lang="en-US" sz="3200" dirty="0">
                <a:solidFill>
                  <a:schemeClr val="dk1"/>
                </a:solidFill>
                <a:ea typeface="Calibri"/>
                <a:cs typeface="Calibri"/>
                <a:sym typeface="Calibri"/>
              </a:rPr>
              <a:t>Macroscopic Model: Differential Equations</a:t>
            </a:r>
          </a:p>
          <a:p>
            <a:pPr marL="914400" marR="0" lvl="1" indent="-457200" algn="l" rtl="0">
              <a:spcBef>
                <a:spcPts val="560"/>
              </a:spcBef>
              <a:buClr>
                <a:schemeClr val="dk1"/>
              </a:buClr>
              <a:buSzPct val="100000"/>
            </a:pPr>
            <a:r>
              <a:rPr lang="en-US" sz="2800" b="0" i="0" u="none" strike="noStrike" cap="none" baseline="0" dirty="0">
                <a:solidFill>
                  <a:schemeClr val="dk1"/>
                </a:solidFill>
                <a:ea typeface="Calibri"/>
                <a:cs typeface="Calibri"/>
                <a:sym typeface="Calibri"/>
              </a:rPr>
              <a:t>Fluid Dynamics: </a:t>
            </a:r>
            <a:r>
              <a:rPr lang="en-US" sz="2800" dirty="0">
                <a:solidFill>
                  <a:schemeClr val="dk1"/>
                </a:solidFill>
                <a:ea typeface="Calibri"/>
                <a:cs typeface="Calibri"/>
                <a:sym typeface="Calibri"/>
              </a:rPr>
              <a:t>Convection-Diffusion Equation</a:t>
            </a:r>
          </a:p>
          <a:p>
            <a:pPr marL="1346200" marR="0" lvl="2" indent="-457200" algn="l" rtl="0">
              <a:spcBef>
                <a:spcPts val="560"/>
              </a:spcBef>
              <a:buClr>
                <a:schemeClr val="dk1"/>
              </a:buClr>
              <a:buSzPct val="100000"/>
            </a:pPr>
            <a:r>
              <a:rPr lang="en-US" sz="2800" dirty="0" err="1">
                <a:solidFill>
                  <a:schemeClr val="dk1"/>
                </a:solidFill>
                <a:ea typeface="Calibri"/>
                <a:cs typeface="Calibri"/>
                <a:sym typeface="Calibri"/>
              </a:rPr>
              <a:t>Lighthill</a:t>
            </a:r>
            <a:r>
              <a:rPr lang="en-US" sz="2800" dirty="0">
                <a:solidFill>
                  <a:schemeClr val="dk1"/>
                </a:solidFill>
                <a:ea typeface="Calibri"/>
                <a:cs typeface="Calibri"/>
                <a:sym typeface="Calibri"/>
              </a:rPr>
              <a:t>-Whitman-Richards Model</a:t>
            </a:r>
          </a:p>
          <a:p>
            <a:pPr marL="457200" marR="0" lvl="0" indent="-457200" algn="l" rtl="0">
              <a:spcBef>
                <a:spcPts val="640"/>
              </a:spcBef>
              <a:buClr>
                <a:schemeClr val="dk1"/>
              </a:buClr>
              <a:buSzPct val="100000"/>
              <a:buFont typeface="Wingdings" panose="05000000000000000000" pitchFamily="2" charset="2"/>
              <a:buChar char="§"/>
            </a:pPr>
            <a:r>
              <a:rPr lang="en-US" sz="3200" dirty="0">
                <a:solidFill>
                  <a:schemeClr val="dk1"/>
                </a:solidFill>
                <a:ea typeface="Calibri"/>
                <a:cs typeface="Calibri"/>
                <a:sym typeface="Calibri"/>
              </a:rPr>
              <a:t>Microscopic Model</a:t>
            </a:r>
          </a:p>
          <a:p>
            <a:pPr marL="889000" marR="0" lvl="1" indent="-457200" algn="l" rtl="0">
              <a:spcBef>
                <a:spcPts val="640"/>
              </a:spcBef>
              <a:buClr>
                <a:schemeClr val="dk1"/>
              </a:buClr>
              <a:buSzPct val="100000"/>
            </a:pPr>
            <a:r>
              <a:rPr lang="en-US" sz="3200" dirty="0" smtClean="0">
                <a:solidFill>
                  <a:schemeClr val="dk1"/>
                </a:solidFill>
                <a:ea typeface="Calibri"/>
                <a:cs typeface="Calibri"/>
                <a:sym typeface="Calibri"/>
              </a:rPr>
              <a:t>Proto-Model</a:t>
            </a:r>
            <a:endParaRPr lang="en-US" sz="3200" dirty="0">
              <a:solidFill>
                <a:schemeClr val="dk1"/>
              </a:solidFill>
              <a:ea typeface="Calibri"/>
              <a:cs typeface="Calibri"/>
              <a:sym typeface="Calibri"/>
            </a:endParaRPr>
          </a:p>
        </p:txBody>
      </p:sp>
      <p:sp>
        <p:nvSpPr>
          <p:cNvPr id="93" name="Shape 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dirty="0">
                <a:latin typeface="Times New Roman" panose="02020603050405020304" pitchFamily="18" charset="0"/>
                <a:ea typeface="Calibri"/>
                <a:cs typeface="Times New Roman" panose="02020603050405020304" pitchFamily="18" charset="0"/>
                <a:sym typeface="Calibri"/>
              </a:rPr>
              <a:t>Approach</a:t>
            </a:r>
          </a:p>
        </p:txBody>
      </p:sp>
      <p:pic>
        <p:nvPicPr>
          <p:cNvPr id="3074" name="Picture 2" descr="C:\Users\JpMann3\Downloads\imag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429000"/>
            <a:ext cx="43434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1532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No Exit or Entry Ramps</a:t>
            </a:r>
          </a:p>
          <a:p>
            <a:pPr marL="800100" marR="0" lvl="1" indent="-342900" algn="l" rtl="0">
              <a:spcBef>
                <a:spcPts val="400"/>
              </a:spcBef>
              <a:buClr>
                <a:schemeClr val="dk1"/>
              </a:buClr>
              <a:buSzPct val="100000"/>
            </a:pPr>
            <a:r>
              <a:rPr lang="en-US" sz="2400" b="0" i="0" u="none" strike="noStrike" cap="none" baseline="0" dirty="0">
                <a:solidFill>
                  <a:schemeClr val="dk1"/>
                </a:solidFill>
                <a:ea typeface="Calibri"/>
                <a:cs typeface="Calibri"/>
                <a:sym typeface="Calibri"/>
              </a:rPr>
              <a:t>Conservation of Cars</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Identical Vehicles</a:t>
            </a:r>
          </a:p>
          <a:p>
            <a:pPr marL="800100" marR="0" lvl="1" indent="-342900" algn="l" rtl="0">
              <a:spcBef>
                <a:spcPts val="400"/>
              </a:spcBef>
              <a:buClr>
                <a:schemeClr val="dk1"/>
              </a:buClr>
              <a:buSzPct val="100000"/>
            </a:pPr>
            <a:r>
              <a:rPr lang="en-US" sz="2400" b="0" i="0" u="none" strike="noStrike" cap="none" baseline="0" dirty="0">
                <a:solidFill>
                  <a:schemeClr val="dk1"/>
                </a:solidFill>
                <a:ea typeface="Calibri"/>
                <a:cs typeface="Calibri"/>
                <a:sym typeface="Calibri"/>
              </a:rPr>
              <a:t>Length, Driving Ability, Braking Ability</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Lane Width, Curvature, and Shoulder Width and Weather aren’t important to analysis</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Only Side Swipe and Rear End</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Crashes only a count, not actually happen in system</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Normal Distribution of Initial Velocities</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Models variations from the average speed limit</a:t>
            </a:r>
          </a:p>
          <a:p>
            <a:pPr marL="342900" marR="0" lvl="0" indent="-342900" algn="l" rtl="0">
              <a:spcBef>
                <a:spcPts val="400"/>
              </a:spcBef>
              <a:buClr>
                <a:schemeClr val="dk1"/>
              </a:buClr>
              <a:buSzPct val="100000"/>
              <a:buFont typeface="Wingdings" panose="05000000000000000000" pitchFamily="2" charset="2"/>
              <a:buChar char="§"/>
            </a:pPr>
            <a:r>
              <a:rPr lang="en-US" sz="2400" b="0" i="0" u="none" strike="noStrike" cap="none" baseline="0" dirty="0">
                <a:solidFill>
                  <a:schemeClr val="dk1"/>
                </a:solidFill>
                <a:ea typeface="Calibri"/>
                <a:cs typeface="Calibri"/>
                <a:sym typeface="Calibri"/>
              </a:rPr>
              <a:t>Random Initial Positions of Vehicles</a:t>
            </a:r>
          </a:p>
          <a:p>
            <a:pPr marL="342900" marR="0" lvl="0" indent="-215900" algn="l" rtl="0">
              <a:spcBef>
                <a:spcPts val="400"/>
              </a:spcBef>
              <a:buClr>
                <a:schemeClr val="dk1"/>
              </a:buClr>
              <a:buFont typeface="Calibri"/>
              <a:buNone/>
            </a:pPr>
            <a:endParaRPr sz="2000" b="0" i="0" u="none" strike="noStrike" cap="none" baseline="0" dirty="0">
              <a:solidFill>
                <a:schemeClr val="dk1"/>
              </a:solidFill>
              <a:latin typeface="Calibri"/>
              <a:ea typeface="Calibri"/>
              <a:cs typeface="Calibri"/>
              <a:sym typeface="Calibri"/>
            </a:endParaRPr>
          </a:p>
        </p:txBody>
      </p:sp>
      <p:sp>
        <p:nvSpPr>
          <p:cNvPr id="99" name="Shape 9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dirty="0">
                <a:latin typeface="Times New Roman" panose="02020603050405020304" pitchFamily="18" charset="0"/>
                <a:ea typeface="Calibri"/>
                <a:cs typeface="Times New Roman" panose="02020603050405020304" pitchFamily="18" charset="0"/>
                <a:sym typeface="Calibri"/>
              </a:rPr>
              <a:t>Assumptions &amp; Definitions</a:t>
            </a:r>
          </a:p>
        </p:txBody>
      </p:sp>
    </p:spTree>
    <p:extLst>
      <p:ext uri="{BB962C8B-B14F-4D97-AF65-F5344CB8AC3E}">
        <p14:creationId xmlns:p14="http://schemas.microsoft.com/office/powerpoint/2010/main" val="205534571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dirty="0" smtClean="0">
                <a:latin typeface="Times New Roman" panose="02020603050405020304" pitchFamily="18" charset="0"/>
                <a:ea typeface="Calibri"/>
                <a:cs typeface="Times New Roman" panose="02020603050405020304" pitchFamily="18" charset="0"/>
                <a:sym typeface="Calibri"/>
              </a:rPr>
              <a:t>Road </a:t>
            </a:r>
            <a:r>
              <a:rPr lang="en-US" sz="4000" b="0" i="0" u="none" strike="noStrike" cap="none" baseline="0" dirty="0">
                <a:latin typeface="Times New Roman" panose="02020603050405020304" pitchFamily="18" charset="0"/>
                <a:ea typeface="Calibri"/>
                <a:cs typeface="Times New Roman" panose="02020603050405020304" pitchFamily="18" charset="0"/>
                <a:sym typeface="Calibri"/>
              </a:rPr>
              <a:t>Rules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76400"/>
            <a:ext cx="6705600" cy="5029200"/>
          </a:xfrm>
          <a:prstGeom prst="rect">
            <a:avLst/>
          </a:prstGeom>
        </p:spPr>
      </p:pic>
    </p:spTree>
    <p:extLst>
      <p:ext uri="{BB962C8B-B14F-4D97-AF65-F5344CB8AC3E}">
        <p14:creationId xmlns:p14="http://schemas.microsoft.com/office/powerpoint/2010/main" val="198230649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p:cNvPicPr preferRelativeResize="0">
            <a:picLocks noGrp="1"/>
          </p:cNvPicPr>
          <p:nvPr>
            <p:ph idx="1"/>
          </p:nvPr>
        </p:nvPicPr>
        <p:blipFill rotWithShape="1">
          <a:blip r:embed="rId3"/>
          <a:stretch/>
        </p:blipFill>
        <p:spPr>
          <a:xfrm>
            <a:off x="914400" y="2667000"/>
            <a:ext cx="7518400" cy="3017838"/>
          </a:xfrm>
          <a:prstGeom prst="rect">
            <a:avLst/>
          </a:prstGeom>
          <a:noFill/>
          <a:ln>
            <a:noFill/>
          </a:ln>
        </p:spPr>
      </p:pic>
      <p:sp>
        <p:nvSpPr>
          <p:cNvPr id="2" name="TextBox 1"/>
          <p:cNvSpPr txBox="1"/>
          <p:nvPr/>
        </p:nvSpPr>
        <p:spPr>
          <a:xfrm>
            <a:off x="2286000" y="537410"/>
            <a:ext cx="4104009"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Simulation Scaling</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82182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30" name="Shape 30"/>
          <p:cNvPicPr preferRelativeResize="0"/>
          <p:nvPr/>
        </p:nvPicPr>
        <p:blipFill>
          <a:blip r:embed="rId3"/>
          <a:stretch>
            <a:fillRect/>
          </a:stretch>
        </p:blipFill>
        <p:spPr>
          <a:xfrm>
            <a:off x="940700" y="1595925"/>
            <a:ext cx="7262601" cy="5037049"/>
          </a:xfrm>
          <a:prstGeom prst="rect">
            <a:avLst/>
          </a:prstGeom>
          <a:noFill/>
          <a:ln>
            <a:noFill/>
          </a:ln>
        </p:spPr>
      </p:pic>
      <p:sp>
        <p:nvSpPr>
          <p:cNvPr id="3" name="TextBox 2"/>
          <p:cNvSpPr txBox="1"/>
          <p:nvPr/>
        </p:nvSpPr>
        <p:spPr>
          <a:xfrm>
            <a:off x="1038436" y="533400"/>
            <a:ext cx="7067127"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Vehicle Interaction Decision Tree</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69645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6" name="Shape 36"/>
          <p:cNvPicPr preferRelativeResize="0"/>
          <p:nvPr/>
        </p:nvPicPr>
        <p:blipFill>
          <a:blip r:embed="rId3"/>
          <a:stretch>
            <a:fillRect/>
          </a:stretch>
        </p:blipFill>
        <p:spPr>
          <a:xfrm>
            <a:off x="1760025" y="1697000"/>
            <a:ext cx="5623950" cy="4799199"/>
          </a:xfrm>
          <a:prstGeom prst="rect">
            <a:avLst/>
          </a:prstGeom>
          <a:noFill/>
          <a:ln>
            <a:noFill/>
          </a:ln>
        </p:spPr>
      </p:pic>
      <p:sp>
        <p:nvSpPr>
          <p:cNvPr id="2" name="TextBox 1"/>
          <p:cNvSpPr txBox="1"/>
          <p:nvPr/>
        </p:nvSpPr>
        <p:spPr>
          <a:xfrm>
            <a:off x="1401901" y="617621"/>
            <a:ext cx="6340197"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Computer Program Execution</a:t>
            </a:r>
          </a:p>
        </p:txBody>
      </p:sp>
    </p:spTree>
    <p:extLst>
      <p:ext uri="{BB962C8B-B14F-4D97-AF65-F5344CB8AC3E}">
        <p14:creationId xmlns:p14="http://schemas.microsoft.com/office/powerpoint/2010/main" val="335875193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000" dirty="0" smtClean="0">
                <a:solidFill>
                  <a:schemeClr val="tx1"/>
                </a:solidFill>
              </a:rPr>
              <a:t>What our Data was:</a:t>
            </a:r>
          </a:p>
          <a:p>
            <a:pPr lvl="2"/>
            <a:r>
              <a:rPr lang="en-US" sz="3000" dirty="0" smtClean="0">
                <a:solidFill>
                  <a:schemeClr val="tx1"/>
                </a:solidFill>
              </a:rPr>
              <a:t>Iteration Data:</a:t>
            </a:r>
          </a:p>
          <a:p>
            <a:pPr lvl="3"/>
            <a:r>
              <a:rPr lang="en-US" sz="3000" dirty="0" smtClean="0">
                <a:solidFill>
                  <a:schemeClr val="tx1"/>
                </a:solidFill>
              </a:rPr>
              <a:t>Average road speed</a:t>
            </a:r>
          </a:p>
          <a:p>
            <a:pPr lvl="3"/>
            <a:r>
              <a:rPr lang="en-US" sz="3000" dirty="0" smtClean="0">
                <a:solidFill>
                  <a:schemeClr val="tx1"/>
                </a:solidFill>
              </a:rPr>
              <a:t>Number of Decisions</a:t>
            </a:r>
          </a:p>
          <a:p>
            <a:pPr lvl="3"/>
            <a:r>
              <a:rPr lang="en-US" sz="3000" dirty="0" smtClean="0">
                <a:solidFill>
                  <a:schemeClr val="tx1"/>
                </a:solidFill>
              </a:rPr>
              <a:t>Number of Lane change</a:t>
            </a:r>
          </a:p>
          <a:p>
            <a:pPr lvl="3"/>
            <a:r>
              <a:rPr lang="en-US" sz="3000" dirty="0" smtClean="0">
                <a:solidFill>
                  <a:schemeClr val="tx1"/>
                </a:solidFill>
              </a:rPr>
              <a:t>Number of Slow downs</a:t>
            </a:r>
          </a:p>
          <a:p>
            <a:pPr lvl="2"/>
            <a:r>
              <a:rPr lang="en-US" sz="3000" dirty="0" smtClean="0">
                <a:solidFill>
                  <a:schemeClr val="tx1"/>
                </a:solidFill>
              </a:rPr>
              <a:t>Simulation Data:</a:t>
            </a:r>
          </a:p>
          <a:p>
            <a:pPr lvl="3"/>
            <a:r>
              <a:rPr lang="en-US" sz="3000" dirty="0" smtClean="0">
                <a:solidFill>
                  <a:schemeClr val="tx1"/>
                </a:solidFill>
              </a:rPr>
              <a:t>Average Iteration summary speed</a:t>
            </a:r>
          </a:p>
          <a:p>
            <a:pPr lvl="3"/>
            <a:r>
              <a:rPr lang="en-US" sz="3000" dirty="0" smtClean="0">
                <a:solidFill>
                  <a:schemeClr val="tx1"/>
                </a:solidFill>
              </a:rPr>
              <a:t>Average number of decisions</a:t>
            </a:r>
          </a:p>
          <a:p>
            <a:pPr lvl="3"/>
            <a:r>
              <a:rPr lang="en-US" sz="3000" dirty="0" smtClean="0">
                <a:solidFill>
                  <a:schemeClr val="tx1"/>
                </a:solidFill>
              </a:rPr>
              <a:t>Average number of Lane changes</a:t>
            </a:r>
          </a:p>
          <a:p>
            <a:pPr lvl="3"/>
            <a:r>
              <a:rPr lang="en-US" sz="3000" dirty="0" smtClean="0">
                <a:solidFill>
                  <a:schemeClr val="tx1"/>
                </a:solidFill>
              </a:rPr>
              <a:t>Average number of Slow downs</a:t>
            </a:r>
          </a:p>
          <a:p>
            <a:pPr lvl="3"/>
            <a:endParaRPr lang="en-US" dirty="0" smtClean="0"/>
          </a:p>
          <a:p>
            <a:pPr lvl="2"/>
            <a:endParaRPr lang="en-US" dirty="0" smtClean="0"/>
          </a:p>
          <a:p>
            <a:pPr lvl="2"/>
            <a:endParaRPr lang="en-US" dirty="0" smtClean="0"/>
          </a:p>
          <a:p>
            <a:endParaRPr lang="en-US" dirty="0" smtClean="0"/>
          </a:p>
        </p:txBody>
      </p:sp>
      <p:sp>
        <p:nvSpPr>
          <p:cNvPr id="5" name="TextBox 4"/>
          <p:cNvSpPr txBox="1"/>
          <p:nvPr/>
        </p:nvSpPr>
        <p:spPr>
          <a:xfrm>
            <a:off x="2514600" y="560457"/>
            <a:ext cx="4106189" cy="707886"/>
          </a:xfrm>
          <a:prstGeom prst="rect">
            <a:avLst/>
          </a:prstGeom>
          <a:noFill/>
        </p:spPr>
        <p:txBody>
          <a:bodyPr wrap="non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Statistical Analysis</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891</TotalTime>
  <Words>759</Words>
  <Application>Microsoft Office PowerPoint</Application>
  <PresentationFormat>On-screen Show (4:3)</PresentationFormat>
  <Paragraphs>78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Grid</vt:lpstr>
      <vt:lpstr>Mathematical Modelling of Highway Traffic Policies</vt:lpstr>
      <vt:lpstr>Mathematical Competition in Modeling</vt:lpstr>
      <vt:lpstr>Approach</vt:lpstr>
      <vt:lpstr>Assumptions &amp; Definitions</vt:lpstr>
      <vt:lpstr>Road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Works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Statisitical analysis</dc:title>
  <dc:creator>Benjamin</dc:creator>
  <cp:lastModifiedBy>JpMann3</cp:lastModifiedBy>
  <cp:revision>16</cp:revision>
  <dcterms:created xsi:type="dcterms:W3CDTF">2014-04-21T17:43:07Z</dcterms:created>
  <dcterms:modified xsi:type="dcterms:W3CDTF">2014-05-12T22:22:40Z</dcterms:modified>
</cp:coreProperties>
</file>