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1" r:id="rId2"/>
    <p:sldId id="258" r:id="rId3"/>
    <p:sldId id="259" r:id="rId4"/>
    <p:sldId id="260" r:id="rId5"/>
    <p:sldId id="263" r:id="rId6"/>
    <p:sldId id="264" r:id="rId7"/>
    <p:sldId id="265" r:id="rId8"/>
    <p:sldId id="262" r:id="rId9"/>
    <p:sldId id="266" r:id="rId10"/>
    <p:sldId id="25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A2062-CE47-411E-973A-A2D4714D4A98}" v="43" dt="2024-07-18T07:30:38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6B38-C572-C0E7-B374-CA7108024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D7744-F364-9FE6-D299-A71247C52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4571-4ACD-E1B1-3811-33F092AC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EDF6D-83A0-03A5-DB97-39048D1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B856-D287-E48B-0356-D28B06A9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0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0C01-BC3B-3CBD-8C49-38B688F1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5265B-D356-1B3B-9C65-6BC6F738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6A8D-17AD-0698-9F38-4B5B1D56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8352F-5370-8EC0-9203-BF77A419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94DB-9C98-AAB9-F413-F6985E2E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3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B6226-602E-453B-B736-B2244B8B2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00E79-21E6-7455-454D-993560CEA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731F-AEBC-79D7-4C1D-C33D43E7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F276-6360-D0CD-6E18-0935038C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0064-CDA5-5F8A-EB81-FFC2D73E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981C-B67F-5532-F60E-7FA7D4C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71DB-0B19-69A1-EFE0-4424F0D2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FE5ED-3557-695A-0ABD-AB650B6E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FDA5-12FD-B414-50D3-C087FC7F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26F7-C6C8-8D36-1D25-A2B04440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0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1612-1CF2-D66C-D4DC-B4C82954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C58C-EED9-8D01-BA44-3CA60BB9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6ECF-E81C-3277-1586-F4CB6E6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EB40-99DD-BD2A-4819-4593B507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A548-6D7A-EF1D-550D-472E82DA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7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B965-71F4-EEBA-1EFD-40532FFB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11AE-3CCB-41B2-9FC6-A3C9B399F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4A1A2-4D50-73AE-3C41-233BAC97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2AE30-BDCD-9042-5E74-5F9BBC2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29890-AA4B-B858-9AB9-974AEBA8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C16FC-4D8B-782F-362F-E22C7062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5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3038-C25D-A5CA-88F5-3C6D4B5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8C0BA-95B6-7EEB-FFD3-95097847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3A8E-2CC7-6EAE-5D6A-354FDEA6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A5BA6-AD4F-62FE-86DB-95924B21D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47843-EF5F-2645-2CE7-0094D3E90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633A6-66E1-3226-5196-11C61BDF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FEC72-CB2E-F0E4-5350-411633AA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BD523-0576-AE76-02C9-B890160A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77FB-0A57-F6B9-DD7C-0009105D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ACD81-6BDC-C51C-F807-3779FE80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314B0-AA6E-FDDF-BAB1-BF78469E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3F8F9-84CB-4460-CF85-596EB0FF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8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D2008-5C52-3C54-B4EF-A753D30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F9067-69CB-5AD5-9328-C0DDA170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E4CE9-4AC8-AC9A-80ED-DC402C2C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5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25DA-1A5B-B5AA-28E0-787E78E3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E484-64B3-332E-86AE-FC670171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5194-ABCA-09D3-5D19-C5CC6900E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41E4-EE40-124F-7332-02BD34E6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BD4C0-8E08-768C-1F22-1860828D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7E71-BF5B-71EB-D4A0-824DA2BC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E28-ABC8-6161-DF73-6135CB60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DFE96-83AC-900A-14EC-E7B309D2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D51C-9BEB-E836-F381-B8CA2CFBE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574F-4D99-AF98-8A34-7E41BC68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E82B6-C197-68A2-3AD4-776656C9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AECA1-8256-F8F7-825D-D3E9635C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4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6ACEE-4FB2-86C4-03A7-46B1BEEF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F5853-BFFC-64A9-12C6-ED7DEFDF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C5FD-8830-BFD9-7270-94D65BFD8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ACF0-4D44-41FC-9ECF-E85B49ED3BE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E0EF-FAB0-4890-D076-C0444710F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C8F9-3475-4A1B-E31E-4E3AEDD0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2357-FFE6-40D8-81E9-A1AF8529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F3C6-4F3E-9D1D-9278-09321F9B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14568"/>
            <a:ext cx="12192000" cy="839755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Prediction for Credit Card Approval</a:t>
            </a:r>
            <a:endParaRPr lang="en-IN" b="1" dirty="0">
              <a:ln w="22225">
                <a:solidFill>
                  <a:srgbClr val="00206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D6AA-9E0F-E894-F2EA-CB136454B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55" y="527180"/>
            <a:ext cx="10207689" cy="5150498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rgbClr val="002060"/>
                </a:solidFill>
              </a:rPr>
              <a:t>Internship</a:t>
            </a:r>
          </a:p>
          <a:p>
            <a:pPr algn="ctr"/>
            <a:r>
              <a:rPr lang="en-IN" sz="48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Mentorness</a:t>
            </a:r>
            <a:endParaRPr lang="en-IN" sz="3600" b="1" u="sng" dirty="0">
              <a:solidFill>
                <a:srgbClr val="002060"/>
              </a:solidFill>
            </a:endParaRPr>
          </a:p>
          <a:p>
            <a:pPr algn="ctr"/>
            <a:r>
              <a:rPr lang="en-IN" sz="3600" b="1" u="sng" dirty="0">
                <a:solidFill>
                  <a:srgbClr val="002060"/>
                </a:solidFill>
              </a:rPr>
              <a:t>Task-3</a:t>
            </a:r>
            <a:r>
              <a:rPr lang="en-IN" sz="3600" b="1" dirty="0">
                <a:solidFill>
                  <a:srgbClr val="002060"/>
                </a:solidFill>
              </a:rPr>
              <a:t>  </a:t>
            </a:r>
            <a:r>
              <a:rPr lang="en-IN" sz="3600" dirty="0"/>
              <a:t> </a:t>
            </a:r>
            <a:r>
              <a:rPr lang="en-IN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Batch Name: </a:t>
            </a:r>
            <a:r>
              <a:rPr lang="en-IN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MIP-ML-14</a:t>
            </a:r>
            <a:endParaRPr lang="en-IN" sz="3600" dirty="0">
              <a:solidFill>
                <a:srgbClr val="FF0000"/>
              </a:solidFill>
            </a:endParaRPr>
          </a:p>
          <a:p>
            <a:pPr algn="ctr"/>
            <a:endParaRPr lang="en-IN" sz="3600" dirty="0">
              <a:solidFill>
                <a:schemeClr val="accent2"/>
              </a:solidFill>
            </a:endParaRPr>
          </a:p>
          <a:p>
            <a:pPr algn="ctr"/>
            <a:endParaRPr lang="en-IN" sz="3600" dirty="0">
              <a:solidFill>
                <a:schemeClr val="tx1"/>
              </a:solidFill>
            </a:endParaRP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Prashant</a:t>
            </a:r>
          </a:p>
        </p:txBody>
      </p:sp>
    </p:spTree>
    <p:extLst>
      <p:ext uri="{BB962C8B-B14F-4D97-AF65-F5344CB8AC3E}">
        <p14:creationId xmlns:p14="http://schemas.microsoft.com/office/powerpoint/2010/main" val="106534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190D-AE02-2E4B-D7E4-5C1A8B145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599"/>
            <a:ext cx="9144000" cy="736601"/>
          </a:xfrm>
        </p:spPr>
        <p:txBody>
          <a:bodyPr>
            <a:normAutofit/>
          </a:bodyPr>
          <a:lstStyle/>
          <a:p>
            <a:r>
              <a:rPr lang="en-IN" sz="4000" b="1" dirty="0">
                <a:highlight>
                  <a:srgbClr val="FFFF00"/>
                </a:highlight>
              </a:rPr>
              <a:t>Credit Card Approval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3D01C-1DB8-8AA3-6FE0-093D2D5E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38959"/>
            <a:ext cx="9144000" cy="407416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analyzing the performance metrices I have select the Decision tree model for prediction.</a:t>
            </a:r>
          </a:p>
          <a:p>
            <a:pPr algn="l"/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performance is</a:t>
            </a:r>
          </a:p>
          <a:p>
            <a:pPr algn="l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0.9732</a:t>
            </a:r>
          </a:p>
          <a:p>
            <a:pPr algn="l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Recall is 0.23076923076923078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Precision is 0.20454545454545456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Confusion Matrix: [[7070 105] [ 90 27]]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rocAuc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is 0.6080675422138837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f1_score is 0.2168674698795181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79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EBC3-FB98-99C0-70CF-21A07D26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41"/>
            <a:ext cx="10515600" cy="1402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sz="8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14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835E-4B28-7CCE-36DE-EE55AE05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This is a classification problem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C859-B8F0-D77C-B97A-57360C80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1" y="1402081"/>
            <a:ext cx="10322559" cy="1188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give two dataset files. One is train.csv and another is test.csv.</a:t>
            </a:r>
          </a:p>
          <a:p>
            <a:pPr marL="0" indent="0">
              <a:buNone/>
            </a:pPr>
            <a:r>
              <a:rPr lang="en-US" dirty="0"/>
              <a:t>There are 20 columns in each data set.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B2D08-A38B-64FC-7B91-A49AFB49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" y="2839404"/>
            <a:ext cx="1032255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'ID', 'Gender', 'Has a car', 'Has a property', 'Children count', 'Income', 'Employment status', 'Education level', 'Marital status', 'Dwelling', 'Age', 'Employment length', 'Has a mobile phone', 'Has a work phone', 'Has a phone', 'Has an email', 'Job title', 'Family member count', 'Account age', 'Is high risk'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2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31A6-9C77-A4A9-12CE-BDDBCA17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shape of the test dataset is  (7292, 20),</a:t>
            </a:r>
            <a:br>
              <a:rPr lang="en-US" dirty="0"/>
            </a:br>
            <a:r>
              <a:rPr lang="en-US" dirty="0"/>
              <a:t>And the shape of the training dataset is (29165,20)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B72B-BD6A-65E3-2D3A-B1B58E79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/>
              <a:t>Data Preprocessing: </a:t>
            </a:r>
            <a:r>
              <a:rPr lang="en-US" sz="3200" dirty="0"/>
              <a:t> There are 8 columns that are categorical but not numeric. All other columns/features are numerical and categorical. ‘Income’ is not categorical.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r>
              <a:rPr lang="en-US" sz="3200" b="1" u="sng" dirty="0"/>
              <a:t>Making categorical data to numerical</a:t>
            </a:r>
          </a:p>
          <a:p>
            <a:pPr marL="0" indent="0">
              <a:buNone/>
            </a:pPr>
            <a:r>
              <a:rPr lang="en-US" sz="3200" dirty="0"/>
              <a:t>Replace all categories of all the columns with the numbers starting from 0 to 1,2,3,4,5,….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r>
              <a:rPr lang="en-US" sz="3200" dirty="0"/>
              <a:t>I did it simply using python logic not using any encoding model.</a:t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86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0A0E-DCF1-C3E1-34E3-2FAD97B9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Correcting the ‘Age’ column values.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F3C8-0C1A-2452-E67D-8AC9F18F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‘Age’ column has negative and very large values. The minimum value is</a:t>
            </a:r>
          </a:p>
          <a:p>
            <a:pPr marL="0" indent="0">
              <a:buNone/>
            </a:pPr>
            <a:r>
              <a:rPr lang="en-US" dirty="0"/>
              <a:t>-25152. So add 25152 to all values. Now ‘Age’ values get positive.</a:t>
            </a:r>
            <a:br>
              <a:rPr lang="en-US" dirty="0"/>
            </a:br>
            <a:r>
              <a:rPr lang="en-US" dirty="0"/>
              <a:t>But these are so big. It means these are in days. So divide each by 365.4 . </a:t>
            </a:r>
          </a:p>
          <a:p>
            <a:pPr marL="0" indent="0">
              <a:buNone/>
            </a:pPr>
            <a:r>
              <a:rPr lang="en-US" dirty="0"/>
              <a:t>Is this way I handled and scale the ‘Age’ column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while prediction we will feed age values in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4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0A0E-DCF1-C3E1-34E3-2FAD97B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8000"/>
            <a:ext cx="10515600" cy="83724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Correcting the ‘Employment length’ column values.</a:t>
            </a:r>
            <a:endParaRPr lang="en-IN" sz="36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F3C8-0C1A-2452-E67D-8AC9F18F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‘</a:t>
            </a:r>
            <a:r>
              <a:rPr lang="en-US" sz="2800" dirty="0">
                <a:highlight>
                  <a:srgbClr val="FFFF00"/>
                </a:highlight>
              </a:rPr>
              <a:t>Employment length</a:t>
            </a:r>
            <a:r>
              <a:rPr lang="en-US" dirty="0"/>
              <a:t>’ column also has negative and very large values. The minimum value is -15661 and the maximum value is -17.</a:t>
            </a:r>
          </a:p>
          <a:p>
            <a:pPr marL="0" indent="0">
              <a:buNone/>
            </a:pPr>
            <a:r>
              <a:rPr lang="en-US" dirty="0"/>
              <a:t>The outlier value in this column is </a:t>
            </a:r>
            <a:r>
              <a:rPr lang="en-US" dirty="0">
                <a:highlight>
                  <a:srgbClr val="FFFF00"/>
                </a:highlight>
              </a:rPr>
              <a:t>365243. </a:t>
            </a:r>
            <a:r>
              <a:rPr lang="en-US" dirty="0"/>
              <a:t>So  I have replace all these values by -17. </a:t>
            </a:r>
          </a:p>
          <a:p>
            <a:pPr marL="0" indent="0">
              <a:buNone/>
            </a:pPr>
            <a:r>
              <a:rPr lang="en-US" dirty="0"/>
              <a:t> To make positive  add 15661 to all values. Now ‘Employment length’ values get positive.</a:t>
            </a:r>
            <a:br>
              <a:rPr lang="en-US" dirty="0"/>
            </a:br>
            <a:r>
              <a:rPr lang="en-US" dirty="0"/>
              <a:t>But these are so big. It means these are in days. So divide each by 365.4 . </a:t>
            </a:r>
          </a:p>
          <a:p>
            <a:pPr marL="0" indent="0">
              <a:buNone/>
            </a:pPr>
            <a:r>
              <a:rPr lang="en-US" dirty="0"/>
              <a:t>Is this way I handled and scale the ‘Employment length’ column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while prediction we will feed Employment length values in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94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0A0E-DCF1-C3E1-34E3-2FAD97B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8000"/>
            <a:ext cx="10515600" cy="83724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Correcting the ‘Account age’ column values.</a:t>
            </a:r>
            <a:endParaRPr lang="en-IN" sz="36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F3C8-0C1A-2452-E67D-8AC9F18F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‘</a:t>
            </a:r>
            <a:r>
              <a:rPr lang="en-US" sz="2800" dirty="0">
                <a:highlight>
                  <a:srgbClr val="FFFF00"/>
                </a:highlight>
              </a:rPr>
              <a:t>Account age</a:t>
            </a:r>
            <a:r>
              <a:rPr lang="en-US" dirty="0"/>
              <a:t>’ column also has negative . The minimum value is -60 and the maximum value is 0.</a:t>
            </a:r>
          </a:p>
          <a:p>
            <a:pPr marL="0" indent="0">
              <a:buNone/>
            </a:pPr>
            <a:r>
              <a:rPr lang="en-US" dirty="0"/>
              <a:t>To make positive  add 60 to all values. Now ‘Account age’ values get positive.</a:t>
            </a:r>
            <a:br>
              <a:rPr lang="en-US" dirty="0"/>
            </a:br>
            <a:r>
              <a:rPr lang="en-US" dirty="0"/>
              <a:t>Is this way I handled and encode the ‘Account age’ column values.</a:t>
            </a:r>
          </a:p>
          <a:p>
            <a:pPr marL="0" indent="0">
              <a:buNone/>
            </a:pPr>
            <a:r>
              <a:rPr lang="en-US" dirty="0"/>
              <a:t>All these values lies between 0-60. It means these are already in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while prediction we will feed Account age  values in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42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0A0E-DCF1-C3E1-34E3-2FAD97B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8000"/>
            <a:ext cx="10515600" cy="83724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Correcting the ‘Income’ column values.</a:t>
            </a:r>
            <a:endParaRPr lang="en-IN" sz="36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F3C8-0C1A-2452-E67D-8AC9F18F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</a:t>
            </a:r>
            <a:r>
              <a:rPr lang="en-US" dirty="0">
                <a:highlight>
                  <a:srgbClr val="FFFF00"/>
                </a:highlight>
              </a:rPr>
              <a:t>Income</a:t>
            </a:r>
            <a:r>
              <a:rPr lang="en-US" dirty="0"/>
              <a:t>’ column values are almost in right format. Only these have some outliers values. So first it have replaced all the values greater than 700000 by the 700000.</a:t>
            </a:r>
          </a:p>
          <a:p>
            <a:pPr marL="0" indent="0">
              <a:buNone/>
            </a:pPr>
            <a:r>
              <a:rPr lang="en-US" dirty="0"/>
              <a:t>To reduce their range i.e. I have encode these values by dividing by 100000. </a:t>
            </a:r>
          </a:p>
          <a:p>
            <a:pPr marL="0" indent="0">
              <a:buNone/>
            </a:pPr>
            <a:r>
              <a:rPr lang="en-US" dirty="0"/>
              <a:t>Although, while prediction we will feed Income  values in rupees and before feeding to model I will again encode it.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Drop the ID column from the both train and the test dataset.</a:t>
            </a:r>
          </a:p>
          <a:p>
            <a:pPr marL="0" indent="0">
              <a:buNone/>
            </a:pPr>
            <a:r>
              <a:rPr lang="en-US" dirty="0"/>
              <a:t>Now  data is ready for further steps:- Training and testing.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92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1AB6-782B-58FF-7933-DF11B9A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Target variable: ‘Is high risk’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033A-B43E-4E59-BCE5-03F68082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‘Is high risk’ contains only two categories ‘0s’ and ‘1s’.</a:t>
            </a:r>
            <a:br>
              <a:rPr lang="en-US" dirty="0"/>
            </a:br>
            <a:r>
              <a:rPr lang="en-US" dirty="0"/>
              <a:t>Less risk :-0</a:t>
            </a:r>
          </a:p>
          <a:p>
            <a:pPr marL="0" indent="0">
              <a:buNone/>
            </a:pPr>
            <a:r>
              <a:rPr lang="en-US" dirty="0" err="1"/>
              <a:t>Righ</a:t>
            </a:r>
            <a:r>
              <a:rPr lang="en-US" dirty="0"/>
              <a:t> risk:-1</a:t>
            </a:r>
          </a:p>
          <a:p>
            <a:pPr marL="0" indent="0">
              <a:buNone/>
            </a:pPr>
            <a:r>
              <a:rPr lang="en-US" dirty="0"/>
              <a:t> In this column the rows or records of 1 are very less as </a:t>
            </a:r>
            <a:r>
              <a:rPr lang="en-US" dirty="0" err="1"/>
              <a:t>compar</a:t>
            </a:r>
            <a:r>
              <a:rPr lang="en-US" dirty="0"/>
              <a:t> to ‘0s’.</a:t>
            </a:r>
          </a:p>
          <a:p>
            <a:pPr marL="0" indent="0">
              <a:buNone/>
            </a:pPr>
            <a:r>
              <a:rPr lang="en-US" dirty="0"/>
              <a:t>Hence this dataset is </a:t>
            </a:r>
            <a:r>
              <a:rPr lang="en-US" dirty="0">
                <a:highlight>
                  <a:srgbClr val="FFFF00"/>
                </a:highlight>
              </a:rPr>
              <a:t>highly biased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46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F476-D9C2-3313-7F82-5D0CCC55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Training the model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C1C7-D349-8AE2-F758-ED1C4BBE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Split 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 from train dataset.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 from test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train the models: Logistic regression, Decision trees, Random forests, and Boosting Algorithms such as Gradient boosting, AdaBoost,</a:t>
            </a:r>
          </a:p>
          <a:p>
            <a:pPr marL="0" indent="0">
              <a:buNone/>
            </a:pPr>
            <a:r>
              <a:rPr lang="en-US" dirty="0" err="1"/>
              <a:t>XGBoost,Light</a:t>
            </a:r>
            <a:r>
              <a:rPr lang="en-US" dirty="0"/>
              <a:t> GBM.</a:t>
            </a:r>
            <a:br>
              <a:rPr lang="en-US" dirty="0"/>
            </a:br>
            <a:r>
              <a:rPr lang="en-US" dirty="0"/>
              <a:t>                                     </a:t>
            </a:r>
            <a:r>
              <a:rPr lang="en-US" sz="3200" dirty="0">
                <a:highlight>
                  <a:srgbClr val="FFFF00"/>
                </a:highlight>
              </a:rPr>
              <a:t>Performance Metrices</a:t>
            </a:r>
          </a:p>
          <a:p>
            <a:pPr marL="0" indent="0">
              <a:buNone/>
            </a:pPr>
            <a:r>
              <a:rPr lang="en-US" dirty="0"/>
              <a:t>Accuracy, Precision, recall, F1-score, confusion matrix, and ROC AUC.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762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800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Prediction for Credit Card Approval</vt:lpstr>
      <vt:lpstr>This is a classification problem</vt:lpstr>
      <vt:lpstr>The shape of the test dataset is  (7292, 20), And the shape of the training dataset is (29165,20)</vt:lpstr>
      <vt:lpstr>Correcting the ‘Age’ column values.</vt:lpstr>
      <vt:lpstr>Correcting the ‘Employment length’ column values.</vt:lpstr>
      <vt:lpstr>Correcting the ‘Account age’ column values.</vt:lpstr>
      <vt:lpstr>Correcting the ‘Income’ column values.</vt:lpstr>
      <vt:lpstr>Target variable: ‘Is high risk’</vt:lpstr>
      <vt:lpstr>Training the model</vt:lpstr>
      <vt:lpstr>Credit Card Approval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Saini</dc:creator>
  <cp:lastModifiedBy>Prashant Saini</cp:lastModifiedBy>
  <cp:revision>2</cp:revision>
  <dcterms:created xsi:type="dcterms:W3CDTF">2024-07-15T14:21:14Z</dcterms:created>
  <dcterms:modified xsi:type="dcterms:W3CDTF">2024-07-18T08:15:53Z</dcterms:modified>
</cp:coreProperties>
</file>