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21"/>
  </p:notesMasterIdLst>
  <p:sldIdLst>
    <p:sldId id="257" r:id="rId5"/>
    <p:sldId id="352" r:id="rId6"/>
    <p:sldId id="371" r:id="rId7"/>
    <p:sldId id="397" r:id="rId8"/>
    <p:sldId id="382" r:id="rId9"/>
    <p:sldId id="398" r:id="rId10"/>
    <p:sldId id="394" r:id="rId11"/>
    <p:sldId id="379" r:id="rId12"/>
    <p:sldId id="388" r:id="rId13"/>
    <p:sldId id="400" r:id="rId14"/>
    <p:sldId id="399" r:id="rId15"/>
    <p:sldId id="389" r:id="rId16"/>
    <p:sldId id="390" r:id="rId17"/>
    <p:sldId id="391" r:id="rId18"/>
    <p:sldId id="393" r:id="rId19"/>
    <p:sldId id="38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119" d="100"/>
          <a:sy n="119" d="100"/>
        </p:scale>
        <p:origin x="600" y="102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CE6-CE42-9E46-BCAA-3B057DD4A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12/1/2017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12/1/2017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bluemix.net/docs/services/discovery/getting-started-tool.html#getting-started-with-the-tooling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nsole.bluemix.net/docs/services/discovery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discovery/getting-started-tool.html#getting-started-with-the-tooling" TargetMode="External"/><Relationship Id="rId2" Type="http://schemas.openxmlformats.org/officeDocument/2006/relationships/hyperlink" Target="https://console.bluemix.net/docs/services/discovery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discovery/api/v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sole.bluemix.net/docs/services/discovery/getting-started-tool.html#getting-started-with-the-tooling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Discovery</a:t>
            </a:r>
          </a:p>
          <a:p>
            <a:endParaRPr lang="en-US" sz="4200" b="1" dirty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200179"/>
            <a:ext cx="8320961" cy="545778"/>
          </a:xfrm>
        </p:spPr>
        <p:txBody>
          <a:bodyPr/>
          <a:lstStyle/>
          <a:p>
            <a:r>
              <a:rPr lang="en-US" dirty="0"/>
              <a:t>Discovery Hands On - </a:t>
            </a:r>
            <a:r>
              <a:rPr lang="en-US" sz="1000" dirty="0">
                <a:hlinkClick r:id="rId2"/>
              </a:rPr>
              <a:t>https://console.bluemix.net/docs/services/discovery/getting-started-tool.html#getting-started-with-the-tooling</a:t>
            </a:r>
            <a:r>
              <a:rPr lang="en-US" sz="10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53979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BEFORE YOU BEGIN: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	</a:t>
            </a:r>
            <a:r>
              <a:rPr lang="en-US" sz="1200" dirty="0"/>
              <a:t>Download sample documents (test-doc1.html, test-doc2.html, test-doc3.html, test-doc4.html) and put it in your project folder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	</a:t>
            </a:r>
            <a:r>
              <a:rPr lang="en-US" sz="1200" dirty="0"/>
              <a:t>Upload your documents.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QUERY USING THE TOOL: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Click on build queries &gt; Choose a collection to query &gt; Select your collection  &gt; Get Started. Filter which document to query &gt; Enter field, operation and value &gt; Run the query.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</a:t>
            </a:r>
            <a:r>
              <a:rPr lang="en-US" sz="1000" b="1" dirty="0"/>
              <a:t>To search for results with entities named "IBM":</a:t>
            </a:r>
            <a:r>
              <a:rPr lang="en-US" sz="1000" dirty="0"/>
              <a:t>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IBM for Value. The query </a:t>
            </a:r>
            <a:r>
              <a:rPr lang="en-US" sz="1000" dirty="0" err="1"/>
              <a:t>enriched_text.entities.text:IBM</a:t>
            </a:r>
            <a:r>
              <a:rPr lang="en-US" sz="1000" dirty="0"/>
              <a:t> is displayed in Visual Query Builder. Click Run Query. The query returns 4 results.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dirty="0"/>
              <a:t>	</a:t>
            </a:r>
            <a:r>
              <a:rPr lang="en-US" sz="1000" b="1" dirty="0"/>
              <a:t>To search for results with entities named "Watson"</a:t>
            </a:r>
            <a:r>
              <a:rPr lang="en-US" sz="1000" dirty="0"/>
              <a:t>: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</a:t>
            </a:r>
            <a:r>
              <a:rPr lang="en-US" sz="1000" dirty="0" err="1"/>
              <a:t>watson</a:t>
            </a:r>
            <a:r>
              <a:rPr lang="en-US" sz="1000" dirty="0"/>
              <a:t> for Value. The query </a:t>
            </a:r>
            <a:r>
              <a:rPr lang="en-US" sz="1000" dirty="0" err="1"/>
              <a:t>enriched_text.entities.text:watson</a:t>
            </a:r>
            <a:r>
              <a:rPr lang="en-US" sz="1000" dirty="0"/>
              <a:t> is displayed in Visual Query Builder. Click Run Query. The query returns 2 results.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dirty="0"/>
              <a:t>	</a:t>
            </a:r>
            <a:r>
              <a:rPr lang="en-US" sz="1000" b="1" dirty="0"/>
              <a:t>To search for results with both entities named "Watson" and "Slack"</a:t>
            </a:r>
            <a:r>
              <a:rPr lang="en-US" sz="1000" dirty="0"/>
              <a:t>: Click Field and select </a:t>
            </a:r>
            <a:r>
              <a:rPr lang="en-US" sz="1000" dirty="0" err="1"/>
              <a:t>enriched_text.entities.text</a:t>
            </a:r>
            <a:r>
              <a:rPr lang="en-US" sz="1000" dirty="0"/>
              <a:t>. Select contains for Operator and </a:t>
            </a:r>
            <a:r>
              <a:rPr lang="en-US" sz="1000" dirty="0" err="1"/>
              <a:t>watson</a:t>
            </a:r>
            <a:r>
              <a:rPr lang="en-US" sz="1000" dirty="0"/>
              <a:t> for Value. Click Add rule, then repeat your selections, but choose the Value of Slack. The query enriched_text.entities.text:watson,enriched_text.entities.text:Slack is displayed in Visual Query Builder. Click Run Query.                             The query returns 1 result.</a:t>
            </a:r>
          </a:p>
          <a:p>
            <a:pPr marL="385763" indent="-385763">
              <a:spcBef>
                <a:spcPts val="45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042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QUERY USING API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Create a maven project in eclipse. File &gt; New &gt; Maven Project &gt; Create a simple project &gt; Next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Enter group id, (ex: </a:t>
            </a:r>
            <a:r>
              <a:rPr lang="en-US" sz="1200" b="1" dirty="0" err="1"/>
              <a:t>com.acn.watson</a:t>
            </a:r>
            <a:r>
              <a:rPr lang="en-US" sz="1200" b="1" dirty="0"/>
              <a:t>) and artifact id (ex. discovery) &gt; Finish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Check Build Path &gt; Right click on project &gt; Build path &gt; Configure Build Path &gt; Libraries &gt; Remove JRE 1.5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Add JRE 1.8 Library &gt; Add Library &gt; JRE System Library &gt; Next &gt; Click on Workspace Default &gt; Finish &gt; Apply &gt;Apply and Close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045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Go to </a:t>
            </a:r>
            <a:r>
              <a:rPr lang="en-US" sz="1200" b="1" dirty="0">
                <a:hlinkClick r:id="rId2"/>
              </a:rPr>
              <a:t>https://console.bluemix.net/docs/services/discovery/index.html#about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Copy Maven dependency in pom.xml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Add main class &gt; Right click on </a:t>
            </a:r>
            <a:r>
              <a:rPr lang="en-US" sz="1200" b="1" dirty="0" err="1"/>
              <a:t>src</a:t>
            </a:r>
            <a:r>
              <a:rPr lang="en-US" sz="1200" b="1" dirty="0"/>
              <a:t>/main/java &gt; Give a class name &gt; under Which method stubs would you like to create? Tick 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 &gt; Click on Finish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Query your collection profile under Queries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2371F-93E5-4948-838C-CC629046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3" y="1291736"/>
            <a:ext cx="360997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8A283-C646-4FD5-9797-8EE0210F8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3" y="3737309"/>
            <a:ext cx="1524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E4F8E-D1D5-47CE-A18F-D074A2A1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264" y="805615"/>
            <a:ext cx="6115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Copy and change the username, password based on the speech to text 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53654-B12C-4474-93B0-3998DC4F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3480807"/>
            <a:ext cx="63246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CD863-85BE-4775-AC52-66E79061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682491"/>
            <a:ext cx="7724274" cy="15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54ED4-67C4-4BF4-AC39-64359ED6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46" y="695514"/>
            <a:ext cx="7412504" cy="40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Discovery:</a:t>
            </a:r>
          </a:p>
          <a:p>
            <a:r>
              <a:rPr lang="en-US" dirty="0">
                <a:hlinkClick r:id="rId2"/>
              </a:rPr>
              <a:t>https://console.bluemix.net/docs/services/discovery/index.html#about</a:t>
            </a:r>
            <a:endParaRPr lang="en-US" dirty="0"/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https://console.bluemix.net/docs/services/discovery/getting-started-tool.html#getting-started-with-the-tooling</a:t>
            </a:r>
            <a:r>
              <a:rPr lang="en-US" dirty="0"/>
              <a:t> 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https://www.ibm.com/watson/developercloud/discovery/api/v1/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85858"/>
                </a:solidFill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33754" y="916998"/>
            <a:ext cx="8204603" cy="3810449"/>
          </a:xfrm>
        </p:spPr>
        <p:txBody>
          <a:bodyPr/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>
                <a:solidFill>
                  <a:srgbClr val="585858"/>
                </a:solidFill>
              </a:rPr>
              <a:t>Discovery Introduction 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K</a:t>
            </a:r>
            <a:r>
              <a:rPr lang="en-GB" sz="2000" dirty="0">
                <a:solidFill>
                  <a:srgbClr val="585858"/>
                </a:solidFill>
              </a:rPr>
              <a:t>ey concepts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 err="1"/>
              <a:t>Usecase</a:t>
            </a:r>
            <a:r>
              <a:rPr lang="en-GB" sz="2000" dirty="0"/>
              <a:t> 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Hands on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/>
              <a:t>References</a:t>
            </a:r>
          </a:p>
          <a:p>
            <a:pPr>
              <a:lnSpc>
                <a:spcPts val="2160"/>
              </a:lnSpc>
            </a:pPr>
            <a:endParaRPr lang="en-GB" sz="20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2000" dirty="0">
              <a:solidFill>
                <a:srgbClr val="585858"/>
              </a:solidFill>
            </a:endParaRPr>
          </a:p>
          <a:p>
            <a:pPr>
              <a:lnSpc>
                <a:spcPts val="2160"/>
              </a:lnSpc>
            </a:pPr>
            <a:endParaRPr lang="en-GB" sz="200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8263980" cy="695131"/>
          </a:xfrm>
        </p:spPr>
        <p:txBody>
          <a:bodyPr/>
          <a:lstStyle/>
          <a:p>
            <a:r>
              <a:rPr lang="en-GB" dirty="0"/>
              <a:t>Discovery </a:t>
            </a: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90555" y="1264950"/>
            <a:ext cx="3644687" cy="33688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8A877F-E639-4376-BED6-71730973C7E1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2000" dirty="0"/>
              <a:t>	- makes it possible to rapidly build cognitive, cloud-based exploration applications that unlock actionable insights hidden in unstructured data — including your own proprietary data, as well as public and third-party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01DB-6929-4B1E-AA0A-B83E54C7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5" y="2513346"/>
            <a:ext cx="7086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8263980" cy="695131"/>
          </a:xfrm>
        </p:spPr>
        <p:txBody>
          <a:bodyPr/>
          <a:lstStyle/>
          <a:p>
            <a:r>
              <a:rPr lang="en-GB" dirty="0"/>
              <a:t>Discovery </a:t>
            </a: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90555" y="1264950"/>
            <a:ext cx="3644687" cy="33688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8A877F-E639-4376-BED6-71730973C7E1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With Discovery, it only takes a few steps to prepare your unstructured data, create a query that will pinpoint the information you need, and then integrate those insights into your new application or existing solution.</a:t>
            </a:r>
          </a:p>
          <a:p>
            <a:pPr fontAlgn="base"/>
            <a:r>
              <a:rPr lang="en-US" dirty="0"/>
              <a:t>Discovery brings together a functionally rich set of integrated, automated Watson APIs to: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Crawl, convert, enrich and normalize data.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Securely explore your proprietary content as well as free and licensed public content.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Apply additional enrichments such as concepts, relations, and sentiment through natural language processing.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Simplify development while still providing direct access to APIs.</a:t>
            </a:r>
          </a:p>
        </p:txBody>
      </p:sp>
    </p:spTree>
    <p:extLst>
      <p:ext uri="{BB962C8B-B14F-4D97-AF65-F5344CB8AC3E}">
        <p14:creationId xmlns:p14="http://schemas.microsoft.com/office/powerpoint/2010/main" val="28974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8263980" cy="695131"/>
          </a:xfrm>
        </p:spPr>
        <p:txBody>
          <a:bodyPr/>
          <a:lstStyle/>
          <a:p>
            <a:r>
              <a:rPr lang="en-US" dirty="0"/>
              <a:t>Discovery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90555" y="1264950"/>
            <a:ext cx="3644687" cy="33688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8A877F-E639-4376-BED6-71730973C7E1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C416639-20C2-455C-AE83-CB13510F749D}"/>
              </a:ext>
            </a:extLst>
          </p:cNvPr>
          <p:cNvSpPr txBox="1">
            <a:spLocks/>
          </p:cNvSpPr>
          <p:nvPr/>
        </p:nvSpPr>
        <p:spPr>
          <a:xfrm>
            <a:off x="393132" y="823343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2000" u="sng" dirty="0"/>
              <a:t>WATSON INSIGHTS ON YOUR ENRICHED DOCUMENTS</a:t>
            </a:r>
          </a:p>
          <a:p>
            <a:pPr fontAlgn="base"/>
            <a:r>
              <a:rPr lang="en-US" b="1" i="1" dirty="0"/>
              <a:t>General sentiments</a:t>
            </a:r>
            <a:r>
              <a:rPr lang="en-US" dirty="0"/>
              <a:t> displays the percentage breakdown of documents tagged as positive, neutral, and negative discovered by the Sentiment Analysis enrichment.</a:t>
            </a:r>
          </a:p>
          <a:p>
            <a:pPr fontAlgn="base"/>
            <a:r>
              <a:rPr lang="en-US" b="1" i="1" dirty="0"/>
              <a:t>Top entities</a:t>
            </a:r>
            <a:r>
              <a:rPr lang="en-US" dirty="0"/>
              <a:t> displays persons, places, and organizations discovered in your documents by the Entity Extraction enrichment.</a:t>
            </a:r>
          </a:p>
          <a:p>
            <a:pPr fontAlgn="base"/>
            <a:r>
              <a:rPr lang="en-US" b="1" i="1" dirty="0"/>
              <a:t>Content hierarchy</a:t>
            </a:r>
            <a:r>
              <a:rPr lang="en-US" dirty="0"/>
              <a:t> displays the hierarchical taxonomies discovered in your documents by the Category Classification enrichment.</a:t>
            </a:r>
          </a:p>
          <a:p>
            <a:pPr fontAlgn="base"/>
            <a:r>
              <a:rPr lang="en-US" b="1" i="1" dirty="0"/>
              <a:t>Related concepts</a:t>
            </a:r>
            <a:r>
              <a:rPr lang="en-US" dirty="0"/>
              <a:t> displays the concepts discovered in your documents by the Concept Tagging enrichment.</a:t>
            </a:r>
          </a:p>
        </p:txBody>
      </p:sp>
    </p:spTree>
    <p:extLst>
      <p:ext uri="{BB962C8B-B14F-4D97-AF65-F5344CB8AC3E}">
        <p14:creationId xmlns:p14="http://schemas.microsoft.com/office/powerpoint/2010/main" val="19144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8263980" cy="695131"/>
          </a:xfrm>
        </p:spPr>
        <p:txBody>
          <a:bodyPr/>
          <a:lstStyle/>
          <a:p>
            <a:r>
              <a:rPr lang="en-US" dirty="0"/>
              <a:t>Discovery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90555" y="1264950"/>
            <a:ext cx="3644687" cy="33688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8A877F-E639-4376-BED6-71730973C7E1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C416639-20C2-455C-AE83-CB13510F749D}"/>
              </a:ext>
            </a:extLst>
          </p:cNvPr>
          <p:cNvSpPr txBox="1">
            <a:spLocks/>
          </p:cNvSpPr>
          <p:nvPr/>
        </p:nvSpPr>
        <p:spPr>
          <a:xfrm>
            <a:off x="393132" y="823343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2000" u="sng" dirty="0"/>
              <a:t>WATSON DISCOVERY NEWS</a:t>
            </a:r>
          </a:p>
          <a:p>
            <a:pPr marL="385763" indent="-385763">
              <a:spcBef>
                <a:spcPts val="450"/>
              </a:spcBef>
            </a:pPr>
            <a:r>
              <a:rPr lang="en-US" dirty="0"/>
              <a:t>Discovery News, a public data set that has been pre-enriched with cognitive insights, is also included with Discovery. You can use this public, unstructured data set to query for insights that you can integrate into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7579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8263980" cy="695131"/>
          </a:xfrm>
        </p:spPr>
        <p:txBody>
          <a:bodyPr/>
          <a:lstStyle/>
          <a:p>
            <a:r>
              <a:rPr lang="en-US" dirty="0"/>
              <a:t>Discovery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90555" y="1264950"/>
            <a:ext cx="3644687" cy="33688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E8A877F-E639-4376-BED6-71730973C7E1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endParaRPr lang="en-US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C416639-20C2-455C-AE83-CB13510F749D}"/>
              </a:ext>
            </a:extLst>
          </p:cNvPr>
          <p:cNvSpPr txBox="1">
            <a:spLocks/>
          </p:cNvSpPr>
          <p:nvPr/>
        </p:nvSpPr>
        <p:spPr>
          <a:xfrm>
            <a:off x="393132" y="823343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u="sng" dirty="0"/>
              <a:t>DISCOVERY TOOLING</a:t>
            </a:r>
          </a:p>
          <a:p>
            <a:pPr fontAlgn="base"/>
            <a:r>
              <a:rPr lang="en-US" dirty="0"/>
              <a:t>The Discovery service includes a complete set of online tools - the Discovery tooling - to help you quickly setup an instance of the service and populate it with data.</a:t>
            </a:r>
          </a:p>
          <a:p>
            <a:pPr fontAlgn="base"/>
            <a:r>
              <a:rPr lang="en-US" dirty="0"/>
              <a:t>The Discovery service tooling has been designed to save time by eliminating the need to use APIs to configure and populate your service. </a:t>
            </a:r>
          </a:p>
          <a:p>
            <a:pPr marL="385763" indent="-385763">
              <a:spcBef>
                <a:spcPts val="450"/>
              </a:spcBef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30170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916998"/>
            <a:ext cx="8204603" cy="381044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2000" dirty="0"/>
              <a:t>Help Desk personnel of companies providing Production Support services can search their Knowledge Base to provide answers to customers.</a:t>
            </a:r>
          </a:p>
          <a:p>
            <a:pPr marL="385763" indent="-385763">
              <a:spcBef>
                <a:spcPts val="450"/>
              </a:spcBef>
            </a:pPr>
            <a:r>
              <a:rPr lang="en-US" sz="2000" dirty="0"/>
              <a:t>Long tail chatbot</a:t>
            </a:r>
          </a:p>
        </p:txBody>
      </p:sp>
    </p:spTree>
    <p:extLst>
      <p:ext uri="{BB962C8B-B14F-4D97-AF65-F5344CB8AC3E}">
        <p14:creationId xmlns:p14="http://schemas.microsoft.com/office/powerpoint/2010/main" val="3985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200179"/>
            <a:ext cx="8320961" cy="545778"/>
          </a:xfrm>
        </p:spPr>
        <p:txBody>
          <a:bodyPr/>
          <a:lstStyle/>
          <a:p>
            <a:r>
              <a:rPr lang="en-US" dirty="0"/>
              <a:t>Discovery Hands On - </a:t>
            </a:r>
            <a:r>
              <a:rPr lang="en-US" sz="1000" dirty="0">
                <a:hlinkClick r:id="rId2"/>
              </a:rPr>
              <a:t>https://console.bluemix.net/docs/services/discovery/getting-started-tool.html#getting-started-with-the-tooling</a:t>
            </a:r>
            <a:r>
              <a:rPr lang="en-US" sz="10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u="sng" dirty="0"/>
              <a:t>BEFORE YOU BEGIN: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Discovery.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name.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the Dashboard, Select your discovery service, under service credentials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Configure Watson Discovery using the launch tool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	</a:t>
            </a:r>
            <a:r>
              <a:rPr lang="en-US" sz="1200" dirty="0"/>
              <a:t> From the Dashboard, Select your discovery service &gt; Manage &gt; Launch tool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Create environment: Click        icon and choose create </a:t>
            </a:r>
            <a:r>
              <a:rPr lang="en-US" sz="1200" dirty="0" err="1"/>
              <a:t>envirionment</a:t>
            </a:r>
            <a:r>
              <a:rPr lang="en-US" sz="1200" dirty="0"/>
              <a:t>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Create collection: Click on create data collection &gt; Enter collection name &gt; Default Configuration &gt; Select language: English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69CE0-ADA9-445B-B1E8-96BF2607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21" y="3819901"/>
            <a:ext cx="278933" cy="2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7564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21251</TotalTime>
  <Words>639</Words>
  <Application>Microsoft Office PowerPoint</Application>
  <PresentationFormat>On-screen Show (16:9)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Agenda</vt:lpstr>
      <vt:lpstr>Discovery Introduction</vt:lpstr>
      <vt:lpstr>Discovery Introduction</vt:lpstr>
      <vt:lpstr>Discovery Concepts</vt:lpstr>
      <vt:lpstr>Discovery Concepts</vt:lpstr>
      <vt:lpstr>Discovery Concepts</vt:lpstr>
      <vt:lpstr>Discovery Use Case</vt:lpstr>
      <vt:lpstr>Discovery Hands On - https://console.bluemix.net/docs/services/discovery/getting-started-tool.html#getting-started-with-the-tooling </vt:lpstr>
      <vt:lpstr>Discovery Hands On - https://console.bluemix.net/docs/services/discovery/getting-started-tool.html#getting-started-with-the-tooling </vt:lpstr>
      <vt:lpstr>Discovery Hands On</vt:lpstr>
      <vt:lpstr>Discovery Hands On</vt:lpstr>
      <vt:lpstr>Discovery Hands On</vt:lpstr>
      <vt:lpstr>Discovery Hands On</vt:lpstr>
      <vt:lpstr>Discovery Hands On</vt:lpstr>
      <vt:lpstr>Discovery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434</cp:revision>
  <dcterms:created xsi:type="dcterms:W3CDTF">2016-11-03T17:32:41Z</dcterms:created>
  <dcterms:modified xsi:type="dcterms:W3CDTF">2017-12-01T04:00:28Z</dcterms:modified>
  <cp:category/>
</cp:coreProperties>
</file>