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685" r:id="rId3"/>
    <p:sldMasterId id="2147483697" r:id="rId4"/>
  </p:sldMasterIdLst>
  <p:notesMasterIdLst>
    <p:notesMasterId r:id="rId18"/>
  </p:notesMasterIdLst>
  <p:sldIdLst>
    <p:sldId id="257" r:id="rId5"/>
    <p:sldId id="352" r:id="rId6"/>
    <p:sldId id="371" r:id="rId7"/>
    <p:sldId id="382" r:id="rId8"/>
    <p:sldId id="394" r:id="rId9"/>
    <p:sldId id="395" r:id="rId10"/>
    <p:sldId id="379" r:id="rId11"/>
    <p:sldId id="388" r:id="rId12"/>
    <p:sldId id="389" r:id="rId13"/>
    <p:sldId id="390" r:id="rId14"/>
    <p:sldId id="391" r:id="rId15"/>
    <p:sldId id="393" r:id="rId16"/>
    <p:sldId id="38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1">
          <p15:clr>
            <a:srgbClr val="A4A3A4"/>
          </p15:clr>
        </p15:guide>
        <p15:guide id="2" orient="horz" pos="152">
          <p15:clr>
            <a:srgbClr val="A4A3A4"/>
          </p15:clr>
        </p15:guide>
        <p15:guide id="3" orient="horz" pos="245">
          <p15:clr>
            <a:srgbClr val="A4A3A4"/>
          </p15:clr>
        </p15:guide>
        <p15:guide id="4" orient="horz" pos="1620">
          <p15:clr>
            <a:srgbClr val="A4A3A4"/>
          </p15:clr>
        </p15:guide>
        <p15:guide id="5" pos="146">
          <p15:clr>
            <a:srgbClr val="A4A3A4"/>
          </p15:clr>
        </p15:guide>
        <p15:guide id="6"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6BCA"/>
    <a:srgbClr val="1D64C9"/>
    <a:srgbClr val="FFFFFF"/>
    <a:srgbClr val="1759B9"/>
    <a:srgbClr val="1D5DB6"/>
    <a:srgbClr val="1F5EB4"/>
    <a:srgbClr val="60ABF9"/>
    <a:srgbClr val="EAEAEA"/>
    <a:srgbClr val="508DCA"/>
    <a:srgbClr val="3F70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1" autoAdjust="0"/>
    <p:restoredTop sz="91003"/>
  </p:normalViewPr>
  <p:slideViewPr>
    <p:cSldViewPr snapToGrid="0" snapToObjects="1" showGuides="1">
      <p:cViewPr varScale="1">
        <p:scale>
          <a:sx n="119" d="100"/>
          <a:sy n="119" d="100"/>
        </p:scale>
        <p:origin x="600" y="102"/>
      </p:cViewPr>
      <p:guideLst>
        <p:guide orient="horz" pos="2451"/>
        <p:guide orient="horz" pos="152"/>
        <p:guide orient="horz" pos="245"/>
        <p:guide orient="horz" pos="1620"/>
        <p:guide pos="146"/>
        <p:guide pos="2880"/>
      </p:guideLst>
    </p:cSldViewPr>
  </p:slideViewPr>
  <p:notesTextViewPr>
    <p:cViewPr>
      <p:scale>
        <a:sx n="20" d="100"/>
        <a:sy n="20" d="100"/>
      </p:scale>
      <p:origin x="0" y="0"/>
    </p:cViewPr>
  </p:notesTextViewPr>
  <p:sorterViewPr>
    <p:cViewPr>
      <p:scale>
        <a:sx n="93" d="100"/>
        <a:sy n="9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9D225-1EE2-E84B-92CB-0E288B8A9D19}"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92CE6-CE42-9E46-BCAA-3B057DD4AD98}" type="slidenum">
              <a:rPr lang="en-US" smtClean="0"/>
              <a:t>‹#›</a:t>
            </a:fld>
            <a:endParaRPr lang="en-US"/>
          </a:p>
        </p:txBody>
      </p:sp>
    </p:spTree>
    <p:extLst>
      <p:ext uri="{BB962C8B-B14F-4D97-AF65-F5344CB8AC3E}">
        <p14:creationId xmlns:p14="http://schemas.microsoft.com/office/powerpoint/2010/main" val="98567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C92CE6-CE42-9E46-BCAA-3B057DD4AD98}" type="slidenum">
              <a:rPr lang="en-US" smtClean="0"/>
              <a:t>2</a:t>
            </a:fld>
            <a:endParaRPr lang="en-US"/>
          </a:p>
        </p:txBody>
      </p:sp>
    </p:spTree>
    <p:extLst>
      <p:ext uri="{BB962C8B-B14F-4D97-AF65-F5344CB8AC3E}">
        <p14:creationId xmlns:p14="http://schemas.microsoft.com/office/powerpoint/2010/main" val="42496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Cover Slide">
    <p:bg>
      <p:bgPr>
        <a:solidFill>
          <a:schemeClr val="tx2"/>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08062" y="318248"/>
            <a:ext cx="4842672" cy="3038409"/>
          </a:xfrm>
        </p:spPr>
        <p:txBody>
          <a:bodyPr/>
          <a:lstStyle>
            <a:lvl1pPr>
              <a:defRPr>
                <a:latin typeface="Arial"/>
                <a:cs typeface="Arial"/>
              </a:defRPr>
            </a:lvl1pPr>
          </a:lstStyle>
          <a:p>
            <a:r>
              <a:rPr lang="en-US" dirty="0"/>
              <a:t>Click to edit Master title style</a:t>
            </a:r>
          </a:p>
        </p:txBody>
      </p:sp>
      <p:sp>
        <p:nvSpPr>
          <p:cNvPr id="94" name="Date Placeholder 3"/>
          <p:cNvSpPr>
            <a:spLocks noGrp="1"/>
          </p:cNvSpPr>
          <p:nvPr>
            <p:ph type="dt" sz="half" idx="10"/>
          </p:nvPr>
        </p:nvSpPr>
        <p:spPr>
          <a:xfrm>
            <a:off x="7105968" y="4727448"/>
            <a:ext cx="1809432" cy="201168"/>
          </a:xfrm>
        </p:spPr>
        <p:txBody>
          <a:bodyPr/>
          <a:lstStyle/>
          <a:p>
            <a:fld id="{7BD0F09C-33D0-1F42-B8A9-5123C94105A5}" type="datetimeFigureOut">
              <a:rPr lang="en-US" smtClean="0"/>
              <a:t>12/1/2017</a:t>
            </a:fld>
            <a:endParaRPr lang="en-US"/>
          </a:p>
        </p:txBody>
      </p:sp>
      <p:sp>
        <p:nvSpPr>
          <p:cNvPr id="95" name="Footer Placeholder 4"/>
          <p:cNvSpPr>
            <a:spLocks noGrp="1"/>
          </p:cNvSpPr>
          <p:nvPr>
            <p:ph type="ftr" sz="quarter" idx="11"/>
          </p:nvPr>
        </p:nvSpPr>
        <p:spPr>
          <a:xfrm>
            <a:off x="455613" y="4727448"/>
            <a:ext cx="2895600" cy="201168"/>
          </a:xfrm>
        </p:spPr>
        <p:txBody>
          <a:bodyPr/>
          <a:lstStyle/>
          <a:p>
            <a:endParaRPr lang="en-US"/>
          </a:p>
        </p:txBody>
      </p:sp>
      <p:sp>
        <p:nvSpPr>
          <p:cNvPr id="96" name="Slide Number Placeholder 5"/>
          <p:cNvSpPr>
            <a:spLocks noGrp="1"/>
          </p:cNvSpPr>
          <p:nvPr>
            <p:ph type="sldNum" sz="quarter" idx="12"/>
          </p:nvPr>
        </p:nvSpPr>
        <p:spPr>
          <a:xfrm>
            <a:off x="228600" y="4727448"/>
            <a:ext cx="210312" cy="201168"/>
          </a:xfrm>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5434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2395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514264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0F09C-33D0-1F42-B8A9-5123C94105A5}"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18286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a:prstGeom prst="rect">
            <a:avLst/>
          </a:prstGeo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91" name="Picture 90"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013" y="4795547"/>
            <a:ext cx="294382" cy="119353"/>
          </a:xfrm>
          <a:prstGeom prst="rect">
            <a:avLst/>
          </a:prstGeom>
        </p:spPr>
      </p:pic>
      <p:pic>
        <p:nvPicPr>
          <p:cNvPr id="9" name="Picture 8" descr="watson_logo_gr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7744" y="2368296"/>
            <a:ext cx="910126" cy="192024"/>
          </a:xfrm>
          <a:prstGeom prst="rect">
            <a:avLst/>
          </a:prstGeom>
        </p:spPr>
      </p:pic>
    </p:spTree>
    <p:extLst>
      <p:ext uri="{BB962C8B-B14F-4D97-AF65-F5344CB8AC3E}">
        <p14:creationId xmlns:p14="http://schemas.microsoft.com/office/powerpoint/2010/main" val="62362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3853233" cy="3948545"/>
          </a:xfrm>
        </p:spPr>
        <p:txBody>
          <a:bodyPr/>
          <a:lstStyle/>
          <a:p>
            <a:r>
              <a:rPr lang="en-US" noProof="0"/>
              <a:t>Click to edit Master title style</a:t>
            </a:r>
          </a:p>
        </p:txBody>
      </p:sp>
      <p:sp>
        <p:nvSpPr>
          <p:cNvPr id="4" name="Date Placeholder 3"/>
          <p:cNvSpPr>
            <a:spLocks noGrp="1"/>
          </p:cNvSpPr>
          <p:nvPr>
            <p:ph type="dt" sz="half" idx="10"/>
          </p:nvPr>
        </p:nvSpPr>
        <p:spPr>
          <a:xfrm>
            <a:off x="6961589" y="4727448"/>
            <a:ext cx="1809432" cy="201168"/>
          </a:xfrm>
        </p:spPr>
        <p:txBody>
          <a:bodyPr/>
          <a:lstStyle/>
          <a:p>
            <a:fld id="{BCFE5051-8846-074F-85CE-9E52CFC1E815}" type="datetime1">
              <a:rPr lang="en-US" noProof="0" smtClean="0"/>
              <a:t>12/1/2017</a:t>
            </a:fld>
            <a:endParaRPr lang="en-US" noProof="0"/>
          </a:p>
        </p:txBody>
      </p:sp>
      <p:sp>
        <p:nvSpPr>
          <p:cNvPr id="6" name="Slide Number Placeholder 5"/>
          <p:cNvSpPr>
            <a:spLocks noGrp="1"/>
          </p:cNvSpPr>
          <p:nvPr>
            <p:ph type="sldNum" sz="quarter" idx="12"/>
          </p:nvPr>
        </p:nvSpPr>
        <p:spPr>
          <a:xfrm>
            <a:off x="333755" y="4727448"/>
            <a:ext cx="210312" cy="201168"/>
          </a:xfrm>
        </p:spPr>
        <p:txBody>
          <a:bodyPr/>
          <a:lstStyle/>
          <a:p>
            <a:fld id="{E4DBDE34-E9B5-E04F-B662-69720E4BCB53}" type="slidenum">
              <a:rPr lang="en-US" noProof="0" smtClean="0"/>
              <a:t>‹#›</a:t>
            </a:fld>
            <a:endParaRPr lang="en-US" noProof="0"/>
          </a:p>
        </p:txBody>
      </p:sp>
    </p:spTree>
    <p:extLst>
      <p:ext uri="{BB962C8B-B14F-4D97-AF65-F5344CB8AC3E}">
        <p14:creationId xmlns:p14="http://schemas.microsoft.com/office/powerpoint/2010/main" val="62470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187117"/>
            <a:ext cx="5489529" cy="3368842"/>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796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825644"/>
            <a:ext cx="5489529" cy="2901803"/>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55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81753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5091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91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228971" y="4545068"/>
            <a:ext cx="400982" cy="383548"/>
          </a:xfrm>
        </p:spPr>
        <p:txBody>
          <a:bodyPr/>
          <a:lstStyle>
            <a:lvl1pPr>
              <a:defRPr>
                <a:latin typeface="Arial"/>
                <a:cs typeface="Arial"/>
              </a:defRPr>
            </a:lvl1pPr>
          </a:lstStyle>
          <a:p>
            <a:fld id="{64604A4F-97BD-A740-8DC4-85FC3CD41496}" type="slidenum">
              <a:rPr lang="en-US" smtClean="0"/>
              <a:t>‹#›</a:t>
            </a:fld>
            <a:endParaRPr lang="en-US"/>
          </a:p>
        </p:txBody>
      </p:sp>
      <p:grpSp>
        <p:nvGrpSpPr>
          <p:cNvPr id="50" name="Group 49"/>
          <p:cNvGrpSpPr>
            <a:grpSpLocks noChangeAspect="1"/>
          </p:cNvGrpSpPr>
          <p:nvPr/>
        </p:nvGrpSpPr>
        <p:grpSpPr>
          <a:xfrm>
            <a:off x="228599" y="4690281"/>
            <a:ext cx="554269" cy="224619"/>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endParaRPr lang="en-US" dirty="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7BD0F09C-33D0-1F42-B8A9-5123C94105A5}" type="datetimeFigureOut">
              <a:rPr lang="en-US" smtClean="0"/>
              <a:t>12/1/2017</a:t>
            </a:fld>
            <a:endParaRPr lang="en-US"/>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88900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64592"/>
            <a:ext cx="4297680" cy="4343400"/>
          </a:xfrm>
        </p:spPr>
        <p:txBody>
          <a:bodyPr/>
          <a:lstStyle>
            <a:lvl1pPr>
              <a:defRPr sz="2200"/>
            </a:lvl1pPr>
          </a:lstStyle>
          <a:p>
            <a:r>
              <a:rPr lang="en-US" dirty="0"/>
              <a:t>Click to edit Master title style</a:t>
            </a:r>
          </a:p>
        </p:txBody>
      </p:sp>
    </p:spTree>
    <p:extLst>
      <p:ext uri="{BB962C8B-B14F-4D97-AF65-F5344CB8AC3E}">
        <p14:creationId xmlns:p14="http://schemas.microsoft.com/office/powerpoint/2010/main" val="2541569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dirty="0"/>
              <a:t>Click to edit Master title style</a:t>
            </a:r>
          </a:p>
        </p:txBody>
      </p:sp>
    </p:spTree>
    <p:extLst>
      <p:ext uri="{BB962C8B-B14F-4D97-AF65-F5344CB8AC3E}">
        <p14:creationId xmlns:p14="http://schemas.microsoft.com/office/powerpoint/2010/main" val="1784711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539145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41266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4272589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112151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3568660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187662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889152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5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08061" y="376816"/>
            <a:ext cx="8418843" cy="3948545"/>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025204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638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16691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247612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37714413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632002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5263678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727755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28382003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76448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60763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9574249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43790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91398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92011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144502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1222365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8651015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3521284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424822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82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Content Placeholder 2"/>
          <p:cNvSpPr>
            <a:spLocks noGrp="1"/>
          </p:cNvSpPr>
          <p:nvPr>
            <p:ph idx="14"/>
          </p:nvPr>
        </p:nvSpPr>
        <p:spPr>
          <a:xfrm>
            <a:off x="5489588"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379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82880"/>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227012" y="164592"/>
            <a:ext cx="4114800" cy="4343400"/>
          </a:xfrm>
        </p:spPr>
        <p:txBody>
          <a:bodyPr/>
          <a:lstStyle>
            <a:lvl1pPr>
              <a:defRPr sz="2200"/>
            </a:lvl1pPr>
          </a:lstStyle>
          <a:p>
            <a:r>
              <a:rPr lang="en-US"/>
              <a:t>Click to edit Master title style</a:t>
            </a:r>
            <a:endParaRPr lang="en-US" dirty="0"/>
          </a:p>
        </p:txBody>
      </p:sp>
    </p:spTree>
    <p:extLst>
      <p:ext uri="{BB962C8B-B14F-4D97-AF65-F5344CB8AC3E}">
        <p14:creationId xmlns:p14="http://schemas.microsoft.com/office/powerpoint/2010/main" val="188996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137160" y="164592"/>
            <a:ext cx="411480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9823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2099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tx1">
                    <a:tint val="75000"/>
                  </a:schemeClr>
                </a:solidFill>
                <a:latin typeface="Arial"/>
                <a:cs typeface="Arial"/>
              </a:defRPr>
            </a:lvl1pPr>
          </a:lstStyle>
          <a:p>
            <a:fld id="{7BD0F09C-33D0-1F42-B8A9-5123C94105A5}" type="datetimeFigureOut">
              <a:rPr lang="en-US" smtClean="0"/>
              <a:t>12/1/2017</a:t>
            </a:fld>
            <a:endParaRPr lang="en-US"/>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fld id="{64604A4F-97BD-A740-8DC4-85FC3CD41496}" type="slidenum">
              <a:rPr lang="en-US" smtClean="0"/>
              <a:t>‹#›</a:t>
            </a:fld>
            <a:endParaRPr lang="en-US"/>
          </a:p>
        </p:txBody>
      </p:sp>
    </p:spTree>
    <p:extLst>
      <p:ext uri="{BB962C8B-B14F-4D97-AF65-F5344CB8AC3E}">
        <p14:creationId xmlns:p14="http://schemas.microsoft.com/office/powerpoint/2010/main" val="595807483"/>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8912" y="380307"/>
            <a:ext cx="1620982" cy="3948545"/>
          </a:xfrm>
          <a:prstGeom prst="rect">
            <a:avLst/>
          </a:prstGeom>
        </p:spPr>
        <p:txBody>
          <a:bodyPr vert="horz" lIns="0" tIns="0" rIns="0" bIns="0" rtlCol="0" anchor="t" anchorCtr="0">
            <a:noAutofit/>
          </a:bodyPr>
          <a:lstStyle/>
          <a:p>
            <a:r>
              <a:rPr lang="en-US" noProof="0" dirty="0"/>
              <a:t>Click to edit Master title style</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bg1"/>
                </a:solidFill>
                <a:latin typeface="Arial"/>
                <a:cs typeface="Arial"/>
              </a:defRPr>
            </a:lvl1pPr>
          </a:lstStyle>
          <a:p>
            <a:fld id="{05429274-D375-B94C-A105-658EF2ABA8F0}" type="datetime1">
              <a:rPr lang="en-US" noProof="0" smtClean="0"/>
              <a:pPr/>
              <a:t>12/1/2017</a:t>
            </a:fld>
            <a:endParaRPr lang="en-US" noProof="0"/>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bg1"/>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19584514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710" r:id="rId3"/>
    <p:sldLayoutId id="2147483711"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hdr="0" dt="0"/>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27030290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33782253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console.bluemix.net/docs/services/language-translator/getting-started.html#gettingstarted" TargetMode="External"/><Relationship Id="rId2" Type="http://schemas.openxmlformats.org/officeDocument/2006/relationships/hyperlink" Target="https://console.bluemix.net/docs/services/language-translator/index.html#about" TargetMode="External"/><Relationship Id="rId1" Type="http://schemas.openxmlformats.org/officeDocument/2006/relationships/slideLayout" Target="../slideLayouts/slideLayout15.xml"/><Relationship Id="rId4" Type="http://schemas.openxmlformats.org/officeDocument/2006/relationships/hyperlink" Target="https://www.ibm.com/watson/developercloud/language-translator/api/v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bm.com/watson/developercloud/language-translator/api/v2/" TargetMode="External"/><Relationship Id="rId1" Type="http://schemas.openxmlformats.org/officeDocument/2006/relationships/slideLayout" Target="../slideLayouts/slideLayout1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3645"/>
        </a:solidFill>
        <a:effectLst/>
      </p:bgPr>
    </p:bg>
    <p:spTree>
      <p:nvGrpSpPr>
        <p:cNvPr id="1" name=""/>
        <p:cNvGrpSpPr/>
        <p:nvPr/>
      </p:nvGrpSpPr>
      <p:grpSpPr>
        <a:xfrm>
          <a:off x="0" y="0"/>
          <a:ext cx="0" cy="0"/>
          <a:chOff x="0" y="0"/>
          <a:chExt cx="0" cy="0"/>
        </a:xfrm>
      </p:grpSpPr>
      <p:pic>
        <p:nvPicPr>
          <p:cNvPr id="7" name="Picture 6" descr="avatar_crops_CS6_cvr.png"/>
          <p:cNvPicPr>
            <a:picLocks noChangeAspect="1"/>
          </p:cNvPicPr>
          <p:nvPr/>
        </p:nvPicPr>
        <p:blipFill rotWithShape="1">
          <a:blip r:embed="rId2">
            <a:extLst>
              <a:ext uri="{28A0092B-C50C-407E-A947-70E740481C1C}">
                <a14:useLocalDpi xmlns:a14="http://schemas.microsoft.com/office/drawing/2010/main" val="0"/>
              </a:ext>
            </a:extLst>
          </a:blip>
          <a:srcRect t="3831" r="23620" b="24331"/>
          <a:stretch/>
        </p:blipFill>
        <p:spPr>
          <a:xfrm>
            <a:off x="3276038" y="18967"/>
            <a:ext cx="5867962" cy="5143501"/>
          </a:xfrm>
          <a:prstGeom prst="rect">
            <a:avLst/>
          </a:prstGeom>
        </p:spPr>
      </p:pic>
      <p:sp>
        <p:nvSpPr>
          <p:cNvPr id="6" name="Title 1"/>
          <p:cNvSpPr txBox="1">
            <a:spLocks/>
          </p:cNvSpPr>
          <p:nvPr/>
        </p:nvSpPr>
        <p:spPr>
          <a:xfrm>
            <a:off x="333755" y="192506"/>
            <a:ext cx="3853233" cy="4076536"/>
          </a:xfrm>
          <a:prstGeom prst="rect">
            <a:avLst/>
          </a:prstGeom>
        </p:spPr>
        <p:txBody>
          <a:bodyPr vert="horz" wrap="square" lIns="0" tIns="0" rIns="0" bIns="0" rtlCol="0" anchor="t" anchorCtr="0">
            <a:noAutofit/>
          </a:bodyPr>
          <a:lstStyle>
            <a:lvl1pPr algn="l" defTabSz="457200" rtl="0" eaLnBrk="1" latinLnBrk="0" hangingPunct="1">
              <a:spcBef>
                <a:spcPct val="0"/>
              </a:spcBef>
              <a:buNone/>
              <a:defRPr sz="1600" kern="1200">
                <a:solidFill>
                  <a:schemeClr val="bg1"/>
                </a:solidFill>
                <a:latin typeface="Arial"/>
                <a:ea typeface="+mj-ea"/>
                <a:cs typeface="Arial"/>
              </a:defRPr>
            </a:lvl1pPr>
          </a:lstStyle>
          <a:p>
            <a:r>
              <a:rPr lang="en-US" sz="4200" b="1" dirty="0">
                <a:solidFill>
                  <a:srgbClr val="FFFFFF"/>
                </a:solidFill>
                <a:latin typeface="Helvetica Neue"/>
                <a:ea typeface="HelvNeue Roman for IBM" charset="0"/>
                <a:cs typeface="Helvetica Neue"/>
              </a:rPr>
              <a:t>Watson</a:t>
            </a:r>
          </a:p>
          <a:p>
            <a:r>
              <a:rPr lang="en-US" sz="4200" b="1" dirty="0">
                <a:solidFill>
                  <a:srgbClr val="FFFFFF"/>
                </a:solidFill>
                <a:latin typeface="Helvetica Neue"/>
                <a:ea typeface="HelvNeue Roman for IBM" charset="0"/>
                <a:cs typeface="Helvetica Neue"/>
              </a:rPr>
              <a:t>Language</a:t>
            </a:r>
          </a:p>
          <a:p>
            <a:r>
              <a:rPr lang="en-US" sz="4200" b="1" dirty="0">
                <a:solidFill>
                  <a:srgbClr val="FFFFFF"/>
                </a:solidFill>
                <a:latin typeface="Helvetica Neue"/>
                <a:ea typeface="HelvNeue Roman for IBM" charset="0"/>
                <a:cs typeface="Helvetica Neue"/>
              </a:rPr>
              <a:t>Translator</a:t>
            </a:r>
          </a:p>
        </p:txBody>
      </p:sp>
    </p:spTree>
    <p:extLst>
      <p:ext uri="{BB962C8B-B14F-4D97-AF65-F5344CB8AC3E}">
        <p14:creationId xmlns:p14="http://schemas.microsoft.com/office/powerpoint/2010/main" val="225123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Translator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10</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Copy the code in the main method:</a:t>
            </a:r>
          </a:p>
          <a:p>
            <a:pPr marL="385763" indent="-385763">
              <a:spcBef>
                <a:spcPts val="450"/>
              </a:spcBef>
            </a:pPr>
            <a:endParaRPr lang="en-US" sz="1200" b="1" dirty="0"/>
          </a:p>
        </p:txBody>
      </p:sp>
      <p:pic>
        <p:nvPicPr>
          <p:cNvPr id="5" name="Picture 4">
            <a:extLst>
              <a:ext uri="{FF2B5EF4-FFF2-40B4-BE49-F238E27FC236}">
                <a16:creationId xmlns:a16="http://schemas.microsoft.com/office/drawing/2014/main" id="{4C10FDD6-D6DE-4B23-B640-D95A4F6BED9A}"/>
              </a:ext>
            </a:extLst>
          </p:cNvPr>
          <p:cNvPicPr>
            <a:picLocks noChangeAspect="1"/>
          </p:cNvPicPr>
          <p:nvPr/>
        </p:nvPicPr>
        <p:blipFill>
          <a:blip r:embed="rId2"/>
          <a:stretch>
            <a:fillRect/>
          </a:stretch>
        </p:blipFill>
        <p:spPr>
          <a:xfrm>
            <a:off x="2923172" y="745957"/>
            <a:ext cx="4629150" cy="2486025"/>
          </a:xfrm>
          <a:prstGeom prst="rect">
            <a:avLst/>
          </a:prstGeom>
        </p:spPr>
      </p:pic>
    </p:spTree>
    <p:extLst>
      <p:ext uri="{BB962C8B-B14F-4D97-AF65-F5344CB8AC3E}">
        <p14:creationId xmlns:p14="http://schemas.microsoft.com/office/powerpoint/2010/main" val="295543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Translator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11</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Import all necessary libraries </a:t>
            </a:r>
          </a:p>
          <a:p>
            <a:pPr marL="385763" indent="-385763">
              <a:spcBef>
                <a:spcPts val="450"/>
              </a:spcBef>
            </a:pPr>
            <a:r>
              <a:rPr lang="en-US" sz="1200" b="1" dirty="0"/>
              <a:t>Copy and change the username, password based on the speech to text service credentials.</a:t>
            </a:r>
          </a:p>
          <a:p>
            <a:pPr marL="385763" indent="-385763">
              <a:spcBef>
                <a:spcPts val="450"/>
              </a:spcBef>
            </a:pPr>
            <a:r>
              <a:rPr lang="en-US" sz="1200" b="1" dirty="0"/>
              <a:t>Sample credentials:</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Right click on your project then run as java application.</a:t>
            </a:r>
          </a:p>
          <a:p>
            <a:pPr marL="385763" indent="-385763">
              <a:spcBef>
                <a:spcPts val="450"/>
              </a:spcBef>
            </a:pPr>
            <a:endParaRPr lang="en-US" sz="1200" b="1" dirty="0"/>
          </a:p>
        </p:txBody>
      </p:sp>
      <p:pic>
        <p:nvPicPr>
          <p:cNvPr id="4" name="Picture 3">
            <a:extLst>
              <a:ext uri="{FF2B5EF4-FFF2-40B4-BE49-F238E27FC236}">
                <a16:creationId xmlns:a16="http://schemas.microsoft.com/office/drawing/2014/main" id="{C7EAB150-6098-4A0E-99EB-48F4A5FBB811}"/>
              </a:ext>
            </a:extLst>
          </p:cNvPr>
          <p:cNvPicPr>
            <a:picLocks noChangeAspect="1"/>
          </p:cNvPicPr>
          <p:nvPr/>
        </p:nvPicPr>
        <p:blipFill>
          <a:blip r:embed="rId2"/>
          <a:stretch>
            <a:fillRect/>
          </a:stretch>
        </p:blipFill>
        <p:spPr>
          <a:xfrm>
            <a:off x="333755" y="1716255"/>
            <a:ext cx="7225966" cy="1638800"/>
          </a:xfrm>
          <a:prstGeom prst="rect">
            <a:avLst/>
          </a:prstGeom>
        </p:spPr>
      </p:pic>
      <p:pic>
        <p:nvPicPr>
          <p:cNvPr id="5" name="Picture 4">
            <a:extLst>
              <a:ext uri="{FF2B5EF4-FFF2-40B4-BE49-F238E27FC236}">
                <a16:creationId xmlns:a16="http://schemas.microsoft.com/office/drawing/2014/main" id="{81ADDFB7-9A96-4945-85A3-857F47B65C12}"/>
              </a:ext>
            </a:extLst>
          </p:cNvPr>
          <p:cNvPicPr>
            <a:picLocks noChangeAspect="1"/>
          </p:cNvPicPr>
          <p:nvPr/>
        </p:nvPicPr>
        <p:blipFill>
          <a:blip r:embed="rId3"/>
          <a:stretch>
            <a:fillRect/>
          </a:stretch>
        </p:blipFill>
        <p:spPr>
          <a:xfrm>
            <a:off x="333755" y="3578409"/>
            <a:ext cx="6334125" cy="676275"/>
          </a:xfrm>
          <a:prstGeom prst="rect">
            <a:avLst/>
          </a:prstGeom>
        </p:spPr>
      </p:pic>
    </p:spTree>
    <p:extLst>
      <p:ext uri="{BB962C8B-B14F-4D97-AF65-F5344CB8AC3E}">
        <p14:creationId xmlns:p14="http://schemas.microsoft.com/office/powerpoint/2010/main" val="285480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Translator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12</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numCol="2"/>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000" b="1" dirty="0"/>
              <a:t>Sample result:</a:t>
            </a:r>
          </a:p>
          <a:p>
            <a:pPr marL="385763" indent="-385763">
              <a:spcBef>
                <a:spcPts val="450"/>
              </a:spcBef>
            </a:pPr>
            <a:r>
              <a:rPr lang="en-US" sz="1000" b="1" dirty="0"/>
              <a:t>Console:</a:t>
            </a:r>
          </a:p>
          <a:p>
            <a:pPr marL="385763" indent="-385763">
              <a:spcBef>
                <a:spcPts val="450"/>
              </a:spcBef>
            </a:pPr>
            <a:endParaRPr lang="en-US" sz="1000" b="1" dirty="0"/>
          </a:p>
          <a:p>
            <a:pPr marL="385763" indent="-385763">
              <a:spcBef>
                <a:spcPts val="450"/>
              </a:spcBef>
            </a:pPr>
            <a:endParaRPr lang="en-US" sz="1000" b="1" dirty="0"/>
          </a:p>
          <a:p>
            <a:pPr marL="385763" indent="-385763">
              <a:spcBef>
                <a:spcPts val="450"/>
              </a:spcBef>
            </a:pPr>
            <a:endParaRPr lang="en-US" sz="1000" b="1" dirty="0"/>
          </a:p>
        </p:txBody>
      </p:sp>
      <p:pic>
        <p:nvPicPr>
          <p:cNvPr id="7" name="Picture 6">
            <a:extLst>
              <a:ext uri="{FF2B5EF4-FFF2-40B4-BE49-F238E27FC236}">
                <a16:creationId xmlns:a16="http://schemas.microsoft.com/office/drawing/2014/main" id="{A4943731-EA9A-442F-A8D6-F65BB042A401}"/>
              </a:ext>
            </a:extLst>
          </p:cNvPr>
          <p:cNvPicPr>
            <a:picLocks noChangeAspect="1"/>
          </p:cNvPicPr>
          <p:nvPr/>
        </p:nvPicPr>
        <p:blipFill>
          <a:blip r:embed="rId2"/>
          <a:stretch>
            <a:fillRect/>
          </a:stretch>
        </p:blipFill>
        <p:spPr>
          <a:xfrm>
            <a:off x="333755" y="1291736"/>
            <a:ext cx="8048625" cy="1971675"/>
          </a:xfrm>
          <a:prstGeom prst="rect">
            <a:avLst/>
          </a:prstGeom>
        </p:spPr>
      </p:pic>
    </p:spTree>
    <p:extLst>
      <p:ext uri="{BB962C8B-B14F-4D97-AF65-F5344CB8AC3E}">
        <p14:creationId xmlns:p14="http://schemas.microsoft.com/office/powerpoint/2010/main" val="311276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Translator References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13</a:t>
            </a:fld>
            <a:endParaRPr lang="en-US"/>
          </a:p>
        </p:txBody>
      </p:sp>
      <p:sp>
        <p:nvSpPr>
          <p:cNvPr id="4" name="Content Placeholder 3"/>
          <p:cNvSpPr>
            <a:spLocks noGrp="1"/>
          </p:cNvSpPr>
          <p:nvPr>
            <p:ph sz="quarter" idx="13"/>
          </p:nvPr>
        </p:nvSpPr>
        <p:spPr>
          <a:xfrm>
            <a:off x="333754" y="1187117"/>
            <a:ext cx="8347108" cy="3266130"/>
          </a:xfrm>
        </p:spPr>
        <p:txBody>
          <a:bodyPr/>
          <a:lstStyle/>
          <a:p>
            <a:r>
              <a:rPr lang="en-US" dirty="0"/>
              <a:t>About Language Translator:</a:t>
            </a:r>
          </a:p>
          <a:p>
            <a:r>
              <a:rPr lang="en-US" dirty="0">
                <a:hlinkClick r:id="rId2"/>
              </a:rPr>
              <a:t>https://console.bluemix.net/docs/services/language-translator/index.html#about</a:t>
            </a:r>
            <a:r>
              <a:rPr lang="en-US" dirty="0"/>
              <a:t> </a:t>
            </a:r>
          </a:p>
          <a:p>
            <a:r>
              <a:rPr lang="en-US" dirty="0"/>
              <a:t>Getting Started Tutorial:</a:t>
            </a:r>
          </a:p>
          <a:p>
            <a:r>
              <a:rPr lang="en-US" dirty="0">
                <a:hlinkClick r:id="rId3"/>
              </a:rPr>
              <a:t>https://console.bluemix.net/docs/services/language-translator/getting-started.html#gettingstarted</a:t>
            </a:r>
            <a:r>
              <a:rPr lang="en-US" dirty="0"/>
              <a:t> </a:t>
            </a:r>
          </a:p>
          <a:p>
            <a:r>
              <a:rPr lang="en-US" dirty="0"/>
              <a:t>API:</a:t>
            </a:r>
          </a:p>
          <a:p>
            <a:r>
              <a:rPr lang="en-US" dirty="0">
                <a:hlinkClick r:id="rId4"/>
              </a:rPr>
              <a:t>https://www.ibm.com/watson/developercloud/language-translator/api/v2/</a:t>
            </a:r>
            <a:r>
              <a:rPr lang="en-US" dirty="0"/>
              <a:t> </a:t>
            </a:r>
            <a:endParaRPr lang="en-US" b="1" dirty="0"/>
          </a:p>
        </p:txBody>
      </p:sp>
    </p:spTree>
    <p:extLst>
      <p:ext uri="{BB962C8B-B14F-4D97-AF65-F5344CB8AC3E}">
        <p14:creationId xmlns:p14="http://schemas.microsoft.com/office/powerpoint/2010/main" val="639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85858"/>
                </a:solidFill>
              </a:rPr>
              <a:t>Agenda</a:t>
            </a:r>
          </a:p>
        </p:txBody>
      </p:sp>
      <p:sp>
        <p:nvSpPr>
          <p:cNvPr id="4" name="Slide Number Placeholder 3"/>
          <p:cNvSpPr>
            <a:spLocks noGrp="1"/>
          </p:cNvSpPr>
          <p:nvPr>
            <p:ph type="sldNum" sz="quarter" idx="12"/>
          </p:nvPr>
        </p:nvSpPr>
        <p:spPr/>
        <p:txBody>
          <a:bodyPr/>
          <a:lstStyle/>
          <a:p>
            <a:fld id="{E4DBDE34-E9B5-E04F-B662-69720E4BCB53}" type="slidenum">
              <a:rPr lang="en-US" noProof="0" smtClean="0"/>
              <a:t>2</a:t>
            </a:fld>
            <a:endParaRPr lang="en-US" noProof="0"/>
          </a:p>
        </p:txBody>
      </p:sp>
      <p:sp>
        <p:nvSpPr>
          <p:cNvPr id="5" name="Content Placeholder 4"/>
          <p:cNvSpPr>
            <a:spLocks noGrp="1"/>
          </p:cNvSpPr>
          <p:nvPr>
            <p:ph sz="quarter" idx="13"/>
          </p:nvPr>
        </p:nvSpPr>
        <p:spPr>
          <a:xfrm>
            <a:off x="333754" y="916998"/>
            <a:ext cx="8204603" cy="3810449"/>
          </a:xfrm>
        </p:spPr>
        <p:txBody>
          <a:bodyPr/>
          <a:lstStyle/>
          <a:p>
            <a:pPr marL="342900" indent="-342900">
              <a:lnSpc>
                <a:spcPts val="2160"/>
              </a:lnSpc>
              <a:buFontTx/>
              <a:buChar char="-"/>
            </a:pPr>
            <a:r>
              <a:rPr lang="en-GB" sz="2000" dirty="0">
                <a:solidFill>
                  <a:srgbClr val="585858"/>
                </a:solidFill>
              </a:rPr>
              <a:t>Language Translator Introduction </a:t>
            </a:r>
          </a:p>
          <a:p>
            <a:pPr marL="342900" indent="-342900">
              <a:lnSpc>
                <a:spcPts val="2160"/>
              </a:lnSpc>
              <a:buFontTx/>
              <a:buChar char="-"/>
            </a:pPr>
            <a:r>
              <a:rPr lang="en-GB" sz="2000" dirty="0"/>
              <a:t>K</a:t>
            </a:r>
            <a:r>
              <a:rPr lang="en-GB" sz="2000" dirty="0">
                <a:solidFill>
                  <a:srgbClr val="585858"/>
                </a:solidFill>
              </a:rPr>
              <a:t>ey concepts</a:t>
            </a:r>
          </a:p>
          <a:p>
            <a:pPr marL="342900" indent="-342900">
              <a:lnSpc>
                <a:spcPts val="2160"/>
              </a:lnSpc>
              <a:buFontTx/>
              <a:buChar char="-"/>
            </a:pPr>
            <a:r>
              <a:rPr lang="en-GB" sz="2000" dirty="0" err="1"/>
              <a:t>Usecase</a:t>
            </a:r>
            <a:r>
              <a:rPr lang="en-GB" sz="2000" dirty="0"/>
              <a:t> </a:t>
            </a:r>
          </a:p>
          <a:p>
            <a:pPr marL="342900" indent="-342900">
              <a:lnSpc>
                <a:spcPts val="2160"/>
              </a:lnSpc>
              <a:buFontTx/>
              <a:buChar char="-"/>
            </a:pPr>
            <a:r>
              <a:rPr lang="en-GB" sz="2000" dirty="0"/>
              <a:t>Hands on</a:t>
            </a:r>
          </a:p>
          <a:p>
            <a:pPr marL="342900" indent="-342900">
              <a:lnSpc>
                <a:spcPts val="2160"/>
              </a:lnSpc>
              <a:buFontTx/>
              <a:buChar char="-"/>
            </a:pPr>
            <a:r>
              <a:rPr lang="en-GB" sz="2000" dirty="0"/>
              <a:t>References</a:t>
            </a:r>
          </a:p>
          <a:p>
            <a:pPr>
              <a:lnSpc>
                <a:spcPts val="2160"/>
              </a:lnSpc>
            </a:pPr>
            <a:endParaRPr lang="en-GB" sz="2000" dirty="0">
              <a:solidFill>
                <a:srgbClr val="585858"/>
              </a:solidFill>
            </a:endParaRPr>
          </a:p>
          <a:p>
            <a:pPr marL="342900" indent="-342900">
              <a:lnSpc>
                <a:spcPts val="2160"/>
              </a:lnSpc>
              <a:buFontTx/>
              <a:buChar char="-"/>
            </a:pPr>
            <a:endParaRPr lang="en-GB" sz="2000" dirty="0">
              <a:solidFill>
                <a:srgbClr val="585858"/>
              </a:solidFill>
            </a:endParaRPr>
          </a:p>
          <a:p>
            <a:pPr>
              <a:lnSpc>
                <a:spcPts val="2160"/>
              </a:lnSpc>
            </a:pPr>
            <a:endParaRPr lang="en-GB" sz="2000" dirty="0">
              <a:solidFill>
                <a:srgbClr val="585858"/>
              </a:solidFill>
            </a:endParaRPr>
          </a:p>
        </p:txBody>
      </p:sp>
    </p:spTree>
    <p:extLst>
      <p:ext uri="{BB962C8B-B14F-4D97-AF65-F5344CB8AC3E}">
        <p14:creationId xmlns:p14="http://schemas.microsoft.com/office/powerpoint/2010/main" val="162932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Language Translator Introduction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3</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      -  allows you to programmatically translate text in news, conversational, and patent domains.</a:t>
            </a:r>
          </a:p>
          <a:p>
            <a:pPr marL="385763" indent="-385763">
              <a:spcBef>
                <a:spcPts val="450"/>
              </a:spcBef>
            </a:pPr>
            <a:r>
              <a:rPr lang="en-US" sz="2000" dirty="0"/>
              <a:t>	-  can create an application that identifies the language of input text and uses a domain-specific linguistic model to translate the text into another language.</a:t>
            </a:r>
          </a:p>
          <a:p>
            <a:pPr marL="385763" indent="-385763">
              <a:spcBef>
                <a:spcPts val="450"/>
              </a:spcBef>
            </a:pPr>
            <a:endParaRPr lang="en-US" sz="2000" dirty="0"/>
          </a:p>
        </p:txBody>
      </p:sp>
    </p:spTree>
    <p:extLst>
      <p:ext uri="{BB962C8B-B14F-4D97-AF65-F5344CB8AC3E}">
        <p14:creationId xmlns:p14="http://schemas.microsoft.com/office/powerpoint/2010/main" val="60998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Language Translator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4</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HOW TO USE THIS SERVICE</a:t>
            </a:r>
          </a:p>
          <a:p>
            <a:pPr marL="385763" indent="-385763">
              <a:spcBef>
                <a:spcPts val="450"/>
              </a:spcBef>
            </a:pPr>
            <a:r>
              <a:rPr lang="en-US" dirty="0"/>
              <a:t>Use the service to identify the language of text, and to translate text from one language to another. For example, pass an English word, such as Hello, and the service can identify it as English. Or translate the English greeting into its Spanish equivalent, </a:t>
            </a:r>
            <a:r>
              <a:rPr lang="en-US" dirty="0" err="1"/>
              <a:t>Hola</a:t>
            </a:r>
            <a:r>
              <a:rPr lang="en-US" dirty="0"/>
              <a:t>.</a:t>
            </a:r>
          </a:p>
          <a:p>
            <a:pPr marL="385763" indent="-385763">
              <a:spcBef>
                <a:spcPts val="450"/>
              </a:spcBef>
            </a:pPr>
            <a:r>
              <a:rPr lang="en-US" dirty="0"/>
              <a:t>To teach the service to perform domain-specific translations, you can make the following enhancements to one of the linguistic models that is provided with the service:</a:t>
            </a:r>
          </a:p>
          <a:p>
            <a:pPr marL="385763" indent="-385763">
              <a:spcBef>
                <a:spcPts val="450"/>
              </a:spcBef>
            </a:pPr>
            <a:r>
              <a:rPr lang="en-US" dirty="0"/>
              <a:t>Add your own glossary of terms or phrases in a source and target language. The glossary can supplement standard translations or be identified as the only terms to use.</a:t>
            </a:r>
          </a:p>
          <a:p>
            <a:pPr marL="385763" indent="-385763">
              <a:spcBef>
                <a:spcPts val="450"/>
              </a:spcBef>
            </a:pPr>
            <a:r>
              <a:rPr lang="en-US" dirty="0"/>
              <a:t>Upload a large body of text in your target language to serve as a language sample. The service can evaluate the sample and use what it learns to improve the quality of its translation.</a:t>
            </a:r>
          </a:p>
        </p:txBody>
      </p:sp>
    </p:spTree>
    <p:extLst>
      <p:ext uri="{BB962C8B-B14F-4D97-AF65-F5344CB8AC3E}">
        <p14:creationId xmlns:p14="http://schemas.microsoft.com/office/powerpoint/2010/main" val="191442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Language Translator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5</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SUPPORTED LANGUAGES</a:t>
            </a:r>
          </a:p>
          <a:p>
            <a:pPr fontAlgn="base"/>
            <a:r>
              <a:rPr lang="en-US" dirty="0"/>
              <a:t>The linguistic models that are provided with the service can perform translations between the following languages:</a:t>
            </a:r>
          </a:p>
          <a:p>
            <a:pPr fontAlgn="base"/>
            <a:r>
              <a:rPr lang="en-US" b="1" i="1" dirty="0"/>
              <a:t>News</a:t>
            </a:r>
            <a:r>
              <a:rPr lang="en-US" i="1" dirty="0"/>
              <a:t>: </a:t>
            </a:r>
            <a:r>
              <a:rPr lang="en-US" dirty="0"/>
              <a:t>Targeted at news articles and transcripts. Translate English to and from Arabic, Brazilian Portuguese, French, German, Italian, Japanese, Korean, and Spanish. You can also translate Spanish to and from French.</a:t>
            </a:r>
          </a:p>
          <a:p>
            <a:pPr fontAlgn="base"/>
            <a:r>
              <a:rPr lang="en-US" b="1" i="1" dirty="0"/>
              <a:t>Conversational</a:t>
            </a:r>
            <a:r>
              <a:rPr lang="en-US" i="1" dirty="0"/>
              <a:t>:</a:t>
            </a:r>
            <a:r>
              <a:rPr lang="en-US" dirty="0"/>
              <a:t> Targeted at conversational colloquialisms. Translate English to and from Arabic, Brazilian Portuguese, French, Italian, and Spanish.</a:t>
            </a:r>
          </a:p>
          <a:p>
            <a:pPr fontAlgn="base"/>
            <a:r>
              <a:rPr lang="en-US" b="1" i="1" dirty="0"/>
              <a:t>Patents</a:t>
            </a:r>
            <a:r>
              <a:rPr lang="en-US" i="1" dirty="0"/>
              <a:t>: </a:t>
            </a:r>
            <a:r>
              <a:rPr lang="en-US" dirty="0"/>
              <a:t>Targeted at technical and legal terminology. Translate Brazilian Portuguese, Chinese, Korean, and Spanish to English.</a:t>
            </a:r>
          </a:p>
        </p:txBody>
      </p:sp>
    </p:spTree>
    <p:extLst>
      <p:ext uri="{BB962C8B-B14F-4D97-AF65-F5344CB8AC3E}">
        <p14:creationId xmlns:p14="http://schemas.microsoft.com/office/powerpoint/2010/main" val="130170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Language Translator Concepts: </a:t>
            </a:r>
            <a:r>
              <a:rPr lang="en-US" sz="1200" b="0" dirty="0"/>
              <a:t>The </a:t>
            </a:r>
            <a:r>
              <a:rPr lang="en-US" sz="1200" i="1" dirty="0"/>
              <a:t>/identify</a:t>
            </a:r>
            <a:r>
              <a:rPr lang="en-US" sz="1200" b="0" dirty="0"/>
              <a:t> endpoint can recognize the following languages:</a:t>
            </a:r>
            <a:br>
              <a:rPr lang="en-US" sz="1200" b="0" dirty="0"/>
            </a:br>
            <a:endParaRPr lang="en-US" sz="1200" b="0" dirty="0"/>
          </a:p>
        </p:txBody>
      </p:sp>
      <p:sp>
        <p:nvSpPr>
          <p:cNvPr id="3" name="Slide Number Placeholder 2"/>
          <p:cNvSpPr>
            <a:spLocks noGrp="1"/>
          </p:cNvSpPr>
          <p:nvPr>
            <p:ph type="sldNum" sz="quarter" idx="12"/>
          </p:nvPr>
        </p:nvSpPr>
        <p:spPr/>
        <p:txBody>
          <a:bodyPr/>
          <a:lstStyle/>
          <a:p>
            <a:fld id="{E4DBDE34-E9B5-E04F-B662-69720E4BCB53}" type="slidenum">
              <a:rPr lang="en-US" smtClean="0"/>
              <a:pPr/>
              <a:t>6</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762001"/>
            <a:ext cx="8204603" cy="3871792"/>
          </a:xfrm>
          <a:prstGeom prst="rect">
            <a:avLst/>
          </a:prstGeom>
        </p:spPr>
        <p:txBody>
          <a:bodyPr lIns="0" tIns="0" rIns="0" bIns="0" numCol="5"/>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000" dirty="0"/>
              <a:t>Afrikaans</a:t>
            </a:r>
          </a:p>
          <a:p>
            <a:pPr marL="385763" indent="-385763">
              <a:spcBef>
                <a:spcPts val="450"/>
              </a:spcBef>
            </a:pPr>
            <a:r>
              <a:rPr lang="en-US" sz="1000" dirty="0"/>
              <a:t>Albanian</a:t>
            </a:r>
          </a:p>
          <a:p>
            <a:pPr marL="385763" indent="-385763">
              <a:spcBef>
                <a:spcPts val="450"/>
              </a:spcBef>
            </a:pPr>
            <a:r>
              <a:rPr lang="en-US" sz="1000" dirty="0"/>
              <a:t>Arabic</a:t>
            </a:r>
          </a:p>
          <a:p>
            <a:pPr marL="385763" indent="-385763">
              <a:spcBef>
                <a:spcPts val="450"/>
              </a:spcBef>
            </a:pPr>
            <a:r>
              <a:rPr lang="en-US" sz="1000" dirty="0"/>
              <a:t>Armenian</a:t>
            </a:r>
          </a:p>
          <a:p>
            <a:pPr marL="385763" indent="-385763">
              <a:spcBef>
                <a:spcPts val="450"/>
              </a:spcBef>
            </a:pPr>
            <a:r>
              <a:rPr lang="en-US" sz="1000" dirty="0"/>
              <a:t>Azerbaijani</a:t>
            </a:r>
          </a:p>
          <a:p>
            <a:pPr marL="385763" indent="-385763">
              <a:spcBef>
                <a:spcPts val="450"/>
              </a:spcBef>
            </a:pPr>
            <a:r>
              <a:rPr lang="en-US" sz="1000" dirty="0"/>
              <a:t>Bashkir</a:t>
            </a:r>
          </a:p>
          <a:p>
            <a:pPr marL="385763" indent="-385763">
              <a:spcBef>
                <a:spcPts val="450"/>
              </a:spcBef>
            </a:pPr>
            <a:r>
              <a:rPr lang="en-US" sz="1000" dirty="0"/>
              <a:t>Basque</a:t>
            </a:r>
          </a:p>
          <a:p>
            <a:pPr marL="385763" indent="-385763">
              <a:spcBef>
                <a:spcPts val="450"/>
              </a:spcBef>
            </a:pPr>
            <a:r>
              <a:rPr lang="en-US" sz="1000" dirty="0"/>
              <a:t>Belarusian</a:t>
            </a:r>
          </a:p>
          <a:p>
            <a:pPr marL="385763" indent="-385763">
              <a:spcBef>
                <a:spcPts val="450"/>
              </a:spcBef>
            </a:pPr>
            <a:r>
              <a:rPr lang="en-US" sz="1000" dirty="0"/>
              <a:t>Bengali</a:t>
            </a:r>
          </a:p>
          <a:p>
            <a:pPr marL="385763" indent="-385763">
              <a:spcBef>
                <a:spcPts val="450"/>
              </a:spcBef>
            </a:pPr>
            <a:r>
              <a:rPr lang="en-US" sz="1000" dirty="0"/>
              <a:t>Bosnian</a:t>
            </a:r>
          </a:p>
          <a:p>
            <a:pPr marL="385763" indent="-385763">
              <a:spcBef>
                <a:spcPts val="450"/>
              </a:spcBef>
            </a:pPr>
            <a:r>
              <a:rPr lang="en-US" sz="1000" dirty="0"/>
              <a:t>Bulgarian</a:t>
            </a:r>
          </a:p>
          <a:p>
            <a:pPr marL="385763" indent="-385763">
              <a:spcBef>
                <a:spcPts val="450"/>
              </a:spcBef>
            </a:pPr>
            <a:r>
              <a:rPr lang="en-US" sz="1000" dirty="0"/>
              <a:t>Central Khmer</a:t>
            </a:r>
          </a:p>
          <a:p>
            <a:pPr marL="385763" indent="-385763">
              <a:spcBef>
                <a:spcPts val="450"/>
              </a:spcBef>
            </a:pPr>
            <a:r>
              <a:rPr lang="en-US" sz="1000" dirty="0"/>
              <a:t>Chinese</a:t>
            </a:r>
          </a:p>
          <a:p>
            <a:pPr marL="385763" indent="-385763">
              <a:spcBef>
                <a:spcPts val="450"/>
              </a:spcBef>
            </a:pPr>
            <a:r>
              <a:rPr lang="en-US" sz="1000" dirty="0"/>
              <a:t>Chuvash</a:t>
            </a:r>
          </a:p>
          <a:p>
            <a:pPr marL="385763" indent="-385763">
              <a:spcBef>
                <a:spcPts val="450"/>
              </a:spcBef>
            </a:pPr>
            <a:r>
              <a:rPr lang="en-US" sz="1000" dirty="0"/>
              <a:t>Czech</a:t>
            </a:r>
          </a:p>
          <a:p>
            <a:pPr marL="385763" indent="-385763">
              <a:spcBef>
                <a:spcPts val="450"/>
              </a:spcBef>
            </a:pPr>
            <a:r>
              <a:rPr lang="en-US" sz="1000" dirty="0"/>
              <a:t>Danish</a:t>
            </a:r>
          </a:p>
          <a:p>
            <a:pPr marL="385763" indent="-385763">
              <a:spcBef>
                <a:spcPts val="450"/>
              </a:spcBef>
            </a:pPr>
            <a:r>
              <a:rPr lang="en-US" sz="1000" dirty="0"/>
              <a:t>Dutch</a:t>
            </a:r>
          </a:p>
          <a:p>
            <a:pPr marL="385763" indent="-385763">
              <a:spcBef>
                <a:spcPts val="450"/>
              </a:spcBef>
            </a:pPr>
            <a:r>
              <a:rPr lang="en-US" sz="1000" dirty="0"/>
              <a:t>English</a:t>
            </a:r>
          </a:p>
          <a:p>
            <a:pPr marL="385763" indent="-385763">
              <a:spcBef>
                <a:spcPts val="450"/>
              </a:spcBef>
            </a:pPr>
            <a:r>
              <a:rPr lang="en-US" sz="1000" dirty="0"/>
              <a:t>Esperanto</a:t>
            </a:r>
          </a:p>
          <a:p>
            <a:pPr marL="385763" indent="-385763">
              <a:spcBef>
                <a:spcPts val="450"/>
              </a:spcBef>
            </a:pPr>
            <a:r>
              <a:rPr lang="en-US" sz="1000" dirty="0"/>
              <a:t>Estonian</a:t>
            </a:r>
          </a:p>
          <a:p>
            <a:pPr marL="385763" indent="-385763">
              <a:spcBef>
                <a:spcPts val="450"/>
              </a:spcBef>
            </a:pPr>
            <a:r>
              <a:rPr lang="en-US" sz="1000" dirty="0"/>
              <a:t>Finnish</a:t>
            </a:r>
          </a:p>
          <a:p>
            <a:pPr marL="385763" indent="-385763">
              <a:spcBef>
                <a:spcPts val="450"/>
              </a:spcBef>
            </a:pPr>
            <a:r>
              <a:rPr lang="en-US" sz="1000" dirty="0"/>
              <a:t>French</a:t>
            </a:r>
          </a:p>
          <a:p>
            <a:pPr marL="385763" indent="-385763">
              <a:spcBef>
                <a:spcPts val="450"/>
              </a:spcBef>
            </a:pPr>
            <a:r>
              <a:rPr lang="en-US" sz="1000" dirty="0"/>
              <a:t>Georgian</a:t>
            </a:r>
          </a:p>
          <a:p>
            <a:pPr marL="385763" indent="-385763">
              <a:spcBef>
                <a:spcPts val="450"/>
              </a:spcBef>
            </a:pPr>
            <a:r>
              <a:rPr lang="en-US" sz="1000" dirty="0"/>
              <a:t>German</a:t>
            </a:r>
          </a:p>
          <a:p>
            <a:pPr marL="385763" indent="-385763">
              <a:spcBef>
                <a:spcPts val="450"/>
              </a:spcBef>
            </a:pPr>
            <a:r>
              <a:rPr lang="en-US" sz="1000" dirty="0"/>
              <a:t>Greek</a:t>
            </a:r>
          </a:p>
          <a:p>
            <a:pPr marL="385763" indent="-385763">
              <a:spcBef>
                <a:spcPts val="450"/>
              </a:spcBef>
            </a:pPr>
            <a:r>
              <a:rPr lang="en-US" sz="1000" dirty="0"/>
              <a:t>Gujarati</a:t>
            </a:r>
          </a:p>
          <a:p>
            <a:pPr marL="385763" indent="-385763">
              <a:spcBef>
                <a:spcPts val="450"/>
              </a:spcBef>
            </a:pPr>
            <a:r>
              <a:rPr lang="en-US" sz="1000" dirty="0"/>
              <a:t>Haitian</a:t>
            </a:r>
          </a:p>
          <a:p>
            <a:pPr marL="385763" indent="-385763">
              <a:spcBef>
                <a:spcPts val="450"/>
              </a:spcBef>
            </a:pPr>
            <a:r>
              <a:rPr lang="en-US" sz="1000" dirty="0"/>
              <a:t>Hebrew</a:t>
            </a:r>
          </a:p>
          <a:p>
            <a:pPr marL="385763" indent="-385763">
              <a:spcBef>
                <a:spcPts val="450"/>
              </a:spcBef>
            </a:pPr>
            <a:r>
              <a:rPr lang="en-US" sz="1000" dirty="0"/>
              <a:t>Hindi</a:t>
            </a:r>
          </a:p>
          <a:p>
            <a:pPr marL="385763" indent="-385763">
              <a:spcBef>
                <a:spcPts val="450"/>
              </a:spcBef>
            </a:pPr>
            <a:r>
              <a:rPr lang="en-US" sz="1000" dirty="0"/>
              <a:t>Hungarian</a:t>
            </a:r>
          </a:p>
          <a:p>
            <a:pPr marL="385763" indent="-385763">
              <a:spcBef>
                <a:spcPts val="450"/>
              </a:spcBef>
            </a:pPr>
            <a:r>
              <a:rPr lang="en-US" sz="1000" dirty="0"/>
              <a:t>Icelandic</a:t>
            </a:r>
          </a:p>
          <a:p>
            <a:pPr marL="385763" indent="-385763">
              <a:spcBef>
                <a:spcPts val="450"/>
              </a:spcBef>
            </a:pPr>
            <a:r>
              <a:rPr lang="en-US" sz="1000" dirty="0"/>
              <a:t>Indonesian</a:t>
            </a:r>
          </a:p>
          <a:p>
            <a:pPr marL="385763" indent="-385763">
              <a:spcBef>
                <a:spcPts val="450"/>
              </a:spcBef>
            </a:pPr>
            <a:r>
              <a:rPr lang="en-US" sz="1000" dirty="0"/>
              <a:t>Italian</a:t>
            </a:r>
          </a:p>
          <a:p>
            <a:pPr marL="385763" indent="-385763">
              <a:spcBef>
                <a:spcPts val="450"/>
              </a:spcBef>
            </a:pPr>
            <a:r>
              <a:rPr lang="en-US" sz="1000" dirty="0"/>
              <a:t>Japanese</a:t>
            </a:r>
          </a:p>
          <a:p>
            <a:pPr marL="385763" indent="-385763">
              <a:spcBef>
                <a:spcPts val="450"/>
              </a:spcBef>
            </a:pPr>
            <a:r>
              <a:rPr lang="en-US" sz="1000" dirty="0"/>
              <a:t>Kazakh</a:t>
            </a:r>
          </a:p>
          <a:p>
            <a:pPr marL="385763" indent="-385763">
              <a:spcBef>
                <a:spcPts val="450"/>
              </a:spcBef>
            </a:pPr>
            <a:r>
              <a:rPr lang="en-US" sz="1000" dirty="0"/>
              <a:t>Kirghiz</a:t>
            </a:r>
          </a:p>
          <a:p>
            <a:pPr marL="385763" indent="-385763">
              <a:spcBef>
                <a:spcPts val="450"/>
              </a:spcBef>
            </a:pPr>
            <a:r>
              <a:rPr lang="en-US" sz="1000" dirty="0"/>
              <a:t>Korean</a:t>
            </a:r>
          </a:p>
          <a:p>
            <a:pPr marL="385763" indent="-385763">
              <a:spcBef>
                <a:spcPts val="450"/>
              </a:spcBef>
            </a:pPr>
            <a:r>
              <a:rPr lang="en-US" sz="1000" dirty="0"/>
              <a:t>Kurdish</a:t>
            </a:r>
          </a:p>
          <a:p>
            <a:pPr marL="385763" indent="-385763">
              <a:spcBef>
                <a:spcPts val="450"/>
              </a:spcBef>
            </a:pPr>
            <a:r>
              <a:rPr lang="en-US" sz="1000" dirty="0"/>
              <a:t>Latvian</a:t>
            </a:r>
          </a:p>
          <a:p>
            <a:pPr marL="385763" indent="-385763">
              <a:spcBef>
                <a:spcPts val="450"/>
              </a:spcBef>
            </a:pPr>
            <a:r>
              <a:rPr lang="en-US" sz="1000" dirty="0"/>
              <a:t>Lithuanian</a:t>
            </a:r>
          </a:p>
          <a:p>
            <a:pPr marL="385763" indent="-385763">
              <a:spcBef>
                <a:spcPts val="450"/>
              </a:spcBef>
            </a:pPr>
            <a:r>
              <a:rPr lang="en-US" sz="1000" dirty="0"/>
              <a:t>Malayalam</a:t>
            </a:r>
          </a:p>
          <a:p>
            <a:pPr marL="385763" indent="-385763">
              <a:spcBef>
                <a:spcPts val="450"/>
              </a:spcBef>
            </a:pPr>
            <a:r>
              <a:rPr lang="en-US" sz="1000" dirty="0"/>
              <a:t>Mongolian</a:t>
            </a:r>
          </a:p>
          <a:p>
            <a:pPr marL="385763" indent="-385763">
              <a:spcBef>
                <a:spcPts val="450"/>
              </a:spcBef>
            </a:pPr>
            <a:r>
              <a:rPr lang="en-US" sz="1000" dirty="0"/>
              <a:t>Norwegian Bokmal</a:t>
            </a:r>
          </a:p>
          <a:p>
            <a:pPr marL="385763" indent="-385763">
              <a:spcBef>
                <a:spcPts val="450"/>
              </a:spcBef>
            </a:pPr>
            <a:r>
              <a:rPr lang="en-US" sz="1000" dirty="0"/>
              <a:t>Norwegian Nynorsk</a:t>
            </a:r>
          </a:p>
          <a:p>
            <a:pPr marL="385763" indent="-385763">
              <a:spcBef>
                <a:spcPts val="450"/>
              </a:spcBef>
            </a:pPr>
            <a:r>
              <a:rPr lang="en-US" sz="1000" dirty="0"/>
              <a:t>Panjabi</a:t>
            </a:r>
          </a:p>
          <a:p>
            <a:pPr marL="385763" indent="-385763">
              <a:spcBef>
                <a:spcPts val="450"/>
              </a:spcBef>
            </a:pPr>
            <a:r>
              <a:rPr lang="en-US" sz="1000" dirty="0"/>
              <a:t>Persian</a:t>
            </a:r>
          </a:p>
          <a:p>
            <a:pPr marL="385763" indent="-385763">
              <a:spcBef>
                <a:spcPts val="450"/>
              </a:spcBef>
            </a:pPr>
            <a:r>
              <a:rPr lang="en-US" sz="1000" dirty="0"/>
              <a:t>Polish</a:t>
            </a:r>
          </a:p>
          <a:p>
            <a:pPr marL="385763" indent="-385763">
              <a:spcBef>
                <a:spcPts val="450"/>
              </a:spcBef>
            </a:pPr>
            <a:r>
              <a:rPr lang="en-US" sz="1000" dirty="0"/>
              <a:t>Portuguese</a:t>
            </a:r>
          </a:p>
          <a:p>
            <a:pPr marL="385763" indent="-385763">
              <a:spcBef>
                <a:spcPts val="450"/>
              </a:spcBef>
            </a:pPr>
            <a:r>
              <a:rPr lang="en-US" sz="1000" dirty="0"/>
              <a:t>Pushto</a:t>
            </a:r>
          </a:p>
          <a:p>
            <a:pPr marL="385763" indent="-385763">
              <a:spcBef>
                <a:spcPts val="450"/>
              </a:spcBef>
            </a:pPr>
            <a:r>
              <a:rPr lang="en-US" sz="1000" dirty="0"/>
              <a:t>Romanian</a:t>
            </a:r>
          </a:p>
          <a:p>
            <a:pPr marL="385763" indent="-385763">
              <a:spcBef>
                <a:spcPts val="450"/>
              </a:spcBef>
            </a:pPr>
            <a:r>
              <a:rPr lang="en-US" sz="1000" dirty="0"/>
              <a:t>Russian</a:t>
            </a:r>
          </a:p>
          <a:p>
            <a:pPr marL="385763" indent="-385763">
              <a:spcBef>
                <a:spcPts val="450"/>
              </a:spcBef>
            </a:pPr>
            <a:r>
              <a:rPr lang="en-US" sz="1000" dirty="0"/>
              <a:t>Slovakian</a:t>
            </a:r>
          </a:p>
          <a:p>
            <a:pPr marL="385763" indent="-385763">
              <a:spcBef>
                <a:spcPts val="450"/>
              </a:spcBef>
            </a:pPr>
            <a:r>
              <a:rPr lang="en-US" sz="1000" dirty="0"/>
              <a:t>Somali</a:t>
            </a:r>
          </a:p>
          <a:p>
            <a:pPr marL="385763" indent="-385763">
              <a:spcBef>
                <a:spcPts val="450"/>
              </a:spcBef>
            </a:pPr>
            <a:r>
              <a:rPr lang="en-US" sz="1000" dirty="0"/>
              <a:t>Spanish</a:t>
            </a:r>
          </a:p>
          <a:p>
            <a:pPr marL="385763" indent="-385763">
              <a:spcBef>
                <a:spcPts val="450"/>
              </a:spcBef>
            </a:pPr>
            <a:r>
              <a:rPr lang="en-US" sz="1000" dirty="0"/>
              <a:t>Swedish</a:t>
            </a:r>
          </a:p>
          <a:p>
            <a:pPr marL="385763" indent="-385763">
              <a:spcBef>
                <a:spcPts val="450"/>
              </a:spcBef>
            </a:pPr>
            <a:r>
              <a:rPr lang="en-US" sz="1000" dirty="0"/>
              <a:t>Tamil</a:t>
            </a:r>
          </a:p>
          <a:p>
            <a:pPr marL="385763" indent="-385763">
              <a:spcBef>
                <a:spcPts val="450"/>
              </a:spcBef>
            </a:pPr>
            <a:r>
              <a:rPr lang="en-US" sz="1000" dirty="0"/>
              <a:t>Telugu</a:t>
            </a:r>
          </a:p>
          <a:p>
            <a:pPr marL="385763" indent="-385763">
              <a:spcBef>
                <a:spcPts val="450"/>
              </a:spcBef>
            </a:pPr>
            <a:r>
              <a:rPr lang="en-US" sz="1000" dirty="0"/>
              <a:t>Traditional Chinese</a:t>
            </a:r>
          </a:p>
          <a:p>
            <a:pPr marL="385763" indent="-385763">
              <a:spcBef>
                <a:spcPts val="450"/>
              </a:spcBef>
            </a:pPr>
            <a:r>
              <a:rPr lang="en-US" sz="1000" dirty="0"/>
              <a:t>Turkish</a:t>
            </a:r>
          </a:p>
          <a:p>
            <a:pPr marL="385763" indent="-385763">
              <a:spcBef>
                <a:spcPts val="450"/>
              </a:spcBef>
            </a:pPr>
            <a:r>
              <a:rPr lang="en-US" sz="1000" dirty="0"/>
              <a:t>Ukrainian</a:t>
            </a:r>
          </a:p>
          <a:p>
            <a:pPr marL="385763" indent="-385763">
              <a:spcBef>
                <a:spcPts val="450"/>
              </a:spcBef>
            </a:pPr>
            <a:r>
              <a:rPr lang="en-US" sz="1000" dirty="0"/>
              <a:t>Urdu</a:t>
            </a:r>
          </a:p>
          <a:p>
            <a:pPr marL="385763" indent="-385763">
              <a:spcBef>
                <a:spcPts val="450"/>
              </a:spcBef>
            </a:pPr>
            <a:r>
              <a:rPr lang="en-US" sz="1000" dirty="0"/>
              <a:t>Vietnamese</a:t>
            </a:r>
          </a:p>
        </p:txBody>
      </p:sp>
    </p:spTree>
    <p:extLst>
      <p:ext uri="{BB962C8B-B14F-4D97-AF65-F5344CB8AC3E}">
        <p14:creationId xmlns:p14="http://schemas.microsoft.com/office/powerpoint/2010/main" val="250266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Translator Use Case</a:t>
            </a:r>
          </a:p>
        </p:txBody>
      </p:sp>
      <p:sp>
        <p:nvSpPr>
          <p:cNvPr id="3" name="Slide Number Placeholder 2"/>
          <p:cNvSpPr>
            <a:spLocks noGrp="1"/>
          </p:cNvSpPr>
          <p:nvPr>
            <p:ph type="sldNum" sz="quarter" idx="12"/>
          </p:nvPr>
        </p:nvSpPr>
        <p:spPr/>
        <p:txBody>
          <a:bodyPr/>
          <a:lstStyle/>
          <a:p>
            <a:fld id="{E4DBDE34-E9B5-E04F-B662-69720E4BCB53}" type="slidenum">
              <a:rPr lang="en-US" smtClean="0"/>
              <a:pPr/>
              <a:t>7</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English-speaking help desk representative can assist a Spanish-speaking customer through chat.</a:t>
            </a:r>
          </a:p>
          <a:p>
            <a:pPr marL="385763" indent="-385763">
              <a:spcBef>
                <a:spcPts val="450"/>
              </a:spcBef>
            </a:pPr>
            <a:r>
              <a:rPr lang="en-US" sz="2000" dirty="0"/>
              <a:t>A West African news website can curate English news from across the globe and present it in French to its constituents.</a:t>
            </a:r>
          </a:p>
          <a:p>
            <a:pPr marL="385763" indent="-385763">
              <a:spcBef>
                <a:spcPts val="450"/>
              </a:spcBef>
            </a:pPr>
            <a:r>
              <a:rPr lang="en-US" sz="2000" dirty="0"/>
              <a:t>A bank can translate all of their product descriptions from English to Arabic using a custom model tailored to that bank’s product name and terminology.</a:t>
            </a:r>
          </a:p>
        </p:txBody>
      </p:sp>
    </p:spTree>
    <p:extLst>
      <p:ext uri="{BB962C8B-B14F-4D97-AF65-F5344CB8AC3E}">
        <p14:creationId xmlns:p14="http://schemas.microsoft.com/office/powerpoint/2010/main" val="39850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Translator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8</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u="sng" dirty="0"/>
              <a:t>BEFORE YOU BEGIN:</a:t>
            </a:r>
          </a:p>
          <a:p>
            <a:pPr marL="385763" indent="-385763">
              <a:spcBef>
                <a:spcPts val="450"/>
              </a:spcBef>
            </a:pPr>
            <a:r>
              <a:rPr lang="en-US" sz="1200" b="1" dirty="0"/>
              <a:t>Create instance of the service</a:t>
            </a:r>
          </a:p>
          <a:p>
            <a:pPr marL="385763" indent="-385763">
              <a:spcBef>
                <a:spcPts val="450"/>
              </a:spcBef>
            </a:pPr>
            <a:r>
              <a:rPr lang="en-US" sz="1200" dirty="0"/>
              <a:t>	Login to IBM Cloud. Go to Catalog. Select Watson under Platform. Then Select Language Translator. </a:t>
            </a:r>
          </a:p>
          <a:p>
            <a:pPr marL="385763" indent="-385763">
              <a:spcBef>
                <a:spcPts val="450"/>
              </a:spcBef>
            </a:pPr>
            <a:r>
              <a:rPr lang="en-US" sz="1200" dirty="0"/>
              <a:t>	Give a service name. Then click Create.</a:t>
            </a:r>
          </a:p>
          <a:p>
            <a:pPr marL="385763" indent="-385763">
              <a:spcBef>
                <a:spcPts val="450"/>
              </a:spcBef>
            </a:pPr>
            <a:r>
              <a:rPr lang="en-US" sz="1200" b="1" dirty="0"/>
              <a:t>Copy the credentials to authenticate your service instance.</a:t>
            </a:r>
          </a:p>
          <a:p>
            <a:pPr marL="385763" indent="-385763">
              <a:spcBef>
                <a:spcPts val="450"/>
              </a:spcBef>
            </a:pPr>
            <a:r>
              <a:rPr lang="en-US" sz="1200" dirty="0"/>
              <a:t>	From your project in the Developer Console, add a new credential, give a credential name then click on Add. Copy the </a:t>
            </a:r>
            <a:r>
              <a:rPr lang="en-US" sz="1200" b="1" dirty="0"/>
              <a:t>username</a:t>
            </a:r>
            <a:r>
              <a:rPr lang="en-US" sz="1200" dirty="0"/>
              <a:t>, </a:t>
            </a:r>
            <a:r>
              <a:rPr lang="en-US" sz="1200" b="1" dirty="0"/>
              <a:t>password</a:t>
            </a:r>
            <a:r>
              <a:rPr lang="en-US" sz="1200" dirty="0"/>
              <a:t>, and </a:t>
            </a:r>
            <a:r>
              <a:rPr lang="en-US" sz="1200" b="1" dirty="0" err="1"/>
              <a:t>url</a:t>
            </a:r>
            <a:r>
              <a:rPr lang="en-US" sz="1200" dirty="0"/>
              <a:t> values from the credential you created.</a:t>
            </a:r>
          </a:p>
          <a:p>
            <a:pPr marL="385763" indent="-385763">
              <a:spcBef>
                <a:spcPts val="450"/>
              </a:spcBef>
            </a:pPr>
            <a:r>
              <a:rPr lang="en-US" sz="1200" b="1" dirty="0"/>
              <a:t>Create a maven project in eclipse. File &gt; New &gt; Maven Project &gt; Create a simple project &gt; Next</a:t>
            </a:r>
          </a:p>
          <a:p>
            <a:pPr marL="385763" indent="-385763">
              <a:spcBef>
                <a:spcPts val="450"/>
              </a:spcBef>
            </a:pPr>
            <a:r>
              <a:rPr lang="en-US" sz="1200" b="1" dirty="0"/>
              <a:t>Enter group id, (ex: </a:t>
            </a:r>
            <a:r>
              <a:rPr lang="en-US" sz="1200" b="1" dirty="0" err="1"/>
              <a:t>com.acn.watson</a:t>
            </a:r>
            <a:r>
              <a:rPr lang="en-US" sz="1200" b="1" dirty="0"/>
              <a:t>) and artifact id (ex. </a:t>
            </a:r>
            <a:r>
              <a:rPr lang="en-US" sz="1200" b="1" dirty="0" err="1"/>
              <a:t>languagetranslator</a:t>
            </a:r>
            <a:r>
              <a:rPr lang="en-US" sz="1200" b="1" dirty="0"/>
              <a:t>) &gt; Finish</a:t>
            </a:r>
          </a:p>
          <a:p>
            <a:pPr marL="385763" indent="-385763">
              <a:spcBef>
                <a:spcPts val="450"/>
              </a:spcBef>
            </a:pPr>
            <a:r>
              <a:rPr lang="en-US" sz="1200" b="1" dirty="0"/>
              <a:t>Check Build Path &gt; Right click on project &gt; Build path &gt; Configure Build Path &gt; Libraries &gt; Remove JRE 1.5 </a:t>
            </a:r>
          </a:p>
          <a:p>
            <a:pPr marL="385763" indent="-385763">
              <a:spcBef>
                <a:spcPts val="450"/>
              </a:spcBef>
            </a:pPr>
            <a:r>
              <a:rPr lang="en-US" sz="1200" b="1" dirty="0"/>
              <a:t>Add JRE 1.8 Library &gt; Add Library &gt; JRE System Library &gt; Next &gt; Click on Workspace Default &gt; Finish &gt; Apply &gt;Apply and Close</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p:txBody>
      </p:sp>
    </p:spTree>
    <p:extLst>
      <p:ext uri="{BB962C8B-B14F-4D97-AF65-F5344CB8AC3E}">
        <p14:creationId xmlns:p14="http://schemas.microsoft.com/office/powerpoint/2010/main" val="100324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Translator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9</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Go to </a:t>
            </a:r>
            <a:r>
              <a:rPr lang="en-US" sz="1200" b="1" dirty="0">
                <a:hlinkClick r:id="rId2"/>
              </a:rPr>
              <a:t>https://www.ibm.com/watson/developercloud/language-translator/api/v2/</a:t>
            </a:r>
            <a:r>
              <a:rPr lang="en-US" sz="1200" b="1" dirty="0"/>
              <a:t> </a:t>
            </a:r>
          </a:p>
          <a:p>
            <a:r>
              <a:rPr lang="en-US" sz="1200" b="1" dirty="0"/>
              <a:t>Copy Maven dependency in pom.xml</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Add main class &gt; Right click on </a:t>
            </a:r>
            <a:r>
              <a:rPr lang="en-US" sz="1200" b="1" dirty="0" err="1"/>
              <a:t>src</a:t>
            </a:r>
            <a:r>
              <a:rPr lang="en-US" sz="1200" b="1" dirty="0"/>
              <a:t>/main/java &gt; Give a class name &gt; under Which method stubs would you like to create? Tick public static void main(String[] </a:t>
            </a:r>
            <a:r>
              <a:rPr lang="en-US" sz="1200" b="1" dirty="0" err="1"/>
              <a:t>args</a:t>
            </a:r>
            <a:r>
              <a:rPr lang="en-US" sz="1200" b="1" dirty="0"/>
              <a:t>) &gt; Click on Finish</a:t>
            </a:r>
          </a:p>
          <a:p>
            <a:pPr marL="385763" indent="-385763">
              <a:spcBef>
                <a:spcPts val="450"/>
              </a:spcBef>
            </a:pPr>
            <a:r>
              <a:rPr lang="en-US" sz="1200" b="1" dirty="0"/>
              <a:t>On the </a:t>
            </a:r>
            <a:r>
              <a:rPr lang="en-US" sz="1200" b="1" dirty="0" err="1"/>
              <a:t>api</a:t>
            </a:r>
            <a:r>
              <a:rPr lang="en-US" sz="1200" b="1" dirty="0"/>
              <a:t> website &gt; Click Translate audio under Methods</a:t>
            </a:r>
          </a:p>
          <a:p>
            <a:pPr marL="385763" indent="-385763">
              <a:spcBef>
                <a:spcPts val="450"/>
              </a:spcBef>
            </a:pPr>
            <a:endParaRPr lang="en-US" sz="1200" b="1" dirty="0"/>
          </a:p>
        </p:txBody>
      </p:sp>
      <p:pic>
        <p:nvPicPr>
          <p:cNvPr id="4" name="Picture 3">
            <a:extLst>
              <a:ext uri="{FF2B5EF4-FFF2-40B4-BE49-F238E27FC236}">
                <a16:creationId xmlns:a16="http://schemas.microsoft.com/office/drawing/2014/main" id="{846F787C-03E5-4F77-B568-C78550D181A4}"/>
              </a:ext>
            </a:extLst>
          </p:cNvPr>
          <p:cNvPicPr>
            <a:picLocks noChangeAspect="1"/>
          </p:cNvPicPr>
          <p:nvPr/>
        </p:nvPicPr>
        <p:blipFill>
          <a:blip r:embed="rId3"/>
          <a:stretch>
            <a:fillRect/>
          </a:stretch>
        </p:blipFill>
        <p:spPr>
          <a:xfrm>
            <a:off x="333753" y="3890962"/>
            <a:ext cx="1476375" cy="409575"/>
          </a:xfrm>
          <a:prstGeom prst="rect">
            <a:avLst/>
          </a:prstGeom>
        </p:spPr>
      </p:pic>
      <p:pic>
        <p:nvPicPr>
          <p:cNvPr id="5" name="Picture 4">
            <a:extLst>
              <a:ext uri="{FF2B5EF4-FFF2-40B4-BE49-F238E27FC236}">
                <a16:creationId xmlns:a16="http://schemas.microsoft.com/office/drawing/2014/main" id="{309496A1-5E36-44A9-9434-E87F73DFE827}"/>
              </a:ext>
            </a:extLst>
          </p:cNvPr>
          <p:cNvPicPr>
            <a:picLocks noChangeAspect="1"/>
          </p:cNvPicPr>
          <p:nvPr/>
        </p:nvPicPr>
        <p:blipFill>
          <a:blip r:embed="rId4"/>
          <a:stretch>
            <a:fillRect/>
          </a:stretch>
        </p:blipFill>
        <p:spPr>
          <a:xfrm>
            <a:off x="333753" y="1432761"/>
            <a:ext cx="4438650" cy="1219200"/>
          </a:xfrm>
          <a:prstGeom prst="rect">
            <a:avLst/>
          </a:prstGeom>
        </p:spPr>
      </p:pic>
    </p:spTree>
    <p:extLst>
      <p:ext uri="{BB962C8B-B14F-4D97-AF65-F5344CB8AC3E}">
        <p14:creationId xmlns:p14="http://schemas.microsoft.com/office/powerpoint/2010/main" val="1070923616"/>
      </p:ext>
    </p:extLst>
  </p:cSld>
  <p:clrMapOvr>
    <a:masterClrMapping/>
  </p:clrMapOvr>
</p:sld>
</file>

<file path=ppt/theme/theme1.xml><?xml version="1.0" encoding="utf-8"?>
<a:theme xmlns:a="http://schemas.openxmlformats.org/drawingml/2006/main" name="Watson Interim: Grey 60">
  <a:themeElements>
    <a:clrScheme name="Group1, Dark Grey Backgrounds">
      <a:dk1>
        <a:srgbClr val="AEAEAE"/>
      </a:dk1>
      <a:lt1>
        <a:srgbClr val="E0E0E0"/>
      </a:lt1>
      <a:dk2>
        <a:srgbClr val="323232"/>
      </a:dk2>
      <a:lt2>
        <a:srgbClr val="5A5A5A"/>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atson Interim: White 4">
  <a:themeElements>
    <a:clrScheme name="Custom 9">
      <a:dk1>
        <a:srgbClr val="121212"/>
      </a:dk1>
      <a:lt1>
        <a:srgbClr val="464646"/>
      </a:lt1>
      <a:dk2>
        <a:srgbClr val="C7C7C7"/>
      </a:dk2>
      <a:lt2>
        <a:srgbClr val="ECECEC"/>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chemeClr val="bg1"/>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t" anchorCtr="0">
        <a:noAutofit/>
      </a:bodyPr>
      <a:lstStyle>
        <a:defPPr>
          <a:defRPr sz="1400" dirty="0" smtClean="0"/>
        </a:defPPr>
      </a:lstStyle>
    </a:txDef>
  </a:objectDefaults>
  <a:extraClrSchemeLst/>
</a:theme>
</file>

<file path=ppt/theme/theme3.xml><?xml version="1.0" encoding="utf-8"?>
<a:theme xmlns:a="http://schemas.openxmlformats.org/drawingml/2006/main" name="Watson Interim: Purple 70">
  <a:themeElements>
    <a:clrScheme name="Custom 10">
      <a:dk1>
        <a:srgbClr val="A7FAE6"/>
      </a:dk1>
      <a:lt1>
        <a:srgbClr val="EED2FF"/>
      </a:lt1>
      <a:dk2>
        <a:srgbClr val="311A41"/>
      </a:dk2>
      <a:lt2>
        <a:srgbClr val="562F72"/>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Watson Interim: Teal 70">
  <a:themeElements>
    <a:clrScheme name="Custom 12">
      <a:dk1>
        <a:srgbClr val="A7FAE6"/>
      </a:dk1>
      <a:lt1>
        <a:srgbClr val="EED2FF"/>
      </a:lt1>
      <a:dk2>
        <a:srgbClr val="012B22"/>
      </a:dk2>
      <a:lt2>
        <a:srgbClr val="005448"/>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Watson_Presentation_16x9_INTERIM</Template>
  <TotalTime>21024</TotalTime>
  <Words>680</Words>
  <Application>Microsoft Office PowerPoint</Application>
  <PresentationFormat>On-screen Show (16:9)</PresentationFormat>
  <Paragraphs>151</Paragraphs>
  <Slides>13</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Calibri</vt:lpstr>
      <vt:lpstr>Helvetica Neue</vt:lpstr>
      <vt:lpstr>HelvNeue Roman for IBM</vt:lpstr>
      <vt:lpstr>Watson Interim: Grey 60</vt:lpstr>
      <vt:lpstr>Watson Interim: White 4</vt:lpstr>
      <vt:lpstr>Watson Interim: Purple 70</vt:lpstr>
      <vt:lpstr>Watson Interim: Teal 70</vt:lpstr>
      <vt:lpstr>PowerPoint Presentation</vt:lpstr>
      <vt:lpstr>Agenda</vt:lpstr>
      <vt:lpstr>Language Translator Introduction</vt:lpstr>
      <vt:lpstr>Language Translator Concepts</vt:lpstr>
      <vt:lpstr>Language Translator Concepts</vt:lpstr>
      <vt:lpstr>Language Translator Concepts: The /identify endpoint can recognize the following languages: </vt:lpstr>
      <vt:lpstr>Language Translator Use Case</vt:lpstr>
      <vt:lpstr>Language Translator Hands On</vt:lpstr>
      <vt:lpstr>Language Translator Hands On</vt:lpstr>
      <vt:lpstr>Language Translator Hands On</vt:lpstr>
      <vt:lpstr>Language Translator Hands On</vt:lpstr>
      <vt:lpstr>Language Translator Hands On</vt:lpstr>
      <vt:lpstr>Language Translator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subject/>
  <dc:creator>Ben-Baruch</dc:creator>
  <cp:keywords/>
  <dc:description/>
  <cp:lastModifiedBy>Hizon, Fatima H. C.</cp:lastModifiedBy>
  <cp:revision>409</cp:revision>
  <dcterms:created xsi:type="dcterms:W3CDTF">2016-11-03T17:32:41Z</dcterms:created>
  <dcterms:modified xsi:type="dcterms:W3CDTF">2017-11-30T17:27:09Z</dcterms:modified>
  <cp:category/>
</cp:coreProperties>
</file>