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685" r:id="rId3"/>
    <p:sldMasterId id="2147483697" r:id="rId4"/>
  </p:sldMasterIdLst>
  <p:notesMasterIdLst>
    <p:notesMasterId r:id="rId19"/>
  </p:notesMasterIdLst>
  <p:sldIdLst>
    <p:sldId id="257" r:id="rId5"/>
    <p:sldId id="352" r:id="rId6"/>
    <p:sldId id="371" r:id="rId7"/>
    <p:sldId id="382" r:id="rId8"/>
    <p:sldId id="394" r:id="rId9"/>
    <p:sldId id="395" r:id="rId10"/>
    <p:sldId id="396" r:id="rId11"/>
    <p:sldId id="379" r:id="rId12"/>
    <p:sldId id="388" r:id="rId13"/>
    <p:sldId id="389" r:id="rId14"/>
    <p:sldId id="390" r:id="rId15"/>
    <p:sldId id="391" r:id="rId16"/>
    <p:sldId id="393" r:id="rId17"/>
    <p:sldId id="381"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1">
          <p15:clr>
            <a:srgbClr val="A4A3A4"/>
          </p15:clr>
        </p15:guide>
        <p15:guide id="2" orient="horz" pos="152">
          <p15:clr>
            <a:srgbClr val="A4A3A4"/>
          </p15:clr>
        </p15:guide>
        <p15:guide id="3" orient="horz" pos="245">
          <p15:clr>
            <a:srgbClr val="A4A3A4"/>
          </p15:clr>
        </p15:guide>
        <p15:guide id="4" orient="horz" pos="1620">
          <p15:clr>
            <a:srgbClr val="A4A3A4"/>
          </p15:clr>
        </p15:guide>
        <p15:guide id="5" pos="146">
          <p15:clr>
            <a:srgbClr val="A4A3A4"/>
          </p15:clr>
        </p15:guide>
        <p15:guide id="6"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6BCA"/>
    <a:srgbClr val="1D64C9"/>
    <a:srgbClr val="FFFFFF"/>
    <a:srgbClr val="1759B9"/>
    <a:srgbClr val="1D5DB6"/>
    <a:srgbClr val="1F5EB4"/>
    <a:srgbClr val="60ABF9"/>
    <a:srgbClr val="EAEAEA"/>
    <a:srgbClr val="508DCA"/>
    <a:srgbClr val="3F70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1" autoAdjust="0"/>
    <p:restoredTop sz="91003"/>
  </p:normalViewPr>
  <p:slideViewPr>
    <p:cSldViewPr snapToGrid="0" snapToObjects="1" showGuides="1">
      <p:cViewPr varScale="1">
        <p:scale>
          <a:sx n="119" d="100"/>
          <a:sy n="119" d="100"/>
        </p:scale>
        <p:origin x="600" y="102"/>
      </p:cViewPr>
      <p:guideLst>
        <p:guide orient="horz" pos="2451"/>
        <p:guide orient="horz" pos="152"/>
        <p:guide orient="horz" pos="245"/>
        <p:guide orient="horz" pos="1620"/>
        <p:guide pos="146"/>
        <p:guide pos="2880"/>
      </p:guideLst>
    </p:cSldViewPr>
  </p:slideViewPr>
  <p:notesTextViewPr>
    <p:cViewPr>
      <p:scale>
        <a:sx n="20" d="100"/>
        <a:sy n="20" d="100"/>
      </p:scale>
      <p:origin x="0" y="0"/>
    </p:cViewPr>
  </p:notesTextViewPr>
  <p:sorterViewPr>
    <p:cViewPr>
      <p:scale>
        <a:sx n="93" d="100"/>
        <a:sy n="9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9D225-1EE2-E84B-92CB-0E288B8A9D19}"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92CE6-CE42-9E46-BCAA-3B057DD4AD98}" type="slidenum">
              <a:rPr lang="en-US" smtClean="0"/>
              <a:t>‹#›</a:t>
            </a:fld>
            <a:endParaRPr lang="en-US"/>
          </a:p>
        </p:txBody>
      </p:sp>
    </p:spTree>
    <p:extLst>
      <p:ext uri="{BB962C8B-B14F-4D97-AF65-F5344CB8AC3E}">
        <p14:creationId xmlns:p14="http://schemas.microsoft.com/office/powerpoint/2010/main" val="98567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C92CE6-CE42-9E46-BCAA-3B057DD4AD98}" type="slidenum">
              <a:rPr lang="en-US" smtClean="0"/>
              <a:t>2</a:t>
            </a:fld>
            <a:endParaRPr lang="en-US"/>
          </a:p>
        </p:txBody>
      </p:sp>
    </p:spTree>
    <p:extLst>
      <p:ext uri="{BB962C8B-B14F-4D97-AF65-F5344CB8AC3E}">
        <p14:creationId xmlns:p14="http://schemas.microsoft.com/office/powerpoint/2010/main" val="42496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Cover Slide">
    <p:bg>
      <p:bgPr>
        <a:solidFill>
          <a:schemeClr val="tx2"/>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08062" y="318248"/>
            <a:ext cx="4842672" cy="3038409"/>
          </a:xfrm>
        </p:spPr>
        <p:txBody>
          <a:bodyPr/>
          <a:lstStyle>
            <a:lvl1pPr>
              <a:defRPr>
                <a:latin typeface="Arial"/>
                <a:cs typeface="Arial"/>
              </a:defRPr>
            </a:lvl1pPr>
          </a:lstStyle>
          <a:p>
            <a:r>
              <a:rPr lang="en-US" dirty="0"/>
              <a:t>Click to edit Master title style</a:t>
            </a:r>
          </a:p>
        </p:txBody>
      </p:sp>
      <p:sp>
        <p:nvSpPr>
          <p:cNvPr id="94" name="Date Placeholder 3"/>
          <p:cNvSpPr>
            <a:spLocks noGrp="1"/>
          </p:cNvSpPr>
          <p:nvPr>
            <p:ph type="dt" sz="half" idx="10"/>
          </p:nvPr>
        </p:nvSpPr>
        <p:spPr>
          <a:xfrm>
            <a:off x="7105968" y="4727448"/>
            <a:ext cx="1809432" cy="201168"/>
          </a:xfrm>
        </p:spPr>
        <p:txBody>
          <a:bodyPr/>
          <a:lstStyle/>
          <a:p>
            <a:fld id="{7BD0F09C-33D0-1F42-B8A9-5123C94105A5}" type="datetimeFigureOut">
              <a:rPr lang="en-US" smtClean="0"/>
              <a:t>12/1/2017</a:t>
            </a:fld>
            <a:endParaRPr lang="en-US"/>
          </a:p>
        </p:txBody>
      </p:sp>
      <p:sp>
        <p:nvSpPr>
          <p:cNvPr id="95" name="Footer Placeholder 4"/>
          <p:cNvSpPr>
            <a:spLocks noGrp="1"/>
          </p:cNvSpPr>
          <p:nvPr>
            <p:ph type="ftr" sz="quarter" idx="11"/>
          </p:nvPr>
        </p:nvSpPr>
        <p:spPr>
          <a:xfrm>
            <a:off x="455613" y="4727448"/>
            <a:ext cx="2895600" cy="201168"/>
          </a:xfrm>
        </p:spPr>
        <p:txBody>
          <a:bodyPr/>
          <a:lstStyle/>
          <a:p>
            <a:endParaRPr lang="en-US"/>
          </a:p>
        </p:txBody>
      </p:sp>
      <p:sp>
        <p:nvSpPr>
          <p:cNvPr id="96" name="Slide Number Placeholder 5"/>
          <p:cNvSpPr>
            <a:spLocks noGrp="1"/>
          </p:cNvSpPr>
          <p:nvPr>
            <p:ph type="sldNum" sz="quarter" idx="12"/>
          </p:nvPr>
        </p:nvSpPr>
        <p:spPr>
          <a:xfrm>
            <a:off x="228600" y="4727448"/>
            <a:ext cx="210312" cy="201168"/>
          </a:xfrm>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5434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2395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514264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0F09C-33D0-1F42-B8A9-5123C94105A5}"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18286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a:prstGeom prst="rect">
            <a:avLst/>
          </a:prstGeo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91" name="Picture 90"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013" y="4795547"/>
            <a:ext cx="294382" cy="119353"/>
          </a:xfrm>
          <a:prstGeom prst="rect">
            <a:avLst/>
          </a:prstGeom>
        </p:spPr>
      </p:pic>
      <p:pic>
        <p:nvPicPr>
          <p:cNvPr id="9" name="Picture 8" descr="watson_logo_gr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7744" y="2368296"/>
            <a:ext cx="910126" cy="192024"/>
          </a:xfrm>
          <a:prstGeom prst="rect">
            <a:avLst/>
          </a:prstGeom>
        </p:spPr>
      </p:pic>
    </p:spTree>
    <p:extLst>
      <p:ext uri="{BB962C8B-B14F-4D97-AF65-F5344CB8AC3E}">
        <p14:creationId xmlns:p14="http://schemas.microsoft.com/office/powerpoint/2010/main" val="62362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3853233" cy="3948545"/>
          </a:xfrm>
        </p:spPr>
        <p:txBody>
          <a:bodyPr/>
          <a:lstStyle/>
          <a:p>
            <a:r>
              <a:rPr lang="en-US" noProof="0"/>
              <a:t>Click to edit Master title style</a:t>
            </a:r>
          </a:p>
        </p:txBody>
      </p:sp>
      <p:sp>
        <p:nvSpPr>
          <p:cNvPr id="4" name="Date Placeholder 3"/>
          <p:cNvSpPr>
            <a:spLocks noGrp="1"/>
          </p:cNvSpPr>
          <p:nvPr>
            <p:ph type="dt" sz="half" idx="10"/>
          </p:nvPr>
        </p:nvSpPr>
        <p:spPr>
          <a:xfrm>
            <a:off x="6961589" y="4727448"/>
            <a:ext cx="1809432" cy="201168"/>
          </a:xfrm>
        </p:spPr>
        <p:txBody>
          <a:bodyPr/>
          <a:lstStyle/>
          <a:p>
            <a:fld id="{BCFE5051-8846-074F-85CE-9E52CFC1E815}" type="datetime1">
              <a:rPr lang="en-US" noProof="0" smtClean="0"/>
              <a:t>12/1/2017</a:t>
            </a:fld>
            <a:endParaRPr lang="en-US" noProof="0"/>
          </a:p>
        </p:txBody>
      </p:sp>
      <p:sp>
        <p:nvSpPr>
          <p:cNvPr id="6" name="Slide Number Placeholder 5"/>
          <p:cNvSpPr>
            <a:spLocks noGrp="1"/>
          </p:cNvSpPr>
          <p:nvPr>
            <p:ph type="sldNum" sz="quarter" idx="12"/>
          </p:nvPr>
        </p:nvSpPr>
        <p:spPr>
          <a:xfrm>
            <a:off x="333755" y="4727448"/>
            <a:ext cx="210312" cy="201168"/>
          </a:xfrm>
        </p:spPr>
        <p:txBody>
          <a:bodyPr/>
          <a:lstStyle/>
          <a:p>
            <a:fld id="{E4DBDE34-E9B5-E04F-B662-69720E4BCB53}" type="slidenum">
              <a:rPr lang="en-US" noProof="0" smtClean="0"/>
              <a:t>‹#›</a:t>
            </a:fld>
            <a:endParaRPr lang="en-US" noProof="0"/>
          </a:p>
        </p:txBody>
      </p:sp>
    </p:spTree>
    <p:extLst>
      <p:ext uri="{BB962C8B-B14F-4D97-AF65-F5344CB8AC3E}">
        <p14:creationId xmlns:p14="http://schemas.microsoft.com/office/powerpoint/2010/main" val="62470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187117"/>
            <a:ext cx="5489529" cy="3368842"/>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796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825644"/>
            <a:ext cx="5489529" cy="2901803"/>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55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81753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5091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91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228971" y="4545068"/>
            <a:ext cx="400982" cy="383548"/>
          </a:xfrm>
        </p:spPr>
        <p:txBody>
          <a:bodyPr/>
          <a:lstStyle>
            <a:lvl1pPr>
              <a:defRPr>
                <a:latin typeface="Arial"/>
                <a:cs typeface="Arial"/>
              </a:defRPr>
            </a:lvl1pPr>
          </a:lstStyle>
          <a:p>
            <a:fld id="{64604A4F-97BD-A740-8DC4-85FC3CD41496}" type="slidenum">
              <a:rPr lang="en-US" smtClean="0"/>
              <a:t>‹#›</a:t>
            </a:fld>
            <a:endParaRPr lang="en-US"/>
          </a:p>
        </p:txBody>
      </p:sp>
      <p:grpSp>
        <p:nvGrpSpPr>
          <p:cNvPr id="50" name="Group 49"/>
          <p:cNvGrpSpPr>
            <a:grpSpLocks noChangeAspect="1"/>
          </p:cNvGrpSpPr>
          <p:nvPr/>
        </p:nvGrpSpPr>
        <p:grpSpPr>
          <a:xfrm>
            <a:off x="228599" y="4690281"/>
            <a:ext cx="554269" cy="224619"/>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endParaRPr lang="en-US" dirty="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7BD0F09C-33D0-1F42-B8A9-5123C94105A5}" type="datetimeFigureOut">
              <a:rPr lang="en-US" smtClean="0"/>
              <a:t>12/1/2017</a:t>
            </a:fld>
            <a:endParaRPr lang="en-US"/>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88900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64592"/>
            <a:ext cx="4297680" cy="4343400"/>
          </a:xfrm>
        </p:spPr>
        <p:txBody>
          <a:bodyPr/>
          <a:lstStyle>
            <a:lvl1pPr>
              <a:defRPr sz="2200"/>
            </a:lvl1pPr>
          </a:lstStyle>
          <a:p>
            <a:r>
              <a:rPr lang="en-US" dirty="0"/>
              <a:t>Click to edit Master title style</a:t>
            </a:r>
          </a:p>
        </p:txBody>
      </p:sp>
    </p:spTree>
    <p:extLst>
      <p:ext uri="{BB962C8B-B14F-4D97-AF65-F5344CB8AC3E}">
        <p14:creationId xmlns:p14="http://schemas.microsoft.com/office/powerpoint/2010/main" val="2541569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dirty="0"/>
              <a:t>Click to edit Master title style</a:t>
            </a:r>
          </a:p>
        </p:txBody>
      </p:sp>
    </p:spTree>
    <p:extLst>
      <p:ext uri="{BB962C8B-B14F-4D97-AF65-F5344CB8AC3E}">
        <p14:creationId xmlns:p14="http://schemas.microsoft.com/office/powerpoint/2010/main" val="1784711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539145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41266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4272589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112151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3568660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187662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889152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5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08061" y="376816"/>
            <a:ext cx="8418843" cy="3948545"/>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025204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638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16691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247612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37714413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632002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5263678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727755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28382003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76448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60763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9574249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43790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91398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92011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144502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1222365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8651015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3521284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424822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82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Content Placeholder 2"/>
          <p:cNvSpPr>
            <a:spLocks noGrp="1"/>
          </p:cNvSpPr>
          <p:nvPr>
            <p:ph idx="14"/>
          </p:nvPr>
        </p:nvSpPr>
        <p:spPr>
          <a:xfrm>
            <a:off x="5489588"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379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82880"/>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227012" y="164592"/>
            <a:ext cx="4114800" cy="4343400"/>
          </a:xfrm>
        </p:spPr>
        <p:txBody>
          <a:bodyPr/>
          <a:lstStyle>
            <a:lvl1pPr>
              <a:defRPr sz="2200"/>
            </a:lvl1pPr>
          </a:lstStyle>
          <a:p>
            <a:r>
              <a:rPr lang="en-US"/>
              <a:t>Click to edit Master title style</a:t>
            </a:r>
            <a:endParaRPr lang="en-US" dirty="0"/>
          </a:p>
        </p:txBody>
      </p:sp>
    </p:spTree>
    <p:extLst>
      <p:ext uri="{BB962C8B-B14F-4D97-AF65-F5344CB8AC3E}">
        <p14:creationId xmlns:p14="http://schemas.microsoft.com/office/powerpoint/2010/main" val="188996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137160" y="164592"/>
            <a:ext cx="411480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9823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2099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tx1">
                    <a:tint val="75000"/>
                  </a:schemeClr>
                </a:solidFill>
                <a:latin typeface="Arial"/>
                <a:cs typeface="Arial"/>
              </a:defRPr>
            </a:lvl1pPr>
          </a:lstStyle>
          <a:p>
            <a:fld id="{7BD0F09C-33D0-1F42-B8A9-5123C94105A5}" type="datetimeFigureOut">
              <a:rPr lang="en-US" smtClean="0"/>
              <a:t>12/1/2017</a:t>
            </a:fld>
            <a:endParaRPr lang="en-US"/>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fld id="{64604A4F-97BD-A740-8DC4-85FC3CD41496}" type="slidenum">
              <a:rPr lang="en-US" smtClean="0"/>
              <a:t>‹#›</a:t>
            </a:fld>
            <a:endParaRPr lang="en-US"/>
          </a:p>
        </p:txBody>
      </p:sp>
    </p:spTree>
    <p:extLst>
      <p:ext uri="{BB962C8B-B14F-4D97-AF65-F5344CB8AC3E}">
        <p14:creationId xmlns:p14="http://schemas.microsoft.com/office/powerpoint/2010/main" val="595807483"/>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8912" y="380307"/>
            <a:ext cx="1620982" cy="3948545"/>
          </a:xfrm>
          <a:prstGeom prst="rect">
            <a:avLst/>
          </a:prstGeom>
        </p:spPr>
        <p:txBody>
          <a:bodyPr vert="horz" lIns="0" tIns="0" rIns="0" bIns="0" rtlCol="0" anchor="t" anchorCtr="0">
            <a:noAutofit/>
          </a:bodyPr>
          <a:lstStyle/>
          <a:p>
            <a:r>
              <a:rPr lang="en-US" noProof="0" dirty="0"/>
              <a:t>Click to edit Master title style</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bg1"/>
                </a:solidFill>
                <a:latin typeface="Arial"/>
                <a:cs typeface="Arial"/>
              </a:defRPr>
            </a:lvl1pPr>
          </a:lstStyle>
          <a:p>
            <a:fld id="{05429274-D375-B94C-A105-658EF2ABA8F0}" type="datetime1">
              <a:rPr lang="en-US" noProof="0" smtClean="0"/>
              <a:pPr/>
              <a:t>12/1/2017</a:t>
            </a:fld>
            <a:endParaRPr lang="en-US" noProof="0"/>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bg1"/>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19584514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710" r:id="rId3"/>
    <p:sldLayoutId id="2147483711"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hdr="0" dt="0"/>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27030290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33782253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bm.com/watson/developercloud/personality-insights/api" TargetMode="Externa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console.bluemix.net/docs/services/personality-insights/getting-started.html#getting-started-tutorial" TargetMode="External"/><Relationship Id="rId2" Type="http://schemas.openxmlformats.org/officeDocument/2006/relationships/hyperlink" Target="https://console.bluemix.net/docs/services/personality-insights/index.html#about" TargetMode="External"/><Relationship Id="rId1" Type="http://schemas.openxmlformats.org/officeDocument/2006/relationships/slideLayout" Target="../slideLayouts/slideLayout15.xml"/><Relationship Id="rId4" Type="http://schemas.openxmlformats.org/officeDocument/2006/relationships/hyperlink" Target="https://www.ibm.com/watson/developercloud/personality-insights/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3645"/>
        </a:solidFill>
        <a:effectLst/>
      </p:bgPr>
    </p:bg>
    <p:spTree>
      <p:nvGrpSpPr>
        <p:cNvPr id="1" name=""/>
        <p:cNvGrpSpPr/>
        <p:nvPr/>
      </p:nvGrpSpPr>
      <p:grpSpPr>
        <a:xfrm>
          <a:off x="0" y="0"/>
          <a:ext cx="0" cy="0"/>
          <a:chOff x="0" y="0"/>
          <a:chExt cx="0" cy="0"/>
        </a:xfrm>
      </p:grpSpPr>
      <p:pic>
        <p:nvPicPr>
          <p:cNvPr id="7" name="Picture 6" descr="avatar_crops_CS6_cvr.png"/>
          <p:cNvPicPr>
            <a:picLocks noChangeAspect="1"/>
          </p:cNvPicPr>
          <p:nvPr/>
        </p:nvPicPr>
        <p:blipFill rotWithShape="1">
          <a:blip r:embed="rId2">
            <a:extLst>
              <a:ext uri="{28A0092B-C50C-407E-A947-70E740481C1C}">
                <a14:useLocalDpi xmlns:a14="http://schemas.microsoft.com/office/drawing/2010/main" val="0"/>
              </a:ext>
            </a:extLst>
          </a:blip>
          <a:srcRect t="3831" r="23620" b="24331"/>
          <a:stretch/>
        </p:blipFill>
        <p:spPr>
          <a:xfrm>
            <a:off x="3276038" y="18967"/>
            <a:ext cx="5867962" cy="5143501"/>
          </a:xfrm>
          <a:prstGeom prst="rect">
            <a:avLst/>
          </a:prstGeom>
        </p:spPr>
      </p:pic>
      <p:sp>
        <p:nvSpPr>
          <p:cNvPr id="6" name="Title 1"/>
          <p:cNvSpPr txBox="1">
            <a:spLocks/>
          </p:cNvSpPr>
          <p:nvPr/>
        </p:nvSpPr>
        <p:spPr>
          <a:xfrm>
            <a:off x="333755" y="192506"/>
            <a:ext cx="3853233" cy="4076536"/>
          </a:xfrm>
          <a:prstGeom prst="rect">
            <a:avLst/>
          </a:prstGeom>
        </p:spPr>
        <p:txBody>
          <a:bodyPr vert="horz" wrap="square" lIns="0" tIns="0" rIns="0" bIns="0" rtlCol="0" anchor="t" anchorCtr="0">
            <a:noAutofit/>
          </a:bodyPr>
          <a:lstStyle>
            <a:lvl1pPr algn="l" defTabSz="457200" rtl="0" eaLnBrk="1" latinLnBrk="0" hangingPunct="1">
              <a:spcBef>
                <a:spcPct val="0"/>
              </a:spcBef>
              <a:buNone/>
              <a:defRPr sz="1600" kern="1200">
                <a:solidFill>
                  <a:schemeClr val="bg1"/>
                </a:solidFill>
                <a:latin typeface="Arial"/>
                <a:ea typeface="+mj-ea"/>
                <a:cs typeface="Arial"/>
              </a:defRPr>
            </a:lvl1pPr>
          </a:lstStyle>
          <a:p>
            <a:r>
              <a:rPr lang="en-US" sz="4200" b="1" dirty="0">
                <a:solidFill>
                  <a:srgbClr val="FFFFFF"/>
                </a:solidFill>
                <a:latin typeface="Helvetica Neue"/>
                <a:ea typeface="HelvNeue Roman for IBM" charset="0"/>
                <a:cs typeface="Helvetica Neue"/>
              </a:rPr>
              <a:t>Watson</a:t>
            </a:r>
          </a:p>
          <a:p>
            <a:r>
              <a:rPr lang="en-US" sz="4200" b="1" dirty="0">
                <a:solidFill>
                  <a:srgbClr val="FFFFFF"/>
                </a:solidFill>
                <a:latin typeface="Helvetica Neue"/>
                <a:ea typeface="HelvNeue Roman for IBM" charset="0"/>
                <a:cs typeface="Helvetica Neue"/>
              </a:rPr>
              <a:t>Personality</a:t>
            </a:r>
          </a:p>
          <a:p>
            <a:r>
              <a:rPr lang="en-US" sz="4200" b="1" dirty="0">
                <a:solidFill>
                  <a:srgbClr val="FFFFFF"/>
                </a:solidFill>
                <a:latin typeface="Helvetica Neue"/>
                <a:ea typeface="HelvNeue Roman for IBM" charset="0"/>
                <a:cs typeface="Helvetica Neue"/>
              </a:rPr>
              <a:t>Insights</a:t>
            </a:r>
          </a:p>
          <a:p>
            <a:endParaRPr lang="en-US" sz="4200" b="1" dirty="0">
              <a:solidFill>
                <a:srgbClr val="FFFFFF"/>
              </a:solidFill>
              <a:latin typeface="Helvetica Neue"/>
              <a:ea typeface="HelvNeue Roman for IBM" charset="0"/>
              <a:cs typeface="Helvetica Neue"/>
            </a:endParaRPr>
          </a:p>
        </p:txBody>
      </p:sp>
    </p:spTree>
    <p:extLst>
      <p:ext uri="{BB962C8B-B14F-4D97-AF65-F5344CB8AC3E}">
        <p14:creationId xmlns:p14="http://schemas.microsoft.com/office/powerpoint/2010/main" val="225123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Insights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10</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Go to </a:t>
            </a:r>
            <a:r>
              <a:rPr lang="en-US" sz="1200" b="1" dirty="0">
                <a:hlinkClick r:id="rId2"/>
              </a:rPr>
              <a:t>https://www.ibm.com/watson/developercloud/personality-insights/api</a:t>
            </a:r>
            <a:r>
              <a:rPr lang="en-US" sz="1200" b="1" dirty="0"/>
              <a:t> </a:t>
            </a:r>
          </a:p>
          <a:p>
            <a:r>
              <a:rPr lang="en-US" sz="1200" b="1" dirty="0"/>
              <a:t>Copy Maven dependency in pom.xml</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Add main class &gt; Right click on </a:t>
            </a:r>
            <a:r>
              <a:rPr lang="en-US" sz="1200" b="1" dirty="0" err="1"/>
              <a:t>src</a:t>
            </a:r>
            <a:r>
              <a:rPr lang="en-US" sz="1200" b="1" dirty="0"/>
              <a:t>/main/java &gt; Give a class name &gt; under Which method stubs would you like to create? Tick public static void main(String[] </a:t>
            </a:r>
            <a:r>
              <a:rPr lang="en-US" sz="1200" b="1" dirty="0" err="1"/>
              <a:t>args</a:t>
            </a:r>
            <a:r>
              <a:rPr lang="en-US" sz="1200" b="1" dirty="0"/>
              <a:t>) &gt; Click on Finish</a:t>
            </a:r>
          </a:p>
          <a:p>
            <a:pPr marL="385763" indent="-385763">
              <a:spcBef>
                <a:spcPts val="450"/>
              </a:spcBef>
            </a:pPr>
            <a:r>
              <a:rPr lang="en-US" sz="1200" b="1" dirty="0"/>
              <a:t>On the </a:t>
            </a:r>
            <a:r>
              <a:rPr lang="en-US" sz="1200" b="1" dirty="0" err="1"/>
              <a:t>api</a:t>
            </a:r>
            <a:r>
              <a:rPr lang="en-US" sz="1200" b="1" dirty="0"/>
              <a:t> website &gt; Click Get profile under Methods</a:t>
            </a:r>
          </a:p>
          <a:p>
            <a:pPr marL="385763" indent="-385763">
              <a:spcBef>
                <a:spcPts val="450"/>
              </a:spcBef>
            </a:pPr>
            <a:endParaRPr lang="en-US" sz="1200" b="1" dirty="0"/>
          </a:p>
          <a:p>
            <a:pPr marL="385763" indent="-385763">
              <a:spcBef>
                <a:spcPts val="450"/>
              </a:spcBef>
            </a:pPr>
            <a:r>
              <a:rPr lang="en-US" sz="1200" b="1" dirty="0"/>
              <a:t>Download the sample file &gt; </a:t>
            </a:r>
            <a:r>
              <a:rPr lang="en-US" sz="1200" b="1" dirty="0" err="1"/>
              <a:t>profile.json</a:t>
            </a:r>
            <a:r>
              <a:rPr lang="en-US" sz="1200" b="1" dirty="0"/>
              <a:t> &gt; put this in the project folder</a:t>
            </a:r>
          </a:p>
        </p:txBody>
      </p:sp>
      <p:pic>
        <p:nvPicPr>
          <p:cNvPr id="7" name="Picture 6">
            <a:extLst>
              <a:ext uri="{FF2B5EF4-FFF2-40B4-BE49-F238E27FC236}">
                <a16:creationId xmlns:a16="http://schemas.microsoft.com/office/drawing/2014/main" id="{BE714C1C-D4E9-4E33-BD54-7D688E98B472}"/>
              </a:ext>
            </a:extLst>
          </p:cNvPr>
          <p:cNvPicPr>
            <a:picLocks noChangeAspect="1"/>
          </p:cNvPicPr>
          <p:nvPr/>
        </p:nvPicPr>
        <p:blipFill>
          <a:blip r:embed="rId3"/>
          <a:stretch>
            <a:fillRect/>
          </a:stretch>
        </p:blipFill>
        <p:spPr>
          <a:xfrm>
            <a:off x="333755" y="1291736"/>
            <a:ext cx="3581400" cy="1343025"/>
          </a:xfrm>
          <a:prstGeom prst="rect">
            <a:avLst/>
          </a:prstGeom>
        </p:spPr>
      </p:pic>
      <p:pic>
        <p:nvPicPr>
          <p:cNvPr id="8" name="Picture 7">
            <a:extLst>
              <a:ext uri="{FF2B5EF4-FFF2-40B4-BE49-F238E27FC236}">
                <a16:creationId xmlns:a16="http://schemas.microsoft.com/office/drawing/2014/main" id="{E16F205C-4147-4445-BB9D-DFBCFD8653AB}"/>
              </a:ext>
            </a:extLst>
          </p:cNvPr>
          <p:cNvPicPr>
            <a:picLocks noChangeAspect="1"/>
          </p:cNvPicPr>
          <p:nvPr/>
        </p:nvPicPr>
        <p:blipFill>
          <a:blip r:embed="rId4"/>
          <a:stretch>
            <a:fillRect/>
          </a:stretch>
        </p:blipFill>
        <p:spPr>
          <a:xfrm>
            <a:off x="333753" y="3711742"/>
            <a:ext cx="1171575" cy="495300"/>
          </a:xfrm>
          <a:prstGeom prst="rect">
            <a:avLst/>
          </a:prstGeom>
        </p:spPr>
      </p:pic>
    </p:spTree>
    <p:extLst>
      <p:ext uri="{BB962C8B-B14F-4D97-AF65-F5344CB8AC3E}">
        <p14:creationId xmlns:p14="http://schemas.microsoft.com/office/powerpoint/2010/main" val="107092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Insights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11</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Copy the code in the main method:</a:t>
            </a:r>
          </a:p>
          <a:p>
            <a:pPr marL="385763" indent="-385763">
              <a:spcBef>
                <a:spcPts val="450"/>
              </a:spcBef>
            </a:pPr>
            <a:endParaRPr lang="en-US" sz="1200" b="1" dirty="0"/>
          </a:p>
        </p:txBody>
      </p:sp>
      <p:pic>
        <p:nvPicPr>
          <p:cNvPr id="4" name="Picture 3">
            <a:extLst>
              <a:ext uri="{FF2B5EF4-FFF2-40B4-BE49-F238E27FC236}">
                <a16:creationId xmlns:a16="http://schemas.microsoft.com/office/drawing/2014/main" id="{4B14E632-68C6-4448-98F5-203286DFC995}"/>
              </a:ext>
            </a:extLst>
          </p:cNvPr>
          <p:cNvPicPr>
            <a:picLocks noChangeAspect="1"/>
          </p:cNvPicPr>
          <p:nvPr/>
        </p:nvPicPr>
        <p:blipFill>
          <a:blip r:embed="rId2"/>
          <a:stretch>
            <a:fillRect/>
          </a:stretch>
        </p:blipFill>
        <p:spPr>
          <a:xfrm>
            <a:off x="2979821" y="745957"/>
            <a:ext cx="5334000" cy="3419475"/>
          </a:xfrm>
          <a:prstGeom prst="rect">
            <a:avLst/>
          </a:prstGeom>
        </p:spPr>
      </p:pic>
    </p:spTree>
    <p:extLst>
      <p:ext uri="{BB962C8B-B14F-4D97-AF65-F5344CB8AC3E}">
        <p14:creationId xmlns:p14="http://schemas.microsoft.com/office/powerpoint/2010/main" val="295543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Insights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12</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Import all necessary libraries </a:t>
            </a:r>
          </a:p>
          <a:p>
            <a:pPr marL="385763" indent="-385763">
              <a:spcBef>
                <a:spcPts val="450"/>
              </a:spcBef>
            </a:pPr>
            <a:r>
              <a:rPr lang="en-US" sz="1200" b="1" dirty="0"/>
              <a:t>Copy and change the username, password based on the speech to text service credentials.</a:t>
            </a:r>
          </a:p>
          <a:p>
            <a:pPr marL="385763" indent="-385763">
              <a:spcBef>
                <a:spcPts val="450"/>
              </a:spcBef>
            </a:pPr>
            <a:r>
              <a:rPr lang="en-US" sz="1200" b="1" dirty="0"/>
              <a:t>Sample credentials:</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Right click on your project then run as java application.</a:t>
            </a:r>
          </a:p>
          <a:p>
            <a:pPr marL="385763" indent="-385763">
              <a:spcBef>
                <a:spcPts val="450"/>
              </a:spcBef>
            </a:pPr>
            <a:endParaRPr lang="en-US" sz="1200" b="1" dirty="0"/>
          </a:p>
        </p:txBody>
      </p:sp>
      <p:pic>
        <p:nvPicPr>
          <p:cNvPr id="7" name="Picture 6">
            <a:extLst>
              <a:ext uri="{FF2B5EF4-FFF2-40B4-BE49-F238E27FC236}">
                <a16:creationId xmlns:a16="http://schemas.microsoft.com/office/drawing/2014/main" id="{790937C5-396C-400C-AE0B-C94988D96D6D}"/>
              </a:ext>
            </a:extLst>
          </p:cNvPr>
          <p:cNvPicPr>
            <a:picLocks noChangeAspect="1"/>
          </p:cNvPicPr>
          <p:nvPr/>
        </p:nvPicPr>
        <p:blipFill>
          <a:blip r:embed="rId2"/>
          <a:stretch>
            <a:fillRect/>
          </a:stretch>
        </p:blipFill>
        <p:spPr>
          <a:xfrm>
            <a:off x="333755" y="1714923"/>
            <a:ext cx="7522995" cy="1758944"/>
          </a:xfrm>
          <a:prstGeom prst="rect">
            <a:avLst/>
          </a:prstGeom>
        </p:spPr>
      </p:pic>
      <p:pic>
        <p:nvPicPr>
          <p:cNvPr id="8" name="Picture 7">
            <a:extLst>
              <a:ext uri="{FF2B5EF4-FFF2-40B4-BE49-F238E27FC236}">
                <a16:creationId xmlns:a16="http://schemas.microsoft.com/office/drawing/2014/main" id="{178568F9-A3DC-48E2-9A34-A0614DBEF6F0}"/>
              </a:ext>
            </a:extLst>
          </p:cNvPr>
          <p:cNvPicPr>
            <a:picLocks noChangeAspect="1"/>
          </p:cNvPicPr>
          <p:nvPr/>
        </p:nvPicPr>
        <p:blipFill>
          <a:blip r:embed="rId3"/>
          <a:stretch>
            <a:fillRect/>
          </a:stretch>
        </p:blipFill>
        <p:spPr>
          <a:xfrm>
            <a:off x="333753" y="3670173"/>
            <a:ext cx="6200775" cy="704850"/>
          </a:xfrm>
          <a:prstGeom prst="rect">
            <a:avLst/>
          </a:prstGeom>
        </p:spPr>
      </p:pic>
    </p:spTree>
    <p:extLst>
      <p:ext uri="{BB962C8B-B14F-4D97-AF65-F5344CB8AC3E}">
        <p14:creationId xmlns:p14="http://schemas.microsoft.com/office/powerpoint/2010/main" val="285480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Insights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13</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numCol="2"/>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000" b="1" dirty="0"/>
              <a:t>Sample result:</a:t>
            </a:r>
          </a:p>
          <a:p>
            <a:pPr marL="385763" indent="-385763">
              <a:spcBef>
                <a:spcPts val="450"/>
              </a:spcBef>
            </a:pPr>
            <a:r>
              <a:rPr lang="en-US" sz="1000" b="1" dirty="0"/>
              <a:t>Console:</a:t>
            </a:r>
          </a:p>
          <a:p>
            <a:pPr marL="385763" indent="-385763">
              <a:spcBef>
                <a:spcPts val="450"/>
              </a:spcBef>
            </a:pPr>
            <a:endParaRPr lang="en-US" sz="1000" b="1" dirty="0"/>
          </a:p>
          <a:p>
            <a:pPr marL="385763" indent="-385763">
              <a:spcBef>
                <a:spcPts val="450"/>
              </a:spcBef>
            </a:pPr>
            <a:endParaRPr lang="en-US" sz="1000" b="1" dirty="0"/>
          </a:p>
          <a:p>
            <a:pPr marL="385763" indent="-385763">
              <a:spcBef>
                <a:spcPts val="450"/>
              </a:spcBef>
            </a:pPr>
            <a:endParaRPr lang="en-US" sz="1000" b="1" dirty="0"/>
          </a:p>
        </p:txBody>
      </p:sp>
      <p:pic>
        <p:nvPicPr>
          <p:cNvPr id="4" name="Picture 3">
            <a:extLst>
              <a:ext uri="{FF2B5EF4-FFF2-40B4-BE49-F238E27FC236}">
                <a16:creationId xmlns:a16="http://schemas.microsoft.com/office/drawing/2014/main" id="{92CB2C49-A3D4-4D35-9A65-1E5A164D5892}"/>
              </a:ext>
            </a:extLst>
          </p:cNvPr>
          <p:cNvPicPr>
            <a:picLocks noChangeAspect="1"/>
          </p:cNvPicPr>
          <p:nvPr/>
        </p:nvPicPr>
        <p:blipFill>
          <a:blip r:embed="rId2"/>
          <a:stretch>
            <a:fillRect/>
          </a:stretch>
        </p:blipFill>
        <p:spPr>
          <a:xfrm>
            <a:off x="1852863" y="578582"/>
            <a:ext cx="6211181" cy="4436558"/>
          </a:xfrm>
          <a:prstGeom prst="rect">
            <a:avLst/>
          </a:prstGeom>
        </p:spPr>
      </p:pic>
    </p:spTree>
    <p:extLst>
      <p:ext uri="{BB962C8B-B14F-4D97-AF65-F5344CB8AC3E}">
        <p14:creationId xmlns:p14="http://schemas.microsoft.com/office/powerpoint/2010/main" val="3112765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Insights References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14</a:t>
            </a:fld>
            <a:endParaRPr lang="en-US"/>
          </a:p>
        </p:txBody>
      </p:sp>
      <p:sp>
        <p:nvSpPr>
          <p:cNvPr id="4" name="Content Placeholder 3"/>
          <p:cNvSpPr>
            <a:spLocks noGrp="1"/>
          </p:cNvSpPr>
          <p:nvPr>
            <p:ph sz="quarter" idx="13"/>
          </p:nvPr>
        </p:nvSpPr>
        <p:spPr>
          <a:xfrm>
            <a:off x="333754" y="1187117"/>
            <a:ext cx="8347108" cy="3266130"/>
          </a:xfrm>
        </p:spPr>
        <p:txBody>
          <a:bodyPr/>
          <a:lstStyle/>
          <a:p>
            <a:r>
              <a:rPr lang="en-US" dirty="0"/>
              <a:t>About Personality Insights:</a:t>
            </a:r>
          </a:p>
          <a:p>
            <a:r>
              <a:rPr lang="en-US" dirty="0">
                <a:hlinkClick r:id="rId2"/>
              </a:rPr>
              <a:t>https://console.bluemix.net/docs/services/personality-insights/index.html#about</a:t>
            </a:r>
            <a:r>
              <a:rPr lang="en-US" dirty="0"/>
              <a:t>  </a:t>
            </a:r>
          </a:p>
          <a:p>
            <a:r>
              <a:rPr lang="en-US" dirty="0"/>
              <a:t>Getting Started Tutorial:</a:t>
            </a:r>
          </a:p>
          <a:p>
            <a:r>
              <a:rPr lang="en-US" dirty="0">
                <a:hlinkClick r:id="rId3"/>
              </a:rPr>
              <a:t>https://console.bluemix.net/docs/services/personality-insights/getting-started.html#getting-started-tutorial</a:t>
            </a:r>
            <a:r>
              <a:rPr lang="en-US" dirty="0"/>
              <a:t> </a:t>
            </a:r>
          </a:p>
          <a:p>
            <a:r>
              <a:rPr lang="en-US" dirty="0"/>
              <a:t>API:</a:t>
            </a:r>
          </a:p>
          <a:p>
            <a:r>
              <a:rPr lang="en-US" dirty="0">
                <a:hlinkClick r:id="rId4"/>
              </a:rPr>
              <a:t>https://www.ibm.com/watson/developercloud/personality-insights/api</a:t>
            </a:r>
            <a:r>
              <a:rPr lang="en-US" dirty="0"/>
              <a:t> </a:t>
            </a:r>
            <a:endParaRPr lang="en-US" b="1" dirty="0"/>
          </a:p>
        </p:txBody>
      </p:sp>
    </p:spTree>
    <p:extLst>
      <p:ext uri="{BB962C8B-B14F-4D97-AF65-F5344CB8AC3E}">
        <p14:creationId xmlns:p14="http://schemas.microsoft.com/office/powerpoint/2010/main" val="639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85858"/>
                </a:solidFill>
              </a:rPr>
              <a:t>Agenda</a:t>
            </a:r>
          </a:p>
        </p:txBody>
      </p:sp>
      <p:sp>
        <p:nvSpPr>
          <p:cNvPr id="4" name="Slide Number Placeholder 3"/>
          <p:cNvSpPr>
            <a:spLocks noGrp="1"/>
          </p:cNvSpPr>
          <p:nvPr>
            <p:ph type="sldNum" sz="quarter" idx="12"/>
          </p:nvPr>
        </p:nvSpPr>
        <p:spPr/>
        <p:txBody>
          <a:bodyPr/>
          <a:lstStyle/>
          <a:p>
            <a:fld id="{E4DBDE34-E9B5-E04F-B662-69720E4BCB53}" type="slidenum">
              <a:rPr lang="en-US" noProof="0" smtClean="0"/>
              <a:t>2</a:t>
            </a:fld>
            <a:endParaRPr lang="en-US" noProof="0"/>
          </a:p>
        </p:txBody>
      </p:sp>
      <p:sp>
        <p:nvSpPr>
          <p:cNvPr id="5" name="Content Placeholder 4"/>
          <p:cNvSpPr>
            <a:spLocks noGrp="1"/>
          </p:cNvSpPr>
          <p:nvPr>
            <p:ph sz="quarter" idx="13"/>
          </p:nvPr>
        </p:nvSpPr>
        <p:spPr>
          <a:xfrm>
            <a:off x="333754" y="916998"/>
            <a:ext cx="8204603" cy="3810449"/>
          </a:xfrm>
        </p:spPr>
        <p:txBody>
          <a:bodyPr/>
          <a:lstStyle/>
          <a:p>
            <a:pPr marL="342900" indent="-342900">
              <a:lnSpc>
                <a:spcPts val="2160"/>
              </a:lnSpc>
              <a:buFontTx/>
              <a:buChar char="-"/>
            </a:pPr>
            <a:r>
              <a:rPr lang="en-GB" sz="2000" dirty="0">
                <a:solidFill>
                  <a:srgbClr val="585858"/>
                </a:solidFill>
              </a:rPr>
              <a:t>Personality Insights Introduction </a:t>
            </a:r>
          </a:p>
          <a:p>
            <a:pPr marL="342900" indent="-342900">
              <a:lnSpc>
                <a:spcPts val="2160"/>
              </a:lnSpc>
              <a:buFontTx/>
              <a:buChar char="-"/>
            </a:pPr>
            <a:r>
              <a:rPr lang="en-GB" sz="2000" dirty="0"/>
              <a:t>K</a:t>
            </a:r>
            <a:r>
              <a:rPr lang="en-GB" sz="2000" dirty="0">
                <a:solidFill>
                  <a:srgbClr val="585858"/>
                </a:solidFill>
              </a:rPr>
              <a:t>ey concepts</a:t>
            </a:r>
          </a:p>
          <a:p>
            <a:pPr marL="342900" indent="-342900">
              <a:lnSpc>
                <a:spcPts val="2160"/>
              </a:lnSpc>
              <a:buFontTx/>
              <a:buChar char="-"/>
            </a:pPr>
            <a:r>
              <a:rPr lang="en-GB" sz="2000" dirty="0" err="1"/>
              <a:t>Usecase</a:t>
            </a:r>
            <a:r>
              <a:rPr lang="en-GB" sz="2000" dirty="0"/>
              <a:t> </a:t>
            </a:r>
          </a:p>
          <a:p>
            <a:pPr marL="342900" indent="-342900">
              <a:lnSpc>
                <a:spcPts val="2160"/>
              </a:lnSpc>
              <a:buFontTx/>
              <a:buChar char="-"/>
            </a:pPr>
            <a:r>
              <a:rPr lang="en-GB" sz="2000" dirty="0"/>
              <a:t>Hands on</a:t>
            </a:r>
          </a:p>
          <a:p>
            <a:pPr marL="342900" indent="-342900">
              <a:lnSpc>
                <a:spcPts val="2160"/>
              </a:lnSpc>
              <a:buFontTx/>
              <a:buChar char="-"/>
            </a:pPr>
            <a:r>
              <a:rPr lang="en-GB" sz="2000" dirty="0"/>
              <a:t>References</a:t>
            </a:r>
          </a:p>
          <a:p>
            <a:pPr>
              <a:lnSpc>
                <a:spcPts val="2160"/>
              </a:lnSpc>
            </a:pPr>
            <a:endParaRPr lang="en-GB" sz="2000" dirty="0">
              <a:solidFill>
                <a:srgbClr val="585858"/>
              </a:solidFill>
            </a:endParaRPr>
          </a:p>
          <a:p>
            <a:pPr marL="342900" indent="-342900">
              <a:lnSpc>
                <a:spcPts val="2160"/>
              </a:lnSpc>
              <a:buFontTx/>
              <a:buChar char="-"/>
            </a:pPr>
            <a:endParaRPr lang="en-GB" sz="2000" dirty="0">
              <a:solidFill>
                <a:srgbClr val="585858"/>
              </a:solidFill>
            </a:endParaRPr>
          </a:p>
          <a:p>
            <a:pPr>
              <a:lnSpc>
                <a:spcPts val="2160"/>
              </a:lnSpc>
            </a:pPr>
            <a:endParaRPr lang="en-GB" sz="2000" dirty="0">
              <a:solidFill>
                <a:srgbClr val="585858"/>
              </a:solidFill>
            </a:endParaRPr>
          </a:p>
        </p:txBody>
      </p:sp>
    </p:spTree>
    <p:extLst>
      <p:ext uri="{BB962C8B-B14F-4D97-AF65-F5344CB8AC3E}">
        <p14:creationId xmlns:p14="http://schemas.microsoft.com/office/powerpoint/2010/main" val="162932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GB" dirty="0"/>
              <a:t>Personality Insights </a:t>
            </a:r>
            <a:r>
              <a:rPr lang="en-US" dirty="0"/>
              <a:t>Introduction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3</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      -  derives insights about personality characteristics from social media, enterprise data, or other digital communications. </a:t>
            </a:r>
          </a:p>
          <a:p>
            <a:pPr marL="385763" indent="-385763">
              <a:spcBef>
                <a:spcPts val="450"/>
              </a:spcBef>
            </a:pPr>
            <a:r>
              <a:rPr lang="en-US" sz="2000" dirty="0"/>
              <a:t>	-  provides an Application Programming Interface (API) for deriving insights from social media, enterprise data, or other digital communications. The service uses linguistic analytics to infer individuals' intrinsic personality characteristics from digital communications such as email, text messages, tweets, and forum posts.</a:t>
            </a:r>
          </a:p>
          <a:p>
            <a:pPr marL="385763" indent="-385763">
              <a:spcBef>
                <a:spcPts val="450"/>
              </a:spcBef>
            </a:pPr>
            <a:r>
              <a:rPr lang="en-US" sz="2000" dirty="0"/>
              <a:t>	- The service infers, from potentially noisy social media, portraits of individuals that reflect their personality characteristics. It can also determine individuals' consumption preferences, which indicate their likelihood to prefer various products, services, and activities.</a:t>
            </a:r>
          </a:p>
          <a:p>
            <a:pPr marL="385763" indent="-385763">
              <a:spcBef>
                <a:spcPts val="450"/>
              </a:spcBef>
            </a:pPr>
            <a:endParaRPr lang="en-US" sz="2000" dirty="0"/>
          </a:p>
          <a:p>
            <a:pPr marL="385763" indent="-385763">
              <a:spcBef>
                <a:spcPts val="450"/>
              </a:spcBef>
            </a:pPr>
            <a:endParaRPr lang="en-US" sz="2000" dirty="0"/>
          </a:p>
        </p:txBody>
      </p:sp>
    </p:spTree>
    <p:extLst>
      <p:ext uri="{BB962C8B-B14F-4D97-AF65-F5344CB8AC3E}">
        <p14:creationId xmlns:p14="http://schemas.microsoft.com/office/powerpoint/2010/main" val="60998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Personality Insights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4</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PERSONALITY CHARACTERISTICS</a:t>
            </a:r>
          </a:p>
          <a:p>
            <a:pPr marL="385763" indent="-385763">
              <a:spcBef>
                <a:spcPts val="450"/>
              </a:spcBef>
            </a:pPr>
            <a:r>
              <a:rPr lang="en-US" dirty="0"/>
              <a:t>The Personality Insights service infers personality characteristics based on three primary models:</a:t>
            </a:r>
          </a:p>
          <a:p>
            <a:pPr marL="385763" indent="-385763">
              <a:spcBef>
                <a:spcPts val="450"/>
              </a:spcBef>
            </a:pPr>
            <a:r>
              <a:rPr lang="en-US" b="1" i="1" dirty="0"/>
              <a:t>Big Five</a:t>
            </a:r>
            <a:r>
              <a:rPr lang="en-US" dirty="0"/>
              <a:t> personality characteristics represent the most widely used model for generally describing how a person engages with the world. The model includes five primary dimensions: Agreeableness, Conscientiousness, Extraversion, Emotional range, and Openness. Each dimension has six facets that further characterize an individual according to the dimension.</a:t>
            </a:r>
          </a:p>
          <a:p>
            <a:pPr marL="385763" indent="-385763">
              <a:spcBef>
                <a:spcPts val="450"/>
              </a:spcBef>
            </a:pPr>
            <a:r>
              <a:rPr lang="en-US" b="1" i="1" dirty="0"/>
              <a:t>Needs</a:t>
            </a:r>
            <a:r>
              <a:rPr lang="en-US" dirty="0"/>
              <a:t> describe which aspects of a product will resonate with a person. The model includes twelve characteristic needs: Excitement, Harmony, Curiosity, Ideal, Closeness, Self-expression, Liberty, Love, Practicality, Stability, Challenge, and Structure.</a:t>
            </a:r>
          </a:p>
          <a:p>
            <a:pPr marL="385763" indent="-385763">
              <a:spcBef>
                <a:spcPts val="450"/>
              </a:spcBef>
            </a:pPr>
            <a:r>
              <a:rPr lang="en-US" b="1" i="1" dirty="0"/>
              <a:t>Values</a:t>
            </a:r>
            <a:r>
              <a:rPr lang="en-US" dirty="0"/>
              <a:t> describe motivating factors that influence a person's decision making. The model includes five values: Self-transcendence / Helping others, Conservation / Tradition, Hedonism / Taking pleasure in life, Self-enhancement / Achieving success, and Open to change / Excitement.</a:t>
            </a:r>
          </a:p>
        </p:txBody>
      </p:sp>
    </p:spTree>
    <p:extLst>
      <p:ext uri="{BB962C8B-B14F-4D97-AF65-F5344CB8AC3E}">
        <p14:creationId xmlns:p14="http://schemas.microsoft.com/office/powerpoint/2010/main" val="191442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Personality Insights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5</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CONSUMPTION PREFERENCES</a:t>
            </a:r>
          </a:p>
          <a:p>
            <a:pPr fontAlgn="base"/>
            <a:r>
              <a:rPr lang="en-US" dirty="0"/>
              <a:t>Based on the personality characteristics inferred from the input text, the service can also return an indication of the author's consumption preferences. Consumption preferences indicate the author's likelihood to pursue different products, services, and activities. The service groups the individual preferences into eight categories: </a:t>
            </a:r>
            <a:r>
              <a:rPr lang="en-US" i="1" dirty="0"/>
              <a:t>Shopping</a:t>
            </a:r>
            <a:r>
              <a:rPr lang="en-US" dirty="0"/>
              <a:t>, </a:t>
            </a:r>
            <a:r>
              <a:rPr lang="en-US" i="1" dirty="0"/>
              <a:t>Music</a:t>
            </a:r>
            <a:r>
              <a:rPr lang="en-US" dirty="0"/>
              <a:t>, </a:t>
            </a:r>
            <a:r>
              <a:rPr lang="en-US" i="1" dirty="0"/>
              <a:t>Movies</a:t>
            </a:r>
            <a:r>
              <a:rPr lang="en-US" dirty="0"/>
              <a:t>, </a:t>
            </a:r>
            <a:r>
              <a:rPr lang="en-US" i="1" dirty="0"/>
              <a:t>Reading and learning</a:t>
            </a:r>
            <a:r>
              <a:rPr lang="en-US" dirty="0"/>
              <a:t>, </a:t>
            </a:r>
            <a:r>
              <a:rPr lang="en-US" i="1" dirty="0"/>
              <a:t>Health and activity</a:t>
            </a:r>
            <a:r>
              <a:rPr lang="en-US" dirty="0"/>
              <a:t>, </a:t>
            </a:r>
            <a:r>
              <a:rPr lang="en-US" i="1" dirty="0"/>
              <a:t>Volunteering</a:t>
            </a:r>
            <a:r>
              <a:rPr lang="en-US" dirty="0"/>
              <a:t>, </a:t>
            </a:r>
            <a:r>
              <a:rPr lang="en-US" i="1" dirty="0"/>
              <a:t>Environmental concern</a:t>
            </a:r>
            <a:r>
              <a:rPr lang="en-US" dirty="0"/>
              <a:t>, and </a:t>
            </a:r>
            <a:r>
              <a:rPr lang="en-US" i="1" dirty="0"/>
              <a:t>Entrepreneurship</a:t>
            </a:r>
            <a:r>
              <a:rPr lang="en-US" dirty="0"/>
              <a:t>. Each category contains from one to as many as a dozen individual preferences.</a:t>
            </a:r>
          </a:p>
        </p:txBody>
      </p:sp>
    </p:spTree>
    <p:extLst>
      <p:ext uri="{BB962C8B-B14F-4D97-AF65-F5344CB8AC3E}">
        <p14:creationId xmlns:p14="http://schemas.microsoft.com/office/powerpoint/2010/main" val="130170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Personality Insights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6</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BENEFITS OF THE SERVICE</a:t>
            </a:r>
          </a:p>
          <a:p>
            <a:pPr marL="285750" indent="-285750" fontAlgn="base">
              <a:buFont typeface="Arial" panose="020B0604020202020204" pitchFamily="34" charset="0"/>
              <a:buChar char="•"/>
            </a:pPr>
            <a:r>
              <a:rPr lang="en-US" dirty="0"/>
              <a:t>Understand their customers at a deeper level by learning their clients' preferences, improving customer satisfaction, and strengthening client relations.</a:t>
            </a:r>
          </a:p>
          <a:p>
            <a:pPr marL="285750" indent="-285750" fontAlgn="base">
              <a:buFont typeface="Arial" panose="020B0604020202020204" pitchFamily="34" charset="0"/>
              <a:buChar char="•"/>
            </a:pPr>
            <a:r>
              <a:rPr lang="en-US" dirty="0"/>
              <a:t>Improve client acquisition, retention, and engagement.</a:t>
            </a:r>
          </a:p>
          <a:p>
            <a:pPr marL="285750" indent="-285750" fontAlgn="base">
              <a:buFont typeface="Arial" panose="020B0604020202020204" pitchFamily="34" charset="0"/>
              <a:buChar char="•"/>
            </a:pPr>
            <a:r>
              <a:rPr lang="en-US" dirty="0"/>
              <a:t>Guide highly personalized engagements and interactions to better tailor their products, services, campaigns, and communications for individual clients.</a:t>
            </a:r>
          </a:p>
        </p:txBody>
      </p:sp>
    </p:spTree>
    <p:extLst>
      <p:ext uri="{BB962C8B-B14F-4D97-AF65-F5344CB8AC3E}">
        <p14:creationId xmlns:p14="http://schemas.microsoft.com/office/powerpoint/2010/main" val="21515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Personality Insights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7</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LANGUAGE SUPPORT</a:t>
            </a:r>
          </a:p>
        </p:txBody>
      </p:sp>
      <p:pic>
        <p:nvPicPr>
          <p:cNvPr id="4" name="Picture 3">
            <a:extLst>
              <a:ext uri="{FF2B5EF4-FFF2-40B4-BE49-F238E27FC236}">
                <a16:creationId xmlns:a16="http://schemas.microsoft.com/office/drawing/2014/main" id="{4AB0EE34-E2D4-43BC-B4F4-C17B0DC3F0E5}"/>
              </a:ext>
            </a:extLst>
          </p:cNvPr>
          <p:cNvPicPr>
            <a:picLocks noChangeAspect="1"/>
          </p:cNvPicPr>
          <p:nvPr/>
        </p:nvPicPr>
        <p:blipFill>
          <a:blip r:embed="rId2"/>
          <a:stretch>
            <a:fillRect/>
          </a:stretch>
        </p:blipFill>
        <p:spPr>
          <a:xfrm>
            <a:off x="1592102" y="1338809"/>
            <a:ext cx="5381625" cy="2971800"/>
          </a:xfrm>
          <a:prstGeom prst="rect">
            <a:avLst/>
          </a:prstGeom>
        </p:spPr>
      </p:pic>
    </p:spTree>
    <p:extLst>
      <p:ext uri="{BB962C8B-B14F-4D97-AF65-F5344CB8AC3E}">
        <p14:creationId xmlns:p14="http://schemas.microsoft.com/office/powerpoint/2010/main" val="419620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Insights Use Case</a:t>
            </a:r>
          </a:p>
        </p:txBody>
      </p:sp>
      <p:sp>
        <p:nvSpPr>
          <p:cNvPr id="3" name="Slide Number Placeholder 2"/>
          <p:cNvSpPr>
            <a:spLocks noGrp="1"/>
          </p:cNvSpPr>
          <p:nvPr>
            <p:ph type="sldNum" sz="quarter" idx="12"/>
          </p:nvPr>
        </p:nvSpPr>
        <p:spPr/>
        <p:txBody>
          <a:bodyPr/>
          <a:lstStyle/>
          <a:p>
            <a:fld id="{E4DBDE34-E9B5-E04F-B662-69720E4BCB53}" type="slidenum">
              <a:rPr lang="en-US" smtClean="0"/>
              <a:pPr/>
              <a:t>8</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Targeted Advertising</a:t>
            </a:r>
          </a:p>
          <a:p>
            <a:pPr marL="385763" indent="-385763">
              <a:spcBef>
                <a:spcPts val="450"/>
              </a:spcBef>
            </a:pPr>
            <a:r>
              <a:rPr lang="en-US" sz="2000" dirty="0"/>
              <a:t>Marketing Campaigns</a:t>
            </a:r>
          </a:p>
          <a:p>
            <a:pPr marL="385763" indent="-385763">
              <a:spcBef>
                <a:spcPts val="450"/>
              </a:spcBef>
            </a:pPr>
            <a:r>
              <a:rPr lang="en-US" sz="2000" dirty="0"/>
              <a:t>Customer Acquisition</a:t>
            </a:r>
          </a:p>
          <a:p>
            <a:pPr marL="385763" indent="-385763">
              <a:spcBef>
                <a:spcPts val="450"/>
              </a:spcBef>
            </a:pPr>
            <a:r>
              <a:rPr lang="en-US" sz="2000" dirty="0"/>
              <a:t>Customer Care</a:t>
            </a:r>
          </a:p>
          <a:p>
            <a:pPr marL="385763" indent="-385763">
              <a:spcBef>
                <a:spcPts val="450"/>
              </a:spcBef>
            </a:pPr>
            <a:r>
              <a:rPr lang="en-US" sz="2000" dirty="0"/>
              <a:t>Personal Connections</a:t>
            </a:r>
          </a:p>
          <a:p>
            <a:pPr marL="385763" indent="-385763">
              <a:spcBef>
                <a:spcPts val="450"/>
              </a:spcBef>
            </a:pPr>
            <a:r>
              <a:rPr lang="en-US" sz="2000" dirty="0"/>
              <a:t>Resume Writing</a:t>
            </a:r>
          </a:p>
        </p:txBody>
      </p:sp>
    </p:spTree>
    <p:extLst>
      <p:ext uri="{BB962C8B-B14F-4D97-AF65-F5344CB8AC3E}">
        <p14:creationId xmlns:p14="http://schemas.microsoft.com/office/powerpoint/2010/main" val="39850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Insights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9</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u="sng" dirty="0"/>
              <a:t>BEFORE YOU BEGIN:</a:t>
            </a:r>
          </a:p>
          <a:p>
            <a:pPr marL="385763" indent="-385763">
              <a:spcBef>
                <a:spcPts val="450"/>
              </a:spcBef>
            </a:pPr>
            <a:r>
              <a:rPr lang="en-US" sz="1200" b="1" dirty="0"/>
              <a:t>Create instance of the service</a:t>
            </a:r>
          </a:p>
          <a:p>
            <a:pPr marL="385763" indent="-385763">
              <a:spcBef>
                <a:spcPts val="450"/>
              </a:spcBef>
            </a:pPr>
            <a:r>
              <a:rPr lang="en-US" sz="1200" dirty="0"/>
              <a:t>	Login to IBM Cloud. Go to Catalog. Select Watson under Platform. Then Select Personality Insights. </a:t>
            </a:r>
          </a:p>
          <a:p>
            <a:pPr marL="385763" indent="-385763">
              <a:spcBef>
                <a:spcPts val="450"/>
              </a:spcBef>
            </a:pPr>
            <a:r>
              <a:rPr lang="en-US" sz="1200" dirty="0"/>
              <a:t>	Give a service name. Then click Create.</a:t>
            </a:r>
          </a:p>
          <a:p>
            <a:pPr marL="385763" indent="-385763">
              <a:spcBef>
                <a:spcPts val="450"/>
              </a:spcBef>
            </a:pPr>
            <a:r>
              <a:rPr lang="en-US" sz="1200" b="1" dirty="0"/>
              <a:t>Copy the credentials to authenticate your service instance.</a:t>
            </a:r>
          </a:p>
          <a:p>
            <a:pPr marL="385763" indent="-385763">
              <a:spcBef>
                <a:spcPts val="450"/>
              </a:spcBef>
            </a:pPr>
            <a:r>
              <a:rPr lang="en-US" sz="1200" dirty="0"/>
              <a:t>	From your project in the Developer Console, add a new credential, give a credential name then click on Add. Copy the </a:t>
            </a:r>
            <a:r>
              <a:rPr lang="en-US" sz="1200" b="1" dirty="0"/>
              <a:t>username</a:t>
            </a:r>
            <a:r>
              <a:rPr lang="en-US" sz="1200" dirty="0"/>
              <a:t>, </a:t>
            </a:r>
            <a:r>
              <a:rPr lang="en-US" sz="1200" b="1" dirty="0"/>
              <a:t>password</a:t>
            </a:r>
            <a:r>
              <a:rPr lang="en-US" sz="1200" dirty="0"/>
              <a:t>, and </a:t>
            </a:r>
            <a:r>
              <a:rPr lang="en-US" sz="1200" b="1" dirty="0" err="1"/>
              <a:t>url</a:t>
            </a:r>
            <a:r>
              <a:rPr lang="en-US" sz="1200" dirty="0"/>
              <a:t> values from the credential you created.</a:t>
            </a:r>
          </a:p>
          <a:p>
            <a:pPr marL="385763" indent="-385763">
              <a:spcBef>
                <a:spcPts val="450"/>
              </a:spcBef>
            </a:pPr>
            <a:r>
              <a:rPr lang="en-US" sz="1200" b="1" dirty="0"/>
              <a:t>Create a maven project in eclipse. File &gt; New &gt; Maven Project &gt; Create a simple project &gt; Next</a:t>
            </a:r>
          </a:p>
          <a:p>
            <a:pPr marL="385763" indent="-385763">
              <a:spcBef>
                <a:spcPts val="450"/>
              </a:spcBef>
            </a:pPr>
            <a:r>
              <a:rPr lang="en-US" sz="1200" b="1" dirty="0"/>
              <a:t>Enter group id, (ex: </a:t>
            </a:r>
            <a:r>
              <a:rPr lang="en-US" sz="1200" b="1" dirty="0" err="1"/>
              <a:t>com.acn.watson</a:t>
            </a:r>
            <a:r>
              <a:rPr lang="en-US" sz="1200" b="1" dirty="0"/>
              <a:t>) and artifact id (ex. personality-insights) &gt; Finish</a:t>
            </a:r>
          </a:p>
          <a:p>
            <a:pPr marL="385763" indent="-385763">
              <a:spcBef>
                <a:spcPts val="450"/>
              </a:spcBef>
            </a:pPr>
            <a:r>
              <a:rPr lang="en-US" sz="1200" b="1" dirty="0"/>
              <a:t>Check Build Path &gt; Right click on project &gt; Build path &gt; Configure Build Path &gt; Libraries &gt; Remove JRE 1.5 </a:t>
            </a:r>
          </a:p>
          <a:p>
            <a:pPr marL="385763" indent="-385763">
              <a:spcBef>
                <a:spcPts val="450"/>
              </a:spcBef>
            </a:pPr>
            <a:r>
              <a:rPr lang="en-US" sz="1200" b="1" dirty="0"/>
              <a:t>Add JRE 1.8 Library &gt; Add Library &gt; JRE System Library &gt; Next &gt; Click on Workspace Default &gt; Finish &gt; Apply &gt;Apply and Close</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p:txBody>
      </p:sp>
    </p:spTree>
    <p:extLst>
      <p:ext uri="{BB962C8B-B14F-4D97-AF65-F5344CB8AC3E}">
        <p14:creationId xmlns:p14="http://schemas.microsoft.com/office/powerpoint/2010/main" val="1003247564"/>
      </p:ext>
    </p:extLst>
  </p:cSld>
  <p:clrMapOvr>
    <a:masterClrMapping/>
  </p:clrMapOvr>
</p:sld>
</file>

<file path=ppt/theme/theme1.xml><?xml version="1.0" encoding="utf-8"?>
<a:theme xmlns:a="http://schemas.openxmlformats.org/drawingml/2006/main" name="Watson Interim: Grey 60">
  <a:themeElements>
    <a:clrScheme name="Group1, Dark Grey Backgrounds">
      <a:dk1>
        <a:srgbClr val="AEAEAE"/>
      </a:dk1>
      <a:lt1>
        <a:srgbClr val="E0E0E0"/>
      </a:lt1>
      <a:dk2>
        <a:srgbClr val="323232"/>
      </a:dk2>
      <a:lt2>
        <a:srgbClr val="5A5A5A"/>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atson Interim: White 4">
  <a:themeElements>
    <a:clrScheme name="Custom 9">
      <a:dk1>
        <a:srgbClr val="121212"/>
      </a:dk1>
      <a:lt1>
        <a:srgbClr val="464646"/>
      </a:lt1>
      <a:dk2>
        <a:srgbClr val="C7C7C7"/>
      </a:dk2>
      <a:lt2>
        <a:srgbClr val="ECECEC"/>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chemeClr val="bg1"/>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t" anchorCtr="0">
        <a:noAutofit/>
      </a:bodyPr>
      <a:lstStyle>
        <a:defPPr>
          <a:defRPr sz="1400" dirty="0" smtClean="0"/>
        </a:defPPr>
      </a:lstStyle>
    </a:txDef>
  </a:objectDefaults>
  <a:extraClrSchemeLst/>
</a:theme>
</file>

<file path=ppt/theme/theme3.xml><?xml version="1.0" encoding="utf-8"?>
<a:theme xmlns:a="http://schemas.openxmlformats.org/drawingml/2006/main" name="Watson Interim: Purple 70">
  <a:themeElements>
    <a:clrScheme name="Custom 10">
      <a:dk1>
        <a:srgbClr val="A7FAE6"/>
      </a:dk1>
      <a:lt1>
        <a:srgbClr val="EED2FF"/>
      </a:lt1>
      <a:dk2>
        <a:srgbClr val="311A41"/>
      </a:dk2>
      <a:lt2>
        <a:srgbClr val="562F72"/>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Watson Interim: Teal 70">
  <a:themeElements>
    <a:clrScheme name="Custom 12">
      <a:dk1>
        <a:srgbClr val="A7FAE6"/>
      </a:dk1>
      <a:lt1>
        <a:srgbClr val="EED2FF"/>
      </a:lt1>
      <a:dk2>
        <a:srgbClr val="012B22"/>
      </a:dk2>
      <a:lt2>
        <a:srgbClr val="005448"/>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Watson_Presentation_16x9_INTERIM</Template>
  <TotalTime>21045</TotalTime>
  <Words>582</Words>
  <Application>Microsoft Office PowerPoint</Application>
  <PresentationFormat>On-screen Show (16:9)</PresentationFormat>
  <Paragraphs>99</Paragraphs>
  <Slides>14</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14</vt:i4>
      </vt:variant>
    </vt:vector>
  </HeadingPairs>
  <TitlesOfParts>
    <vt:vector size="22" baseType="lpstr">
      <vt:lpstr>Arial</vt:lpstr>
      <vt:lpstr>Calibri</vt:lpstr>
      <vt:lpstr>Helvetica Neue</vt:lpstr>
      <vt:lpstr>HelvNeue Roman for IBM</vt:lpstr>
      <vt:lpstr>Watson Interim: Grey 60</vt:lpstr>
      <vt:lpstr>Watson Interim: White 4</vt:lpstr>
      <vt:lpstr>Watson Interim: Purple 70</vt:lpstr>
      <vt:lpstr>Watson Interim: Teal 70</vt:lpstr>
      <vt:lpstr>PowerPoint Presentation</vt:lpstr>
      <vt:lpstr>Agenda</vt:lpstr>
      <vt:lpstr>Personality Insights Introduction</vt:lpstr>
      <vt:lpstr>Personality Insights Concepts</vt:lpstr>
      <vt:lpstr>Personality Insights Concepts</vt:lpstr>
      <vt:lpstr>Personality Insights Concepts</vt:lpstr>
      <vt:lpstr>Personality Insights Concepts</vt:lpstr>
      <vt:lpstr>Personality Insights Use Case</vt:lpstr>
      <vt:lpstr>Personality Insights Hands On</vt:lpstr>
      <vt:lpstr>Personality Insights Hands On</vt:lpstr>
      <vt:lpstr>Personality Insights Hands On</vt:lpstr>
      <vt:lpstr>Personality Insights Hands On</vt:lpstr>
      <vt:lpstr>Personality Insights Hands On</vt:lpstr>
      <vt:lpstr>Personality Insights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subject/>
  <dc:creator>Ben-Baruch</dc:creator>
  <cp:keywords/>
  <dc:description/>
  <cp:lastModifiedBy>Hizon, Fatima H. C.</cp:lastModifiedBy>
  <cp:revision>416</cp:revision>
  <dcterms:created xsi:type="dcterms:W3CDTF">2016-11-03T17:32:41Z</dcterms:created>
  <dcterms:modified xsi:type="dcterms:W3CDTF">2017-12-01T00:30:35Z</dcterms:modified>
  <cp:category/>
</cp:coreProperties>
</file>