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 id="2147483697" r:id="rId4"/>
  </p:sldMasterIdLst>
  <p:notesMasterIdLst>
    <p:notesMasterId r:id="rId18"/>
  </p:notesMasterIdLst>
  <p:sldIdLst>
    <p:sldId id="257" r:id="rId5"/>
    <p:sldId id="352" r:id="rId6"/>
    <p:sldId id="371" r:id="rId7"/>
    <p:sldId id="382" r:id="rId8"/>
    <p:sldId id="394" r:id="rId9"/>
    <p:sldId id="386" r:id="rId10"/>
    <p:sldId id="379" r:id="rId11"/>
    <p:sldId id="388" r:id="rId12"/>
    <p:sldId id="389" r:id="rId13"/>
    <p:sldId id="390" r:id="rId14"/>
    <p:sldId id="391" r:id="rId15"/>
    <p:sldId id="393" r:id="rId16"/>
    <p:sldId id="38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1">
          <p15:clr>
            <a:srgbClr val="A4A3A4"/>
          </p15:clr>
        </p15:guide>
        <p15:guide id="2" orient="horz" pos="152">
          <p15:clr>
            <a:srgbClr val="A4A3A4"/>
          </p15:clr>
        </p15:guide>
        <p15:guide id="3" orient="horz" pos="245">
          <p15:clr>
            <a:srgbClr val="A4A3A4"/>
          </p15:clr>
        </p15:guide>
        <p15:guide id="4" orient="horz" pos="1620">
          <p15:clr>
            <a:srgbClr val="A4A3A4"/>
          </p15:clr>
        </p15:guide>
        <p15:guide id="5" pos="146">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BCA"/>
    <a:srgbClr val="1D64C9"/>
    <a:srgbClr val="FFFFFF"/>
    <a:srgbClr val="1759B9"/>
    <a:srgbClr val="1D5DB6"/>
    <a:srgbClr val="1F5EB4"/>
    <a:srgbClr val="60ABF9"/>
    <a:srgbClr val="EAEAEA"/>
    <a:srgbClr val="508DCA"/>
    <a:srgbClr val="3F7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1" autoAdjust="0"/>
    <p:restoredTop sz="91003"/>
  </p:normalViewPr>
  <p:slideViewPr>
    <p:cSldViewPr snapToGrid="0" snapToObjects="1" showGuides="1">
      <p:cViewPr varScale="1">
        <p:scale>
          <a:sx n="119" d="100"/>
          <a:sy n="119" d="100"/>
        </p:scale>
        <p:origin x="600" y="102"/>
      </p:cViewPr>
      <p:guideLst>
        <p:guide orient="horz" pos="2451"/>
        <p:guide orient="horz" pos="152"/>
        <p:guide orient="horz" pos="245"/>
        <p:guide orient="horz" pos="1620"/>
        <p:guide pos="146"/>
        <p:guide pos="2880"/>
      </p:guideLst>
    </p:cSldViewPr>
  </p:slideViewPr>
  <p:notesTextViewPr>
    <p:cViewPr>
      <p:scale>
        <a:sx n="20" d="100"/>
        <a:sy n="2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D225-1EE2-E84B-92CB-0E288B8A9D19}"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92CE6-CE42-9E46-BCAA-3B057DD4AD98}" type="slidenum">
              <a:rPr lang="en-US" smtClean="0"/>
              <a:t>‹#›</a:t>
            </a:fld>
            <a:endParaRPr lang="en-US"/>
          </a:p>
        </p:txBody>
      </p:sp>
    </p:spTree>
    <p:extLst>
      <p:ext uri="{BB962C8B-B14F-4D97-AF65-F5344CB8AC3E}">
        <p14:creationId xmlns:p14="http://schemas.microsoft.com/office/powerpoint/2010/main" val="9856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92CE6-CE42-9E46-BCAA-3B057DD4AD98}" type="slidenum">
              <a:rPr lang="en-US" smtClean="0"/>
              <a:t>2</a:t>
            </a:fld>
            <a:endParaRPr lang="en-US"/>
          </a:p>
        </p:txBody>
      </p:sp>
    </p:spTree>
    <p:extLst>
      <p:ext uri="{BB962C8B-B14F-4D97-AF65-F5344CB8AC3E}">
        <p14:creationId xmlns:p14="http://schemas.microsoft.com/office/powerpoint/2010/main" val="42496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Cover Slide">
    <p:bg>
      <p:bgPr>
        <a:solidFill>
          <a:schemeClr val="tx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08062" y="318248"/>
            <a:ext cx="4842672" cy="3038409"/>
          </a:xfrm>
        </p:spPr>
        <p:txBody>
          <a:bodyPr/>
          <a:lstStyle>
            <a:lvl1pPr>
              <a:defRPr>
                <a:latin typeface="Arial"/>
                <a:cs typeface="Arial"/>
              </a:defRPr>
            </a:lvl1pPr>
          </a:lstStyle>
          <a:p>
            <a:r>
              <a:rPr lang="en-US" dirty="0"/>
              <a:t>Click to edit Master title style</a:t>
            </a:r>
          </a:p>
        </p:txBody>
      </p:sp>
      <p:sp>
        <p:nvSpPr>
          <p:cNvPr id="94" name="Date Placeholder 3"/>
          <p:cNvSpPr>
            <a:spLocks noGrp="1"/>
          </p:cNvSpPr>
          <p:nvPr>
            <p:ph type="dt" sz="half" idx="10"/>
          </p:nvPr>
        </p:nvSpPr>
        <p:spPr>
          <a:xfrm>
            <a:off x="7105968" y="4727448"/>
            <a:ext cx="1809432" cy="201168"/>
          </a:xfrm>
        </p:spPr>
        <p:txBody>
          <a:bodyPr/>
          <a:lstStyle/>
          <a:p>
            <a:fld id="{7BD0F09C-33D0-1F42-B8A9-5123C94105A5}" type="datetimeFigureOut">
              <a:rPr lang="en-US" smtClean="0"/>
              <a:t>12/1/2017</a:t>
            </a:fld>
            <a:endParaRPr lang="en-US"/>
          </a:p>
        </p:txBody>
      </p:sp>
      <p:sp>
        <p:nvSpPr>
          <p:cNvPr id="95" name="Footer Placeholder 4"/>
          <p:cNvSpPr>
            <a:spLocks noGrp="1"/>
          </p:cNvSpPr>
          <p:nvPr>
            <p:ph type="ftr" sz="quarter" idx="11"/>
          </p:nvPr>
        </p:nvSpPr>
        <p:spPr>
          <a:xfrm>
            <a:off x="455613" y="4727448"/>
            <a:ext cx="2895600" cy="201168"/>
          </a:xfrm>
        </p:spPr>
        <p:txBody>
          <a:bodyPr/>
          <a:lstStyle/>
          <a:p>
            <a:endParaRPr lang="en-US"/>
          </a:p>
        </p:txBody>
      </p:sp>
      <p:sp>
        <p:nvSpPr>
          <p:cNvPr id="96" name="Slide Number Placeholder 5"/>
          <p:cNvSpPr>
            <a:spLocks noGrp="1"/>
          </p:cNvSpPr>
          <p:nvPr>
            <p:ph type="sldNum" sz="quarter" idx="12"/>
          </p:nvPr>
        </p:nvSpPr>
        <p:spPr>
          <a:xfrm>
            <a:off x="228600" y="4727448"/>
            <a:ext cx="210312" cy="201168"/>
          </a:xfrm>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543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51426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F09C-33D0-1F42-B8A9-5123C94105A5}"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a:prstGeom prst="rect">
            <a:avLst/>
          </a:prstGeo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91" name="Picture 90"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013" y="4795547"/>
            <a:ext cx="294382" cy="119353"/>
          </a:xfrm>
          <a:prstGeom prst="rect">
            <a:avLst/>
          </a:prstGeom>
        </p:spPr>
      </p:pic>
      <p:pic>
        <p:nvPicPr>
          <p:cNvPr id="9" name="Picture 8" descr="watson_logo_g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7744" y="2368296"/>
            <a:ext cx="910126" cy="192024"/>
          </a:xfrm>
          <a:prstGeom prst="rect">
            <a:avLst/>
          </a:prstGeom>
        </p:spPr>
      </p:pic>
    </p:spTree>
    <p:extLst>
      <p:ext uri="{BB962C8B-B14F-4D97-AF65-F5344CB8AC3E}">
        <p14:creationId xmlns:p14="http://schemas.microsoft.com/office/powerpoint/2010/main" val="6236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3853233" cy="3948545"/>
          </a:xfrm>
        </p:spPr>
        <p:txBody>
          <a:bodyPr/>
          <a:lstStyle/>
          <a:p>
            <a:r>
              <a:rPr lang="en-US" noProof="0"/>
              <a:t>Click to edit Master title style</a:t>
            </a:r>
          </a:p>
        </p:txBody>
      </p:sp>
      <p:sp>
        <p:nvSpPr>
          <p:cNvPr id="4" name="Date Placeholder 3"/>
          <p:cNvSpPr>
            <a:spLocks noGrp="1"/>
          </p:cNvSpPr>
          <p:nvPr>
            <p:ph type="dt" sz="half" idx="10"/>
          </p:nvPr>
        </p:nvSpPr>
        <p:spPr>
          <a:xfrm>
            <a:off x="6961589" y="4727448"/>
            <a:ext cx="1809432" cy="201168"/>
          </a:xfrm>
        </p:spPr>
        <p:txBody>
          <a:bodyPr/>
          <a:lstStyle/>
          <a:p>
            <a:fld id="{BCFE5051-8846-074F-85CE-9E52CFC1E815}" type="datetime1">
              <a:rPr lang="en-US" noProof="0" smtClean="0"/>
              <a:t>12/1/2017</a:t>
            </a:fld>
            <a:endParaRPr lang="en-US" noProof="0"/>
          </a:p>
        </p:txBody>
      </p:sp>
      <p:sp>
        <p:nvSpPr>
          <p:cNvPr id="6" name="Slide Number Placeholder 5"/>
          <p:cNvSpPr>
            <a:spLocks noGrp="1"/>
          </p:cNvSpPr>
          <p:nvPr>
            <p:ph type="sldNum" sz="quarter" idx="12"/>
          </p:nvPr>
        </p:nvSpPr>
        <p:spPr>
          <a:xfrm>
            <a:off x="333755" y="4727448"/>
            <a:ext cx="210312" cy="201168"/>
          </a:xfrm>
        </p:spPr>
        <p:txBody>
          <a:bodyPr/>
          <a:lstStyle/>
          <a:p>
            <a:fld id="{E4DBDE34-E9B5-E04F-B662-69720E4BCB53}" type="slidenum">
              <a:rPr lang="en-US" noProof="0" smtClean="0"/>
              <a:t>‹#›</a:t>
            </a:fld>
            <a:endParaRPr lang="en-US" noProof="0"/>
          </a:p>
        </p:txBody>
      </p:sp>
    </p:spTree>
    <p:extLst>
      <p:ext uri="{BB962C8B-B14F-4D97-AF65-F5344CB8AC3E}">
        <p14:creationId xmlns:p14="http://schemas.microsoft.com/office/powerpoint/2010/main" val="6247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187117"/>
            <a:ext cx="5489529" cy="3368842"/>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9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825644"/>
            <a:ext cx="5489529" cy="2901803"/>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5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1753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509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971" y="4545068"/>
            <a:ext cx="400982" cy="383548"/>
          </a:xfrm>
        </p:spPr>
        <p:txBody>
          <a:bodyPr/>
          <a:lstStyle>
            <a:lvl1pPr>
              <a:defRPr>
                <a:latin typeface="Arial"/>
                <a:cs typeface="Arial"/>
              </a:defRPr>
            </a:lvl1pPr>
          </a:lstStyle>
          <a:p>
            <a:fld id="{64604A4F-97BD-A740-8DC4-85FC3CD41496}" type="slidenum">
              <a:rPr lang="en-US" smtClean="0"/>
              <a:t>‹#›</a:t>
            </a:fld>
            <a:endParaRPr lang="en-US"/>
          </a:p>
        </p:txBody>
      </p:sp>
      <p:grpSp>
        <p:nvGrpSpPr>
          <p:cNvPr id="50" name="Group 49"/>
          <p:cNvGrpSpPr>
            <a:grpSpLocks noChangeAspect="1"/>
          </p:cNvGrpSpPr>
          <p:nvPr/>
        </p:nvGrpSpPr>
        <p:grpSpPr>
          <a:xfrm>
            <a:off x="228599" y="4690281"/>
            <a:ext cx="554269" cy="224619"/>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endParaRPr lang="en-US" dirty="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7BD0F09C-33D0-1F42-B8A9-5123C94105A5}" type="datetimeFigureOut">
              <a:rPr lang="en-US" smtClean="0"/>
              <a:t>12/1/2017</a:t>
            </a:fld>
            <a:endParaRPr lang="en-US"/>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8890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64592"/>
            <a:ext cx="4297680" cy="4343400"/>
          </a:xfrm>
        </p:spPr>
        <p:txBody>
          <a:bodyPr/>
          <a:lstStyle>
            <a:lvl1pPr>
              <a:defRPr sz="2200"/>
            </a:lvl1pPr>
          </a:lstStyle>
          <a:p>
            <a:r>
              <a:rPr lang="en-US" dirty="0"/>
              <a:t>Click to edit Master title style</a:t>
            </a:r>
          </a:p>
        </p:txBody>
      </p:sp>
    </p:spTree>
    <p:extLst>
      <p:ext uri="{BB962C8B-B14F-4D97-AF65-F5344CB8AC3E}">
        <p14:creationId xmlns:p14="http://schemas.microsoft.com/office/powerpoint/2010/main" val="254156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dirty="0"/>
              <a:t>Click to edit Master title style</a:t>
            </a:r>
          </a:p>
        </p:txBody>
      </p:sp>
    </p:spTree>
    <p:extLst>
      <p:ext uri="{BB962C8B-B14F-4D97-AF65-F5344CB8AC3E}">
        <p14:creationId xmlns:p14="http://schemas.microsoft.com/office/powerpoint/2010/main" val="178471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539145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41266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427258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112151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3568660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18766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889152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08061" y="376816"/>
            <a:ext cx="8418843" cy="3948545"/>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63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1669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247612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3771441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63200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52636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27755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28382003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6448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60763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957424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379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139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9201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144502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12223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865101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35212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42482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Content Placeholder 2"/>
          <p:cNvSpPr>
            <a:spLocks noGrp="1"/>
          </p:cNvSpPr>
          <p:nvPr>
            <p:ph idx="14"/>
          </p:nvPr>
        </p:nvSpPr>
        <p:spPr>
          <a:xfrm>
            <a:off x="5489588"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82880"/>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227012" y="164592"/>
            <a:ext cx="4114800" cy="4343400"/>
          </a:xfrm>
        </p:spPr>
        <p:txBody>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137160" y="164592"/>
            <a:ext cx="411480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982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tx1">
                    <a:tint val="75000"/>
                  </a:schemeClr>
                </a:solidFill>
                <a:latin typeface="Arial"/>
                <a:cs typeface="Arial"/>
              </a:defRPr>
            </a:lvl1pPr>
          </a:lstStyle>
          <a:p>
            <a:fld id="{7BD0F09C-33D0-1F42-B8A9-5123C94105A5}" type="datetimeFigureOut">
              <a:rPr lang="en-US" smtClean="0"/>
              <a:t>12/1/2017</a:t>
            </a:fld>
            <a:endParaRPr lang="en-US"/>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fld id="{64604A4F-97BD-A740-8DC4-85FC3CD41496}" type="slidenum">
              <a:rPr lang="en-US" smtClean="0"/>
              <a:t>‹#›</a:t>
            </a:fld>
            <a:endParaRPr lang="en-US"/>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380307"/>
            <a:ext cx="1620982" cy="3948545"/>
          </a:xfrm>
          <a:prstGeom prst="rect">
            <a:avLst/>
          </a:prstGeom>
        </p:spPr>
        <p:txBody>
          <a:bodyPr vert="horz" lIns="0" tIns="0" rIns="0" bIns="0" rtlCol="0" anchor="t" anchorCtr="0">
            <a:noAutofit/>
          </a:bodyPr>
          <a:lstStyle/>
          <a:p>
            <a:r>
              <a:rPr lang="en-US" noProof="0" dirty="0"/>
              <a:t>Click to edit Master title style</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bg1"/>
                </a:solidFill>
                <a:latin typeface="Arial"/>
                <a:cs typeface="Arial"/>
              </a:defRPr>
            </a:lvl1pPr>
          </a:lstStyle>
          <a:p>
            <a:fld id="{05429274-D375-B94C-A105-658EF2ABA8F0}" type="datetime1">
              <a:rPr lang="en-US" noProof="0" smtClean="0"/>
              <a:pPr/>
              <a:t>12/1/2017</a:t>
            </a:fld>
            <a:endParaRPr lang="en-US" noProof="0"/>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bg1"/>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19584514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710" r:id="rId3"/>
    <p:sldLayoutId id="2147483711"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dt="0"/>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2703029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378225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bluemix.net/docs/services/text-to-speech/getting-started.html#gettingStarted" TargetMode="External"/><Relationship Id="rId2" Type="http://schemas.openxmlformats.org/officeDocument/2006/relationships/hyperlink" Target="https://console.bluemix.net/docs/services/text-to-speech/index.html#about" TargetMode="External"/><Relationship Id="rId1" Type="http://schemas.openxmlformats.org/officeDocument/2006/relationships/slideLayout" Target="../slideLayouts/slideLayout15.xml"/><Relationship Id="rId4" Type="http://schemas.openxmlformats.org/officeDocument/2006/relationships/hyperlink" Target="https://www.ibm.com/watson/developercloud/text-to-speech/api/v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bm.com/watson/developercloud/text-to-speech/api/v1/" TargetMode="External"/><Relationship Id="rId1" Type="http://schemas.openxmlformats.org/officeDocument/2006/relationships/slideLayout" Target="../slideLayouts/slideLayout1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645"/>
        </a:solidFill>
        <a:effectLst/>
      </p:bgPr>
    </p:bg>
    <p:spTree>
      <p:nvGrpSpPr>
        <p:cNvPr id="1" name=""/>
        <p:cNvGrpSpPr/>
        <p:nvPr/>
      </p:nvGrpSpPr>
      <p:grpSpPr>
        <a:xfrm>
          <a:off x="0" y="0"/>
          <a:ext cx="0" cy="0"/>
          <a:chOff x="0" y="0"/>
          <a:chExt cx="0" cy="0"/>
        </a:xfrm>
      </p:grpSpPr>
      <p:pic>
        <p:nvPicPr>
          <p:cNvPr id="7" name="Picture 6" descr="avatar_crops_CS6_cvr.png"/>
          <p:cNvPicPr>
            <a:picLocks noChangeAspect="1"/>
          </p:cNvPicPr>
          <p:nvPr/>
        </p:nvPicPr>
        <p:blipFill rotWithShape="1">
          <a:blip r:embed="rId2">
            <a:extLst>
              <a:ext uri="{28A0092B-C50C-407E-A947-70E740481C1C}">
                <a14:useLocalDpi xmlns:a14="http://schemas.microsoft.com/office/drawing/2010/main" val="0"/>
              </a:ext>
            </a:extLst>
          </a:blip>
          <a:srcRect t="3831" r="23620" b="24331"/>
          <a:stretch/>
        </p:blipFill>
        <p:spPr>
          <a:xfrm>
            <a:off x="3276038" y="18967"/>
            <a:ext cx="5867962" cy="5143501"/>
          </a:xfrm>
          <a:prstGeom prst="rect">
            <a:avLst/>
          </a:prstGeom>
        </p:spPr>
      </p:pic>
      <p:sp>
        <p:nvSpPr>
          <p:cNvPr id="6" name="Title 1"/>
          <p:cNvSpPr txBox="1">
            <a:spLocks/>
          </p:cNvSpPr>
          <p:nvPr/>
        </p:nvSpPr>
        <p:spPr>
          <a:xfrm>
            <a:off x="333755" y="192506"/>
            <a:ext cx="3853233" cy="4076536"/>
          </a:xfrm>
          <a:prstGeom prst="rect">
            <a:avLst/>
          </a:prstGeom>
        </p:spPr>
        <p:txBody>
          <a:bodyPr vert="horz" wrap="square" lIns="0" tIns="0" rIns="0" bIns="0" rtlCol="0" anchor="t" anchorCtr="0">
            <a:noAutofit/>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4200" b="1" dirty="0">
                <a:solidFill>
                  <a:srgbClr val="FFFFFF"/>
                </a:solidFill>
                <a:latin typeface="Helvetica Neue"/>
                <a:ea typeface="HelvNeue Roman for IBM" charset="0"/>
                <a:cs typeface="Helvetica Neue"/>
              </a:rPr>
              <a:t>Watson</a:t>
            </a:r>
          </a:p>
          <a:p>
            <a:r>
              <a:rPr lang="en-US" sz="4200" b="1" dirty="0">
                <a:solidFill>
                  <a:srgbClr val="FFFFFF"/>
                </a:solidFill>
                <a:latin typeface="Helvetica Neue"/>
                <a:ea typeface="HelvNeue Roman for IBM" charset="0"/>
                <a:cs typeface="Helvetica Neue"/>
              </a:rPr>
              <a:t>Text to Speech</a:t>
            </a:r>
          </a:p>
        </p:txBody>
      </p:sp>
    </p:spTree>
    <p:extLst>
      <p:ext uri="{BB962C8B-B14F-4D97-AF65-F5344CB8AC3E}">
        <p14:creationId xmlns:p14="http://schemas.microsoft.com/office/powerpoint/2010/main" val="22512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10</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70DBF018-811C-406D-9F70-916CDE820390}"/>
              </a:ext>
            </a:extLst>
          </p:cNvPr>
          <p:cNvPicPr>
            <a:picLocks noChangeAspect="1"/>
          </p:cNvPicPr>
          <p:nvPr/>
        </p:nvPicPr>
        <p:blipFill>
          <a:blip r:embed="rId2"/>
          <a:stretch>
            <a:fillRect/>
          </a:stretch>
        </p:blipFill>
        <p:spPr>
          <a:xfrm>
            <a:off x="3028699" y="718566"/>
            <a:ext cx="4562475" cy="4210050"/>
          </a:xfrm>
          <a:prstGeom prst="rect">
            <a:avLst/>
          </a:prstGeom>
        </p:spPr>
      </p:pic>
    </p:spTree>
    <p:extLst>
      <p:ext uri="{BB962C8B-B14F-4D97-AF65-F5344CB8AC3E}">
        <p14:creationId xmlns:p14="http://schemas.microsoft.com/office/powerpoint/2010/main" val="295543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11</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Import all necessary libraries </a:t>
            </a:r>
          </a:p>
          <a:p>
            <a:pPr marL="385763" indent="-385763">
              <a:spcBef>
                <a:spcPts val="450"/>
              </a:spcBef>
            </a:pPr>
            <a:r>
              <a:rPr lang="en-US" sz="1200" b="1" dirty="0"/>
              <a:t>Copy and change the username, password based on the speech to text service credentials.</a:t>
            </a:r>
          </a:p>
          <a:p>
            <a:pPr marL="385763" indent="-385763">
              <a:spcBef>
                <a:spcPts val="450"/>
              </a:spcBef>
            </a:pPr>
            <a:r>
              <a:rPr lang="en-US" sz="1200" b="1" dirty="0"/>
              <a:t>Sample credentials: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Right click on your project then run as java application.</a:t>
            </a:r>
          </a:p>
          <a:p>
            <a:pPr marL="385763" indent="-385763">
              <a:spcBef>
                <a:spcPts val="450"/>
              </a:spcBef>
            </a:pPr>
            <a:r>
              <a:rPr lang="en-US" sz="1200" b="1" dirty="0"/>
              <a:t>Refresh your project &gt; you will see hello_world.wav &gt; open the wav file in your media player.</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9C4A25CF-D19E-4CE5-A5E8-5B0FDB645029}"/>
              </a:ext>
            </a:extLst>
          </p:cNvPr>
          <p:cNvPicPr>
            <a:picLocks noChangeAspect="1"/>
          </p:cNvPicPr>
          <p:nvPr/>
        </p:nvPicPr>
        <p:blipFill>
          <a:blip r:embed="rId2"/>
          <a:stretch>
            <a:fillRect/>
          </a:stretch>
        </p:blipFill>
        <p:spPr>
          <a:xfrm>
            <a:off x="438911" y="1748589"/>
            <a:ext cx="7919093" cy="1759026"/>
          </a:xfrm>
          <a:prstGeom prst="rect">
            <a:avLst/>
          </a:prstGeom>
        </p:spPr>
      </p:pic>
      <p:pic>
        <p:nvPicPr>
          <p:cNvPr id="8" name="Picture 7">
            <a:extLst>
              <a:ext uri="{FF2B5EF4-FFF2-40B4-BE49-F238E27FC236}">
                <a16:creationId xmlns:a16="http://schemas.microsoft.com/office/drawing/2014/main" id="{9BF292DF-55E4-4BC2-9747-4154AC15CE61}"/>
              </a:ext>
            </a:extLst>
          </p:cNvPr>
          <p:cNvPicPr>
            <a:picLocks noChangeAspect="1"/>
          </p:cNvPicPr>
          <p:nvPr/>
        </p:nvPicPr>
        <p:blipFill>
          <a:blip r:embed="rId3"/>
          <a:stretch>
            <a:fillRect/>
          </a:stretch>
        </p:blipFill>
        <p:spPr>
          <a:xfrm>
            <a:off x="438911" y="3685079"/>
            <a:ext cx="6248400" cy="704850"/>
          </a:xfrm>
          <a:prstGeom prst="rect">
            <a:avLst/>
          </a:prstGeom>
        </p:spPr>
      </p:pic>
    </p:spTree>
    <p:extLst>
      <p:ext uri="{BB962C8B-B14F-4D97-AF65-F5344CB8AC3E}">
        <p14:creationId xmlns:p14="http://schemas.microsoft.com/office/powerpoint/2010/main" val="285480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12</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Sample result:</a:t>
            </a:r>
          </a:p>
          <a:p>
            <a:pPr marL="385763" indent="-385763">
              <a:spcBef>
                <a:spcPts val="450"/>
              </a:spcBef>
            </a:pPr>
            <a:r>
              <a:rPr lang="en-US" sz="1000" b="1" dirty="0"/>
              <a:t>Console:</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r>
              <a:rPr lang="en-US" sz="1000" b="1" dirty="0"/>
              <a:t>Created wav file:</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p:txBody>
      </p:sp>
      <p:pic>
        <p:nvPicPr>
          <p:cNvPr id="4" name="Picture 3">
            <a:extLst>
              <a:ext uri="{FF2B5EF4-FFF2-40B4-BE49-F238E27FC236}">
                <a16:creationId xmlns:a16="http://schemas.microsoft.com/office/drawing/2014/main" id="{026A2F9A-0B9D-4590-BCF1-184B2C89EDDF}"/>
              </a:ext>
            </a:extLst>
          </p:cNvPr>
          <p:cNvPicPr>
            <a:picLocks noChangeAspect="1"/>
          </p:cNvPicPr>
          <p:nvPr/>
        </p:nvPicPr>
        <p:blipFill>
          <a:blip r:embed="rId2"/>
          <a:stretch>
            <a:fillRect/>
          </a:stretch>
        </p:blipFill>
        <p:spPr>
          <a:xfrm>
            <a:off x="333754" y="1291736"/>
            <a:ext cx="8345025" cy="640244"/>
          </a:xfrm>
          <a:prstGeom prst="rect">
            <a:avLst/>
          </a:prstGeom>
        </p:spPr>
      </p:pic>
      <p:pic>
        <p:nvPicPr>
          <p:cNvPr id="5" name="Picture 4">
            <a:extLst>
              <a:ext uri="{FF2B5EF4-FFF2-40B4-BE49-F238E27FC236}">
                <a16:creationId xmlns:a16="http://schemas.microsoft.com/office/drawing/2014/main" id="{D863C45B-314A-426C-883B-3B78609940A0}"/>
              </a:ext>
            </a:extLst>
          </p:cNvPr>
          <p:cNvPicPr>
            <a:picLocks noChangeAspect="1"/>
          </p:cNvPicPr>
          <p:nvPr/>
        </p:nvPicPr>
        <p:blipFill>
          <a:blip r:embed="rId3"/>
          <a:stretch>
            <a:fillRect/>
          </a:stretch>
        </p:blipFill>
        <p:spPr>
          <a:xfrm>
            <a:off x="349356" y="2477758"/>
            <a:ext cx="3467100" cy="2105025"/>
          </a:xfrm>
          <a:prstGeom prst="rect">
            <a:avLst/>
          </a:prstGeom>
        </p:spPr>
      </p:pic>
    </p:spTree>
    <p:extLst>
      <p:ext uri="{BB962C8B-B14F-4D97-AF65-F5344CB8AC3E}">
        <p14:creationId xmlns:p14="http://schemas.microsoft.com/office/powerpoint/2010/main" val="311276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References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13</a:t>
            </a:fld>
            <a:endParaRPr lang="en-US"/>
          </a:p>
        </p:txBody>
      </p:sp>
      <p:sp>
        <p:nvSpPr>
          <p:cNvPr id="4" name="Content Placeholder 3"/>
          <p:cNvSpPr>
            <a:spLocks noGrp="1"/>
          </p:cNvSpPr>
          <p:nvPr>
            <p:ph sz="quarter" idx="13"/>
          </p:nvPr>
        </p:nvSpPr>
        <p:spPr>
          <a:xfrm>
            <a:off x="333754" y="1187117"/>
            <a:ext cx="8347108" cy="3266130"/>
          </a:xfrm>
        </p:spPr>
        <p:txBody>
          <a:bodyPr/>
          <a:lstStyle/>
          <a:p>
            <a:r>
              <a:rPr lang="en-US" dirty="0"/>
              <a:t>About Text to Speech:</a:t>
            </a:r>
          </a:p>
          <a:p>
            <a:r>
              <a:rPr lang="en-US" dirty="0">
                <a:hlinkClick r:id="rId2"/>
              </a:rPr>
              <a:t>https://console.bluemix.net/docs/services/text-to-speech/index.html#about</a:t>
            </a:r>
            <a:r>
              <a:rPr lang="en-US" dirty="0"/>
              <a:t> </a:t>
            </a:r>
          </a:p>
          <a:p>
            <a:r>
              <a:rPr lang="en-US" dirty="0"/>
              <a:t>Getting Started Tutorial:</a:t>
            </a:r>
          </a:p>
          <a:p>
            <a:r>
              <a:rPr lang="en-US" dirty="0">
                <a:hlinkClick r:id="rId3"/>
              </a:rPr>
              <a:t>https://console.bluemix.net/docs/services/text-to-speech/getting-started.html#gettingStarted</a:t>
            </a:r>
            <a:r>
              <a:rPr lang="en-US" dirty="0"/>
              <a:t> </a:t>
            </a:r>
          </a:p>
          <a:p>
            <a:r>
              <a:rPr lang="en-US" dirty="0"/>
              <a:t>API:</a:t>
            </a:r>
          </a:p>
          <a:p>
            <a:r>
              <a:rPr lang="en-US" dirty="0">
                <a:hlinkClick r:id="rId4"/>
              </a:rPr>
              <a:t>https://www.ibm.com/watson/developercloud/text-to-speech/api/v1/</a:t>
            </a:r>
            <a:r>
              <a:rPr lang="en-US" dirty="0"/>
              <a:t> </a:t>
            </a:r>
            <a:endParaRPr lang="en-US" b="1" dirty="0"/>
          </a:p>
        </p:txBody>
      </p:sp>
    </p:spTree>
    <p:extLst>
      <p:ext uri="{BB962C8B-B14F-4D97-AF65-F5344CB8AC3E}">
        <p14:creationId xmlns:p14="http://schemas.microsoft.com/office/powerpoint/2010/main" val="639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85858"/>
                </a:solidFill>
              </a:rPr>
              <a:t>Agenda</a:t>
            </a:r>
          </a:p>
        </p:txBody>
      </p:sp>
      <p:sp>
        <p:nvSpPr>
          <p:cNvPr id="4" name="Slide Number Placeholder 3"/>
          <p:cNvSpPr>
            <a:spLocks noGrp="1"/>
          </p:cNvSpPr>
          <p:nvPr>
            <p:ph type="sldNum" sz="quarter" idx="12"/>
          </p:nvPr>
        </p:nvSpPr>
        <p:spPr/>
        <p:txBody>
          <a:bodyPr/>
          <a:lstStyle/>
          <a:p>
            <a:fld id="{E4DBDE34-E9B5-E04F-B662-69720E4BCB53}" type="slidenum">
              <a:rPr lang="en-US" noProof="0" smtClean="0"/>
              <a:t>2</a:t>
            </a:fld>
            <a:endParaRPr lang="en-US" noProof="0"/>
          </a:p>
        </p:txBody>
      </p:sp>
      <p:sp>
        <p:nvSpPr>
          <p:cNvPr id="5" name="Content Placeholder 4"/>
          <p:cNvSpPr>
            <a:spLocks noGrp="1"/>
          </p:cNvSpPr>
          <p:nvPr>
            <p:ph sz="quarter" idx="13"/>
          </p:nvPr>
        </p:nvSpPr>
        <p:spPr>
          <a:xfrm>
            <a:off x="333754" y="916998"/>
            <a:ext cx="8204603" cy="3810449"/>
          </a:xfrm>
        </p:spPr>
        <p:txBody>
          <a:bodyPr/>
          <a:lstStyle/>
          <a:p>
            <a:pPr marL="342900" indent="-342900">
              <a:lnSpc>
                <a:spcPts val="2160"/>
              </a:lnSpc>
              <a:buFontTx/>
              <a:buChar char="-"/>
            </a:pPr>
            <a:r>
              <a:rPr lang="en-GB" sz="2000" dirty="0">
                <a:solidFill>
                  <a:srgbClr val="585858"/>
                </a:solidFill>
              </a:rPr>
              <a:t>Text to Speech Introduction </a:t>
            </a:r>
          </a:p>
          <a:p>
            <a:pPr marL="342900" indent="-342900">
              <a:lnSpc>
                <a:spcPts val="2160"/>
              </a:lnSpc>
              <a:buFontTx/>
              <a:buChar char="-"/>
            </a:pPr>
            <a:r>
              <a:rPr lang="en-GB" sz="2000" dirty="0"/>
              <a:t>K</a:t>
            </a:r>
            <a:r>
              <a:rPr lang="en-GB" sz="2000" dirty="0">
                <a:solidFill>
                  <a:srgbClr val="585858"/>
                </a:solidFill>
              </a:rPr>
              <a:t>ey concepts</a:t>
            </a:r>
          </a:p>
          <a:p>
            <a:pPr marL="342900" indent="-342900">
              <a:lnSpc>
                <a:spcPts val="2160"/>
              </a:lnSpc>
              <a:buFontTx/>
              <a:buChar char="-"/>
            </a:pPr>
            <a:r>
              <a:rPr lang="en-GB" sz="2000" dirty="0" err="1"/>
              <a:t>Usecase</a:t>
            </a:r>
            <a:r>
              <a:rPr lang="en-GB" sz="2000" dirty="0"/>
              <a:t> </a:t>
            </a:r>
          </a:p>
          <a:p>
            <a:pPr marL="342900" indent="-342900">
              <a:lnSpc>
                <a:spcPts val="2160"/>
              </a:lnSpc>
              <a:buFontTx/>
              <a:buChar char="-"/>
            </a:pPr>
            <a:r>
              <a:rPr lang="en-GB" sz="2000" dirty="0"/>
              <a:t>Hands on</a:t>
            </a:r>
          </a:p>
          <a:p>
            <a:pPr marL="342900" indent="-342900">
              <a:lnSpc>
                <a:spcPts val="2160"/>
              </a:lnSpc>
              <a:buFontTx/>
              <a:buChar char="-"/>
            </a:pPr>
            <a:r>
              <a:rPr lang="en-GB" sz="2000" dirty="0"/>
              <a:t>References</a:t>
            </a:r>
          </a:p>
          <a:p>
            <a:pPr>
              <a:lnSpc>
                <a:spcPts val="2160"/>
              </a:lnSpc>
            </a:pPr>
            <a:endParaRPr lang="en-GB" sz="2000" dirty="0">
              <a:solidFill>
                <a:srgbClr val="585858"/>
              </a:solidFill>
            </a:endParaRPr>
          </a:p>
          <a:p>
            <a:pPr marL="342900" indent="-342900">
              <a:lnSpc>
                <a:spcPts val="2160"/>
              </a:lnSpc>
              <a:buFontTx/>
              <a:buChar char="-"/>
            </a:pPr>
            <a:endParaRPr lang="en-GB" sz="2000" dirty="0">
              <a:solidFill>
                <a:srgbClr val="585858"/>
              </a:solidFill>
            </a:endParaRPr>
          </a:p>
          <a:p>
            <a:pPr>
              <a:lnSpc>
                <a:spcPts val="2160"/>
              </a:lnSpc>
            </a:pPr>
            <a:endParaRPr lang="en-GB" sz="2000" dirty="0">
              <a:solidFill>
                <a:srgbClr val="585858"/>
              </a:solidFill>
            </a:endParaRPr>
          </a:p>
        </p:txBody>
      </p:sp>
    </p:spTree>
    <p:extLst>
      <p:ext uri="{BB962C8B-B14F-4D97-AF65-F5344CB8AC3E}">
        <p14:creationId xmlns:p14="http://schemas.microsoft.com/office/powerpoint/2010/main" val="162932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Text to Speech 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3</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converts written text to natural-sounding speech to provide speech-synthesis capabilities for applications.</a:t>
            </a:r>
          </a:p>
          <a:p>
            <a:pPr marL="385763" indent="-385763">
              <a:spcBef>
                <a:spcPts val="450"/>
              </a:spcBef>
            </a:pPr>
            <a:r>
              <a:rPr lang="en-US" sz="2000" dirty="0"/>
              <a:t>	- provides an Application Programming Interface (API) that uses IBM's speech-synthesis capabilities to convert written text to natural-sounding speech. The service streams the results back to the client with minimal delay. The service offers both HTTP REST and </a:t>
            </a:r>
            <a:r>
              <a:rPr lang="en-US" sz="2000" dirty="0" err="1"/>
              <a:t>WebSocket</a:t>
            </a:r>
            <a:r>
              <a:rPr lang="en-US" sz="2000" dirty="0"/>
              <a:t> interfaces.</a:t>
            </a:r>
          </a:p>
          <a:p>
            <a:pPr marL="385763" indent="-385763">
              <a:spcBef>
                <a:spcPts val="450"/>
              </a:spcBef>
            </a:pPr>
            <a:endParaRPr lang="en-US" sz="2000" dirty="0"/>
          </a:p>
          <a:p>
            <a:pPr marL="385763" indent="-385763">
              <a:spcBef>
                <a:spcPts val="450"/>
              </a:spcBef>
            </a:pPr>
            <a:endParaRPr lang="en-US" sz="2000" dirty="0"/>
          </a:p>
        </p:txBody>
      </p:sp>
    </p:spTree>
    <p:extLst>
      <p:ext uri="{BB962C8B-B14F-4D97-AF65-F5344CB8AC3E}">
        <p14:creationId xmlns:p14="http://schemas.microsoft.com/office/powerpoint/2010/main" val="6099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Text to Speech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4</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FEATURES AND CAPABILITIES</a:t>
            </a:r>
          </a:p>
          <a:p>
            <a:pPr marL="385763" indent="-385763">
              <a:spcBef>
                <a:spcPts val="450"/>
              </a:spcBef>
            </a:pPr>
            <a:r>
              <a:rPr lang="en-US" sz="1500" dirty="0"/>
              <a:t>The Text to Speech service offers the following features and capabilities:</a:t>
            </a:r>
          </a:p>
          <a:p>
            <a:pPr marL="385763" indent="-385763">
              <a:spcBef>
                <a:spcPts val="450"/>
              </a:spcBef>
            </a:pPr>
            <a:r>
              <a:rPr lang="en-US" sz="1500" b="1" i="1" dirty="0"/>
              <a:t>Audio formats:</a:t>
            </a:r>
            <a:r>
              <a:rPr lang="en-US" sz="1500" dirty="0"/>
              <a:t> Produces audio in </a:t>
            </a:r>
            <a:r>
              <a:rPr lang="en-US" sz="1500" dirty="0" err="1"/>
              <a:t>Ogg</a:t>
            </a:r>
            <a:r>
              <a:rPr lang="en-US" sz="1500" dirty="0"/>
              <a:t> or </a:t>
            </a:r>
            <a:r>
              <a:rPr lang="en-US" sz="1500" dirty="0" err="1"/>
              <a:t>WebM</a:t>
            </a:r>
            <a:r>
              <a:rPr lang="en-US" sz="1500" dirty="0"/>
              <a:t> with the Opus or </a:t>
            </a:r>
            <a:r>
              <a:rPr lang="en-US" sz="1500" dirty="0" err="1"/>
              <a:t>Vorbis</a:t>
            </a:r>
            <a:r>
              <a:rPr lang="en-US" sz="1500" dirty="0"/>
              <a:t> codec, WAV, FLAC, MP3 (MPEG), l16 (PCM), </a:t>
            </a:r>
            <a:r>
              <a:rPr lang="en-US" sz="1500" dirty="0" err="1"/>
              <a:t>mulaw</a:t>
            </a:r>
            <a:r>
              <a:rPr lang="en-US" sz="1500" dirty="0"/>
              <a:t>, or basic format. See Specifying an audio format.</a:t>
            </a:r>
          </a:p>
          <a:p>
            <a:pPr marL="385763" indent="-385763">
              <a:spcBef>
                <a:spcPts val="450"/>
              </a:spcBef>
            </a:pPr>
            <a:r>
              <a:rPr lang="en-US" sz="1500" b="1" i="1" dirty="0"/>
              <a:t>Voices:</a:t>
            </a:r>
            <a:r>
              <a:rPr lang="en-US" sz="1500" dirty="0"/>
              <a:t> Synthesizes text to audio in a variety of languages, voices, and dialects. See Specifying a voice.</a:t>
            </a:r>
          </a:p>
          <a:p>
            <a:pPr marL="385763" indent="-385763">
              <a:spcBef>
                <a:spcPts val="450"/>
              </a:spcBef>
            </a:pPr>
            <a:r>
              <a:rPr lang="en-US" sz="1500" b="1" i="1" dirty="0"/>
              <a:t>SSML:</a:t>
            </a:r>
            <a:r>
              <a:rPr lang="en-US" sz="1500" dirty="0"/>
              <a:t> Accepts plain text or text that is marked up with the XML-based Speech Synthesis Markup Language (SSML). See Using SSML.</a:t>
            </a:r>
          </a:p>
          <a:p>
            <a:pPr marL="385763" indent="-385763">
              <a:spcBef>
                <a:spcPts val="450"/>
              </a:spcBef>
            </a:pPr>
            <a:r>
              <a:rPr lang="en-US" sz="1500" b="1" i="1" dirty="0"/>
              <a:t>Expressiveness:</a:t>
            </a:r>
            <a:r>
              <a:rPr lang="en-US" sz="1500" dirty="0"/>
              <a:t> Extends SSML with an expressive element that lets you indicate a speaking style of </a:t>
            </a:r>
            <a:r>
              <a:rPr lang="en-US" sz="1500" dirty="0" err="1"/>
              <a:t>GoodNews</a:t>
            </a:r>
            <a:r>
              <a:rPr lang="en-US" sz="1500" dirty="0"/>
              <a:t>, Apology, or Uncertainty. Currently available only for the US English Allison voice. See Expressive SSML.</a:t>
            </a:r>
          </a:p>
        </p:txBody>
      </p:sp>
    </p:spTree>
    <p:extLst>
      <p:ext uri="{BB962C8B-B14F-4D97-AF65-F5344CB8AC3E}">
        <p14:creationId xmlns:p14="http://schemas.microsoft.com/office/powerpoint/2010/main" val="191442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Text to Speech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5</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FEATURES AND CAPABILITIES</a:t>
            </a:r>
          </a:p>
          <a:p>
            <a:pPr marL="385763" indent="-385763">
              <a:spcBef>
                <a:spcPts val="450"/>
              </a:spcBef>
            </a:pPr>
            <a:r>
              <a:rPr lang="en-US" sz="1500" b="1" i="1" dirty="0"/>
              <a:t>Voice transformation: </a:t>
            </a:r>
            <a:r>
              <a:rPr lang="en-US" sz="1500" dirty="0"/>
              <a:t>Extends SSML by adding a voice transformation element that lets you expand the range of possible voices by controlling aspects such as pitch, rate, and timbre. Also offers two built-in virtual voices, Young and Soft. Currently available only for US English voices. See Voice transformation SSML.</a:t>
            </a:r>
          </a:p>
          <a:p>
            <a:pPr marL="385763" indent="-385763">
              <a:spcBef>
                <a:spcPts val="450"/>
              </a:spcBef>
            </a:pPr>
            <a:r>
              <a:rPr lang="en-US" sz="1500" b="1" i="1" dirty="0"/>
              <a:t>Word timings: </a:t>
            </a:r>
            <a:r>
              <a:rPr lang="en-US" sz="1500" dirty="0"/>
              <a:t>With the </a:t>
            </a:r>
            <a:r>
              <a:rPr lang="en-US" sz="1500" dirty="0" err="1"/>
              <a:t>WebSocket</a:t>
            </a:r>
            <a:r>
              <a:rPr lang="en-US" sz="1500" dirty="0"/>
              <a:t> interface, supports the SSML &lt;mark&gt; element as well as optional word timing information for all strings of the input text. Timing information lets you synchronize the input text and the resulting audio. See Obtaining word timings.</a:t>
            </a:r>
          </a:p>
          <a:p>
            <a:pPr marL="385763" indent="-385763">
              <a:spcBef>
                <a:spcPts val="450"/>
              </a:spcBef>
            </a:pPr>
            <a:r>
              <a:rPr lang="en-US" sz="1500" b="1" i="1" dirty="0"/>
              <a:t>Customization: </a:t>
            </a:r>
            <a:r>
              <a:rPr lang="en-US" sz="1500" dirty="0"/>
              <a:t>Provides a customization interface that lets you specify how the service pronounces unusual words that occur in your input. You can define pronunciations with the International Phonetic Alphabet (IPA) or IBM Symbolic Phonetic Representation (SPR). See Understanding customization.</a:t>
            </a:r>
          </a:p>
        </p:txBody>
      </p:sp>
    </p:spTree>
    <p:extLst>
      <p:ext uri="{BB962C8B-B14F-4D97-AF65-F5344CB8AC3E}">
        <p14:creationId xmlns:p14="http://schemas.microsoft.com/office/powerpoint/2010/main" val="314389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Text to Speech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6</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LANGUAGE SUPPORT</a:t>
            </a:r>
          </a:p>
          <a:p>
            <a:pPr fontAlgn="base"/>
            <a:r>
              <a:rPr lang="en-US" dirty="0"/>
              <a:t>The service supports voices in the following languages: Brazilian Portuguese, English (UK and US dialects), French, German, Italian, Japanese, and Spanish (Castilian, Latin American, and North American dialects). The service offers at least one male or female voice, sometimes both, for each language. Each voice uses appropriate cadence and intonation for its dialect.</a:t>
            </a:r>
          </a:p>
        </p:txBody>
      </p:sp>
    </p:spTree>
    <p:extLst>
      <p:ext uri="{BB962C8B-B14F-4D97-AF65-F5344CB8AC3E}">
        <p14:creationId xmlns:p14="http://schemas.microsoft.com/office/powerpoint/2010/main" val="248394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Use Case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7</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In home automation solutions</a:t>
            </a:r>
          </a:p>
          <a:p>
            <a:pPr marL="385763" indent="-385763">
              <a:spcBef>
                <a:spcPts val="450"/>
              </a:spcBef>
            </a:pPr>
            <a:r>
              <a:rPr lang="en-US" sz="2000" dirty="0"/>
              <a:t>Assistance tools for the vision-impaired</a:t>
            </a:r>
          </a:p>
          <a:p>
            <a:pPr marL="385763" indent="-385763">
              <a:spcBef>
                <a:spcPts val="450"/>
              </a:spcBef>
            </a:pPr>
            <a:r>
              <a:rPr lang="en-US" sz="2000" dirty="0"/>
              <a:t>Reading text and email messages aloud to drivers</a:t>
            </a:r>
          </a:p>
          <a:p>
            <a:pPr marL="385763" indent="-385763">
              <a:spcBef>
                <a:spcPts val="450"/>
              </a:spcBef>
            </a:pPr>
            <a:r>
              <a:rPr lang="en-US" sz="2000" dirty="0"/>
              <a:t>Video script narration and Voice over</a:t>
            </a:r>
          </a:p>
          <a:p>
            <a:pPr marL="385763" indent="-385763">
              <a:spcBef>
                <a:spcPts val="450"/>
              </a:spcBef>
            </a:pPr>
            <a:r>
              <a:rPr lang="en-US" sz="2000" dirty="0"/>
              <a:t>Reading based educational tools</a:t>
            </a:r>
          </a:p>
        </p:txBody>
      </p:sp>
    </p:spTree>
    <p:extLst>
      <p:ext uri="{BB962C8B-B14F-4D97-AF65-F5344CB8AC3E}">
        <p14:creationId xmlns:p14="http://schemas.microsoft.com/office/powerpoint/2010/main" val="39850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8</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u="sng" dirty="0"/>
              <a:t>BEFORE YOU BEGIN:</a:t>
            </a:r>
          </a:p>
          <a:p>
            <a:pPr marL="385763" indent="-385763">
              <a:spcBef>
                <a:spcPts val="450"/>
              </a:spcBef>
            </a:pPr>
            <a:r>
              <a:rPr lang="en-US" sz="1200" b="1" dirty="0"/>
              <a:t>Create instance of the service</a:t>
            </a:r>
          </a:p>
          <a:p>
            <a:pPr marL="385763" indent="-385763">
              <a:spcBef>
                <a:spcPts val="450"/>
              </a:spcBef>
            </a:pPr>
            <a:r>
              <a:rPr lang="en-US" sz="1200" dirty="0"/>
              <a:t>	Login to IBM Cloud. Go to Catalog. Select Watson under Platform. Then Select Text To Speech. </a:t>
            </a:r>
          </a:p>
          <a:p>
            <a:pPr marL="385763" indent="-385763">
              <a:spcBef>
                <a:spcPts val="450"/>
              </a:spcBef>
            </a:pPr>
            <a:r>
              <a:rPr lang="en-US" sz="1200" dirty="0"/>
              <a:t>	Give a service name, choose region, organization and space. Then click Create.</a:t>
            </a:r>
          </a:p>
          <a:p>
            <a:pPr marL="385763" indent="-385763">
              <a:spcBef>
                <a:spcPts val="450"/>
              </a:spcBef>
            </a:pPr>
            <a:r>
              <a:rPr lang="en-US" sz="1200" b="1" dirty="0"/>
              <a:t>Copy the credentials to authenticate your service instance.</a:t>
            </a:r>
          </a:p>
          <a:p>
            <a:pPr marL="385763" indent="-385763">
              <a:spcBef>
                <a:spcPts val="450"/>
              </a:spcBef>
            </a:pPr>
            <a:r>
              <a:rPr lang="en-US" sz="1200" dirty="0"/>
              <a:t>	From your project in the Developer Console, add a new credential, give a credential name then click on Add. Copy the </a:t>
            </a:r>
            <a:r>
              <a:rPr lang="en-US" sz="1200" b="1" dirty="0"/>
              <a:t>username</a:t>
            </a:r>
            <a:r>
              <a:rPr lang="en-US" sz="1200" dirty="0"/>
              <a:t>, </a:t>
            </a:r>
            <a:r>
              <a:rPr lang="en-US" sz="1200" b="1" dirty="0"/>
              <a:t>password</a:t>
            </a:r>
            <a:r>
              <a:rPr lang="en-US" sz="1200" dirty="0"/>
              <a:t>, and </a:t>
            </a:r>
            <a:r>
              <a:rPr lang="en-US" sz="1200" b="1" dirty="0" err="1"/>
              <a:t>url</a:t>
            </a:r>
            <a:r>
              <a:rPr lang="en-US" sz="1200" dirty="0"/>
              <a:t> values from the credential you created.</a:t>
            </a:r>
          </a:p>
          <a:p>
            <a:pPr marL="385763" indent="-385763">
              <a:spcBef>
                <a:spcPts val="450"/>
              </a:spcBef>
            </a:pPr>
            <a:r>
              <a:rPr lang="en-US" sz="1200" b="1" dirty="0"/>
              <a:t>Create a maven project in eclipse. File &gt; New &gt; Maven Project &gt; Create a simple project &gt; Next</a:t>
            </a:r>
          </a:p>
          <a:p>
            <a:pPr marL="385763" indent="-385763">
              <a:spcBef>
                <a:spcPts val="450"/>
              </a:spcBef>
            </a:pPr>
            <a:r>
              <a:rPr lang="en-US" sz="1200" b="1" dirty="0"/>
              <a:t>Enter group id, (ex: </a:t>
            </a:r>
            <a:r>
              <a:rPr lang="en-US" sz="1200" b="1" dirty="0" err="1"/>
              <a:t>com.acn.watson</a:t>
            </a:r>
            <a:r>
              <a:rPr lang="en-US" sz="1200" b="1" dirty="0"/>
              <a:t>) and artifact id (ex. </a:t>
            </a:r>
            <a:r>
              <a:rPr lang="en-US" sz="1200" b="1" dirty="0" err="1"/>
              <a:t>texttospeech</a:t>
            </a:r>
            <a:r>
              <a:rPr lang="en-US" sz="1200" b="1" dirty="0"/>
              <a:t>) &gt; Finish</a:t>
            </a:r>
          </a:p>
          <a:p>
            <a:pPr marL="385763" indent="-385763">
              <a:spcBef>
                <a:spcPts val="450"/>
              </a:spcBef>
            </a:pPr>
            <a:r>
              <a:rPr lang="en-US" sz="1200" b="1" dirty="0"/>
              <a:t>Check Build Path &gt; Right click on project &gt; Build path &gt; Configure Build Path &gt; Libraries &gt; Remove JRE 1.5 </a:t>
            </a:r>
          </a:p>
          <a:p>
            <a:pPr marL="385763" indent="-385763">
              <a:spcBef>
                <a:spcPts val="450"/>
              </a:spcBef>
            </a:pPr>
            <a:r>
              <a:rPr lang="en-US" sz="1200" b="1" dirty="0"/>
              <a:t>Add JRE 1.8 Library &gt; Add Library &gt; JRE System Library &gt; Next &gt; Click on Workspace Default &gt; Finish &gt; Apply &gt;Apply and Close</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p:txBody>
      </p:sp>
    </p:spTree>
    <p:extLst>
      <p:ext uri="{BB962C8B-B14F-4D97-AF65-F5344CB8AC3E}">
        <p14:creationId xmlns:p14="http://schemas.microsoft.com/office/powerpoint/2010/main" val="10032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to Speech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9</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Go to </a:t>
            </a:r>
            <a:r>
              <a:rPr lang="en-US" sz="1200" b="1" dirty="0">
                <a:hlinkClick r:id="rId2"/>
              </a:rPr>
              <a:t>https://www.ibm.com/watson/developercloud/text-to-speech/api/v1/</a:t>
            </a:r>
            <a:r>
              <a:rPr lang="en-US" sz="1200" b="1" dirty="0"/>
              <a:t> </a:t>
            </a:r>
          </a:p>
          <a:p>
            <a:pPr marL="385763" indent="-385763">
              <a:spcBef>
                <a:spcPts val="450"/>
              </a:spcBef>
            </a:pPr>
            <a:r>
              <a:rPr lang="en-US" sz="1200" b="1" dirty="0"/>
              <a:t>Copy Maven dependency in pom.xml</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Add main class &gt; Right click on </a:t>
            </a:r>
            <a:r>
              <a:rPr lang="en-US" sz="1200" b="1" dirty="0" err="1"/>
              <a:t>src</a:t>
            </a:r>
            <a:r>
              <a:rPr lang="en-US" sz="1200" b="1" dirty="0"/>
              <a:t>/main/java &gt; Give a class name &gt; under Which method stubs would you like to create? Tick public static void main(String[] </a:t>
            </a:r>
            <a:r>
              <a:rPr lang="en-US" sz="1200" b="1" dirty="0" err="1"/>
              <a:t>args</a:t>
            </a:r>
            <a:r>
              <a:rPr lang="en-US" sz="1200" b="1" dirty="0"/>
              <a:t>) &gt; Click on Finish</a:t>
            </a:r>
          </a:p>
          <a:p>
            <a:pPr marL="385763" indent="-385763">
              <a:spcBef>
                <a:spcPts val="450"/>
              </a:spcBef>
            </a:pPr>
            <a:r>
              <a:rPr lang="en-US" sz="1200" b="1" dirty="0"/>
              <a:t>On the </a:t>
            </a:r>
            <a:r>
              <a:rPr lang="en-US" sz="1200" b="1" dirty="0" err="1"/>
              <a:t>api</a:t>
            </a:r>
            <a:r>
              <a:rPr lang="en-US" sz="1200" b="1" dirty="0"/>
              <a:t> website &gt; Click Synthesize audio under Synthesis</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0E884C55-1A72-4A5F-83E1-5530BBAEEBBF}"/>
              </a:ext>
            </a:extLst>
          </p:cNvPr>
          <p:cNvPicPr>
            <a:picLocks noChangeAspect="1"/>
          </p:cNvPicPr>
          <p:nvPr/>
        </p:nvPicPr>
        <p:blipFill>
          <a:blip r:embed="rId3"/>
          <a:stretch>
            <a:fillRect/>
          </a:stretch>
        </p:blipFill>
        <p:spPr>
          <a:xfrm>
            <a:off x="333755" y="1357563"/>
            <a:ext cx="3752850" cy="1562100"/>
          </a:xfrm>
          <a:prstGeom prst="rect">
            <a:avLst/>
          </a:prstGeom>
        </p:spPr>
      </p:pic>
      <p:pic>
        <p:nvPicPr>
          <p:cNvPr id="8" name="Picture 7">
            <a:extLst>
              <a:ext uri="{FF2B5EF4-FFF2-40B4-BE49-F238E27FC236}">
                <a16:creationId xmlns:a16="http://schemas.microsoft.com/office/drawing/2014/main" id="{E130699E-F7BB-48EF-B26B-69E4218989EB}"/>
              </a:ext>
            </a:extLst>
          </p:cNvPr>
          <p:cNvPicPr>
            <a:picLocks noChangeAspect="1"/>
          </p:cNvPicPr>
          <p:nvPr/>
        </p:nvPicPr>
        <p:blipFill>
          <a:blip r:embed="rId4"/>
          <a:stretch>
            <a:fillRect/>
          </a:stretch>
        </p:blipFill>
        <p:spPr>
          <a:xfrm>
            <a:off x="333755" y="3778918"/>
            <a:ext cx="1428750" cy="457200"/>
          </a:xfrm>
          <a:prstGeom prst="rect">
            <a:avLst/>
          </a:prstGeom>
        </p:spPr>
      </p:pic>
    </p:spTree>
    <p:extLst>
      <p:ext uri="{BB962C8B-B14F-4D97-AF65-F5344CB8AC3E}">
        <p14:creationId xmlns:p14="http://schemas.microsoft.com/office/powerpoint/2010/main" val="1070923616"/>
      </p:ext>
    </p:extLst>
  </p:cSld>
  <p:clrMapOvr>
    <a:masterClrMapping/>
  </p:clrMapOvr>
</p:sld>
</file>

<file path=ppt/theme/theme1.xml><?xml version="1.0" encoding="utf-8"?>
<a:theme xmlns:a="http://schemas.openxmlformats.org/drawingml/2006/main" name="Watson Interim: Grey 60">
  <a:themeElements>
    <a:clrScheme name="Group1, Dark Grey Backgrounds">
      <a:dk1>
        <a:srgbClr val="AEAEAE"/>
      </a:dk1>
      <a:lt1>
        <a:srgbClr val="E0E0E0"/>
      </a:lt1>
      <a:dk2>
        <a:srgbClr val="323232"/>
      </a:dk2>
      <a:lt2>
        <a:srgbClr val="5A5A5A"/>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Interim: White 4">
  <a:themeElements>
    <a:clrScheme name="Custom 9">
      <a:dk1>
        <a:srgbClr val="121212"/>
      </a:dk1>
      <a:lt1>
        <a:srgbClr val="464646"/>
      </a:lt1>
      <a:dk2>
        <a:srgbClr val="C7C7C7"/>
      </a:dk2>
      <a:lt2>
        <a:srgbClr val="ECECEC"/>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chemeClr val="bg1"/>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1400" dirty="0" smtClean="0"/>
        </a:defPPr>
      </a:lstStyle>
    </a:txDef>
  </a:objectDefaults>
  <a:extraClrSchemeLst/>
</a:theme>
</file>

<file path=ppt/theme/theme3.xml><?xml version="1.0" encoding="utf-8"?>
<a:theme xmlns:a="http://schemas.openxmlformats.org/drawingml/2006/main" name="Watson Interim: Purple 70">
  <a:themeElements>
    <a:clrScheme name="Custom 10">
      <a:dk1>
        <a:srgbClr val="A7FAE6"/>
      </a:dk1>
      <a:lt1>
        <a:srgbClr val="EED2FF"/>
      </a:lt1>
      <a:dk2>
        <a:srgbClr val="311A41"/>
      </a:dk2>
      <a:lt2>
        <a:srgbClr val="562F72"/>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atson Interim: Teal 70">
  <a:themeElements>
    <a:clrScheme name="Custom 12">
      <a:dk1>
        <a:srgbClr val="A7FAE6"/>
      </a:dk1>
      <a:lt1>
        <a:srgbClr val="EED2FF"/>
      </a:lt1>
      <a:dk2>
        <a:srgbClr val="012B22"/>
      </a:dk2>
      <a:lt2>
        <a:srgbClr val="005448"/>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Watson_Presentation_16x9_INTERIM</Template>
  <TotalTime>21003</TotalTime>
  <Words>711</Words>
  <Application>Microsoft Office PowerPoint</Application>
  <PresentationFormat>On-screen Show (16:9)</PresentationFormat>
  <Paragraphs>96</Paragraphs>
  <Slides>13</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Calibri</vt:lpstr>
      <vt:lpstr>Helvetica Neue</vt:lpstr>
      <vt:lpstr>HelvNeue Roman for IBM</vt:lpstr>
      <vt:lpstr>Watson Interim: Grey 60</vt:lpstr>
      <vt:lpstr>Watson Interim: White 4</vt:lpstr>
      <vt:lpstr>Watson Interim: Purple 70</vt:lpstr>
      <vt:lpstr>Watson Interim: Teal 70</vt:lpstr>
      <vt:lpstr>PowerPoint Presentation</vt:lpstr>
      <vt:lpstr>Agenda</vt:lpstr>
      <vt:lpstr>Text to Speech Introduction</vt:lpstr>
      <vt:lpstr>Text to Speech Concepts</vt:lpstr>
      <vt:lpstr>Text to Speech Concepts</vt:lpstr>
      <vt:lpstr>Text to Speech Concepts</vt:lpstr>
      <vt:lpstr>Text to Speech Use Case</vt:lpstr>
      <vt:lpstr>Text to Speech Hands On</vt:lpstr>
      <vt:lpstr>Text to Speech Hands On</vt:lpstr>
      <vt:lpstr>Text to Speech Hands On</vt:lpstr>
      <vt:lpstr>Text to Speech Hands On</vt:lpstr>
      <vt:lpstr>Text to Speech Hands On</vt:lpstr>
      <vt:lpstr>Text to Speech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subject/>
  <dc:creator>Ben-Baruch</dc:creator>
  <cp:keywords/>
  <dc:description/>
  <cp:lastModifiedBy>Hizon, Fatima H. C.</cp:lastModifiedBy>
  <cp:revision>391</cp:revision>
  <dcterms:created xsi:type="dcterms:W3CDTF">2016-11-03T17:32:41Z</dcterms:created>
  <dcterms:modified xsi:type="dcterms:W3CDTF">2017-11-30T16:54:11Z</dcterms:modified>
  <cp:category/>
</cp:coreProperties>
</file>