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67" r:id="rId4"/>
    <p:sldId id="258" r:id="rId5"/>
    <p:sldId id="259" r:id="rId6"/>
    <p:sldId id="260" r:id="rId7"/>
    <p:sldId id="261" r:id="rId8"/>
    <p:sldId id="268" r:id="rId9"/>
    <p:sldId id="264" r:id="rId10"/>
    <p:sldId id="265" r:id="rId11"/>
    <p:sldId id="262"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0195-FD4B-4A01-BDD2-83BCAD03ABB7}" type="datetimeFigureOut">
              <a:rPr lang="en-US" smtClean="0"/>
              <a:t>28-Jul-21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F99C4-56D5-4644-BCE7-4EAA01CE8F07}" type="slidenum">
              <a:rPr lang="en-US" smtClean="0"/>
              <a:t>‹#›</a:t>
            </a:fld>
            <a:endParaRPr lang="en-US"/>
          </a:p>
        </p:txBody>
      </p:sp>
    </p:spTree>
    <p:extLst>
      <p:ext uri="{BB962C8B-B14F-4D97-AF65-F5344CB8AC3E}">
        <p14:creationId xmlns:p14="http://schemas.microsoft.com/office/powerpoint/2010/main" val="394444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attention, on the other hand, makes use of the output from the encoder and decoder for the current time step only. This makes it attractive to implement in vectorized libraries such as </a:t>
            </a:r>
            <a:r>
              <a:rPr lang="en-US" dirty="0" err="1"/>
              <a:t>Keras</a:t>
            </a:r>
            <a:r>
              <a:rPr lang="en-US" dirty="0"/>
              <a:t>.</a:t>
            </a:r>
          </a:p>
        </p:txBody>
      </p:sp>
      <p:sp>
        <p:nvSpPr>
          <p:cNvPr id="4" name="Slide Number Placeholder 3"/>
          <p:cNvSpPr>
            <a:spLocks noGrp="1"/>
          </p:cNvSpPr>
          <p:nvPr>
            <p:ph type="sldNum" sz="quarter" idx="5"/>
          </p:nvPr>
        </p:nvSpPr>
        <p:spPr/>
        <p:txBody>
          <a:bodyPr/>
          <a:lstStyle/>
          <a:p>
            <a:fld id="{F2BF99C4-56D5-4644-BCE7-4EAA01CE8F07}" type="slidenum">
              <a:rPr lang="en-US" smtClean="0"/>
              <a:t>11</a:t>
            </a:fld>
            <a:endParaRPr lang="en-US"/>
          </a:p>
        </p:txBody>
      </p:sp>
    </p:spTree>
    <p:extLst>
      <p:ext uri="{BB962C8B-B14F-4D97-AF65-F5344CB8AC3E}">
        <p14:creationId xmlns:p14="http://schemas.microsoft.com/office/powerpoint/2010/main" val="20306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ABC21E-F5F1-4F41-96F6-E6BA845472E5}" type="datetimeFigureOut">
              <a:rPr lang="en-US" smtClean="0"/>
              <a:t>28-Jul-21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3662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BC21E-F5F1-4F41-96F6-E6BA845472E5}" type="datetimeFigureOut">
              <a:rPr lang="en-US" smtClean="0"/>
              <a:t>28-Jul-21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39648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BC21E-F5F1-4F41-96F6-E6BA845472E5}" type="datetimeFigureOut">
              <a:rPr lang="en-US" smtClean="0"/>
              <a:t>28-Jul-21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37298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BC21E-F5F1-4F41-96F6-E6BA845472E5}" type="datetimeFigureOut">
              <a:rPr lang="en-US" smtClean="0"/>
              <a:t>28-Jul-21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294013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BC21E-F5F1-4F41-96F6-E6BA845472E5}" type="datetimeFigureOut">
              <a:rPr lang="en-US" smtClean="0"/>
              <a:t>28-Jul-21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183889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ABC21E-F5F1-4F41-96F6-E6BA845472E5}" type="datetimeFigureOut">
              <a:rPr lang="en-US" smtClean="0"/>
              <a:t>28-Jul-21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260099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BC21E-F5F1-4F41-96F6-E6BA845472E5}" type="datetimeFigureOut">
              <a:rPr lang="en-US" smtClean="0"/>
              <a:t>28-Jul-21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123071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BC21E-F5F1-4F41-96F6-E6BA845472E5}" type="datetimeFigureOut">
              <a:rPr lang="en-US" smtClean="0"/>
              <a:t>28-Jul-21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18122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BC21E-F5F1-4F41-96F6-E6BA845472E5}" type="datetimeFigureOut">
              <a:rPr lang="en-US" smtClean="0"/>
              <a:t>28-Jul-21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42447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ABC21E-F5F1-4F41-96F6-E6BA845472E5}" type="datetimeFigureOut">
              <a:rPr lang="en-US" smtClean="0"/>
              <a:t>28-Jul-21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274566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ABC21E-F5F1-4F41-96F6-E6BA845472E5}" type="datetimeFigureOut">
              <a:rPr lang="en-US" smtClean="0"/>
              <a:t>28-Jul-21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B865-D19B-449E-8916-0B90B65697DB}" type="slidenum">
              <a:rPr lang="en-US" smtClean="0"/>
              <a:t>‹#›</a:t>
            </a:fld>
            <a:endParaRPr lang="en-US"/>
          </a:p>
        </p:txBody>
      </p:sp>
    </p:spTree>
    <p:extLst>
      <p:ext uri="{BB962C8B-B14F-4D97-AF65-F5344CB8AC3E}">
        <p14:creationId xmlns:p14="http://schemas.microsoft.com/office/powerpoint/2010/main" val="183421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BC21E-F5F1-4F41-96F6-E6BA845472E5}" type="datetimeFigureOut">
              <a:rPr lang="en-US" smtClean="0"/>
              <a:t>28-Jul-21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1B865-D19B-449E-8916-0B90B65697DB}" type="slidenum">
              <a:rPr lang="en-US" smtClean="0"/>
              <a:t>‹#›</a:t>
            </a:fld>
            <a:endParaRPr lang="en-US"/>
          </a:p>
        </p:txBody>
      </p:sp>
    </p:spTree>
    <p:extLst>
      <p:ext uri="{BB962C8B-B14F-4D97-AF65-F5344CB8AC3E}">
        <p14:creationId xmlns:p14="http://schemas.microsoft.com/office/powerpoint/2010/main" val="28642713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snap/amazon-fine-food-reviews/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3340D1-7ABA-4E12-89D3-25964BD6AD2D}"/>
              </a:ext>
            </a:extLst>
          </p:cNvPr>
          <p:cNvSpPr>
            <a:spLocks noGrp="1"/>
          </p:cNvSpPr>
          <p:nvPr>
            <p:ph type="ctrTitle"/>
          </p:nvPr>
        </p:nvSpPr>
        <p:spPr>
          <a:xfrm>
            <a:off x="2402114" y="2039254"/>
            <a:ext cx="7387772" cy="2206171"/>
          </a:xfrm>
        </p:spPr>
        <p:txBody>
          <a:bodyPr anchor="ctr">
            <a:normAutofit/>
          </a:bodyPr>
          <a:lstStyle/>
          <a:p>
            <a:r>
              <a:rPr lang="en-US" sz="4400">
                <a:solidFill>
                  <a:schemeClr val="tx1">
                    <a:lumMod val="85000"/>
                    <a:lumOff val="15000"/>
                  </a:schemeClr>
                </a:solidFill>
              </a:rPr>
              <a:t>Abstractive Text Summarization</a:t>
            </a:r>
          </a:p>
        </p:txBody>
      </p:sp>
      <p:sp>
        <p:nvSpPr>
          <p:cNvPr id="3" name="Subtitle 2">
            <a:extLst>
              <a:ext uri="{FF2B5EF4-FFF2-40B4-BE49-F238E27FC236}">
                <a16:creationId xmlns:a16="http://schemas.microsoft.com/office/drawing/2014/main" id="{1739064F-C0ED-40D8-815E-59CC0C363F87}"/>
              </a:ext>
            </a:extLst>
          </p:cNvPr>
          <p:cNvSpPr>
            <a:spLocks noGrp="1"/>
          </p:cNvSpPr>
          <p:nvPr>
            <p:ph type="subTitle" idx="1"/>
          </p:nvPr>
        </p:nvSpPr>
        <p:spPr>
          <a:xfrm>
            <a:off x="892628" y="5158522"/>
            <a:ext cx="5689601" cy="1087477"/>
          </a:xfrm>
        </p:spPr>
        <p:txBody>
          <a:bodyPr anchor="ctr">
            <a:normAutofit/>
          </a:bodyPr>
          <a:lstStyle/>
          <a:p>
            <a:pPr algn="l"/>
            <a:r>
              <a:rPr lang="en-US" sz="1800">
                <a:solidFill>
                  <a:schemeClr val="tx1">
                    <a:lumMod val="85000"/>
                    <a:lumOff val="15000"/>
                  </a:schemeClr>
                </a:solidFill>
              </a:rPr>
              <a:t>By Abhinav yalamaddi</a:t>
            </a:r>
          </a:p>
          <a:p>
            <a:pPr algn="l"/>
            <a:r>
              <a:rPr lang="en-US" sz="1800">
                <a:solidFill>
                  <a:schemeClr val="tx1">
                    <a:lumMod val="85000"/>
                    <a:lumOff val="15000"/>
                  </a:schemeClr>
                </a:solidFill>
              </a:rPr>
              <a:t>Reg.no: 17MIS7077</a:t>
            </a:r>
          </a:p>
          <a:p>
            <a:pPr algn="l"/>
            <a:r>
              <a:rPr lang="en-US" sz="1800">
                <a:solidFill>
                  <a:schemeClr val="tx1">
                    <a:lumMod val="85000"/>
                    <a:lumOff val="15000"/>
                  </a:schemeClr>
                </a:solidFill>
              </a:rPr>
              <a:t>Under the guidance of Dr. D. Sumathi</a:t>
            </a:r>
          </a:p>
        </p:txBody>
      </p:sp>
      <p:sp>
        <p:nvSpPr>
          <p:cNvPr id="16" name="Freeform: Shape 11">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43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2CEE83-576D-4648-96DB-1DDB2FA2195D}"/>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Methodology</a:t>
            </a:r>
          </a:p>
        </p:txBody>
      </p:sp>
      <p:sp>
        <p:nvSpPr>
          <p:cNvPr id="3" name="Content Placeholder 2">
            <a:extLst>
              <a:ext uri="{FF2B5EF4-FFF2-40B4-BE49-F238E27FC236}">
                <a16:creationId xmlns:a16="http://schemas.microsoft.com/office/drawing/2014/main" id="{F9CC7102-B0CB-4E9A-922D-FADB931C6CAB}"/>
              </a:ext>
            </a:extLst>
          </p:cNvPr>
          <p:cNvSpPr>
            <a:spLocks noGrp="1"/>
          </p:cNvSpPr>
          <p:nvPr>
            <p:ph idx="1"/>
          </p:nvPr>
        </p:nvSpPr>
        <p:spPr>
          <a:xfrm>
            <a:off x="1957987" y="2431765"/>
            <a:ext cx="8276026" cy="3320031"/>
          </a:xfrm>
        </p:spPr>
        <p:txBody>
          <a:bodyPr anchor="ctr">
            <a:normAutofit/>
          </a:bodyPr>
          <a:lstStyle/>
          <a:p>
            <a:pPr marL="0" indent="0" algn="just">
              <a:buNone/>
            </a:pPr>
            <a:r>
              <a:rPr lang="en-US" sz="2100" dirty="0">
                <a:solidFill>
                  <a:schemeClr val="tx1">
                    <a:lumMod val="85000"/>
                    <a:lumOff val="15000"/>
                  </a:schemeClr>
                </a:solidFill>
              </a:rPr>
              <a:t>All three of the models implemented were built on an encoder-decoder RNN foundation. Experimented with different attention and word embedding initializations for our various models. GRU or LSTM cells are commonly used for the RNN encoder and decoder in abstractive summarization. We chose LSTM cells for their additional control via their memory unit, despite the fact that many top models use GRU cells for their faster computation time (</a:t>
            </a:r>
            <a:r>
              <a:rPr lang="en-US" sz="2100" dirty="0" err="1">
                <a:solidFill>
                  <a:schemeClr val="tx1">
                    <a:lumMod val="85000"/>
                    <a:lumOff val="15000"/>
                  </a:schemeClr>
                </a:solidFill>
              </a:rPr>
              <a:t>Nallapati</a:t>
            </a:r>
            <a:r>
              <a:rPr lang="en-US" sz="2100" dirty="0">
                <a:solidFill>
                  <a:schemeClr val="tx1">
                    <a:lumMod val="85000"/>
                    <a:lumOff val="15000"/>
                  </a:schemeClr>
                </a:solidFill>
              </a:rPr>
              <a:t> et al., 2016).</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9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96CBAF-ABB4-4C34-9812-44495F8E3B4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Implementation</a:t>
            </a:r>
          </a:p>
        </p:txBody>
      </p:sp>
      <p:sp>
        <p:nvSpPr>
          <p:cNvPr id="3" name="Content Placeholder 2">
            <a:extLst>
              <a:ext uri="{FF2B5EF4-FFF2-40B4-BE49-F238E27FC236}">
                <a16:creationId xmlns:a16="http://schemas.microsoft.com/office/drawing/2014/main" id="{24CA170D-0BAF-4158-88F9-465B385C614E}"/>
              </a:ext>
            </a:extLst>
          </p:cNvPr>
          <p:cNvSpPr>
            <a:spLocks noGrp="1"/>
          </p:cNvSpPr>
          <p:nvPr>
            <p:ph idx="1"/>
          </p:nvPr>
        </p:nvSpPr>
        <p:spPr>
          <a:xfrm>
            <a:off x="1267518" y="2724728"/>
            <a:ext cx="9656964" cy="3320031"/>
          </a:xfrm>
        </p:spPr>
        <p:txBody>
          <a:bodyPr anchor="ctr">
            <a:noAutofit/>
          </a:bodyPr>
          <a:lstStyle/>
          <a:p>
            <a:pPr marL="514350" indent="-514350" algn="just">
              <a:buFont typeface="+mj-lt"/>
              <a:buAutoNum type="arabicPeriod"/>
            </a:pPr>
            <a:r>
              <a:rPr lang="en-US" sz="2100" dirty="0">
                <a:solidFill>
                  <a:schemeClr val="tx1">
                    <a:lumMod val="85000"/>
                    <a:lumOff val="15000"/>
                  </a:schemeClr>
                </a:solidFill>
              </a:rPr>
              <a:t>Preprocessing and Dataset</a:t>
            </a:r>
          </a:p>
          <a:p>
            <a:pPr marL="0" indent="0" algn="just">
              <a:buNone/>
            </a:pPr>
            <a:r>
              <a:rPr lang="en-US" sz="2100" dirty="0">
                <a:solidFill>
                  <a:schemeClr val="tx1">
                    <a:lumMod val="85000"/>
                    <a:lumOff val="15000"/>
                  </a:schemeClr>
                </a:solidFill>
              </a:rPr>
              <a:t>We trained our model on the Amazon Fine Food Reviews dataset from Kaggle was used for this project, which contains 500,000 reviews from 1999 to 2012., which is commonly used for training models for abstractive summarization. During preprocessing, we pulled out 80% dataset and summary which gave, and we trained our model to predict the abstractive summary given the review given by the user.</a:t>
            </a:r>
          </a:p>
          <a:p>
            <a:pPr marL="0" indent="0" algn="just">
              <a:buNone/>
            </a:pPr>
            <a:r>
              <a:rPr lang="en-US" sz="1400" dirty="0">
                <a:solidFill>
                  <a:schemeClr val="tx1">
                    <a:lumMod val="85000"/>
                    <a:lumOff val="15000"/>
                  </a:schemeClr>
                </a:solidFill>
              </a:rPr>
              <a:t>Ref: </a:t>
            </a:r>
            <a:r>
              <a:rPr lang="en-US" sz="1400" dirty="0">
                <a:solidFill>
                  <a:schemeClr val="tx1">
                    <a:lumMod val="85000"/>
                    <a:lumOff val="15000"/>
                  </a:schemeClr>
                </a:solidFill>
                <a:hlinkClick r:id="rId3"/>
              </a:rPr>
              <a:t>https://www.kaggle.com/snap/amazon-fine-food-reviews/download</a:t>
            </a:r>
            <a:endParaRPr lang="en-US" sz="1400" dirty="0">
              <a:solidFill>
                <a:schemeClr val="tx1">
                  <a:lumMod val="85000"/>
                  <a:lumOff val="15000"/>
                </a:schemeClr>
              </a:solidFill>
            </a:endParaRPr>
          </a:p>
          <a:p>
            <a:pPr marL="457200" indent="-457200" algn="just">
              <a:buAutoNum type="arabicPeriod" startAt="2"/>
            </a:pPr>
            <a:r>
              <a:rPr lang="en-US" sz="2100" dirty="0">
                <a:solidFill>
                  <a:schemeClr val="tx1">
                    <a:lumMod val="85000"/>
                    <a:lumOff val="15000"/>
                  </a:schemeClr>
                </a:solidFill>
              </a:rPr>
              <a:t>Model</a:t>
            </a:r>
          </a:p>
          <a:p>
            <a:pPr marL="0" indent="0" algn="just">
              <a:buNone/>
            </a:pPr>
            <a:r>
              <a:rPr lang="en-US" sz="2100" dirty="0">
                <a:solidFill>
                  <a:schemeClr val="tx1">
                    <a:lumMod val="85000"/>
                    <a:lumOff val="15000"/>
                  </a:schemeClr>
                </a:solidFill>
              </a:rPr>
              <a:t>A Three Layer Stacked LSTM Encoder-Decoder model with Global Attention Mechanism was used during implementation. On the training set, I was able to achieve an accuracy of 77.27 percent using this model (constituting 80 percent of the dataset). This model also achieved a cumulative BLEU-4 score of 0.8800 on the test set.</a:t>
            </a:r>
          </a:p>
          <a:p>
            <a:pPr marL="0" indent="0" algn="just">
              <a:buNone/>
            </a:pPr>
            <a:endParaRPr lang="en-US" sz="21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37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9">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44A4599-C95E-4B03-B603-F67474FF52AE}"/>
              </a:ext>
            </a:extLst>
          </p:cNvPr>
          <p:cNvSpPr>
            <a:spLocks noGrp="1"/>
          </p:cNvSpPr>
          <p:nvPr>
            <p:ph type="title"/>
          </p:nvPr>
        </p:nvSpPr>
        <p:spPr>
          <a:xfrm>
            <a:off x="838200" y="365125"/>
            <a:ext cx="10515600" cy="930275"/>
          </a:xfrm>
        </p:spPr>
        <p:txBody>
          <a:bodyPr vert="horz" lIns="91440" tIns="45720" rIns="91440" bIns="45720" rtlCol="0">
            <a:normAutofit/>
          </a:bodyPr>
          <a:lstStyle/>
          <a:p>
            <a:r>
              <a:rPr lang="en-US" kern="1200">
                <a:latin typeface="+mj-lt"/>
                <a:ea typeface="+mj-ea"/>
                <a:cs typeface="+mj-cs"/>
              </a:rPr>
              <a:t>Timeline</a:t>
            </a:r>
          </a:p>
        </p:txBody>
      </p:sp>
      <p:graphicFrame>
        <p:nvGraphicFramePr>
          <p:cNvPr id="4" name="Content Placeholder 3">
            <a:extLst>
              <a:ext uri="{FF2B5EF4-FFF2-40B4-BE49-F238E27FC236}">
                <a16:creationId xmlns:a16="http://schemas.microsoft.com/office/drawing/2014/main" id="{BB990D21-03A3-459A-87D7-BC8BA49F4824}"/>
              </a:ext>
            </a:extLst>
          </p:cNvPr>
          <p:cNvGraphicFramePr>
            <a:graphicFrameLocks noGrp="1"/>
          </p:cNvGraphicFramePr>
          <p:nvPr>
            <p:ph idx="1"/>
            <p:extLst>
              <p:ext uri="{D42A27DB-BD31-4B8C-83A1-F6EECF244321}">
                <p14:modId xmlns:p14="http://schemas.microsoft.com/office/powerpoint/2010/main" val="2664520407"/>
              </p:ext>
            </p:extLst>
          </p:nvPr>
        </p:nvGraphicFramePr>
        <p:xfrm>
          <a:off x="2579624" y="1925720"/>
          <a:ext cx="7354300" cy="4559654"/>
        </p:xfrm>
        <a:graphic>
          <a:graphicData uri="http://schemas.openxmlformats.org/drawingml/2006/table">
            <a:tbl>
              <a:tblPr firstRow="1" bandRow="1"/>
              <a:tblGrid>
                <a:gridCol w="1158460">
                  <a:extLst>
                    <a:ext uri="{9D8B030D-6E8A-4147-A177-3AD203B41FA5}">
                      <a16:colId xmlns:a16="http://schemas.microsoft.com/office/drawing/2014/main" val="3539273304"/>
                    </a:ext>
                  </a:extLst>
                </a:gridCol>
                <a:gridCol w="1066258">
                  <a:extLst>
                    <a:ext uri="{9D8B030D-6E8A-4147-A177-3AD203B41FA5}">
                      <a16:colId xmlns:a16="http://schemas.microsoft.com/office/drawing/2014/main" val="1805953994"/>
                    </a:ext>
                  </a:extLst>
                </a:gridCol>
                <a:gridCol w="5129582">
                  <a:extLst>
                    <a:ext uri="{9D8B030D-6E8A-4147-A177-3AD203B41FA5}">
                      <a16:colId xmlns:a16="http://schemas.microsoft.com/office/drawing/2014/main" val="1538693341"/>
                    </a:ext>
                  </a:extLst>
                </a:gridCol>
              </a:tblGrid>
              <a:tr h="195528">
                <a:tc>
                  <a:txBody>
                    <a:bodyPr/>
                    <a:lstStyle/>
                    <a:p>
                      <a:pPr algn="l" fontAlgn="b">
                        <a:spcBef>
                          <a:spcPts val="0"/>
                        </a:spcBef>
                        <a:spcAft>
                          <a:spcPts val="0"/>
                        </a:spcAft>
                      </a:pPr>
                      <a:r>
                        <a:rPr lang="en-US" sz="1400" b="1" i="0" u="none" strike="noStrike" dirty="0">
                          <a:solidFill>
                            <a:srgbClr val="000000"/>
                          </a:solidFill>
                          <a:effectLst/>
                          <a:latin typeface="Calibri" panose="020F0502020204030204" pitchFamily="34" charset="0"/>
                        </a:rPr>
                        <a:t>Stage</a:t>
                      </a: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1" i="0" u="none" strike="noStrike">
                          <a:solidFill>
                            <a:srgbClr val="000000"/>
                          </a:solidFill>
                          <a:effectLst/>
                          <a:latin typeface="Calibri" panose="020F0502020204030204" pitchFamily="34" charset="0"/>
                        </a:rPr>
                        <a:t>Week</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1" i="0" u="none" strike="noStrike">
                          <a:solidFill>
                            <a:srgbClr val="000000"/>
                          </a:solidFill>
                          <a:effectLst/>
                          <a:latin typeface="Calibri" panose="020F0502020204030204" pitchFamily="34" charset="0"/>
                        </a:rPr>
                        <a:t>Task</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56041176"/>
                  </a:ext>
                </a:extLst>
              </a:tr>
              <a:tr h="195528">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Code</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1</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Define Text Summarization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946178005"/>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Resource allocation and related works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080724384"/>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2</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Algorithm implementation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18780037"/>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Data cleaning</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577056014"/>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3</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Algorithm enhancement</a:t>
                      </a: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847241412"/>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4</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dirty="0">
                          <a:solidFill>
                            <a:srgbClr val="000000"/>
                          </a:solidFill>
                          <a:effectLst/>
                          <a:latin typeface="Calibri" panose="020F0502020204030204" pitchFamily="34" charset="0"/>
                        </a:rPr>
                        <a:t>Code review</a:t>
                      </a: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976154878"/>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Benchmarking with other algorithms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02706331"/>
                  </a:ext>
                </a:extLst>
              </a:tr>
              <a:tr h="34413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101644788"/>
                  </a:ext>
                </a:extLst>
              </a:tr>
              <a:tr h="195528">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QA</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5</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Record and documentation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933759133"/>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Generating report analytics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31971102"/>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6</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General Algorithm enhancements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5711389"/>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Grooming bugs</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916505421"/>
                  </a:ext>
                </a:extLst>
              </a:tr>
              <a:tr h="34413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2458898962"/>
                  </a:ext>
                </a:extLst>
              </a:tr>
              <a:tr h="195528">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Release</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7</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Fixing bugs and code review</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2396314648"/>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8</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Review and grooming the code</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412979430"/>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Documentation</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1207686540"/>
                  </a:ext>
                </a:extLst>
              </a:tr>
              <a:tr h="195528">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Final Code Review(possibility of enhancement)</a:t>
                      </a: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3171874595"/>
                  </a:ext>
                </a:extLst>
              </a:tr>
              <a:tr h="34413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094" marR="7094" marT="7094" marB="0" anchor="b">
                    <a:lnL>
                      <a:noFill/>
                    </a:lnL>
                    <a:lnR>
                      <a:noFill/>
                    </a:lnR>
                    <a:lnT>
                      <a:noFill/>
                    </a:lnT>
                    <a:lnB>
                      <a:noFill/>
                    </a:lnB>
                  </a:tcPr>
                </a:tc>
                <a:tc>
                  <a:txBody>
                    <a:bodyPr/>
                    <a:lstStyle/>
                    <a:p>
                      <a:pPr algn="l" fontAlgn="b">
                        <a:spcBef>
                          <a:spcPts val="0"/>
                        </a:spcBef>
                        <a:spcAft>
                          <a:spcPts val="0"/>
                        </a:spcAft>
                      </a:pPr>
                      <a:endParaRPr lang="en-US" sz="1400" b="0" i="0" u="none" strike="noStrike" dirty="0">
                        <a:effectLst/>
                        <a:latin typeface="Arial" panose="020B0604020202020204" pitchFamily="34" charset="0"/>
                      </a:endParaRPr>
                    </a:p>
                  </a:txBody>
                  <a:tcPr marL="7094" marR="7094" marT="7094" marB="0" anchor="b">
                    <a:lnL>
                      <a:noFill/>
                    </a:lnL>
                    <a:lnR>
                      <a:noFill/>
                    </a:lnR>
                    <a:lnT>
                      <a:noFill/>
                    </a:lnT>
                    <a:lnB>
                      <a:noFill/>
                    </a:lnB>
                  </a:tcPr>
                </a:tc>
                <a:extLst>
                  <a:ext uri="{0D108BD9-81ED-4DB2-BD59-A6C34878D82A}">
                    <a16:rowId xmlns:a16="http://schemas.microsoft.com/office/drawing/2014/main" val="2314717827"/>
                  </a:ext>
                </a:extLst>
              </a:tr>
            </a:tbl>
          </a:graphicData>
        </a:graphic>
      </p:graphicFrame>
    </p:spTree>
    <p:extLst>
      <p:ext uri="{BB962C8B-B14F-4D97-AF65-F5344CB8AC3E}">
        <p14:creationId xmlns:p14="http://schemas.microsoft.com/office/powerpoint/2010/main" val="258322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A7F254-BAA9-4F1A-BD64-EA87B82C8D8C}"/>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1C4CB7DF-B85D-4C15-81C4-1A27DE4D3632}"/>
              </a:ext>
            </a:extLst>
          </p:cNvPr>
          <p:cNvSpPr>
            <a:spLocks noGrp="1"/>
          </p:cNvSpPr>
          <p:nvPr>
            <p:ph idx="1"/>
          </p:nvPr>
        </p:nvSpPr>
        <p:spPr>
          <a:xfrm>
            <a:off x="1957987" y="2431765"/>
            <a:ext cx="8276026" cy="3320031"/>
          </a:xfrm>
        </p:spPr>
        <p:txBody>
          <a:bodyPr anchor="ctr">
            <a:normAutofit/>
          </a:bodyPr>
          <a:lstStyle/>
          <a:p>
            <a:pPr marL="0" indent="0" algn="just">
              <a:buNone/>
            </a:pPr>
            <a:r>
              <a:rPr lang="en-US" sz="2100" dirty="0">
                <a:solidFill>
                  <a:schemeClr val="tx1">
                    <a:lumMod val="85000"/>
                    <a:lumOff val="15000"/>
                  </a:schemeClr>
                </a:solidFill>
              </a:rPr>
              <a:t>Abstractive text summarization is the task of generating a headline or a brief summary of a few sentences that captures the main points of an article or passage. We use the adjective 'abstractive' to describe a summary that is more than just a few existing passages or sentences extracted from the source, but a compressed paraphrasing of the main contents of the document, potentially using vocabulary not found in the source document.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4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C3ED616-2BD1-4F61-88CE-C364BB91AD27}"/>
              </a:ext>
            </a:extLst>
          </p:cNvPr>
          <p:cNvPicPr>
            <a:picLocks noChangeAspect="1"/>
          </p:cNvPicPr>
          <p:nvPr/>
        </p:nvPicPr>
        <p:blipFill>
          <a:blip r:embed="rId2"/>
          <a:stretch>
            <a:fillRect/>
          </a:stretch>
        </p:blipFill>
        <p:spPr>
          <a:xfrm>
            <a:off x="889395" y="643466"/>
            <a:ext cx="10413210" cy="5571067"/>
          </a:xfrm>
          <a:prstGeom prst="rect">
            <a:avLst/>
          </a:prstGeom>
        </p:spPr>
      </p:pic>
    </p:spTree>
    <p:extLst>
      <p:ext uri="{BB962C8B-B14F-4D97-AF65-F5344CB8AC3E}">
        <p14:creationId xmlns:p14="http://schemas.microsoft.com/office/powerpoint/2010/main" val="156589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BDC30E-5302-4C71-BF1C-2F3F15F56B8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Problem definition</a:t>
            </a:r>
          </a:p>
        </p:txBody>
      </p:sp>
      <p:sp>
        <p:nvSpPr>
          <p:cNvPr id="3" name="Content Placeholder 2">
            <a:extLst>
              <a:ext uri="{FF2B5EF4-FFF2-40B4-BE49-F238E27FC236}">
                <a16:creationId xmlns:a16="http://schemas.microsoft.com/office/drawing/2014/main" id="{B23F28B9-B98D-49B6-8C14-5FF7376D8E73}"/>
              </a:ext>
            </a:extLst>
          </p:cNvPr>
          <p:cNvSpPr>
            <a:spLocks noGrp="1"/>
          </p:cNvSpPr>
          <p:nvPr>
            <p:ph idx="1"/>
          </p:nvPr>
        </p:nvSpPr>
        <p:spPr>
          <a:xfrm>
            <a:off x="1957987" y="2431765"/>
            <a:ext cx="8276026" cy="3320031"/>
          </a:xfrm>
        </p:spPr>
        <p:txBody>
          <a:bodyPr anchor="ctr">
            <a:normAutofit/>
          </a:bodyPr>
          <a:lstStyle/>
          <a:p>
            <a:pPr marL="0" indent="0" algn="just">
              <a:buNone/>
            </a:pPr>
            <a:r>
              <a:rPr lang="en-US" sz="2100" dirty="0">
                <a:solidFill>
                  <a:schemeClr val="tx1">
                    <a:lumMod val="85000"/>
                    <a:lumOff val="15000"/>
                  </a:schemeClr>
                </a:solidFill>
              </a:rPr>
              <a:t>Abstractive summarization is the task of developing a summary of a few sentences that meaningfully captures the important context from given text input. It is one of the known difficult problems in NLP because summarization doesn't really involve selecting existing sentences from the input but rather paraphrasing the main contents of the document using previously unseen vocabulary.</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23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48EB61-0499-4AB0-994E-8023A768C818}"/>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Motivation</a:t>
            </a:r>
          </a:p>
        </p:txBody>
      </p:sp>
      <p:sp>
        <p:nvSpPr>
          <p:cNvPr id="3" name="Content Placeholder 2">
            <a:extLst>
              <a:ext uri="{FF2B5EF4-FFF2-40B4-BE49-F238E27FC236}">
                <a16:creationId xmlns:a16="http://schemas.microsoft.com/office/drawing/2014/main" id="{0331D0BE-7AD5-4DD9-B0EE-29243AD15286}"/>
              </a:ext>
            </a:extLst>
          </p:cNvPr>
          <p:cNvSpPr>
            <a:spLocks noGrp="1"/>
          </p:cNvSpPr>
          <p:nvPr>
            <p:ph idx="1"/>
          </p:nvPr>
        </p:nvSpPr>
        <p:spPr>
          <a:xfrm>
            <a:off x="1957987" y="2431765"/>
            <a:ext cx="8276026" cy="3320031"/>
          </a:xfrm>
        </p:spPr>
        <p:txBody>
          <a:bodyPr anchor="ctr">
            <a:noAutofit/>
          </a:bodyPr>
          <a:lstStyle/>
          <a:p>
            <a:pPr marL="0" indent="0" algn="just">
              <a:buNone/>
            </a:pPr>
            <a:r>
              <a:rPr lang="en-US" sz="2100" dirty="0">
                <a:solidFill>
                  <a:schemeClr val="tx1">
                    <a:lumMod val="85000"/>
                    <a:lumOff val="15000"/>
                  </a:schemeClr>
                </a:solidFill>
              </a:rPr>
              <a:t>This project is aimed to emulate the baseline of state-of-the-art abstractive text summarization models in this work, with the goal of exploring different attention mechanisms once we had a good working baseline. We chose to draw inspiration from the IBM Watson team's sequence-to-sequence recurrent neural networks model (</a:t>
            </a:r>
            <a:r>
              <a:rPr lang="en-US" sz="2100" dirty="0" err="1">
                <a:solidFill>
                  <a:schemeClr val="tx1">
                    <a:lumMod val="85000"/>
                    <a:lumOff val="15000"/>
                  </a:schemeClr>
                </a:solidFill>
              </a:rPr>
              <a:t>Nallapati</a:t>
            </a:r>
            <a:r>
              <a:rPr lang="en-US" sz="2100" dirty="0">
                <a:solidFill>
                  <a:schemeClr val="tx1">
                    <a:lumMod val="85000"/>
                    <a:lumOff val="15000"/>
                  </a:schemeClr>
                </a:solidFill>
              </a:rPr>
              <a:t> et al., 2016), which achieved outstanding results by incorporating several novel features.</a:t>
            </a:r>
          </a:p>
          <a:p>
            <a:pPr marL="0" indent="0" algn="just">
              <a:buNone/>
            </a:pPr>
            <a:endParaRPr lang="en-US" sz="2100" dirty="0">
              <a:solidFill>
                <a:schemeClr val="tx1">
                  <a:lumMod val="85000"/>
                  <a:lumOff val="15000"/>
                </a:schemeClr>
              </a:solidFill>
            </a:endParaRPr>
          </a:p>
          <a:p>
            <a:pPr marL="0" indent="0" algn="just">
              <a:buNone/>
            </a:pPr>
            <a:r>
              <a:rPr lang="en-US" sz="1400" dirty="0">
                <a:solidFill>
                  <a:schemeClr val="tx1">
                    <a:lumMod val="85000"/>
                    <a:lumOff val="15000"/>
                  </a:schemeClr>
                </a:solidFill>
              </a:rPr>
              <a:t>Ref: </a:t>
            </a:r>
            <a:r>
              <a:rPr lang="en-US" sz="1400" dirty="0" err="1">
                <a:solidFill>
                  <a:schemeClr val="tx1">
                    <a:lumMod val="85000"/>
                    <a:lumOff val="15000"/>
                  </a:schemeClr>
                </a:solidFill>
              </a:rPr>
              <a:t>Nallapati</a:t>
            </a:r>
            <a:r>
              <a:rPr lang="en-US" sz="1400" dirty="0">
                <a:solidFill>
                  <a:schemeClr val="tx1">
                    <a:lumMod val="85000"/>
                    <a:lumOff val="15000"/>
                  </a:schemeClr>
                </a:solidFill>
              </a:rPr>
              <a:t>, Ramesh, Bowen Zhou, Cicero Dos Santos, </a:t>
            </a:r>
            <a:r>
              <a:rPr lang="en-US" sz="1400" dirty="0" err="1">
                <a:solidFill>
                  <a:schemeClr val="tx1">
                    <a:lumMod val="85000"/>
                    <a:lumOff val="15000"/>
                  </a:schemeClr>
                </a:solidFill>
              </a:rPr>
              <a:t>Caglar</a:t>
            </a:r>
            <a:r>
              <a:rPr lang="en-US" sz="1400" dirty="0">
                <a:solidFill>
                  <a:schemeClr val="tx1">
                    <a:lumMod val="85000"/>
                    <a:lumOff val="15000"/>
                  </a:schemeClr>
                </a:solidFill>
              </a:rPr>
              <a:t> </a:t>
            </a:r>
            <a:r>
              <a:rPr lang="en-US" sz="1400" dirty="0" err="1">
                <a:solidFill>
                  <a:schemeClr val="tx1">
                    <a:lumMod val="85000"/>
                    <a:lumOff val="15000"/>
                  </a:schemeClr>
                </a:solidFill>
              </a:rPr>
              <a:t>Gulcehre</a:t>
            </a:r>
            <a:r>
              <a:rPr lang="en-US" sz="1400" dirty="0">
                <a:solidFill>
                  <a:schemeClr val="tx1">
                    <a:lumMod val="85000"/>
                    <a:lumOff val="15000"/>
                  </a:schemeClr>
                </a:solidFill>
              </a:rPr>
              <a:t>, and Bing Xiang. "Abstractive Text Summarization Using Sequence-to-sequence RNNs and </a:t>
            </a:r>
            <a:r>
              <a:rPr lang="en-US" sz="1400" dirty="0" err="1">
                <a:solidFill>
                  <a:schemeClr val="tx1">
                    <a:lumMod val="85000"/>
                    <a:lumOff val="15000"/>
                  </a:schemeClr>
                </a:solidFill>
              </a:rPr>
              <a:t>Beyond."Proceedings</a:t>
            </a:r>
            <a:r>
              <a:rPr lang="en-US" sz="1400" dirty="0">
                <a:solidFill>
                  <a:schemeClr val="tx1">
                    <a:lumMod val="85000"/>
                    <a:lumOff val="15000"/>
                  </a:schemeClr>
                </a:solidFill>
              </a:rPr>
              <a:t> of The 20th SIGNLL Conference on Computational Natural Language Learning (2016)</a:t>
            </a:r>
          </a:p>
        </p:txBody>
      </p:sp>
      <p:sp>
        <p:nvSpPr>
          <p:cNvPr id="24" name="Freeform: Shape 23">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24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5447E2-665A-4029-97A3-F2D0F3FC9E60}"/>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Objectives</a:t>
            </a:r>
          </a:p>
        </p:txBody>
      </p:sp>
      <p:sp>
        <p:nvSpPr>
          <p:cNvPr id="3" name="Content Placeholder 2">
            <a:extLst>
              <a:ext uri="{FF2B5EF4-FFF2-40B4-BE49-F238E27FC236}">
                <a16:creationId xmlns:a16="http://schemas.microsoft.com/office/drawing/2014/main" id="{4AB2FFE0-960E-47B6-8B9E-FB878281230A}"/>
              </a:ext>
            </a:extLst>
          </p:cNvPr>
          <p:cNvSpPr>
            <a:spLocks noGrp="1"/>
          </p:cNvSpPr>
          <p:nvPr>
            <p:ph idx="1"/>
          </p:nvPr>
        </p:nvSpPr>
        <p:spPr>
          <a:xfrm>
            <a:off x="1957987" y="2431765"/>
            <a:ext cx="8276026" cy="3320031"/>
          </a:xfrm>
        </p:spPr>
        <p:txBody>
          <a:bodyPr anchor="ctr">
            <a:normAutofit/>
          </a:bodyPr>
          <a:lstStyle/>
          <a:p>
            <a:pPr marL="0" indent="0" algn="just">
              <a:buNone/>
            </a:pPr>
            <a:r>
              <a:rPr lang="en-US" sz="2100" dirty="0">
                <a:solidFill>
                  <a:schemeClr val="tx1">
                    <a:lumMod val="85000"/>
                    <a:lumOff val="15000"/>
                  </a:schemeClr>
                </a:solidFill>
              </a:rPr>
              <a:t>The basic idea behind abstractive text summarization is to be able to extract a short subset of the most important information from a large set and present it in a human-readable format. As the amount of textual data on the internet grows, automatic text summarization methods have the potential to be very useful because more useful information can be read in a shorter amount of time.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97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C173A1-F522-4854-A5EC-98D60884BAE9}"/>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Literature survey</a:t>
            </a:r>
          </a:p>
        </p:txBody>
      </p:sp>
      <p:sp>
        <p:nvSpPr>
          <p:cNvPr id="3" name="Content Placeholder 2">
            <a:extLst>
              <a:ext uri="{FF2B5EF4-FFF2-40B4-BE49-F238E27FC236}">
                <a16:creationId xmlns:a16="http://schemas.microsoft.com/office/drawing/2014/main" id="{1D17BDD0-237B-44D0-9F6F-873D411A5DD7}"/>
              </a:ext>
            </a:extLst>
          </p:cNvPr>
          <p:cNvSpPr>
            <a:spLocks noGrp="1"/>
          </p:cNvSpPr>
          <p:nvPr>
            <p:ph idx="1"/>
          </p:nvPr>
        </p:nvSpPr>
        <p:spPr>
          <a:xfrm>
            <a:off x="523782" y="2473053"/>
            <a:ext cx="11363417" cy="3320031"/>
          </a:xfrm>
        </p:spPr>
        <p:txBody>
          <a:bodyPr anchor="ctr">
            <a:noAutofit/>
          </a:bodyPr>
          <a:lstStyle/>
          <a:p>
            <a:pPr marL="0" indent="0" algn="just">
              <a:buNone/>
            </a:pPr>
            <a:r>
              <a:rPr lang="en-US" sz="2100" dirty="0">
                <a:solidFill>
                  <a:schemeClr val="tx1">
                    <a:lumMod val="85000"/>
                    <a:lumOff val="15000"/>
                  </a:schemeClr>
                </a:solidFill>
              </a:rPr>
              <a:t>Despite the clear differences that exist between abstractive summarization and machine translation, the attentional RNN encoder-decoder model proposed in (</a:t>
            </a:r>
            <a:r>
              <a:rPr lang="en-US" sz="2100" dirty="0" err="1">
                <a:solidFill>
                  <a:schemeClr val="tx1">
                    <a:lumMod val="85000"/>
                    <a:lumOff val="15000"/>
                  </a:schemeClr>
                </a:solidFill>
              </a:rPr>
              <a:t>Bahdanau</a:t>
            </a:r>
            <a:r>
              <a:rPr lang="en-US" sz="2100" dirty="0">
                <a:solidFill>
                  <a:schemeClr val="tx1">
                    <a:lumMod val="85000"/>
                    <a:lumOff val="15000"/>
                  </a:schemeClr>
                </a:solidFill>
              </a:rPr>
              <a:t> et al. 2014) has become the international standard in abstractive summarization. The encoder generates a representation of the input for both tasks, and the decoder uses these encodings to generate the final outputs.</a:t>
            </a:r>
          </a:p>
          <a:p>
            <a:pPr marL="0" indent="0" algn="just">
              <a:buNone/>
            </a:pPr>
            <a:r>
              <a:rPr lang="en-US" sz="1400" dirty="0">
                <a:solidFill>
                  <a:schemeClr val="tx1">
                    <a:lumMod val="85000"/>
                    <a:lumOff val="15000"/>
                  </a:schemeClr>
                </a:solidFill>
              </a:rPr>
              <a:t>Ref: </a:t>
            </a:r>
            <a:r>
              <a:rPr lang="en-US" sz="1400" dirty="0" err="1">
                <a:solidFill>
                  <a:schemeClr val="tx1">
                    <a:lumMod val="85000"/>
                    <a:lumOff val="15000"/>
                  </a:schemeClr>
                </a:solidFill>
              </a:rPr>
              <a:t>Bahdanau</a:t>
            </a:r>
            <a:r>
              <a:rPr lang="en-US" sz="1400" dirty="0">
                <a:solidFill>
                  <a:schemeClr val="tx1">
                    <a:lumMod val="85000"/>
                    <a:lumOff val="15000"/>
                  </a:schemeClr>
                </a:solidFill>
              </a:rPr>
              <a:t>, </a:t>
            </a:r>
            <a:r>
              <a:rPr lang="en-US" sz="1400" dirty="0" err="1">
                <a:solidFill>
                  <a:schemeClr val="tx1">
                    <a:lumMod val="85000"/>
                    <a:lumOff val="15000"/>
                  </a:schemeClr>
                </a:solidFill>
              </a:rPr>
              <a:t>Dzmitry</a:t>
            </a:r>
            <a:r>
              <a:rPr lang="en-US" sz="1400" dirty="0">
                <a:solidFill>
                  <a:schemeClr val="tx1">
                    <a:lumMod val="85000"/>
                    <a:lumOff val="15000"/>
                  </a:schemeClr>
                </a:solidFill>
              </a:rPr>
              <a:t>, </a:t>
            </a:r>
            <a:r>
              <a:rPr lang="en-US" sz="1400" dirty="0" err="1">
                <a:solidFill>
                  <a:schemeClr val="tx1">
                    <a:lumMod val="85000"/>
                    <a:lumOff val="15000"/>
                  </a:schemeClr>
                </a:solidFill>
              </a:rPr>
              <a:t>Kyunghyun</a:t>
            </a:r>
            <a:r>
              <a:rPr lang="en-US" sz="1400" dirty="0">
                <a:solidFill>
                  <a:schemeClr val="tx1">
                    <a:lumMod val="85000"/>
                    <a:lumOff val="15000"/>
                  </a:schemeClr>
                </a:solidFill>
              </a:rPr>
              <a:t> Cho, and </a:t>
            </a:r>
            <a:r>
              <a:rPr lang="en-US" sz="1400" dirty="0" err="1">
                <a:solidFill>
                  <a:schemeClr val="tx1">
                    <a:lumMod val="85000"/>
                    <a:lumOff val="15000"/>
                  </a:schemeClr>
                </a:solidFill>
              </a:rPr>
              <a:t>Yoshua</a:t>
            </a:r>
            <a:r>
              <a:rPr lang="en-US" sz="1400" dirty="0">
                <a:solidFill>
                  <a:schemeClr val="tx1">
                    <a:lumMod val="85000"/>
                    <a:lumOff val="15000"/>
                  </a:schemeClr>
                </a:solidFill>
              </a:rPr>
              <a:t> </a:t>
            </a:r>
            <a:r>
              <a:rPr lang="en-US" sz="1400" dirty="0" err="1">
                <a:solidFill>
                  <a:schemeClr val="tx1">
                    <a:lumMod val="85000"/>
                    <a:lumOff val="15000"/>
                  </a:schemeClr>
                </a:solidFill>
              </a:rPr>
              <a:t>Bengio</a:t>
            </a:r>
            <a:r>
              <a:rPr lang="en-US" sz="1400" dirty="0">
                <a:solidFill>
                  <a:schemeClr val="tx1">
                    <a:lumMod val="85000"/>
                    <a:lumOff val="15000"/>
                  </a:schemeClr>
                </a:solidFill>
              </a:rPr>
              <a:t>. "Neural Machine Translation by Jointly Learning to Align and Translate." [1409.0473]  Neural  Machine Translation by Jointly Learning to Align and Translate. </a:t>
            </a:r>
            <a:r>
              <a:rPr lang="en-US" sz="1400" dirty="0" err="1">
                <a:solidFill>
                  <a:schemeClr val="tx1">
                    <a:lumMod val="85000"/>
                    <a:lumOff val="15000"/>
                  </a:schemeClr>
                </a:solidFill>
              </a:rPr>
              <a:t>N.p.</a:t>
            </a:r>
            <a:r>
              <a:rPr lang="en-US" sz="1400" dirty="0">
                <a:solidFill>
                  <a:schemeClr val="tx1">
                    <a:lumMod val="85000"/>
                    <a:lumOff val="15000"/>
                  </a:schemeClr>
                </a:solidFill>
              </a:rPr>
              <a:t>, 19 May 2016.</a:t>
            </a:r>
            <a:endParaRPr lang="en-US" sz="2100" dirty="0">
              <a:solidFill>
                <a:schemeClr val="tx1">
                  <a:lumMod val="85000"/>
                  <a:lumOff val="15000"/>
                </a:schemeClr>
              </a:solidFill>
            </a:endParaRPr>
          </a:p>
          <a:p>
            <a:pPr marL="0" indent="0" algn="just">
              <a:buNone/>
            </a:pPr>
            <a:r>
              <a:rPr lang="en-US" sz="2100" dirty="0">
                <a:solidFill>
                  <a:schemeClr val="tx1">
                    <a:lumMod val="85000"/>
                    <a:lumOff val="15000"/>
                  </a:schemeClr>
                </a:solidFill>
              </a:rPr>
              <a:t>To generate target words, </a:t>
            </a:r>
            <a:r>
              <a:rPr lang="en-US" sz="2100" dirty="0" err="1">
                <a:solidFill>
                  <a:schemeClr val="tx1">
                    <a:lumMod val="85000"/>
                    <a:lumOff val="15000"/>
                  </a:schemeClr>
                </a:solidFill>
              </a:rPr>
              <a:t>Nallapati</a:t>
            </a:r>
            <a:r>
              <a:rPr lang="en-US" sz="2100" dirty="0">
                <a:solidFill>
                  <a:schemeClr val="tx1">
                    <a:lumMod val="85000"/>
                    <a:lumOff val="15000"/>
                  </a:schemeClr>
                </a:solidFill>
              </a:rPr>
              <a:t> et al. (2016) propose a bidirectional GRU encoder, a unidirectional GRU decoder, an attention mechanism over the source's hidden states, and a </a:t>
            </a:r>
            <a:r>
              <a:rPr lang="en-US" sz="2100" dirty="0" err="1">
                <a:solidFill>
                  <a:schemeClr val="tx1">
                    <a:lumMod val="85000"/>
                    <a:lumOff val="15000"/>
                  </a:schemeClr>
                </a:solidFill>
              </a:rPr>
              <a:t>softmax</a:t>
            </a:r>
            <a:r>
              <a:rPr lang="en-US" sz="2100" dirty="0">
                <a:solidFill>
                  <a:schemeClr val="tx1">
                    <a:lumMod val="85000"/>
                    <a:lumOff val="15000"/>
                  </a:schemeClr>
                </a:solidFill>
              </a:rPr>
              <a:t> layer over the vocabulary as a baseline model. In order to focus on attention, </a:t>
            </a:r>
            <a:r>
              <a:rPr lang="en-US" sz="2100" dirty="0" err="1">
                <a:solidFill>
                  <a:schemeClr val="tx1">
                    <a:lumMod val="85000"/>
                    <a:lumOff val="15000"/>
                  </a:schemeClr>
                </a:solidFill>
              </a:rPr>
              <a:t>Nallapati</a:t>
            </a:r>
            <a:r>
              <a:rPr lang="en-US" sz="2100" dirty="0">
                <a:solidFill>
                  <a:schemeClr val="tx1">
                    <a:lumMod val="85000"/>
                    <a:lumOff val="15000"/>
                  </a:schemeClr>
                </a:solidFill>
              </a:rPr>
              <a:t> then incorporates a number of features, including the large vocabulary trick, feature-rich encoding of key words, and the use of pointer networks to model rare words.</a:t>
            </a:r>
          </a:p>
          <a:p>
            <a:pPr marL="0" indent="0" algn="just">
              <a:buNone/>
            </a:pPr>
            <a:r>
              <a:rPr lang="en-US" sz="1400" dirty="0">
                <a:solidFill>
                  <a:schemeClr val="tx1">
                    <a:lumMod val="85000"/>
                    <a:lumOff val="15000"/>
                  </a:schemeClr>
                </a:solidFill>
              </a:rPr>
              <a:t>Ref: </a:t>
            </a:r>
            <a:r>
              <a:rPr lang="en-US" sz="1400" dirty="0" err="1">
                <a:solidFill>
                  <a:schemeClr val="tx1">
                    <a:lumMod val="85000"/>
                    <a:lumOff val="15000"/>
                  </a:schemeClr>
                </a:solidFill>
              </a:rPr>
              <a:t>Nallapati</a:t>
            </a:r>
            <a:r>
              <a:rPr lang="en-US" sz="1400" dirty="0">
                <a:solidFill>
                  <a:schemeClr val="tx1">
                    <a:lumMod val="85000"/>
                    <a:lumOff val="15000"/>
                  </a:schemeClr>
                </a:solidFill>
              </a:rPr>
              <a:t>, Ramesh, Bowen Zhou, Cicero Dos Santos, </a:t>
            </a:r>
            <a:r>
              <a:rPr lang="en-US" sz="1400" dirty="0" err="1">
                <a:solidFill>
                  <a:schemeClr val="tx1">
                    <a:lumMod val="85000"/>
                    <a:lumOff val="15000"/>
                  </a:schemeClr>
                </a:solidFill>
              </a:rPr>
              <a:t>Caglar</a:t>
            </a:r>
            <a:r>
              <a:rPr lang="en-US" sz="1400" dirty="0">
                <a:solidFill>
                  <a:schemeClr val="tx1">
                    <a:lumMod val="85000"/>
                    <a:lumOff val="15000"/>
                  </a:schemeClr>
                </a:solidFill>
              </a:rPr>
              <a:t> </a:t>
            </a:r>
            <a:r>
              <a:rPr lang="en-US" sz="1400" dirty="0" err="1">
                <a:solidFill>
                  <a:schemeClr val="tx1">
                    <a:lumMod val="85000"/>
                    <a:lumOff val="15000"/>
                  </a:schemeClr>
                </a:solidFill>
              </a:rPr>
              <a:t>Gulcehre</a:t>
            </a:r>
            <a:r>
              <a:rPr lang="en-US" sz="1400" dirty="0">
                <a:solidFill>
                  <a:schemeClr val="tx1">
                    <a:lumMod val="85000"/>
                    <a:lumOff val="15000"/>
                  </a:schemeClr>
                </a:solidFill>
              </a:rPr>
              <a:t>, and Bing Xiang. "Abstractive Text Summarization Using Sequence-to-sequence RNNs and </a:t>
            </a:r>
            <a:r>
              <a:rPr lang="en-US" sz="1400" dirty="0" err="1">
                <a:solidFill>
                  <a:schemeClr val="tx1">
                    <a:lumMod val="85000"/>
                    <a:lumOff val="15000"/>
                  </a:schemeClr>
                </a:solidFill>
              </a:rPr>
              <a:t>Beyond."Proceedings</a:t>
            </a:r>
            <a:r>
              <a:rPr lang="en-US" sz="1400" dirty="0">
                <a:solidFill>
                  <a:schemeClr val="tx1">
                    <a:lumMod val="85000"/>
                    <a:lumOff val="15000"/>
                  </a:schemeClr>
                </a:solidFill>
              </a:rPr>
              <a:t> of The 20th SIGNLL Conference on Computational Natural Language Learning (2016)</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50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76688E-F7D2-4D6C-A31F-51F08626F790}"/>
              </a:ext>
            </a:extLst>
          </p:cNvPr>
          <p:cNvSpPr>
            <a:spLocks noGrp="1"/>
          </p:cNvSpPr>
          <p:nvPr>
            <p:ph idx="1"/>
          </p:nvPr>
        </p:nvSpPr>
        <p:spPr>
          <a:xfrm>
            <a:off x="1137035" y="2147358"/>
            <a:ext cx="8548386" cy="4076394"/>
          </a:xfrm>
        </p:spPr>
        <p:txBody>
          <a:bodyPr>
            <a:normAutofit/>
          </a:bodyPr>
          <a:lstStyle/>
          <a:p>
            <a:pPr marL="0" indent="0" algn="just">
              <a:buNone/>
            </a:pPr>
            <a:r>
              <a:rPr lang="en-US" sz="2100" dirty="0"/>
              <a:t>The “large vocabulary trick,” proposed by Jean et al., (2014), limits the decoder vocabulary of each mini-batch to words in the batch's source documents, thus speeding up convergence and addressing the computational bottleneck caused by the </a:t>
            </a:r>
            <a:r>
              <a:rPr lang="en-US" sz="2100" dirty="0" err="1"/>
              <a:t>softmax</a:t>
            </a:r>
            <a:r>
              <a:rPr lang="en-US" sz="2100" dirty="0"/>
              <a:t> computation over the entire vocabulary. It then adds words from the target dictionary to the decoder's vocabulary until it reaches a predetermined size. This method focuses the model on words from the source, making it useful for summarization.</a:t>
            </a:r>
          </a:p>
          <a:p>
            <a:pPr marL="0" indent="0" algn="just">
              <a:buNone/>
            </a:pPr>
            <a:r>
              <a:rPr lang="en-US" sz="1400" dirty="0"/>
              <a:t>Ref: Jean,  Sébastien,  </a:t>
            </a:r>
            <a:r>
              <a:rPr lang="en-US" sz="1400" dirty="0" err="1"/>
              <a:t>Kyunghyun</a:t>
            </a:r>
            <a:r>
              <a:rPr lang="en-US" sz="1400" dirty="0"/>
              <a:t>  Cho,  Roland  </a:t>
            </a:r>
            <a:r>
              <a:rPr lang="en-US" sz="1400" dirty="0" err="1"/>
              <a:t>Memisevic</a:t>
            </a:r>
            <a:r>
              <a:rPr lang="en-US" sz="1400" dirty="0"/>
              <a:t>,  and  </a:t>
            </a:r>
            <a:r>
              <a:rPr lang="en-US" sz="1400" dirty="0" err="1"/>
              <a:t>Yoshua</a:t>
            </a:r>
            <a:r>
              <a:rPr lang="en-US" sz="1400" dirty="0"/>
              <a:t>  </a:t>
            </a:r>
            <a:r>
              <a:rPr lang="en-US" sz="1400" dirty="0" err="1"/>
              <a:t>Bengio</a:t>
            </a:r>
            <a:r>
              <a:rPr lang="en-US" sz="1400" dirty="0"/>
              <a:t>.  "On  Using Very  Large  Target  Vocabulary  for  Neural  Machine  Translation  –  Sampled </a:t>
            </a:r>
            <a:r>
              <a:rPr lang="en-US" sz="1400" dirty="0" err="1"/>
              <a:t>Softmax</a:t>
            </a:r>
            <a:r>
              <a:rPr lang="en-US" sz="1400" dirty="0"/>
              <a:t>."The Neural Perspective. </a:t>
            </a:r>
            <a:r>
              <a:rPr lang="en-US" sz="1400" dirty="0" err="1"/>
              <a:t>N.p.</a:t>
            </a:r>
            <a:r>
              <a:rPr lang="en-US" sz="1400" dirty="0"/>
              <a:t>, 26 Oct. 2016.</a:t>
            </a:r>
          </a:p>
          <a:p>
            <a:pPr marL="0" indent="0" algn="just">
              <a:buNone/>
            </a:pPr>
            <a:endParaRPr lang="en-US" sz="1400" dirty="0"/>
          </a:p>
          <a:p>
            <a:pPr marL="0" indent="0" algn="just">
              <a:buNone/>
            </a:pPr>
            <a:endParaRPr lang="en-US" sz="2100" dirty="0"/>
          </a:p>
        </p:txBody>
      </p:sp>
      <p:sp>
        <p:nvSpPr>
          <p:cNvPr id="19" name="Freeform: Shape 18">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3774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32E7E1-8B4E-456B-A274-590D064DEB9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Design</a:t>
            </a:r>
          </a:p>
        </p:txBody>
      </p:sp>
      <p:pic>
        <p:nvPicPr>
          <p:cNvPr id="2052" name="Picture 4">
            <a:extLst>
              <a:ext uri="{FF2B5EF4-FFF2-40B4-BE49-F238E27FC236}">
                <a16:creationId xmlns:a16="http://schemas.microsoft.com/office/drawing/2014/main" id="{91464D79-F334-479D-B0F7-1232257DFA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36066" y="578738"/>
            <a:ext cx="5628019"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249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1037</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Abstractive Text Summarization</vt:lpstr>
      <vt:lpstr>Introduction</vt:lpstr>
      <vt:lpstr>PowerPoint Presentation</vt:lpstr>
      <vt:lpstr>Problem definition</vt:lpstr>
      <vt:lpstr>Motivation</vt:lpstr>
      <vt:lpstr>Objectives</vt:lpstr>
      <vt:lpstr>Literature survey</vt:lpstr>
      <vt:lpstr>PowerPoint Presentation</vt:lpstr>
      <vt:lpstr>Design</vt:lpstr>
      <vt:lpstr>Methodology</vt:lpstr>
      <vt:lpstr>Implementation</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dc:title>
  <dc:creator>abhinav yalamaddi</dc:creator>
  <cp:lastModifiedBy>abhinav yalamaddi</cp:lastModifiedBy>
  <cp:revision>25</cp:revision>
  <dcterms:created xsi:type="dcterms:W3CDTF">2021-07-27T04:05:18Z</dcterms:created>
  <dcterms:modified xsi:type="dcterms:W3CDTF">2021-07-28T09:55:56Z</dcterms:modified>
</cp:coreProperties>
</file>