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2" r:id="rId4"/>
    <p:sldId id="259" r:id="rId5"/>
    <p:sldId id="272" r:id="rId6"/>
    <p:sldId id="273" r:id="rId7"/>
    <p:sldId id="274"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930D5-2682-4141-B8A3-8B22CF868AC2}" type="datetimeFigureOut">
              <a:rPr lang="en-US" smtClean="0"/>
              <a:t>22-Aug-21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230B1-8E53-4F30-891D-010370AF5529}" type="slidenum">
              <a:rPr lang="en-US" smtClean="0"/>
              <a:t>‹#›</a:t>
            </a:fld>
            <a:endParaRPr lang="en-US"/>
          </a:p>
        </p:txBody>
      </p:sp>
    </p:spTree>
    <p:extLst>
      <p:ext uri="{BB962C8B-B14F-4D97-AF65-F5344CB8AC3E}">
        <p14:creationId xmlns:p14="http://schemas.microsoft.com/office/powerpoint/2010/main" val="216827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attention, on the other hand, makes use of the output from the encoder and decoder for the current time step only. This makes it attractive to implement in vectorized libraries such as </a:t>
            </a:r>
            <a:r>
              <a:rPr lang="en-US" dirty="0" err="1"/>
              <a:t>Keras</a:t>
            </a:r>
            <a:r>
              <a:rPr lang="en-US" dirty="0"/>
              <a:t>.</a:t>
            </a:r>
          </a:p>
        </p:txBody>
      </p:sp>
      <p:sp>
        <p:nvSpPr>
          <p:cNvPr id="4" name="Slide Number Placeholder 3"/>
          <p:cNvSpPr>
            <a:spLocks noGrp="1"/>
          </p:cNvSpPr>
          <p:nvPr>
            <p:ph type="sldNum" sz="quarter" idx="5"/>
          </p:nvPr>
        </p:nvSpPr>
        <p:spPr/>
        <p:txBody>
          <a:bodyPr/>
          <a:lstStyle/>
          <a:p>
            <a:fld id="{F2BF99C4-56D5-4644-BCE7-4EAA01CE8F07}" type="slidenum">
              <a:rPr lang="en-US" smtClean="0"/>
              <a:t>3</a:t>
            </a:fld>
            <a:endParaRPr lang="en-US"/>
          </a:p>
        </p:txBody>
      </p:sp>
    </p:spTree>
    <p:extLst>
      <p:ext uri="{BB962C8B-B14F-4D97-AF65-F5344CB8AC3E}">
        <p14:creationId xmlns:p14="http://schemas.microsoft.com/office/powerpoint/2010/main" val="2030699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A7DB-01C0-4D7E-9286-6D2F16D5B8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240EEE-0422-496C-9FEC-0BC66DED8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1B002E-C07C-4F5F-9A53-61C69A2D16F0}"/>
              </a:ext>
            </a:extLst>
          </p:cNvPr>
          <p:cNvSpPr>
            <a:spLocks noGrp="1"/>
          </p:cNvSpPr>
          <p:nvPr>
            <p:ph type="dt" sz="half" idx="10"/>
          </p:nvPr>
        </p:nvSpPr>
        <p:spPr/>
        <p:txBody>
          <a:bodyPr/>
          <a:lstStyle/>
          <a:p>
            <a:fld id="{0FF623F2-6DD4-4002-BA37-DF22E363DB37}" type="datetimeFigureOut">
              <a:rPr lang="en-US" smtClean="0"/>
              <a:t>22-Aug-21</a:t>
            </a:fld>
            <a:endParaRPr lang="en-US"/>
          </a:p>
        </p:txBody>
      </p:sp>
      <p:sp>
        <p:nvSpPr>
          <p:cNvPr id="5" name="Footer Placeholder 4">
            <a:extLst>
              <a:ext uri="{FF2B5EF4-FFF2-40B4-BE49-F238E27FC236}">
                <a16:creationId xmlns:a16="http://schemas.microsoft.com/office/drawing/2014/main" id="{79DAFF45-AB16-4B9C-8C14-ADADFAFC6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34A20-65ED-4564-A3FB-C2998F81BBFE}"/>
              </a:ext>
            </a:extLst>
          </p:cNvPr>
          <p:cNvSpPr>
            <a:spLocks noGrp="1"/>
          </p:cNvSpPr>
          <p:nvPr>
            <p:ph type="sldNum" sz="quarter" idx="12"/>
          </p:nvPr>
        </p:nvSpPr>
        <p:spPr/>
        <p:txBody>
          <a:bodyPr/>
          <a:lstStyle/>
          <a:p>
            <a:fld id="{FD273654-C860-4C87-AB17-2A1B0ED2595C}" type="slidenum">
              <a:rPr lang="en-US" smtClean="0"/>
              <a:t>‹#›</a:t>
            </a:fld>
            <a:endParaRPr lang="en-US"/>
          </a:p>
        </p:txBody>
      </p:sp>
    </p:spTree>
    <p:extLst>
      <p:ext uri="{BB962C8B-B14F-4D97-AF65-F5344CB8AC3E}">
        <p14:creationId xmlns:p14="http://schemas.microsoft.com/office/powerpoint/2010/main" val="30122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38BC-2D3E-41EE-8C3E-28D3665CA9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CD42D8-EECB-475E-A977-4791FAEB61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3CADE-CABE-4058-8153-F2774A2D728C}"/>
              </a:ext>
            </a:extLst>
          </p:cNvPr>
          <p:cNvSpPr>
            <a:spLocks noGrp="1"/>
          </p:cNvSpPr>
          <p:nvPr>
            <p:ph type="dt" sz="half" idx="10"/>
          </p:nvPr>
        </p:nvSpPr>
        <p:spPr/>
        <p:txBody>
          <a:bodyPr/>
          <a:lstStyle/>
          <a:p>
            <a:fld id="{0FF623F2-6DD4-4002-BA37-DF22E363DB37}" type="datetimeFigureOut">
              <a:rPr lang="en-US" smtClean="0"/>
              <a:t>22-Aug-21</a:t>
            </a:fld>
            <a:endParaRPr lang="en-US"/>
          </a:p>
        </p:txBody>
      </p:sp>
      <p:sp>
        <p:nvSpPr>
          <p:cNvPr id="5" name="Footer Placeholder 4">
            <a:extLst>
              <a:ext uri="{FF2B5EF4-FFF2-40B4-BE49-F238E27FC236}">
                <a16:creationId xmlns:a16="http://schemas.microsoft.com/office/drawing/2014/main" id="{6E70E526-7761-4FF5-A3AF-EC31B5A6D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CB864-39BF-44A4-AE69-448FE8BB68AB}"/>
              </a:ext>
            </a:extLst>
          </p:cNvPr>
          <p:cNvSpPr>
            <a:spLocks noGrp="1"/>
          </p:cNvSpPr>
          <p:nvPr>
            <p:ph type="sldNum" sz="quarter" idx="12"/>
          </p:nvPr>
        </p:nvSpPr>
        <p:spPr/>
        <p:txBody>
          <a:bodyPr/>
          <a:lstStyle/>
          <a:p>
            <a:fld id="{FD273654-C860-4C87-AB17-2A1B0ED2595C}" type="slidenum">
              <a:rPr lang="en-US" smtClean="0"/>
              <a:t>‹#›</a:t>
            </a:fld>
            <a:endParaRPr lang="en-US"/>
          </a:p>
        </p:txBody>
      </p:sp>
    </p:spTree>
    <p:extLst>
      <p:ext uri="{BB962C8B-B14F-4D97-AF65-F5344CB8AC3E}">
        <p14:creationId xmlns:p14="http://schemas.microsoft.com/office/powerpoint/2010/main" val="2615936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0848-F96F-4D37-9D6E-7E38D32C9A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B4D184-62B7-45F3-AB50-394E652C3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49799-442C-4A82-91F4-A16D46BDD7FF}"/>
              </a:ext>
            </a:extLst>
          </p:cNvPr>
          <p:cNvSpPr>
            <a:spLocks noGrp="1"/>
          </p:cNvSpPr>
          <p:nvPr>
            <p:ph type="dt" sz="half" idx="10"/>
          </p:nvPr>
        </p:nvSpPr>
        <p:spPr/>
        <p:txBody>
          <a:bodyPr/>
          <a:lstStyle/>
          <a:p>
            <a:fld id="{0FF623F2-6DD4-4002-BA37-DF22E363DB37}" type="datetimeFigureOut">
              <a:rPr lang="en-US" smtClean="0"/>
              <a:t>22-Aug-21</a:t>
            </a:fld>
            <a:endParaRPr lang="en-US"/>
          </a:p>
        </p:txBody>
      </p:sp>
      <p:sp>
        <p:nvSpPr>
          <p:cNvPr id="5" name="Footer Placeholder 4">
            <a:extLst>
              <a:ext uri="{FF2B5EF4-FFF2-40B4-BE49-F238E27FC236}">
                <a16:creationId xmlns:a16="http://schemas.microsoft.com/office/drawing/2014/main" id="{B4A43B7E-3F98-4908-A5FF-C72438318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B1070-B835-4DD2-AE36-19E01BAAB733}"/>
              </a:ext>
            </a:extLst>
          </p:cNvPr>
          <p:cNvSpPr>
            <a:spLocks noGrp="1"/>
          </p:cNvSpPr>
          <p:nvPr>
            <p:ph type="sldNum" sz="quarter" idx="12"/>
          </p:nvPr>
        </p:nvSpPr>
        <p:spPr/>
        <p:txBody>
          <a:bodyPr/>
          <a:lstStyle/>
          <a:p>
            <a:fld id="{FD273654-C860-4C87-AB17-2A1B0ED2595C}" type="slidenum">
              <a:rPr lang="en-US" smtClean="0"/>
              <a:t>‹#›</a:t>
            </a:fld>
            <a:endParaRPr lang="en-US"/>
          </a:p>
        </p:txBody>
      </p:sp>
    </p:spTree>
    <p:extLst>
      <p:ext uri="{BB962C8B-B14F-4D97-AF65-F5344CB8AC3E}">
        <p14:creationId xmlns:p14="http://schemas.microsoft.com/office/powerpoint/2010/main" val="39894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6C1A-02C6-42BA-BA39-7101CBCAE7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87AF45-247C-4ABC-9BD1-23289FC722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D58A4-1688-479F-AA59-127AAA690057}"/>
              </a:ext>
            </a:extLst>
          </p:cNvPr>
          <p:cNvSpPr>
            <a:spLocks noGrp="1"/>
          </p:cNvSpPr>
          <p:nvPr>
            <p:ph type="dt" sz="half" idx="10"/>
          </p:nvPr>
        </p:nvSpPr>
        <p:spPr/>
        <p:txBody>
          <a:bodyPr/>
          <a:lstStyle/>
          <a:p>
            <a:fld id="{0FF623F2-6DD4-4002-BA37-DF22E363DB37}" type="datetimeFigureOut">
              <a:rPr lang="en-US" smtClean="0"/>
              <a:t>22-Aug-21</a:t>
            </a:fld>
            <a:endParaRPr lang="en-US"/>
          </a:p>
        </p:txBody>
      </p:sp>
      <p:sp>
        <p:nvSpPr>
          <p:cNvPr id="5" name="Footer Placeholder 4">
            <a:extLst>
              <a:ext uri="{FF2B5EF4-FFF2-40B4-BE49-F238E27FC236}">
                <a16:creationId xmlns:a16="http://schemas.microsoft.com/office/drawing/2014/main" id="{E423A8FE-78AB-4E0F-A505-0C578CE80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21FA5-5B4E-443A-8039-C0E8552CDE04}"/>
              </a:ext>
            </a:extLst>
          </p:cNvPr>
          <p:cNvSpPr>
            <a:spLocks noGrp="1"/>
          </p:cNvSpPr>
          <p:nvPr>
            <p:ph type="sldNum" sz="quarter" idx="12"/>
          </p:nvPr>
        </p:nvSpPr>
        <p:spPr/>
        <p:txBody>
          <a:bodyPr/>
          <a:lstStyle/>
          <a:p>
            <a:fld id="{FD273654-C860-4C87-AB17-2A1B0ED2595C}" type="slidenum">
              <a:rPr lang="en-US" smtClean="0"/>
              <a:t>‹#›</a:t>
            </a:fld>
            <a:endParaRPr lang="en-US"/>
          </a:p>
        </p:txBody>
      </p:sp>
    </p:spTree>
    <p:extLst>
      <p:ext uri="{BB962C8B-B14F-4D97-AF65-F5344CB8AC3E}">
        <p14:creationId xmlns:p14="http://schemas.microsoft.com/office/powerpoint/2010/main" val="44648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764F-7641-4481-9CF7-1332CC53CA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3C474A-EDE6-444C-8D37-3675ABB60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9C3BE7-CAB3-4844-8F7F-FF9FC0973B3E}"/>
              </a:ext>
            </a:extLst>
          </p:cNvPr>
          <p:cNvSpPr>
            <a:spLocks noGrp="1"/>
          </p:cNvSpPr>
          <p:nvPr>
            <p:ph type="dt" sz="half" idx="10"/>
          </p:nvPr>
        </p:nvSpPr>
        <p:spPr/>
        <p:txBody>
          <a:bodyPr/>
          <a:lstStyle/>
          <a:p>
            <a:fld id="{0FF623F2-6DD4-4002-BA37-DF22E363DB37}" type="datetimeFigureOut">
              <a:rPr lang="en-US" smtClean="0"/>
              <a:t>22-Aug-21</a:t>
            </a:fld>
            <a:endParaRPr lang="en-US"/>
          </a:p>
        </p:txBody>
      </p:sp>
      <p:sp>
        <p:nvSpPr>
          <p:cNvPr id="5" name="Footer Placeholder 4">
            <a:extLst>
              <a:ext uri="{FF2B5EF4-FFF2-40B4-BE49-F238E27FC236}">
                <a16:creationId xmlns:a16="http://schemas.microsoft.com/office/drawing/2014/main" id="{3DDFC25E-D26F-46E8-8776-405151934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DEB57-079B-41A5-B5AA-868C9AA2A6BA}"/>
              </a:ext>
            </a:extLst>
          </p:cNvPr>
          <p:cNvSpPr>
            <a:spLocks noGrp="1"/>
          </p:cNvSpPr>
          <p:nvPr>
            <p:ph type="sldNum" sz="quarter" idx="12"/>
          </p:nvPr>
        </p:nvSpPr>
        <p:spPr/>
        <p:txBody>
          <a:bodyPr/>
          <a:lstStyle/>
          <a:p>
            <a:fld id="{FD273654-C860-4C87-AB17-2A1B0ED2595C}" type="slidenum">
              <a:rPr lang="en-US" smtClean="0"/>
              <a:t>‹#›</a:t>
            </a:fld>
            <a:endParaRPr lang="en-US"/>
          </a:p>
        </p:txBody>
      </p:sp>
    </p:spTree>
    <p:extLst>
      <p:ext uri="{BB962C8B-B14F-4D97-AF65-F5344CB8AC3E}">
        <p14:creationId xmlns:p14="http://schemas.microsoft.com/office/powerpoint/2010/main" val="260946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DB3A-B024-4388-A01E-45EE3D3D8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A9EE83-B676-4654-8281-E32D82684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3B3F73-27D7-4B2D-9B2B-5E87D9EFC8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BBBE91-69EB-42AF-8E85-9C6DAB35BEEF}"/>
              </a:ext>
            </a:extLst>
          </p:cNvPr>
          <p:cNvSpPr>
            <a:spLocks noGrp="1"/>
          </p:cNvSpPr>
          <p:nvPr>
            <p:ph type="dt" sz="half" idx="10"/>
          </p:nvPr>
        </p:nvSpPr>
        <p:spPr/>
        <p:txBody>
          <a:bodyPr/>
          <a:lstStyle/>
          <a:p>
            <a:fld id="{0FF623F2-6DD4-4002-BA37-DF22E363DB37}" type="datetimeFigureOut">
              <a:rPr lang="en-US" smtClean="0"/>
              <a:t>22-Aug-21</a:t>
            </a:fld>
            <a:endParaRPr lang="en-US"/>
          </a:p>
        </p:txBody>
      </p:sp>
      <p:sp>
        <p:nvSpPr>
          <p:cNvPr id="6" name="Footer Placeholder 5">
            <a:extLst>
              <a:ext uri="{FF2B5EF4-FFF2-40B4-BE49-F238E27FC236}">
                <a16:creationId xmlns:a16="http://schemas.microsoft.com/office/drawing/2014/main" id="{26BB5E6D-739E-4AB2-AA0D-06847A65B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245B4-D839-4E0E-8509-1E1CDAA80653}"/>
              </a:ext>
            </a:extLst>
          </p:cNvPr>
          <p:cNvSpPr>
            <a:spLocks noGrp="1"/>
          </p:cNvSpPr>
          <p:nvPr>
            <p:ph type="sldNum" sz="quarter" idx="12"/>
          </p:nvPr>
        </p:nvSpPr>
        <p:spPr/>
        <p:txBody>
          <a:bodyPr/>
          <a:lstStyle/>
          <a:p>
            <a:fld id="{FD273654-C860-4C87-AB17-2A1B0ED2595C}" type="slidenum">
              <a:rPr lang="en-US" smtClean="0"/>
              <a:t>‹#›</a:t>
            </a:fld>
            <a:endParaRPr lang="en-US"/>
          </a:p>
        </p:txBody>
      </p:sp>
    </p:spTree>
    <p:extLst>
      <p:ext uri="{BB962C8B-B14F-4D97-AF65-F5344CB8AC3E}">
        <p14:creationId xmlns:p14="http://schemas.microsoft.com/office/powerpoint/2010/main" val="45092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9E46-DEF3-4140-BB8E-6CCFE77D2F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9D9DD0-D64C-46A3-BDBF-30367C75E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53DB0-A695-4DB4-95D9-3C5CA28DA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14CF96-30F7-493B-BF78-21966FBF3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4B99C-17CE-43C5-80EC-EDE9A2B04B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4F0ADD-FA36-4652-A91A-F5FA2B71F158}"/>
              </a:ext>
            </a:extLst>
          </p:cNvPr>
          <p:cNvSpPr>
            <a:spLocks noGrp="1"/>
          </p:cNvSpPr>
          <p:nvPr>
            <p:ph type="dt" sz="half" idx="10"/>
          </p:nvPr>
        </p:nvSpPr>
        <p:spPr/>
        <p:txBody>
          <a:bodyPr/>
          <a:lstStyle/>
          <a:p>
            <a:fld id="{0FF623F2-6DD4-4002-BA37-DF22E363DB37}" type="datetimeFigureOut">
              <a:rPr lang="en-US" smtClean="0"/>
              <a:t>22-Aug-21</a:t>
            </a:fld>
            <a:endParaRPr lang="en-US"/>
          </a:p>
        </p:txBody>
      </p:sp>
      <p:sp>
        <p:nvSpPr>
          <p:cNvPr id="8" name="Footer Placeholder 7">
            <a:extLst>
              <a:ext uri="{FF2B5EF4-FFF2-40B4-BE49-F238E27FC236}">
                <a16:creationId xmlns:a16="http://schemas.microsoft.com/office/drawing/2014/main" id="{DF1407FE-851E-494C-9547-BD5E2CDB73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DD5517-70CE-4FBC-B89A-1D75B3364F5C}"/>
              </a:ext>
            </a:extLst>
          </p:cNvPr>
          <p:cNvSpPr>
            <a:spLocks noGrp="1"/>
          </p:cNvSpPr>
          <p:nvPr>
            <p:ph type="sldNum" sz="quarter" idx="12"/>
          </p:nvPr>
        </p:nvSpPr>
        <p:spPr/>
        <p:txBody>
          <a:bodyPr/>
          <a:lstStyle/>
          <a:p>
            <a:fld id="{FD273654-C860-4C87-AB17-2A1B0ED2595C}" type="slidenum">
              <a:rPr lang="en-US" smtClean="0"/>
              <a:t>‹#›</a:t>
            </a:fld>
            <a:endParaRPr lang="en-US"/>
          </a:p>
        </p:txBody>
      </p:sp>
    </p:spTree>
    <p:extLst>
      <p:ext uri="{BB962C8B-B14F-4D97-AF65-F5344CB8AC3E}">
        <p14:creationId xmlns:p14="http://schemas.microsoft.com/office/powerpoint/2010/main" val="4195259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5519-CF11-4402-8D49-6C51E61BCF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4AD7B7-7391-47E0-82BB-C14151D39BA4}"/>
              </a:ext>
            </a:extLst>
          </p:cNvPr>
          <p:cNvSpPr>
            <a:spLocks noGrp="1"/>
          </p:cNvSpPr>
          <p:nvPr>
            <p:ph type="dt" sz="half" idx="10"/>
          </p:nvPr>
        </p:nvSpPr>
        <p:spPr/>
        <p:txBody>
          <a:bodyPr/>
          <a:lstStyle/>
          <a:p>
            <a:fld id="{0FF623F2-6DD4-4002-BA37-DF22E363DB37}" type="datetimeFigureOut">
              <a:rPr lang="en-US" smtClean="0"/>
              <a:t>22-Aug-21</a:t>
            </a:fld>
            <a:endParaRPr lang="en-US"/>
          </a:p>
        </p:txBody>
      </p:sp>
      <p:sp>
        <p:nvSpPr>
          <p:cNvPr id="4" name="Footer Placeholder 3">
            <a:extLst>
              <a:ext uri="{FF2B5EF4-FFF2-40B4-BE49-F238E27FC236}">
                <a16:creationId xmlns:a16="http://schemas.microsoft.com/office/drawing/2014/main" id="{C3A2D2FD-7388-4194-8EE4-9E2473E4EB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40D6DC-42C0-416A-81AA-7522CFEC1D24}"/>
              </a:ext>
            </a:extLst>
          </p:cNvPr>
          <p:cNvSpPr>
            <a:spLocks noGrp="1"/>
          </p:cNvSpPr>
          <p:nvPr>
            <p:ph type="sldNum" sz="quarter" idx="12"/>
          </p:nvPr>
        </p:nvSpPr>
        <p:spPr/>
        <p:txBody>
          <a:bodyPr/>
          <a:lstStyle/>
          <a:p>
            <a:fld id="{FD273654-C860-4C87-AB17-2A1B0ED2595C}" type="slidenum">
              <a:rPr lang="en-US" smtClean="0"/>
              <a:t>‹#›</a:t>
            </a:fld>
            <a:endParaRPr lang="en-US"/>
          </a:p>
        </p:txBody>
      </p:sp>
    </p:spTree>
    <p:extLst>
      <p:ext uri="{BB962C8B-B14F-4D97-AF65-F5344CB8AC3E}">
        <p14:creationId xmlns:p14="http://schemas.microsoft.com/office/powerpoint/2010/main" val="477023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55FAC-860A-403C-9A86-BBBAF9C547AB}"/>
              </a:ext>
            </a:extLst>
          </p:cNvPr>
          <p:cNvSpPr>
            <a:spLocks noGrp="1"/>
          </p:cNvSpPr>
          <p:nvPr>
            <p:ph type="dt" sz="half" idx="10"/>
          </p:nvPr>
        </p:nvSpPr>
        <p:spPr/>
        <p:txBody>
          <a:bodyPr/>
          <a:lstStyle/>
          <a:p>
            <a:fld id="{0FF623F2-6DD4-4002-BA37-DF22E363DB37}" type="datetimeFigureOut">
              <a:rPr lang="en-US" smtClean="0"/>
              <a:t>22-Aug-21</a:t>
            </a:fld>
            <a:endParaRPr lang="en-US"/>
          </a:p>
        </p:txBody>
      </p:sp>
      <p:sp>
        <p:nvSpPr>
          <p:cNvPr id="3" name="Footer Placeholder 2">
            <a:extLst>
              <a:ext uri="{FF2B5EF4-FFF2-40B4-BE49-F238E27FC236}">
                <a16:creationId xmlns:a16="http://schemas.microsoft.com/office/drawing/2014/main" id="{D33A2D5A-A8F9-4EBA-B0F5-EF66B40249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6ABE54-E77B-4988-B6A5-584153254DBB}"/>
              </a:ext>
            </a:extLst>
          </p:cNvPr>
          <p:cNvSpPr>
            <a:spLocks noGrp="1"/>
          </p:cNvSpPr>
          <p:nvPr>
            <p:ph type="sldNum" sz="quarter" idx="12"/>
          </p:nvPr>
        </p:nvSpPr>
        <p:spPr/>
        <p:txBody>
          <a:bodyPr/>
          <a:lstStyle/>
          <a:p>
            <a:fld id="{FD273654-C860-4C87-AB17-2A1B0ED2595C}" type="slidenum">
              <a:rPr lang="en-US" smtClean="0"/>
              <a:t>‹#›</a:t>
            </a:fld>
            <a:endParaRPr lang="en-US"/>
          </a:p>
        </p:txBody>
      </p:sp>
    </p:spTree>
    <p:extLst>
      <p:ext uri="{BB962C8B-B14F-4D97-AF65-F5344CB8AC3E}">
        <p14:creationId xmlns:p14="http://schemas.microsoft.com/office/powerpoint/2010/main" val="201732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DC4A-AFEE-4E89-82E8-813CA071E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A548C2-FCD7-4A2D-A018-933315B3F1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A6EBB1-D630-4802-B495-77B5F64D1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2AEBB-D0EA-4D60-8EE3-738A65BF1A59}"/>
              </a:ext>
            </a:extLst>
          </p:cNvPr>
          <p:cNvSpPr>
            <a:spLocks noGrp="1"/>
          </p:cNvSpPr>
          <p:nvPr>
            <p:ph type="dt" sz="half" idx="10"/>
          </p:nvPr>
        </p:nvSpPr>
        <p:spPr/>
        <p:txBody>
          <a:bodyPr/>
          <a:lstStyle/>
          <a:p>
            <a:fld id="{0FF623F2-6DD4-4002-BA37-DF22E363DB37}" type="datetimeFigureOut">
              <a:rPr lang="en-US" smtClean="0"/>
              <a:t>22-Aug-21</a:t>
            </a:fld>
            <a:endParaRPr lang="en-US"/>
          </a:p>
        </p:txBody>
      </p:sp>
      <p:sp>
        <p:nvSpPr>
          <p:cNvPr id="6" name="Footer Placeholder 5">
            <a:extLst>
              <a:ext uri="{FF2B5EF4-FFF2-40B4-BE49-F238E27FC236}">
                <a16:creationId xmlns:a16="http://schemas.microsoft.com/office/drawing/2014/main" id="{182941E0-D7C5-4411-AB83-6CD2EFB52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7B9BD-A51B-4DE4-96D9-CEDD52685A8C}"/>
              </a:ext>
            </a:extLst>
          </p:cNvPr>
          <p:cNvSpPr>
            <a:spLocks noGrp="1"/>
          </p:cNvSpPr>
          <p:nvPr>
            <p:ph type="sldNum" sz="quarter" idx="12"/>
          </p:nvPr>
        </p:nvSpPr>
        <p:spPr/>
        <p:txBody>
          <a:bodyPr/>
          <a:lstStyle/>
          <a:p>
            <a:fld id="{FD273654-C860-4C87-AB17-2A1B0ED2595C}" type="slidenum">
              <a:rPr lang="en-US" smtClean="0"/>
              <a:t>‹#›</a:t>
            </a:fld>
            <a:endParaRPr lang="en-US"/>
          </a:p>
        </p:txBody>
      </p:sp>
    </p:spTree>
    <p:extLst>
      <p:ext uri="{BB962C8B-B14F-4D97-AF65-F5344CB8AC3E}">
        <p14:creationId xmlns:p14="http://schemas.microsoft.com/office/powerpoint/2010/main" val="416235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D8D3-1870-40FD-9A6F-DDA6C4065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C915CD-6D8D-4263-BD36-33D85E82CE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D69ECE-0179-48D9-80FB-54CF8BE8D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A2B44-22DB-4595-8004-3FA50C142444}"/>
              </a:ext>
            </a:extLst>
          </p:cNvPr>
          <p:cNvSpPr>
            <a:spLocks noGrp="1"/>
          </p:cNvSpPr>
          <p:nvPr>
            <p:ph type="dt" sz="half" idx="10"/>
          </p:nvPr>
        </p:nvSpPr>
        <p:spPr/>
        <p:txBody>
          <a:bodyPr/>
          <a:lstStyle/>
          <a:p>
            <a:fld id="{0FF623F2-6DD4-4002-BA37-DF22E363DB37}" type="datetimeFigureOut">
              <a:rPr lang="en-US" smtClean="0"/>
              <a:t>22-Aug-21</a:t>
            </a:fld>
            <a:endParaRPr lang="en-US"/>
          </a:p>
        </p:txBody>
      </p:sp>
      <p:sp>
        <p:nvSpPr>
          <p:cNvPr id="6" name="Footer Placeholder 5">
            <a:extLst>
              <a:ext uri="{FF2B5EF4-FFF2-40B4-BE49-F238E27FC236}">
                <a16:creationId xmlns:a16="http://schemas.microsoft.com/office/drawing/2014/main" id="{6C4F83F4-D7A6-4B5E-9EC4-41C2A6A11B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2B21F-D7EF-4E89-A1D9-5952420CCF87}"/>
              </a:ext>
            </a:extLst>
          </p:cNvPr>
          <p:cNvSpPr>
            <a:spLocks noGrp="1"/>
          </p:cNvSpPr>
          <p:nvPr>
            <p:ph type="sldNum" sz="quarter" idx="12"/>
          </p:nvPr>
        </p:nvSpPr>
        <p:spPr/>
        <p:txBody>
          <a:bodyPr/>
          <a:lstStyle/>
          <a:p>
            <a:fld id="{FD273654-C860-4C87-AB17-2A1B0ED2595C}" type="slidenum">
              <a:rPr lang="en-US" smtClean="0"/>
              <a:t>‹#›</a:t>
            </a:fld>
            <a:endParaRPr lang="en-US"/>
          </a:p>
        </p:txBody>
      </p:sp>
    </p:spTree>
    <p:extLst>
      <p:ext uri="{BB962C8B-B14F-4D97-AF65-F5344CB8AC3E}">
        <p14:creationId xmlns:p14="http://schemas.microsoft.com/office/powerpoint/2010/main" val="290920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CED52-C859-41E6-A199-111D308FAF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34794C-446A-42CE-B689-E23A64A8DD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0E122-5F78-4150-AB42-46100F4932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623F2-6DD4-4002-BA37-DF22E363DB37}" type="datetimeFigureOut">
              <a:rPr lang="en-US" smtClean="0"/>
              <a:t>22-Aug-21</a:t>
            </a:fld>
            <a:endParaRPr lang="en-US"/>
          </a:p>
        </p:txBody>
      </p:sp>
      <p:sp>
        <p:nvSpPr>
          <p:cNvPr id="5" name="Footer Placeholder 4">
            <a:extLst>
              <a:ext uri="{FF2B5EF4-FFF2-40B4-BE49-F238E27FC236}">
                <a16:creationId xmlns:a16="http://schemas.microsoft.com/office/drawing/2014/main" id="{D05B39D4-49BD-4555-891C-609F7AA931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5C9BD4-E27A-4D0C-A3CF-07AB935E9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73654-C860-4C87-AB17-2A1B0ED2595C}" type="slidenum">
              <a:rPr lang="en-US" smtClean="0"/>
              <a:t>‹#›</a:t>
            </a:fld>
            <a:endParaRPr lang="en-US"/>
          </a:p>
        </p:txBody>
      </p:sp>
    </p:spTree>
    <p:extLst>
      <p:ext uri="{BB962C8B-B14F-4D97-AF65-F5344CB8AC3E}">
        <p14:creationId xmlns:p14="http://schemas.microsoft.com/office/powerpoint/2010/main" val="120529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snap/amazon-fine-food-reviews/downloa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BB876-472B-4E9F-BE58-46CDD519E44B}"/>
              </a:ext>
            </a:extLst>
          </p:cNvPr>
          <p:cNvSpPr>
            <a:spLocks noGrp="1"/>
          </p:cNvSpPr>
          <p:nvPr>
            <p:ph type="ctrTitle"/>
          </p:nvPr>
        </p:nvSpPr>
        <p:spPr>
          <a:xfrm>
            <a:off x="1329766" y="1146412"/>
            <a:ext cx="9014348" cy="2402006"/>
          </a:xfrm>
        </p:spPr>
        <p:txBody>
          <a:bodyPr anchor="b">
            <a:normAutofit/>
          </a:bodyPr>
          <a:lstStyle/>
          <a:p>
            <a:pPr algn="l"/>
            <a:r>
              <a:rPr lang="en-US" sz="4800"/>
              <a:t>Abstractive Text Summarization</a:t>
            </a:r>
          </a:p>
        </p:txBody>
      </p:sp>
      <p:sp>
        <p:nvSpPr>
          <p:cNvPr id="34" name="Rectangle 3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330F642-2B82-4E3B-85F1-01BDB0E6BF93}"/>
              </a:ext>
            </a:extLst>
          </p:cNvPr>
          <p:cNvSpPr>
            <a:spLocks noGrp="1"/>
          </p:cNvSpPr>
          <p:nvPr>
            <p:ph type="subTitle" idx="1"/>
          </p:nvPr>
        </p:nvSpPr>
        <p:spPr>
          <a:xfrm>
            <a:off x="1329765" y="4892722"/>
            <a:ext cx="6387155" cy="1078173"/>
          </a:xfrm>
        </p:spPr>
        <p:txBody>
          <a:bodyPr anchor="ctr">
            <a:normAutofit/>
          </a:bodyPr>
          <a:lstStyle/>
          <a:p>
            <a:pPr algn="l"/>
            <a:r>
              <a:rPr lang="en-US" sz="1700">
                <a:solidFill>
                  <a:srgbClr val="FFFFFF"/>
                </a:solidFill>
              </a:rPr>
              <a:t>By Abhinav yalamaddi</a:t>
            </a:r>
          </a:p>
          <a:p>
            <a:pPr algn="l"/>
            <a:r>
              <a:rPr lang="en-US" sz="1700">
                <a:solidFill>
                  <a:srgbClr val="FFFFFF"/>
                </a:solidFill>
              </a:rPr>
              <a:t>Reg.no: 17MIS7077</a:t>
            </a:r>
          </a:p>
          <a:p>
            <a:pPr algn="l"/>
            <a:r>
              <a:rPr lang="en-US" sz="1700">
                <a:solidFill>
                  <a:srgbClr val="FFFFFF"/>
                </a:solidFill>
              </a:rPr>
              <a:t>Under the guidance of Dr. D. Sumathi</a:t>
            </a:r>
          </a:p>
          <a:p>
            <a:pPr algn="l"/>
            <a:endParaRPr lang="en-US" sz="1700">
              <a:solidFill>
                <a:srgbClr val="FFFFFF"/>
              </a:solidFill>
            </a:endParaRPr>
          </a:p>
        </p:txBody>
      </p:sp>
    </p:spTree>
    <p:extLst>
      <p:ext uri="{BB962C8B-B14F-4D97-AF65-F5344CB8AC3E}">
        <p14:creationId xmlns:p14="http://schemas.microsoft.com/office/powerpoint/2010/main" val="86174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9F0D4-E1C4-4EAB-ADB9-D70678ADC5D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Objectives met</a:t>
            </a:r>
          </a:p>
        </p:txBody>
      </p:sp>
      <p:sp>
        <p:nvSpPr>
          <p:cNvPr id="3" name="Content Placeholder 2">
            <a:extLst>
              <a:ext uri="{FF2B5EF4-FFF2-40B4-BE49-F238E27FC236}">
                <a16:creationId xmlns:a16="http://schemas.microsoft.com/office/drawing/2014/main" id="{4C4594C6-0585-4FF6-A37B-16E86D4A72D5}"/>
              </a:ext>
            </a:extLst>
          </p:cNvPr>
          <p:cNvSpPr>
            <a:spLocks noGrp="1"/>
          </p:cNvSpPr>
          <p:nvPr>
            <p:ph idx="1"/>
          </p:nvPr>
        </p:nvSpPr>
        <p:spPr>
          <a:xfrm>
            <a:off x="1371599" y="2318197"/>
            <a:ext cx="9724031" cy="3683358"/>
          </a:xfrm>
        </p:spPr>
        <p:txBody>
          <a:bodyPr anchor="ctr">
            <a:normAutofit/>
          </a:bodyPr>
          <a:lstStyle/>
          <a:p>
            <a:r>
              <a:rPr lang="en-US" sz="2000" dirty="0"/>
              <a:t>As mentioned in the previous review the basic idea behind this project is too able to extract a short subset of the most important information from a large set and present it in a human-readable format, which I was completely able </a:t>
            </a:r>
            <a:r>
              <a:rPr lang="en-US" sz="2000"/>
              <a:t>to achieve.</a:t>
            </a:r>
            <a:endParaRPr lang="en-US" sz="2000" dirty="0"/>
          </a:p>
        </p:txBody>
      </p:sp>
    </p:spTree>
    <p:extLst>
      <p:ext uri="{BB962C8B-B14F-4D97-AF65-F5344CB8AC3E}">
        <p14:creationId xmlns:p14="http://schemas.microsoft.com/office/powerpoint/2010/main" val="396761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6CBAF-ABB4-4C34-9812-44495F8E3B4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Implementation</a:t>
            </a:r>
          </a:p>
        </p:txBody>
      </p:sp>
      <p:sp>
        <p:nvSpPr>
          <p:cNvPr id="3" name="Content Placeholder 2">
            <a:extLst>
              <a:ext uri="{FF2B5EF4-FFF2-40B4-BE49-F238E27FC236}">
                <a16:creationId xmlns:a16="http://schemas.microsoft.com/office/drawing/2014/main" id="{24CA170D-0BAF-4158-88F9-465B385C614E}"/>
              </a:ext>
            </a:extLst>
          </p:cNvPr>
          <p:cNvSpPr>
            <a:spLocks noGrp="1"/>
          </p:cNvSpPr>
          <p:nvPr>
            <p:ph idx="1"/>
          </p:nvPr>
        </p:nvSpPr>
        <p:spPr>
          <a:xfrm>
            <a:off x="1371599" y="2318197"/>
            <a:ext cx="9724031" cy="3683358"/>
          </a:xfrm>
        </p:spPr>
        <p:txBody>
          <a:bodyPr anchor="ctr">
            <a:normAutofit/>
          </a:bodyPr>
          <a:lstStyle/>
          <a:p>
            <a:pPr marL="514350" indent="-514350">
              <a:buFont typeface="+mj-lt"/>
              <a:buAutoNum type="arabicPeriod"/>
            </a:pPr>
            <a:r>
              <a:rPr lang="en-US" sz="1700"/>
              <a:t>Preprocessing and Dataset</a:t>
            </a:r>
          </a:p>
          <a:p>
            <a:pPr marL="0" indent="0">
              <a:buNone/>
            </a:pPr>
            <a:r>
              <a:rPr lang="en-US" sz="1700"/>
              <a:t>We trained our model on the Amazon Fine Food Reviews dataset from Kaggle was used for this project, which contains 500,000 reviews from 1999 to 2012., which is commonly used for training models for abstractive summarization. During preprocessing, we pulled out 80% dataset and summary which gave, and we trained our model to predict the abstractive summary given the review given by the user.</a:t>
            </a:r>
          </a:p>
          <a:p>
            <a:pPr marL="0" indent="0">
              <a:buNone/>
            </a:pPr>
            <a:r>
              <a:rPr lang="en-US" sz="1700"/>
              <a:t>Ref: </a:t>
            </a:r>
            <a:r>
              <a:rPr lang="en-US" sz="1700">
                <a:hlinkClick r:id="rId3"/>
              </a:rPr>
              <a:t>https://www.kaggle.com/snap/amazon-fine-food-reviews/download</a:t>
            </a:r>
            <a:endParaRPr lang="en-US" sz="1700"/>
          </a:p>
          <a:p>
            <a:pPr marL="457200" indent="-457200">
              <a:buAutoNum type="arabicPeriod" startAt="2"/>
            </a:pPr>
            <a:r>
              <a:rPr lang="en-US" sz="1700"/>
              <a:t>Model</a:t>
            </a:r>
          </a:p>
          <a:p>
            <a:pPr marL="0" indent="0">
              <a:buNone/>
            </a:pPr>
            <a:r>
              <a:rPr lang="en-US" sz="1700"/>
              <a:t>A Three Layer Stacked LSTM Encoder-Decoder model with Global Attention Mechanism was used during implementation. On the training set, I was able to achieve an accuracy of 77.27 percent using this model (constituting 80 percent of the dataset). This model also achieved a cumulative BLEU-4 score of 0.8800 on the test set.</a:t>
            </a:r>
          </a:p>
          <a:p>
            <a:pPr marL="0" indent="0">
              <a:buNone/>
            </a:pPr>
            <a:endParaRPr lang="en-US" sz="1700"/>
          </a:p>
        </p:txBody>
      </p:sp>
    </p:spTree>
    <p:extLst>
      <p:ext uri="{BB962C8B-B14F-4D97-AF65-F5344CB8AC3E}">
        <p14:creationId xmlns:p14="http://schemas.microsoft.com/office/powerpoint/2010/main" val="201137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31DA43-2675-4A52-ADB7-C238EC53A06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Test Cases</a:t>
            </a:r>
          </a:p>
        </p:txBody>
      </p:sp>
      <p:pic>
        <p:nvPicPr>
          <p:cNvPr id="5" name="Content Placeholder 4" descr="Text&#10;&#10;Description automatically generated">
            <a:extLst>
              <a:ext uri="{FF2B5EF4-FFF2-40B4-BE49-F238E27FC236}">
                <a16:creationId xmlns:a16="http://schemas.microsoft.com/office/drawing/2014/main" id="{4F123477-8AC6-4EBE-B29B-76D4F2179819}"/>
              </a:ext>
            </a:extLst>
          </p:cNvPr>
          <p:cNvPicPr>
            <a:picLocks noGrp="1" noChangeAspect="1"/>
          </p:cNvPicPr>
          <p:nvPr>
            <p:ph idx="1"/>
          </p:nvPr>
        </p:nvPicPr>
        <p:blipFill rotWithShape="1">
          <a:blip r:embed="rId2"/>
          <a:srcRect t="983" r="-1" b="-1"/>
          <a:stretch/>
        </p:blipFill>
        <p:spPr>
          <a:xfrm>
            <a:off x="4502428" y="576054"/>
            <a:ext cx="7225748" cy="5705891"/>
          </a:xfrm>
          <a:prstGeom prst="rect">
            <a:avLst/>
          </a:prstGeom>
        </p:spPr>
      </p:pic>
    </p:spTree>
    <p:extLst>
      <p:ext uri="{BB962C8B-B14F-4D97-AF65-F5344CB8AC3E}">
        <p14:creationId xmlns:p14="http://schemas.microsoft.com/office/powerpoint/2010/main" val="2371125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792AF7-C376-4E88-84CA-4F9ADE83351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Accuracy graph</a:t>
            </a:r>
          </a:p>
        </p:txBody>
      </p:sp>
      <p:pic>
        <p:nvPicPr>
          <p:cNvPr id="1026" name="Picture 2">
            <a:extLst>
              <a:ext uri="{FF2B5EF4-FFF2-40B4-BE49-F238E27FC236}">
                <a16:creationId xmlns:a16="http://schemas.microsoft.com/office/drawing/2014/main" id="{3CE37E00-0A83-4F0A-BA53-27A73830EA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47195" y="1675227"/>
            <a:ext cx="6697609"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11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6CADB3-970A-4351-9C4A-C94A939537F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Loss graph</a:t>
            </a:r>
          </a:p>
        </p:txBody>
      </p:sp>
      <p:pic>
        <p:nvPicPr>
          <p:cNvPr id="2050" name="Picture 2">
            <a:extLst>
              <a:ext uri="{FF2B5EF4-FFF2-40B4-BE49-F238E27FC236}">
                <a16:creationId xmlns:a16="http://schemas.microsoft.com/office/drawing/2014/main" id="{87366589-2D29-41D3-84AE-D2758B50A9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00351" y="1675227"/>
            <a:ext cx="659129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875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B6336-50E4-48C2-BBAD-59D94E549D2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Current work</a:t>
            </a:r>
          </a:p>
        </p:txBody>
      </p:sp>
      <p:sp>
        <p:nvSpPr>
          <p:cNvPr id="3" name="Content Placeholder 2">
            <a:extLst>
              <a:ext uri="{FF2B5EF4-FFF2-40B4-BE49-F238E27FC236}">
                <a16:creationId xmlns:a16="http://schemas.microsoft.com/office/drawing/2014/main" id="{FD13FCD5-DBED-4E64-92FF-B6B33458301F}"/>
              </a:ext>
            </a:extLst>
          </p:cNvPr>
          <p:cNvSpPr>
            <a:spLocks noGrp="1"/>
          </p:cNvSpPr>
          <p:nvPr>
            <p:ph idx="1"/>
          </p:nvPr>
        </p:nvSpPr>
        <p:spPr>
          <a:xfrm>
            <a:off x="1371599" y="2318197"/>
            <a:ext cx="9724031" cy="3683358"/>
          </a:xfrm>
        </p:spPr>
        <p:txBody>
          <a:bodyPr anchor="ctr">
            <a:normAutofit/>
          </a:bodyPr>
          <a:lstStyle/>
          <a:p>
            <a:r>
              <a:rPr lang="en-US" sz="2000" dirty="0"/>
              <a:t>Trying the same using the various algorithms and benchmarking them so that the optimal one can be formed for good use.</a:t>
            </a:r>
          </a:p>
        </p:txBody>
      </p:sp>
    </p:spTree>
    <p:extLst>
      <p:ext uri="{BB962C8B-B14F-4D97-AF65-F5344CB8AC3E}">
        <p14:creationId xmlns:p14="http://schemas.microsoft.com/office/powerpoint/2010/main" val="256370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4599-C95E-4B03-B603-F67474FF52AE}"/>
              </a:ext>
            </a:extLst>
          </p:cNvPr>
          <p:cNvSpPr>
            <a:spLocks noGrp="1"/>
          </p:cNvSpPr>
          <p:nvPr>
            <p:ph type="title"/>
          </p:nvPr>
        </p:nvSpPr>
        <p:spPr>
          <a:xfrm>
            <a:off x="838200" y="365125"/>
            <a:ext cx="10515600" cy="930275"/>
          </a:xfrm>
        </p:spPr>
        <p:txBody>
          <a:bodyPr vert="horz" lIns="91440" tIns="45720" rIns="91440" bIns="45720" rtlCol="0">
            <a:normAutofit/>
          </a:bodyPr>
          <a:lstStyle/>
          <a:p>
            <a:r>
              <a:rPr lang="en-US" kern="1200">
                <a:latin typeface="+mj-lt"/>
                <a:ea typeface="+mj-ea"/>
                <a:cs typeface="+mj-cs"/>
              </a:rPr>
              <a:t>Timeline</a:t>
            </a:r>
          </a:p>
        </p:txBody>
      </p:sp>
      <p:graphicFrame>
        <p:nvGraphicFramePr>
          <p:cNvPr id="4" name="Content Placeholder 3">
            <a:extLst>
              <a:ext uri="{FF2B5EF4-FFF2-40B4-BE49-F238E27FC236}">
                <a16:creationId xmlns:a16="http://schemas.microsoft.com/office/drawing/2014/main" id="{BB990D21-03A3-459A-87D7-BC8BA49F4824}"/>
              </a:ext>
            </a:extLst>
          </p:cNvPr>
          <p:cNvGraphicFramePr>
            <a:graphicFrameLocks noGrp="1"/>
          </p:cNvGraphicFramePr>
          <p:nvPr>
            <p:ph idx="1"/>
          </p:nvPr>
        </p:nvGraphicFramePr>
        <p:xfrm>
          <a:off x="2579624" y="1925720"/>
          <a:ext cx="7354300" cy="4559654"/>
        </p:xfrm>
        <a:graphic>
          <a:graphicData uri="http://schemas.openxmlformats.org/drawingml/2006/table">
            <a:tbl>
              <a:tblPr firstRow="1" bandRow="1"/>
              <a:tblGrid>
                <a:gridCol w="1158460">
                  <a:extLst>
                    <a:ext uri="{9D8B030D-6E8A-4147-A177-3AD203B41FA5}">
                      <a16:colId xmlns:a16="http://schemas.microsoft.com/office/drawing/2014/main" val="3539273304"/>
                    </a:ext>
                  </a:extLst>
                </a:gridCol>
                <a:gridCol w="1066258">
                  <a:extLst>
                    <a:ext uri="{9D8B030D-6E8A-4147-A177-3AD203B41FA5}">
                      <a16:colId xmlns:a16="http://schemas.microsoft.com/office/drawing/2014/main" val="1805953994"/>
                    </a:ext>
                  </a:extLst>
                </a:gridCol>
                <a:gridCol w="5129582">
                  <a:extLst>
                    <a:ext uri="{9D8B030D-6E8A-4147-A177-3AD203B41FA5}">
                      <a16:colId xmlns:a16="http://schemas.microsoft.com/office/drawing/2014/main" val="1538693341"/>
                    </a:ext>
                  </a:extLst>
                </a:gridCol>
              </a:tblGrid>
              <a:tr h="195528">
                <a:tc>
                  <a:txBody>
                    <a:bodyPr/>
                    <a:lstStyle/>
                    <a:p>
                      <a:pPr algn="l" fontAlgn="b">
                        <a:spcBef>
                          <a:spcPts val="0"/>
                        </a:spcBef>
                        <a:spcAft>
                          <a:spcPts val="0"/>
                        </a:spcAft>
                      </a:pPr>
                      <a:r>
                        <a:rPr lang="en-US" sz="1400" b="1" i="0" u="none" strike="noStrike" dirty="0">
                          <a:solidFill>
                            <a:srgbClr val="000000"/>
                          </a:solidFill>
                          <a:effectLst/>
                          <a:latin typeface="Calibri" panose="020F0502020204030204" pitchFamily="34" charset="0"/>
                        </a:rPr>
                        <a:t>Stage</a:t>
                      </a:r>
                      <a:endParaRPr lang="en-US" sz="1400" b="0" i="0" u="none" strike="noStrike" dirty="0">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1" i="0" u="none" strike="noStrike">
                          <a:solidFill>
                            <a:srgbClr val="000000"/>
                          </a:solidFill>
                          <a:effectLst/>
                          <a:latin typeface="Calibri" panose="020F0502020204030204" pitchFamily="34" charset="0"/>
                        </a:rPr>
                        <a:t>Week</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1" i="0" u="none" strike="noStrike">
                          <a:solidFill>
                            <a:srgbClr val="000000"/>
                          </a:solidFill>
                          <a:effectLst/>
                          <a:latin typeface="Calibri" panose="020F0502020204030204" pitchFamily="34" charset="0"/>
                        </a:rPr>
                        <a:t>Task</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156041176"/>
                  </a:ext>
                </a:extLst>
              </a:tr>
              <a:tr h="195528">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Code</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1</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Define Text Summarization</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3946178005"/>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Resource allocation and related works</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4080724384"/>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2</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Algorithm implementation</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118780037"/>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Data cleaning</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3577056014"/>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3</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dirty="0">
                          <a:solidFill>
                            <a:srgbClr val="000000"/>
                          </a:solidFill>
                          <a:effectLst/>
                          <a:latin typeface="Calibri" panose="020F0502020204030204" pitchFamily="34" charset="0"/>
                        </a:rPr>
                        <a:t>Algorithm enhancement</a:t>
                      </a:r>
                      <a:endParaRPr lang="en-US" sz="1400" b="0" i="0" u="none" strike="noStrike" dirty="0">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847241412"/>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4</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dirty="0">
                          <a:solidFill>
                            <a:srgbClr val="000000"/>
                          </a:solidFill>
                          <a:effectLst/>
                          <a:latin typeface="Calibri" panose="020F0502020204030204" pitchFamily="34" charset="0"/>
                        </a:rPr>
                        <a:t>Code review</a:t>
                      </a:r>
                      <a:endParaRPr lang="en-US" sz="1400" b="0" i="0" u="none" strike="noStrike" dirty="0">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1976154878"/>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dirty="0">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Benchmarking with other algorithms</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402706331"/>
                  </a:ext>
                </a:extLst>
              </a:tr>
              <a:tr h="344130">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3101644788"/>
                  </a:ext>
                </a:extLst>
              </a:tr>
              <a:tr h="195528">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QA</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5</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Record and documentation</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933759133"/>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Generating report analytics</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131971102"/>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6</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General Algorithm enhancements</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45711389"/>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Grooming bugs</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1916505421"/>
                  </a:ext>
                </a:extLst>
              </a:tr>
              <a:tr h="344130">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2458898962"/>
                  </a:ext>
                </a:extLst>
              </a:tr>
              <a:tr h="195528">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Release</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7</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Fixing bugs and code review</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2396314648"/>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8</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Review and grooming the code</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412979430"/>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Documentation</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1207686540"/>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Final Code Review(possibility of enhancement)</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3171874595"/>
                  </a:ext>
                </a:extLst>
              </a:tr>
              <a:tr h="344130">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dirty="0">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2314717827"/>
                  </a:ext>
                </a:extLst>
              </a:tr>
            </a:tbl>
          </a:graphicData>
        </a:graphic>
      </p:graphicFrame>
    </p:spTree>
    <p:extLst>
      <p:ext uri="{BB962C8B-B14F-4D97-AF65-F5344CB8AC3E}">
        <p14:creationId xmlns:p14="http://schemas.microsoft.com/office/powerpoint/2010/main" val="258322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DB01109-FEB7-4E98-A27E-08D688B2981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2BCA390F-1C29-4344-ACCA-5916A9E869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3510" y="467208"/>
            <a:ext cx="5923584" cy="5923584"/>
          </a:xfrm>
          <a:prstGeom prst="rect">
            <a:avLst/>
          </a:prstGeom>
        </p:spPr>
      </p:pic>
    </p:spTree>
    <p:extLst>
      <p:ext uri="{BB962C8B-B14F-4D97-AF65-F5344CB8AC3E}">
        <p14:creationId xmlns:p14="http://schemas.microsoft.com/office/powerpoint/2010/main" val="1057452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351</Words>
  <Application>Microsoft Office PowerPoint</Application>
  <PresentationFormat>Widescreen</PresentationFormat>
  <Paragraphs>50</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Abstractive Text Summarization</vt:lpstr>
      <vt:lpstr>Objectives met</vt:lpstr>
      <vt:lpstr>Implementation</vt:lpstr>
      <vt:lpstr>Test Cases</vt:lpstr>
      <vt:lpstr>Accuracy graph</vt:lpstr>
      <vt:lpstr>Loss graph</vt:lpstr>
      <vt:lpstr>Current work</vt:lpstr>
      <vt:lpstr>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Abstractive Text Summarization</dc:title>
  <dc:creator>abhinav yalamaddi</dc:creator>
  <cp:lastModifiedBy>abhinav yalamaddi</cp:lastModifiedBy>
  <cp:revision>3</cp:revision>
  <dcterms:created xsi:type="dcterms:W3CDTF">2021-08-22T14:42:50Z</dcterms:created>
  <dcterms:modified xsi:type="dcterms:W3CDTF">2021-08-22T15:15:12Z</dcterms:modified>
</cp:coreProperties>
</file>