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9" r:id="rId7"/>
    <p:sldId id="260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DDFE-7546-4E21-AC13-4675F21DD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5D457-E2EA-41CA-A450-6880EAA5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3A2E-8051-4486-A67A-88B340FB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6D9D-91F6-4201-A6FA-5960EE7A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1A70-13B5-4BE7-818A-9854E119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FC82-DBFF-4A50-AB03-C891C32B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42909-9553-4C3D-BF34-CEAA0A1DA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E000-84B1-40C5-8D79-33D88CDC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4FD3-69B8-4D48-9174-C486D8B2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3D68-B2AC-4731-920D-EC050B2D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27460-849F-4A0A-8AC0-A1815B85C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81047-D018-487E-B92A-E7A6D0D49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2BCD-2908-4A54-90D1-740367EF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76D4-8D9B-4328-9974-C21BABC5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BC3F-8B40-4FC0-832A-61864A58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280E-926C-47BC-B53A-8D46A2E2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9AA9-47D9-409F-B428-0E37C6C8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ACD5-18AC-419E-A57D-91E51CB5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93D1-2FB6-4E9A-B67B-67E934B1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04EC4-3340-4879-861F-9A25B781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1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1CE2-59FD-4A18-A141-811D0E7D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4E1E9-6FFE-4A82-A7D5-F562738C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C3C2-DB34-4CE9-ACCB-D4696DA3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D452-EE6F-4075-828B-749178E5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5C4C-2AF3-415B-880B-CE44FA20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6CE-4799-4F89-A59A-12640988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45C8-676C-4DFB-89E9-CBE9960E2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2656-7779-4060-8D7A-27F188C4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59A57-FCC2-43E1-BBF9-E3BB2AF7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C014E-C279-4D15-860E-0BAB9F82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1A956-1706-4C3B-9A75-7653F37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78B-CD74-40B9-844E-6503AE4B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03BFB-3DF6-457C-9177-DA996A76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CEF96-DB0A-4B93-9B7C-905A80E14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C9C30-FD78-4690-9D93-C9B74D4FE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ED05D-583C-4DAC-8EC8-A917B2752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A3408-6446-4450-AA43-C6066C1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0A79B-D1AF-4939-8917-0C290B72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31227-29BD-48C3-BF3E-020201DA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3980-471C-45A9-8481-ECD3F79C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4DB10-DD8D-490B-97DF-27E31747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47872-CA68-4147-B10D-3410D33B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2AE48-18F9-4477-B408-6C26AF27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C1EC-50F2-461C-9BF6-EDC1D3AC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56887-5C1D-41D1-8EA6-49F80F66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2661-0873-4046-905E-A3AF17DD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7C66-EEFC-4903-AE21-49E55EFE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43FC-B09D-4B89-A4AF-19D03008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2C863-F38C-4AF7-A67B-ABA204CE6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D7081-EDEC-4A0F-9392-76D74C25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22DA-10E6-41EC-A000-B545D40F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BFB63-5936-488B-AA63-35A4CB6A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9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5DCA-C70A-468A-933A-D60D2DD0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AD9FC-7415-411D-89ED-271827035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02985-80F7-4C0E-9CF0-623891FB5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D977-9455-4097-A603-B06F5BF1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77EED-6657-433F-A681-496C4E8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2D644-1FE1-40C4-B832-16C6AA0E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8F4A0-F2AF-4FDB-BB5F-177A8C90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026BB-125A-4D58-A977-C7E67D21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CE21-239E-43ED-A43E-BEDAB7C1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8EE9-8B1F-4D0B-9C3F-1C29320DA5A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4EBC-CFF1-416D-A083-4A7743660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521D-61C7-47E2-AD9F-4A6D55E76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E26C-33A8-470E-AB25-7F18C6C6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C3AF-74C4-4B45-AEBC-BFD31BB4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Subarray vs  Substring vs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C66F-DB18-4224-AF43-865C2FE0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Subarray: A subarray is a contiguous sequence of elements within an array.</a:t>
            </a:r>
          </a:p>
          <a:p>
            <a:pPr lvl="1"/>
            <a:r>
              <a:rPr lang="en-US" dirty="0"/>
              <a:t>Ex. A = {4, 3, 4} Subarrays: {}, {4}, {3}, {4, 3}, {3, 4}, {4, 3, 4}</a:t>
            </a:r>
          </a:p>
          <a:p>
            <a:endParaRPr lang="en-US" dirty="0"/>
          </a:p>
          <a:p>
            <a:r>
              <a:rPr lang="en-US" dirty="0"/>
              <a:t>Substring: A substring is exactly the same thing as a subarray but in the context of strings.</a:t>
            </a:r>
          </a:p>
          <a:p>
            <a:pPr lvl="1"/>
            <a:r>
              <a:rPr lang="en-US" dirty="0"/>
              <a:t>Ex. S = “brb” Substrings: “”, “b”, “r”, “</a:t>
            </a:r>
            <a:r>
              <a:rPr lang="en-US" dirty="0" err="1"/>
              <a:t>br</a:t>
            </a:r>
            <a:r>
              <a:rPr lang="en-US" dirty="0"/>
              <a:t>”, “</a:t>
            </a:r>
            <a:r>
              <a:rPr lang="en-US" dirty="0" err="1"/>
              <a:t>rb</a:t>
            </a:r>
            <a:r>
              <a:rPr lang="en-US" dirty="0"/>
              <a:t>”, “brb”</a:t>
            </a:r>
          </a:p>
          <a:p>
            <a:endParaRPr lang="en-US" dirty="0"/>
          </a:p>
          <a:p>
            <a:r>
              <a:rPr lang="en-US" dirty="0"/>
              <a:t>Subsequence: A subsequence is a sequence that can be derived from another sequence by deleting some or no elements without changing the order of the remaining elements.</a:t>
            </a:r>
          </a:p>
          <a:p>
            <a:pPr lvl="1"/>
            <a:r>
              <a:rPr lang="en-US" dirty="0"/>
              <a:t>Ex. &lt;B, R, B&gt; Subsequences: &lt;&gt;,  &lt;B&gt;, &lt;R&gt;, &lt;B, R&gt;, &lt;R, B&gt;, &lt;B, B&gt;, &lt;B, R, B&gt; </a:t>
            </a:r>
          </a:p>
        </p:txBody>
      </p:sp>
    </p:spTree>
    <p:extLst>
      <p:ext uri="{BB962C8B-B14F-4D97-AF65-F5344CB8AC3E}">
        <p14:creationId xmlns:p14="http://schemas.microsoft.com/office/powerpoint/2010/main" val="6673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B80B-3608-4E51-99B1-BA84A288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two sequences A[1..m], B[1..n], find the longest subsequence presents in the two sequences.</a:t>
            </a:r>
          </a:p>
          <a:p>
            <a:endParaRPr lang="en-US" dirty="0"/>
          </a:p>
          <a:p>
            <a:r>
              <a:rPr lang="en-US" dirty="0"/>
              <a:t>Ex. A = “ABCBDAB” B = “BDCABA”</a:t>
            </a:r>
          </a:p>
          <a:p>
            <a:pPr marL="0" indent="0">
              <a:buNone/>
            </a:pPr>
            <a:r>
              <a:rPr lang="en-US" dirty="0"/>
              <a:t>	There are three distinct LCS: “BDAB”, “BCAB” and “BCBA”</a:t>
            </a:r>
          </a:p>
          <a:p>
            <a:endParaRPr lang="en-US" dirty="0"/>
          </a:p>
          <a:p>
            <a:r>
              <a:rPr lang="en-US" dirty="0"/>
              <a:t>Subproblem: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, j] := The longest common subsequence of A[1..i], B[1..j].</a:t>
            </a:r>
          </a:p>
          <a:p>
            <a:r>
              <a:rPr lang="en-US" dirty="0"/>
              <a:t>Recursive Definition: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i,j</a:t>
            </a:r>
            <a:r>
              <a:rPr lang="en-US" dirty="0"/>
              <a:t>] =  1+C[i-1, j-1] if A[</a:t>
            </a:r>
            <a:r>
              <a:rPr lang="en-US" dirty="0" err="1"/>
              <a:t>i</a:t>
            </a:r>
            <a:r>
              <a:rPr lang="en-US" dirty="0"/>
              <a:t>] == B[j] else max(C[i-1, j], C[</a:t>
            </a:r>
            <a:r>
              <a:rPr lang="en-US" dirty="0" err="1"/>
              <a:t>i</a:t>
            </a:r>
            <a:r>
              <a:rPr lang="en-US" dirty="0"/>
              <a:t>, j-1])</a:t>
            </a:r>
          </a:p>
          <a:p>
            <a:pPr lvl="1"/>
            <a:r>
              <a:rPr lang="en-US" dirty="0"/>
              <a:t>C[0, j] = 0 and C[</a:t>
            </a:r>
            <a:r>
              <a:rPr lang="en-US" dirty="0" err="1"/>
              <a:t>i</a:t>
            </a:r>
            <a:r>
              <a:rPr lang="en-US" dirty="0"/>
              <a:t>, 0] = 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9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B80B-3608-4E51-99B1-BA84A288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sequences A[1..m], B[1..n], find the longest substring presents in the two sequences.</a:t>
            </a:r>
          </a:p>
          <a:p>
            <a:endParaRPr lang="en-US" dirty="0"/>
          </a:p>
          <a:p>
            <a:r>
              <a:rPr lang="en-US" dirty="0"/>
              <a:t>Ex. A = “ABCDCAC” B = “BDCAB”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B80B-3608-4E51-99B1-BA84A288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sequences A[1..m], B[1..n], find the longest substring presents in the two sequences.</a:t>
            </a:r>
          </a:p>
          <a:p>
            <a:endParaRPr lang="en-US" dirty="0"/>
          </a:p>
          <a:p>
            <a:r>
              <a:rPr lang="en-US" dirty="0"/>
              <a:t>Ex. A = “ABC</a:t>
            </a:r>
            <a:r>
              <a:rPr lang="en-US" dirty="0">
                <a:solidFill>
                  <a:srgbClr val="FF0000"/>
                </a:solidFill>
              </a:rPr>
              <a:t>DCA</a:t>
            </a:r>
            <a:r>
              <a:rPr lang="en-US" dirty="0"/>
              <a:t>C” B = “B</a:t>
            </a:r>
            <a:r>
              <a:rPr lang="en-US" dirty="0">
                <a:solidFill>
                  <a:srgbClr val="FF0000"/>
                </a:solidFill>
              </a:rPr>
              <a:t>DCA</a:t>
            </a:r>
            <a:r>
              <a:rPr lang="en-US" dirty="0"/>
              <a:t>B”</a:t>
            </a:r>
          </a:p>
          <a:p>
            <a:endParaRPr lang="en-US" dirty="0"/>
          </a:p>
          <a:p>
            <a:r>
              <a:rPr lang="en-US" dirty="0"/>
              <a:t>Algorithms?</a:t>
            </a:r>
          </a:p>
        </p:txBody>
      </p:sp>
    </p:spTree>
    <p:extLst>
      <p:ext uri="{BB962C8B-B14F-4D97-AF65-F5344CB8AC3E}">
        <p14:creationId xmlns:p14="http://schemas.microsoft.com/office/powerpoint/2010/main" val="429393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B80B-3608-4E51-99B1-BA84A288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two sequences A[1..m], B[1..n], find the longest substring presents in the two sequences.</a:t>
            </a:r>
          </a:p>
          <a:p>
            <a:endParaRPr lang="en-US" dirty="0"/>
          </a:p>
          <a:p>
            <a:r>
              <a:rPr lang="en-US" dirty="0"/>
              <a:t>Ex. A = “ABC</a:t>
            </a:r>
            <a:r>
              <a:rPr lang="en-US" dirty="0">
                <a:solidFill>
                  <a:srgbClr val="FF0000"/>
                </a:solidFill>
              </a:rPr>
              <a:t>DCA</a:t>
            </a:r>
            <a:r>
              <a:rPr lang="en-US" dirty="0"/>
              <a:t>C” B = “B</a:t>
            </a:r>
            <a:r>
              <a:rPr lang="en-US" dirty="0">
                <a:solidFill>
                  <a:srgbClr val="FF0000"/>
                </a:solidFill>
              </a:rPr>
              <a:t>DCA</a:t>
            </a:r>
            <a:r>
              <a:rPr lang="en-US" dirty="0"/>
              <a:t>B”</a:t>
            </a:r>
          </a:p>
          <a:p>
            <a:endParaRPr lang="en-US" dirty="0"/>
          </a:p>
          <a:p>
            <a:r>
              <a:rPr lang="en-US" dirty="0"/>
              <a:t>Subproblem: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, j] := The longest common substring suffix of A[1..i], B[1..j].</a:t>
            </a:r>
          </a:p>
          <a:p>
            <a:r>
              <a:rPr lang="en-US" dirty="0"/>
              <a:t>Recursive Definition: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i,j</a:t>
            </a:r>
            <a:r>
              <a:rPr lang="en-US" dirty="0"/>
              <a:t>] =  1+C[i-1, j-1] if A[</a:t>
            </a:r>
            <a:r>
              <a:rPr lang="en-US" dirty="0" err="1"/>
              <a:t>i</a:t>
            </a:r>
            <a:r>
              <a:rPr lang="en-US" dirty="0"/>
              <a:t>] == B[j] else 0</a:t>
            </a:r>
          </a:p>
          <a:p>
            <a:pPr lvl="1"/>
            <a:r>
              <a:rPr lang="en-US" dirty="0"/>
              <a:t>C[0, j] = 0 and C[</a:t>
            </a:r>
            <a:r>
              <a:rPr lang="en-US" dirty="0" err="1"/>
              <a:t>i</a:t>
            </a:r>
            <a:r>
              <a:rPr lang="en-US" dirty="0"/>
              <a:t>, 0] = 0</a:t>
            </a:r>
          </a:p>
        </p:txBody>
      </p:sp>
    </p:spTree>
    <p:extLst>
      <p:ext uri="{BB962C8B-B14F-4D97-AF65-F5344CB8AC3E}">
        <p14:creationId xmlns:p14="http://schemas.microsoft.com/office/powerpoint/2010/main" val="29984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0-1 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Given a set of n objects,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each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find maximum total value you can pack objects in a </a:t>
                </a:r>
                <a:r>
                  <a:rPr lang="en-US" i="1" dirty="0"/>
                  <a:t>knapsack</a:t>
                </a:r>
                <a:r>
                  <a:rPr lang="en-US" dirty="0"/>
                  <a:t> of capacity W.</a:t>
                </a:r>
              </a:p>
              <a:p>
                <a:endParaRPr lang="en-US" dirty="0"/>
              </a:p>
              <a:p>
                <a:r>
                  <a:rPr lang="en-US" dirty="0"/>
                  <a:t>Ex. W = 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DCF9E02-88CF-4A41-93F6-32617B29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89" y="2774720"/>
            <a:ext cx="3739022" cy="2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6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0-1 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Given a set of n objects,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each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find maximum total value you can pack objects in a </a:t>
                </a:r>
                <a:r>
                  <a:rPr lang="en-US" i="1" dirty="0"/>
                  <a:t>knapsack</a:t>
                </a:r>
                <a:r>
                  <a:rPr lang="en-US" dirty="0"/>
                  <a:t> of capacity W.</a:t>
                </a:r>
              </a:p>
              <a:p>
                <a:endParaRPr lang="en-US" dirty="0"/>
              </a:p>
              <a:p>
                <a:r>
                  <a:rPr lang="en-US" dirty="0"/>
                  <a:t>Ex. W = 4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Algorithms?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DCF9E02-88CF-4A41-93F6-32617B29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89" y="2774720"/>
            <a:ext cx="3739022" cy="2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0-1 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Given a set of n objects,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each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find maximum total value you can pack objects in a </a:t>
                </a:r>
                <a:r>
                  <a:rPr lang="en-US" i="1" dirty="0"/>
                  <a:t>knapsack</a:t>
                </a:r>
                <a:r>
                  <a:rPr lang="en-US" dirty="0"/>
                  <a:t> of capacity W.</a:t>
                </a:r>
              </a:p>
              <a:p>
                <a:endParaRPr lang="en-US" dirty="0"/>
              </a:p>
              <a:p>
                <a:r>
                  <a:rPr lang="en-US" dirty="0"/>
                  <a:t>Subproblem:</a:t>
                </a:r>
              </a:p>
              <a:p>
                <a:pPr lvl="1"/>
                <a:r>
                  <a:rPr lang="en-US" dirty="0"/>
                  <a:t>T[</a:t>
                </a:r>
                <a:r>
                  <a:rPr lang="en-US" dirty="0" err="1"/>
                  <a:t>i</a:t>
                </a:r>
                <a:r>
                  <a:rPr lang="en-US" dirty="0"/>
                  <a:t>, j] := The maximum value that can be obtained by choosing from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 weight limit of j.</a:t>
                </a:r>
              </a:p>
              <a:p>
                <a:r>
                  <a:rPr lang="en-US" dirty="0"/>
                  <a:t>Recursive Definition:</a:t>
                </a:r>
              </a:p>
              <a:p>
                <a:pPr lvl="1"/>
                <a:r>
                  <a:rPr lang="en-US" dirty="0"/>
                  <a:t>T[</a:t>
                </a:r>
                <a:r>
                  <a:rPr lang="en-US" dirty="0" err="1"/>
                  <a:t>i</a:t>
                </a:r>
                <a:r>
                  <a:rPr lang="en-US" dirty="0"/>
                  <a:t>, j] = T[</a:t>
                </a:r>
                <a:r>
                  <a:rPr lang="en-US" dirty="0" err="1"/>
                  <a:t>i</a:t>
                </a:r>
                <a:r>
                  <a:rPr lang="en-US" dirty="0"/>
                  <a:t> – 1, j]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else max(T[</a:t>
                </a:r>
                <a:r>
                  <a:rPr lang="en-US" dirty="0" err="1"/>
                  <a:t>i</a:t>
                </a:r>
                <a:r>
                  <a:rPr lang="en-US" dirty="0"/>
                  <a:t> – 1, j], T[</a:t>
                </a:r>
                <a:r>
                  <a:rPr lang="en-US" dirty="0" err="1"/>
                  <a:t>i</a:t>
                </a:r>
                <a:r>
                  <a:rPr lang="en-US" dirty="0"/>
                  <a:t> – 1, j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T[0, j] = 0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65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0-1 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Given a set of n objects,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each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find maximum total value you can pack objects in a </a:t>
                </a:r>
                <a:r>
                  <a:rPr lang="en-US" i="1" dirty="0"/>
                  <a:t>knapsack</a:t>
                </a:r>
                <a:r>
                  <a:rPr lang="en-US" dirty="0"/>
                  <a:t> of capacity W.</a:t>
                </a:r>
              </a:p>
              <a:p>
                <a:endParaRPr lang="en-US" dirty="0"/>
              </a:p>
              <a:p>
                <a:r>
                  <a:rPr lang="en-US" dirty="0"/>
                  <a:t>Ex. W = 4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E71290-54B9-4597-8D76-E7FE9162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3239294"/>
            <a:ext cx="39814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0-1 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Given a set of n objects,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each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find maximum total value you can pack objects in a </a:t>
                </a:r>
                <a:r>
                  <a:rPr lang="en-US" i="1" dirty="0"/>
                  <a:t>knapsack</a:t>
                </a:r>
                <a:r>
                  <a:rPr lang="en-US" dirty="0"/>
                  <a:t> of capacity W.</a:t>
                </a:r>
              </a:p>
              <a:p>
                <a:endParaRPr lang="en-US" dirty="0"/>
              </a:p>
              <a:p>
                <a:r>
                  <a:rPr lang="en-US" dirty="0"/>
                  <a:t>Ex. W = 4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E71290-54B9-4597-8D76-E7FE9162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3239294"/>
            <a:ext cx="39814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0-1 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Given a set of n objects,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each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find maximum total value you can pack objects in a </a:t>
                </a:r>
                <a:r>
                  <a:rPr lang="en-US" i="1" dirty="0"/>
                  <a:t>knapsack</a:t>
                </a:r>
                <a:r>
                  <a:rPr lang="en-US" dirty="0"/>
                  <a:t> of capacity W.</a:t>
                </a:r>
              </a:p>
              <a:p>
                <a:endParaRPr lang="en-US" dirty="0"/>
              </a:p>
              <a:p>
                <a:r>
                  <a:rPr lang="en-US" dirty="0"/>
                  <a:t>Ex. W </a:t>
                </a:r>
                <a:r>
                  <a:rPr lang="en-US"/>
                  <a:t>= 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5B80B-3608-4E51-99B1-BA84A2885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5DBA56-6E1B-404E-8206-B3C40F64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18" y="3144958"/>
            <a:ext cx="4674164" cy="25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9EFF48-6096-432E-A793-8B15B929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Subarray Sum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7DC0F5-FEE5-4D1C-8853-AC03AB2F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of integers, find the maximum sum of values in a contiguous, nonempty subarray.</a:t>
            </a:r>
          </a:p>
          <a:p>
            <a:endParaRPr lang="en-US" dirty="0"/>
          </a:p>
          <a:p>
            <a:r>
              <a:rPr lang="en-US" dirty="0"/>
              <a:t>Ex. A = [-2, 1, -3, 4, -1, 2, 1, -5, 4]</a:t>
            </a:r>
          </a:p>
        </p:txBody>
      </p:sp>
    </p:spTree>
    <p:extLst>
      <p:ext uri="{BB962C8B-B14F-4D97-AF65-F5344CB8AC3E}">
        <p14:creationId xmlns:p14="http://schemas.microsoft.com/office/powerpoint/2010/main" val="39184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9EFF48-6096-432E-A793-8B15B929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Subarray Sum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7DC0F5-FEE5-4D1C-8853-AC03AB2F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of integers, find the maximum sum of values in a contiguous, nonempty subarray.</a:t>
            </a:r>
          </a:p>
          <a:p>
            <a:endParaRPr lang="en-US" dirty="0"/>
          </a:p>
          <a:p>
            <a:r>
              <a:rPr lang="en-US" dirty="0"/>
              <a:t>Ex. A = [-2, 1, -3, </a:t>
            </a:r>
            <a:r>
              <a:rPr lang="en-US" dirty="0">
                <a:solidFill>
                  <a:srgbClr val="FF0000"/>
                </a:solidFill>
              </a:rPr>
              <a:t>4, -1, 2, 1</a:t>
            </a:r>
            <a:r>
              <a:rPr lang="en-US" dirty="0"/>
              <a:t>, -5, 4]</a:t>
            </a:r>
          </a:p>
          <a:p>
            <a:endParaRPr lang="en-US" dirty="0"/>
          </a:p>
          <a:p>
            <a:r>
              <a:rPr lang="en-US" dirty="0"/>
              <a:t>Algorithms?</a:t>
            </a:r>
          </a:p>
        </p:txBody>
      </p:sp>
    </p:spTree>
    <p:extLst>
      <p:ext uri="{BB962C8B-B14F-4D97-AF65-F5344CB8AC3E}">
        <p14:creationId xmlns:p14="http://schemas.microsoft.com/office/powerpoint/2010/main" val="79604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9EFF48-6096-432E-A793-8B15B929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Subarray Sum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7DC0F5-FEE5-4D1C-8853-AC03AB2F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of integers, find the maximum sum of values in a contiguous, nonempty subarray.</a:t>
            </a:r>
          </a:p>
          <a:p>
            <a:endParaRPr lang="en-US" dirty="0"/>
          </a:p>
          <a:p>
            <a:r>
              <a:rPr lang="en-US" dirty="0"/>
              <a:t>Ex. A = [-2, 1, -3, </a:t>
            </a:r>
            <a:r>
              <a:rPr lang="en-US" dirty="0">
                <a:solidFill>
                  <a:srgbClr val="FF0000"/>
                </a:solidFill>
              </a:rPr>
              <a:t>4, -1, 2, 1</a:t>
            </a:r>
            <a:r>
              <a:rPr lang="en-US" dirty="0"/>
              <a:t>, -5, 4]</a:t>
            </a:r>
          </a:p>
          <a:p>
            <a:endParaRPr lang="en-US" dirty="0"/>
          </a:p>
          <a:p>
            <a:r>
              <a:rPr lang="en-US" dirty="0"/>
              <a:t>Algorithms?</a:t>
            </a:r>
          </a:p>
          <a:p>
            <a:pPr lvl="1"/>
            <a:r>
              <a:rPr lang="en-US" dirty="0"/>
              <a:t>Brute Force: O(n^2) time O(1) space</a:t>
            </a:r>
          </a:p>
          <a:p>
            <a:pPr lvl="1"/>
            <a:r>
              <a:rPr lang="en-US" dirty="0"/>
              <a:t>Dynamic Programming: O(n) time O(n) space</a:t>
            </a:r>
          </a:p>
          <a:p>
            <a:pPr lvl="1"/>
            <a:r>
              <a:rPr lang="en-US" dirty="0" err="1"/>
              <a:t>Kadane’s</a:t>
            </a:r>
            <a:r>
              <a:rPr lang="en-US" dirty="0"/>
              <a:t> Algorithm: O(n) time O(1) space</a:t>
            </a:r>
          </a:p>
        </p:txBody>
      </p:sp>
    </p:spTree>
    <p:extLst>
      <p:ext uri="{BB962C8B-B14F-4D97-AF65-F5344CB8AC3E}">
        <p14:creationId xmlns:p14="http://schemas.microsoft.com/office/powerpoint/2010/main" val="58835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9EFF48-6096-432E-A793-8B15B929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Subarray Sum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7DC0F5-FEE5-4D1C-8853-AC03AB2F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of integers A[1..n], find the maximum sum of values in a contiguous, nonempty subarray.</a:t>
            </a:r>
          </a:p>
          <a:p>
            <a:endParaRPr lang="en-US" dirty="0"/>
          </a:p>
          <a:p>
            <a:r>
              <a:rPr lang="en-US" dirty="0"/>
              <a:t>Subproblem: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] := The maximum sum obtainable from a subarray terminating at position </a:t>
            </a:r>
            <a:r>
              <a:rPr lang="en-US" dirty="0" err="1"/>
              <a:t>i</a:t>
            </a:r>
            <a:r>
              <a:rPr lang="en-US" dirty="0"/>
              <a:t> of the given array A[1..n]</a:t>
            </a:r>
          </a:p>
          <a:p>
            <a:r>
              <a:rPr lang="en-US" dirty="0"/>
              <a:t>Recursive Definition: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] = max(A[</a:t>
            </a:r>
            <a:r>
              <a:rPr lang="en-US" dirty="0" err="1"/>
              <a:t>i</a:t>
            </a:r>
            <a:r>
              <a:rPr lang="en-US" dirty="0"/>
              <a:t>], A[</a:t>
            </a:r>
            <a:r>
              <a:rPr lang="en-US" dirty="0" err="1"/>
              <a:t>i</a:t>
            </a:r>
            <a:r>
              <a:rPr lang="en-US" dirty="0"/>
              <a:t>] + C[</a:t>
            </a:r>
            <a:r>
              <a:rPr lang="en-US" dirty="0" err="1"/>
              <a:t>i</a:t>
            </a:r>
            <a:r>
              <a:rPr lang="en-US" dirty="0"/>
              <a:t> – 1]) for </a:t>
            </a:r>
            <a:r>
              <a:rPr lang="en-US" dirty="0" err="1"/>
              <a:t>i</a:t>
            </a:r>
            <a:r>
              <a:rPr lang="en-US" dirty="0"/>
              <a:t> &gt; 1</a:t>
            </a:r>
          </a:p>
          <a:p>
            <a:pPr lvl="1"/>
            <a:r>
              <a:rPr lang="en-US" dirty="0"/>
              <a:t>C[1] = A[1]</a:t>
            </a:r>
          </a:p>
        </p:txBody>
      </p:sp>
    </p:spTree>
    <p:extLst>
      <p:ext uri="{BB962C8B-B14F-4D97-AF65-F5344CB8AC3E}">
        <p14:creationId xmlns:p14="http://schemas.microsoft.com/office/powerpoint/2010/main" val="46075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9EFF48-6096-432E-A793-8B15B929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Subarray Sum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7DC0F5-FEE5-4D1C-8853-AC03AB2F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an array of integers A[1..n], find the maximum sum of values in a contiguous, nonempty subarray.</a:t>
            </a:r>
          </a:p>
          <a:p>
            <a:endParaRPr lang="en-US" dirty="0"/>
          </a:p>
          <a:p>
            <a:r>
              <a:rPr lang="en-US" dirty="0"/>
              <a:t>Subproblem: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] := The maximum sum obtainable from a subarray terminating at position </a:t>
            </a:r>
            <a:r>
              <a:rPr lang="en-US" dirty="0" err="1"/>
              <a:t>i</a:t>
            </a:r>
            <a:r>
              <a:rPr lang="en-US" dirty="0"/>
              <a:t> of the given array A[1..n]</a:t>
            </a:r>
          </a:p>
          <a:p>
            <a:r>
              <a:rPr lang="en-US" dirty="0"/>
              <a:t>Recursive Definition: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] = max(A[</a:t>
            </a:r>
            <a:r>
              <a:rPr lang="en-US" dirty="0" err="1"/>
              <a:t>i</a:t>
            </a:r>
            <a:r>
              <a:rPr lang="en-US" dirty="0"/>
              <a:t>], A[</a:t>
            </a:r>
            <a:r>
              <a:rPr lang="en-US" dirty="0" err="1"/>
              <a:t>i</a:t>
            </a:r>
            <a:r>
              <a:rPr lang="en-US" dirty="0"/>
              <a:t>] + C[</a:t>
            </a:r>
            <a:r>
              <a:rPr lang="en-US" dirty="0" err="1"/>
              <a:t>i</a:t>
            </a:r>
            <a:r>
              <a:rPr lang="en-US" dirty="0"/>
              <a:t> – 1]) for </a:t>
            </a:r>
            <a:r>
              <a:rPr lang="en-US" dirty="0" err="1"/>
              <a:t>i</a:t>
            </a:r>
            <a:r>
              <a:rPr lang="en-US" dirty="0"/>
              <a:t> &gt; 1</a:t>
            </a:r>
          </a:p>
          <a:p>
            <a:pPr lvl="1"/>
            <a:r>
              <a:rPr lang="en-US" dirty="0"/>
              <a:t>C[1] = A[1]</a:t>
            </a:r>
          </a:p>
          <a:p>
            <a:r>
              <a:rPr lang="en-US" dirty="0"/>
              <a:t>Ex. </a:t>
            </a:r>
          </a:p>
          <a:p>
            <a:pPr lvl="1"/>
            <a:r>
              <a:rPr lang="en-US" dirty="0"/>
              <a:t>A = [-2, 1, -3, </a:t>
            </a:r>
            <a:r>
              <a:rPr lang="en-US" dirty="0">
                <a:solidFill>
                  <a:srgbClr val="FF0000"/>
                </a:solidFill>
              </a:rPr>
              <a:t>4, -1, 2, 1</a:t>
            </a:r>
            <a:r>
              <a:rPr lang="en-US" dirty="0"/>
              <a:t>, -5, 4]</a:t>
            </a:r>
          </a:p>
          <a:p>
            <a:pPr lvl="1"/>
            <a:r>
              <a:rPr lang="en-US" dirty="0"/>
              <a:t>C = [-2, 1, -2, 4,  3,  5, 6,  1, 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8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B80B-3608-4E51-99B1-BA84A288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sequences A[1..m], B[1..n], find the longest subsequence present in the two sequences.</a:t>
            </a:r>
          </a:p>
          <a:p>
            <a:endParaRPr lang="en-US" dirty="0"/>
          </a:p>
          <a:p>
            <a:r>
              <a:rPr lang="en-US" dirty="0"/>
              <a:t>Ex. A = “ABCBDAB” B = “BDCABA”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2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B80B-3608-4E51-99B1-BA84A288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sequences A[1..m], B[1..n], find the longest subsequence present in the two sequences.</a:t>
            </a:r>
          </a:p>
          <a:p>
            <a:endParaRPr lang="en-US" dirty="0"/>
          </a:p>
          <a:p>
            <a:r>
              <a:rPr lang="en-US" dirty="0"/>
              <a:t>Ex. A = “ABCBDAB” B = “BDCABA”</a:t>
            </a:r>
          </a:p>
          <a:p>
            <a:pPr marL="0" indent="0">
              <a:buNone/>
            </a:pPr>
            <a:r>
              <a:rPr lang="en-US" dirty="0"/>
              <a:t>	There are three distinct LCS: “BDAB”, “BCAB” and “BCBA”</a:t>
            </a:r>
          </a:p>
          <a:p>
            <a:endParaRPr lang="en-US" dirty="0"/>
          </a:p>
          <a:p>
            <a:r>
              <a:rPr lang="en-US" dirty="0"/>
              <a:t>Algorithms?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9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223-351F-4CE7-94B5-05AC161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B80B-3608-4E51-99B1-BA84A288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two sequences A[1..m], B[1..n], find the longest subsequence present in the two sequences.</a:t>
            </a:r>
          </a:p>
          <a:p>
            <a:endParaRPr lang="en-US" dirty="0"/>
          </a:p>
          <a:p>
            <a:r>
              <a:rPr lang="en-US" dirty="0"/>
              <a:t>Ex. A = “ABCBDAB” B = “BDCABA”</a:t>
            </a:r>
          </a:p>
          <a:p>
            <a:pPr marL="0" indent="0">
              <a:buNone/>
            </a:pPr>
            <a:r>
              <a:rPr lang="en-US" dirty="0"/>
              <a:t>	There are three distinct LCS: “BDAB”, “BCAB” and “BCBA”</a:t>
            </a:r>
          </a:p>
          <a:p>
            <a:endParaRPr lang="en-US" dirty="0"/>
          </a:p>
          <a:p>
            <a:r>
              <a:rPr lang="en-US" dirty="0"/>
              <a:t>Algorithms?</a:t>
            </a:r>
          </a:p>
          <a:p>
            <a:pPr lvl="1"/>
            <a:r>
              <a:rPr lang="en-US" dirty="0"/>
              <a:t>Brute Force: O(max(</a:t>
            </a:r>
            <a:r>
              <a:rPr lang="en-US" dirty="0" err="1"/>
              <a:t>m,n</a:t>
            </a:r>
            <a:r>
              <a:rPr lang="en-US" dirty="0"/>
              <a:t>)*2^min(</a:t>
            </a:r>
            <a:r>
              <a:rPr lang="en-US" dirty="0" err="1"/>
              <a:t>m,n</a:t>
            </a:r>
            <a:r>
              <a:rPr lang="en-US"/>
              <a:t>)) </a:t>
            </a:r>
            <a:r>
              <a:rPr lang="en-US" dirty="0"/>
              <a:t>time O(min(</a:t>
            </a:r>
            <a:r>
              <a:rPr lang="en-US" dirty="0" err="1"/>
              <a:t>m,n</a:t>
            </a:r>
            <a:r>
              <a:rPr lang="en-US" dirty="0"/>
              <a:t>)) space</a:t>
            </a:r>
          </a:p>
          <a:p>
            <a:pPr lvl="1"/>
            <a:r>
              <a:rPr lang="en-US" dirty="0"/>
              <a:t>Dynamic Programming: O(</a:t>
            </a:r>
            <a:r>
              <a:rPr lang="en-US" dirty="0" err="1"/>
              <a:t>mn</a:t>
            </a:r>
            <a:r>
              <a:rPr lang="en-US" dirty="0"/>
              <a:t>) time O(</a:t>
            </a:r>
            <a:r>
              <a:rPr lang="en-US" dirty="0" err="1"/>
              <a:t>mn</a:t>
            </a:r>
            <a:r>
              <a:rPr lang="en-US" dirty="0"/>
              <a:t>) space</a:t>
            </a:r>
          </a:p>
          <a:p>
            <a:pPr lvl="1"/>
            <a:r>
              <a:rPr lang="en-US" dirty="0"/>
              <a:t>Improved Dynamic Programming: O(</a:t>
            </a:r>
            <a:r>
              <a:rPr lang="en-US" dirty="0" err="1"/>
              <a:t>mn</a:t>
            </a:r>
            <a:r>
              <a:rPr lang="en-US" dirty="0"/>
              <a:t>) time O(min(</a:t>
            </a:r>
            <a:r>
              <a:rPr lang="en-US" dirty="0" err="1"/>
              <a:t>m,n</a:t>
            </a:r>
            <a:r>
              <a:rPr lang="en-US" dirty="0"/>
              <a:t>)) space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150EE167D8E4DAA0DF4E2CB47D360" ma:contentTypeVersion="4" ma:contentTypeDescription="Create a new document." ma:contentTypeScope="" ma:versionID="69310e9525bc2b9c6c3f7a13d030a092">
  <xsd:schema xmlns:xsd="http://www.w3.org/2001/XMLSchema" xmlns:xs="http://www.w3.org/2001/XMLSchema" xmlns:p="http://schemas.microsoft.com/office/2006/metadata/properties" xmlns:ns3="8af6b660-3b25-4589-ada4-5af722c9ca71" targetNamespace="http://schemas.microsoft.com/office/2006/metadata/properties" ma:root="true" ma:fieldsID="b72bf828f1612886d417d964e1aaa147" ns3:_="">
    <xsd:import namespace="8af6b660-3b25-4589-ada4-5af722c9ca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6b660-3b25-4589-ada4-5af722c9ca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04C06D-91C3-467D-9E26-7ED1148EB3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38F591-D303-442C-A980-FFFB8F31C673}">
  <ds:schemaRefs>
    <ds:schemaRef ds:uri="http://purl.org/dc/dcmitype/"/>
    <ds:schemaRef ds:uri="http://schemas.microsoft.com/office/infopath/2007/PartnerControls"/>
    <ds:schemaRef ds:uri="8af6b660-3b25-4589-ada4-5af722c9ca7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F83111-5E80-41A7-9E3F-74347C7E8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6b660-3b25-4589-ada4-5af722c9ca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1514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Subarray vs  Substring vs Subsequence</vt:lpstr>
      <vt:lpstr>Maximum Subarray Sum</vt:lpstr>
      <vt:lpstr>Maximum Subarray Sum</vt:lpstr>
      <vt:lpstr>Maximum Subarray Sum</vt:lpstr>
      <vt:lpstr>Maximum Subarray Sum</vt:lpstr>
      <vt:lpstr>Maximum Subarray Sum</vt:lpstr>
      <vt:lpstr>Longest Common Subsequence</vt:lpstr>
      <vt:lpstr>Longest Common Subsequence</vt:lpstr>
      <vt:lpstr>Longest Common Subsequence</vt:lpstr>
      <vt:lpstr>Longest Common Subsequence</vt:lpstr>
      <vt:lpstr>Longest Common Substring</vt:lpstr>
      <vt:lpstr>Longest Common Substring</vt:lpstr>
      <vt:lpstr>Longest Common Substring</vt:lpstr>
      <vt:lpstr>0-1 Knapsack</vt:lpstr>
      <vt:lpstr>0-1 Knapsack</vt:lpstr>
      <vt:lpstr>0-1 Knapsack</vt:lpstr>
      <vt:lpstr>0-1 Knapsack</vt:lpstr>
      <vt:lpstr>0-1 Knapsack</vt:lpstr>
      <vt:lpstr>0-1 Knapsack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Subarray vs  Substring vs Subsequence</dc:title>
  <dc:creator>Haghpanah, Mohammadreza</dc:creator>
  <cp:lastModifiedBy>Mohammadreza</cp:lastModifiedBy>
  <cp:revision>4</cp:revision>
  <dcterms:created xsi:type="dcterms:W3CDTF">2021-10-04T02:28:58Z</dcterms:created>
  <dcterms:modified xsi:type="dcterms:W3CDTF">2021-10-07T16:29:26Z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0x010100192150EE167D8E4DAA0DF4E2CB47D360</vt:lpwstr>
  </property>
</Properties>
</file>