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Bowl of salad with fried rice, boiled eggs, and chopsticks"/>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Bowl with salmon cakes, salad, and hummus "/>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Bowl of pappardelle pasta with parsley butter, roasted hazelnuts, and shaved parmesan chees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bowl of salad with fried rice, boiled eggs, and chopsticks"/>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Avocados and limes"/>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Bowl with salmon cakes, salad, and hummus"/>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Bowl of pappardelle pasta with parsley butter, roasted hazelnuts, and shaved parmesan cheese"/>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Stock trend prediction based on social media articles"/>
          <p:cNvSpPr txBox="1"/>
          <p:nvPr>
            <p:ph type="title"/>
          </p:nvPr>
        </p:nvSpPr>
        <p:spPr>
          <a:prstGeom prst="rect">
            <a:avLst/>
          </a:prstGeom>
        </p:spPr>
        <p:txBody>
          <a:bodyPr/>
          <a:lstStyle>
            <a:lvl1pPr defTabSz="2023821">
              <a:defRPr spc="-141" sz="7054"/>
            </a:lvl1pPr>
          </a:lstStyle>
          <a:p>
            <a:pPr/>
            <a:r>
              <a:t>Stock trend prediction based on social media articles</a:t>
            </a:r>
          </a:p>
        </p:txBody>
      </p:sp>
      <p:sp>
        <p:nvSpPr>
          <p:cNvPr id="152" name="Why this topic?…"/>
          <p:cNvSpPr txBox="1"/>
          <p:nvPr>
            <p:ph type="body" sz="half" idx="1"/>
          </p:nvPr>
        </p:nvSpPr>
        <p:spPr>
          <a:xfrm>
            <a:off x="1206500" y="2690440"/>
            <a:ext cx="10995405" cy="9814076"/>
          </a:xfrm>
          <a:prstGeom prst="rect">
            <a:avLst/>
          </a:prstGeom>
        </p:spPr>
        <p:txBody>
          <a:bodyPr/>
          <a:lstStyle/>
          <a:p>
            <a:pPr marL="0" indent="0">
              <a:buSzTx/>
              <a:buNone/>
              <a:defRPr b="1"/>
            </a:pPr>
            <a:r>
              <a:t>Why this topic?</a:t>
            </a:r>
          </a:p>
          <a:p>
            <a:pPr marL="0" indent="0" defTabSz="457200">
              <a:lnSpc>
                <a:spcPct val="100000"/>
              </a:lnSpc>
              <a:spcBef>
                <a:spcPts val="0"/>
              </a:spcBef>
              <a:buSzTx/>
              <a:buNone/>
              <a:defRPr sz="4000">
                <a:solidFill>
                  <a:srgbClr val="353740"/>
                </a:solidFill>
                <a:latin typeface="Helvetica"/>
                <a:ea typeface="Helvetica"/>
                <a:cs typeface="Helvetica"/>
                <a:sym typeface="Helvetica"/>
              </a:defRPr>
            </a:pPr>
          </a:p>
          <a:p>
            <a:pPr marL="0" indent="0" defTabSz="457200">
              <a:lnSpc>
                <a:spcPct val="100000"/>
              </a:lnSpc>
              <a:spcBef>
                <a:spcPts val="0"/>
              </a:spcBef>
              <a:buSzTx/>
              <a:buNone/>
              <a:defRPr sz="4000">
                <a:solidFill>
                  <a:srgbClr val="353740"/>
                </a:solidFill>
                <a:latin typeface="Helvetica"/>
                <a:ea typeface="Helvetica"/>
                <a:cs typeface="Helvetica"/>
                <a:sym typeface="Helvetica"/>
              </a:defRPr>
            </a:pPr>
            <a:r>
              <a:t>We can observe the current stock trends of several portfolios, which are significantly different in terms of how much they are actually worth due to social media buzz. We are attempting to determine the relationship between tweets and stock price behavior.</a:t>
            </a:r>
          </a:p>
        </p:txBody>
      </p:sp>
      <p:sp>
        <p:nvSpPr>
          <p:cNvPr id="153" name="Dataset?…"/>
          <p:cNvSpPr txBox="1"/>
          <p:nvPr/>
        </p:nvSpPr>
        <p:spPr>
          <a:xfrm>
            <a:off x="12723141" y="2690440"/>
            <a:ext cx="10318751" cy="981407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a:lnSpc>
                <a:spcPct val="90000"/>
              </a:lnSpc>
              <a:spcBef>
                <a:spcPts val="4500"/>
              </a:spcBef>
              <a:defRPr b="1" sz="4800">
                <a:solidFill>
                  <a:srgbClr val="000000"/>
                </a:solidFill>
              </a:defRPr>
            </a:pPr>
            <a:r>
              <a:t>Dataset?</a:t>
            </a:r>
          </a:p>
          <a:p>
            <a:pPr algn="l">
              <a:lnSpc>
                <a:spcPct val="90000"/>
              </a:lnSpc>
              <a:spcBef>
                <a:spcPts val="4500"/>
              </a:spcBef>
              <a:defRPr sz="4000">
                <a:solidFill>
                  <a:srgbClr val="000000"/>
                </a:solidFill>
              </a:defRPr>
            </a:pPr>
            <a:r>
              <a:t>We used TWINT to scrape the needed tweets from Twitter (~85,000 tweets). </a:t>
            </a:r>
          </a:p>
          <a:p>
            <a:pPr algn="l">
              <a:lnSpc>
                <a:spcPct val="90000"/>
              </a:lnSpc>
              <a:spcBef>
                <a:spcPts val="1000"/>
              </a:spcBef>
              <a:defRPr sz="4000">
                <a:solidFill>
                  <a:srgbClr val="000000"/>
                </a:solidFill>
              </a:defRPr>
            </a:pPr>
            <a:r>
              <a:t>The search terms used to gather the tweets (“Tesla”, “Elon Musk”, “@Tesla”, “@elonmusk”, “$TSLA” and “#Tesla”). Specified time frame.</a:t>
            </a:r>
          </a:p>
          <a:p>
            <a:pPr algn="l">
              <a:lnSpc>
                <a:spcPct val="90000"/>
              </a:lnSpc>
              <a:spcBef>
                <a:spcPts val="1000"/>
              </a:spcBef>
              <a:defRPr sz="4000">
                <a:solidFill>
                  <a:srgbClr val="000000"/>
                </a:solidFill>
              </a:defRPr>
            </a:pPr>
            <a:r>
              <a:t>The stock data is obtained from yahoo finance with the same time frame.</a:t>
            </a:r>
          </a:p>
          <a:p>
            <a:pPr algn="l">
              <a:lnSpc>
                <a:spcPct val="90000"/>
              </a:lnSpc>
              <a:spcBef>
                <a:spcPts val="1000"/>
              </a:spcBef>
              <a:defRPr sz="4000">
                <a:solidFill>
                  <a:srgbClr val="000000"/>
                </a:solidFill>
              </a:defRPr>
            </a:pPr>
          </a:p>
          <a:p>
            <a:pPr algn="l">
              <a:lnSpc>
                <a:spcPct val="90000"/>
              </a:lnSpc>
              <a:spcBef>
                <a:spcPts val="1000"/>
              </a:spcBef>
              <a:defRPr sz="4000">
                <a:solidFill>
                  <a:srgbClr val="000000"/>
                </a:solidFill>
              </a:defRPr>
            </a:pPr>
            <a:r>
              <a:t>Manually labeled 5000 tweets for training and testing.</a:t>
            </a:r>
          </a:p>
        </p:txBody>
      </p:sp>
      <p:sp>
        <p:nvSpPr>
          <p:cNvPr id="154" name="Abhinav Yalamaddi And Satwik Arvapalli"/>
          <p:cNvSpPr txBox="1"/>
          <p:nvPr/>
        </p:nvSpPr>
        <p:spPr>
          <a:xfrm>
            <a:off x="1134440" y="12876423"/>
            <a:ext cx="6671920" cy="51075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700"/>
            </a:lvl1pPr>
          </a:lstStyle>
          <a:p>
            <a:pPr/>
            <a:r>
              <a:t>Abhinav Yalamaddi And Satwik Arvapalli</a:t>
            </a:r>
          </a:p>
        </p:txBody>
      </p:sp>
      <p:sp>
        <p:nvSpPr>
          <p:cNvPr id="155" name="https://github.com/twintproject/twint"/>
          <p:cNvSpPr txBox="1"/>
          <p:nvPr/>
        </p:nvSpPr>
        <p:spPr>
          <a:xfrm>
            <a:off x="17996357" y="12901117"/>
            <a:ext cx="5104486"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https://github.com/twintproject/twint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Model Overview"/>
          <p:cNvSpPr txBox="1"/>
          <p:nvPr>
            <p:ph type="title"/>
          </p:nvPr>
        </p:nvSpPr>
        <p:spPr>
          <a:xfrm>
            <a:off x="1206500" y="1079500"/>
            <a:ext cx="9331894" cy="1185414"/>
          </a:xfrm>
          <a:prstGeom prst="rect">
            <a:avLst/>
          </a:prstGeom>
        </p:spPr>
        <p:txBody>
          <a:bodyPr/>
          <a:lstStyle>
            <a:lvl1pPr defTabSz="2048204">
              <a:defRPr spc="-142" sz="7140"/>
            </a:lvl1pPr>
          </a:lstStyle>
          <a:p>
            <a:pPr/>
            <a:r>
              <a:t>Model Overview</a:t>
            </a:r>
          </a:p>
        </p:txBody>
      </p:sp>
      <p:pic>
        <p:nvPicPr>
          <p:cNvPr id="158" name="ML Architecture.drawio.png" descr="ML Architecture.drawio.png"/>
          <p:cNvPicPr>
            <a:picLocks noChangeAspect="1"/>
          </p:cNvPicPr>
          <p:nvPr/>
        </p:nvPicPr>
        <p:blipFill>
          <a:blip r:embed="rId2">
            <a:extLst/>
          </a:blip>
          <a:stretch>
            <a:fillRect/>
          </a:stretch>
        </p:blipFill>
        <p:spPr>
          <a:xfrm>
            <a:off x="1287198" y="2925090"/>
            <a:ext cx="12709115" cy="8318250"/>
          </a:xfrm>
          <a:prstGeom prst="rect">
            <a:avLst/>
          </a:prstGeom>
          <a:ln w="12700">
            <a:miter lim="400000"/>
          </a:ln>
        </p:spPr>
      </p:pic>
      <p:sp>
        <p:nvSpPr>
          <p:cNvPr id="159" name="Preprocessing - Generated Wordlist…"/>
          <p:cNvSpPr txBox="1"/>
          <p:nvPr>
            <p:ph type="body" sz="half" idx="1"/>
          </p:nvPr>
        </p:nvSpPr>
        <p:spPr>
          <a:xfrm>
            <a:off x="15155763" y="2938684"/>
            <a:ext cx="8476142" cy="8156132"/>
          </a:xfrm>
          <a:prstGeom prst="rect">
            <a:avLst/>
          </a:prstGeom>
        </p:spPr>
        <p:txBody>
          <a:bodyPr/>
          <a:lstStyle/>
          <a:p>
            <a:pPr marL="0" indent="0">
              <a:buSzTx/>
              <a:buNone/>
              <a:defRPr sz="4000"/>
            </a:pPr>
            <a:r>
              <a:t>Preprocessing - Generated Wordlist</a:t>
            </a:r>
          </a:p>
          <a:p>
            <a:pPr marL="0" indent="0">
              <a:buSzTx/>
              <a:buNone/>
              <a:defRPr sz="4000"/>
            </a:pPr>
            <a:r>
              <a:t>Classification - Used the word list generated as input of the model and classified the sentiment of the tweets by using Naive Bayes and Logistic Regression.</a:t>
            </a:r>
          </a:p>
          <a:p>
            <a:pPr marL="0" indent="0">
              <a:buSzTx/>
              <a:buNone/>
              <a:defRPr sz="4000"/>
            </a:pPr>
            <a:r>
              <a:t>Prediction - Merged the stock data and tweet polarities estimated to make the final prediction and correlation.  </a:t>
            </a:r>
          </a:p>
        </p:txBody>
      </p:sp>
      <p:sp>
        <p:nvSpPr>
          <p:cNvPr id="160" name="Abhinav Yalamaddi And Satwik Arvapalli"/>
          <p:cNvSpPr txBox="1"/>
          <p:nvPr/>
        </p:nvSpPr>
        <p:spPr>
          <a:xfrm>
            <a:off x="1134440" y="12876423"/>
            <a:ext cx="6671920" cy="51075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700"/>
            </a:lvl1pPr>
          </a:lstStyle>
          <a:p>
            <a:pPr/>
            <a:r>
              <a:t>Abhinav Yalamaddi And Satwik Arvapalli</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Classification of Tweets…"/>
          <p:cNvSpPr txBox="1"/>
          <p:nvPr>
            <p:ph type="body" sz="half" idx="1"/>
          </p:nvPr>
        </p:nvSpPr>
        <p:spPr>
          <a:xfrm>
            <a:off x="1206500" y="1211484"/>
            <a:ext cx="10995405" cy="11293032"/>
          </a:xfrm>
          <a:prstGeom prst="rect">
            <a:avLst/>
          </a:prstGeom>
        </p:spPr>
        <p:txBody>
          <a:bodyPr/>
          <a:lstStyle/>
          <a:p>
            <a:pPr marL="0" indent="0" defTabSz="2316421">
              <a:spcBef>
                <a:spcPts val="4200"/>
              </a:spcBef>
              <a:buSzTx/>
              <a:buNone/>
              <a:defRPr b="1" sz="4560"/>
            </a:pPr>
            <a:r>
              <a:t>Classification of Tweets</a:t>
            </a:r>
          </a:p>
          <a:p>
            <a:pPr marL="0" indent="0" defTabSz="2316421">
              <a:spcBef>
                <a:spcPts val="4200"/>
              </a:spcBef>
              <a:buSzTx/>
              <a:buNone/>
              <a:defRPr sz="3800"/>
            </a:pPr>
            <a:r>
              <a:t>Methods Used For classifying the positive and negative tweets.</a:t>
            </a:r>
          </a:p>
          <a:p>
            <a:pPr marL="844550" indent="-844550" defTabSz="2316421">
              <a:spcBef>
                <a:spcPts val="4200"/>
              </a:spcBef>
              <a:buSzPct val="100000"/>
              <a:buAutoNum type="arabicPeriod" startAt="1"/>
              <a:defRPr sz="3800"/>
            </a:pPr>
            <a:r>
              <a:t>Naive Bayes (89.8% accuracy)</a:t>
            </a:r>
          </a:p>
          <a:p>
            <a:pPr marL="844550" indent="-844550" defTabSz="2316421">
              <a:spcBef>
                <a:spcPts val="900"/>
              </a:spcBef>
              <a:buSzPct val="100000"/>
              <a:buAutoNum type="arabicPeriod" startAt="1"/>
              <a:defRPr sz="3800"/>
            </a:pPr>
            <a:r>
              <a:t>Logistic Regression (76.3% accuracy)</a:t>
            </a:r>
          </a:p>
          <a:p>
            <a:pPr marL="0" indent="0" defTabSz="2316421">
              <a:spcBef>
                <a:spcPts val="4200"/>
              </a:spcBef>
              <a:buSzTx/>
              <a:buNone/>
              <a:defRPr sz="3800"/>
            </a:pPr>
            <a:r>
              <a:t>Quantified the tweets as polarity for each day w.r.t Likes, retweets.</a:t>
            </a:r>
          </a:p>
          <a:p>
            <a:pPr marL="0" indent="0" defTabSz="2316421">
              <a:spcBef>
                <a:spcPts val="4200"/>
              </a:spcBef>
              <a:buSzTx/>
              <a:buNone/>
              <a:defRPr b="1" sz="4560"/>
            </a:pPr>
            <a:r>
              <a:t>Prediction of stock Trend</a:t>
            </a:r>
          </a:p>
          <a:p>
            <a:pPr marL="0" indent="0" defTabSz="2316421">
              <a:spcBef>
                <a:spcPts val="4200"/>
              </a:spcBef>
              <a:buSzTx/>
              <a:buNone/>
              <a:defRPr sz="3800"/>
            </a:pPr>
            <a:r>
              <a:t>We took the average sentiment across all the tweets for each day</a:t>
            </a:r>
          </a:p>
          <a:p>
            <a:pPr marL="0" indent="0" defTabSz="2316421">
              <a:spcBef>
                <a:spcPts val="900"/>
              </a:spcBef>
              <a:buSzTx/>
              <a:buNone/>
              <a:defRPr sz="3800"/>
            </a:pPr>
            <a:r>
              <a:t>Next steps -  plot the polarity against the change in the stock price.  </a:t>
            </a:r>
          </a:p>
          <a:p>
            <a:pPr marL="0" indent="0" defTabSz="2316421">
              <a:spcBef>
                <a:spcPts val="900"/>
              </a:spcBef>
              <a:buSzTx/>
              <a:buNone/>
              <a:defRPr sz="3800"/>
            </a:pPr>
            <a:r>
              <a:t>We also need to calculate the correlation coefficient to get a more objective measure of how the two variables correlate</a:t>
            </a:r>
          </a:p>
        </p:txBody>
      </p:sp>
      <p:sp>
        <p:nvSpPr>
          <p:cNvPr id="163" name="Observation…"/>
          <p:cNvSpPr txBox="1"/>
          <p:nvPr/>
        </p:nvSpPr>
        <p:spPr>
          <a:xfrm>
            <a:off x="12723141" y="1198784"/>
            <a:ext cx="10318751" cy="1129303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a:lnSpc>
                <a:spcPct val="90000"/>
              </a:lnSpc>
              <a:spcBef>
                <a:spcPts val="4500"/>
              </a:spcBef>
              <a:defRPr b="1" sz="4800">
                <a:solidFill>
                  <a:srgbClr val="000000"/>
                </a:solidFill>
              </a:defRPr>
            </a:pPr>
            <a:r>
              <a:t>Observation</a:t>
            </a:r>
          </a:p>
          <a:p>
            <a:pPr algn="l">
              <a:lnSpc>
                <a:spcPct val="90000"/>
              </a:lnSpc>
              <a:spcBef>
                <a:spcPts val="4500"/>
              </a:spcBef>
              <a:defRPr sz="4000">
                <a:solidFill>
                  <a:srgbClr val="000000"/>
                </a:solidFill>
              </a:defRPr>
            </a:pPr>
            <a:r>
              <a:t>Our analysis does not evaluate many parameters since our dataset does not represent actual public sentiment; it just considers Twitter users. If the real opinion is analyzed, a greater correlation can be obtained.</a:t>
            </a:r>
          </a:p>
          <a:p>
            <a:pPr algn="l">
              <a:lnSpc>
                <a:spcPct val="90000"/>
              </a:lnSpc>
              <a:spcBef>
                <a:spcPts val="4500"/>
              </a:spcBef>
              <a:defRPr b="1" sz="4800">
                <a:solidFill>
                  <a:srgbClr val="000000"/>
                </a:solidFill>
              </a:defRPr>
            </a:pPr>
            <a:r>
              <a:t>Challenges</a:t>
            </a:r>
          </a:p>
          <a:p>
            <a:pPr algn="l">
              <a:lnSpc>
                <a:spcPct val="90000"/>
              </a:lnSpc>
              <a:spcBef>
                <a:spcPts val="4500"/>
              </a:spcBef>
              <a:defRPr sz="4000">
                <a:solidFill>
                  <a:srgbClr val="000000"/>
                </a:solidFill>
              </a:defRPr>
            </a:pPr>
            <a:r>
              <a:t>We are only able to predict the raise and fall of the stock, but not the actual percentage change.</a:t>
            </a:r>
          </a:p>
        </p:txBody>
      </p:sp>
      <p:sp>
        <p:nvSpPr>
          <p:cNvPr id="164" name="Abhinav Yalamaddi And Satwik Arvapalli"/>
          <p:cNvSpPr txBox="1"/>
          <p:nvPr/>
        </p:nvSpPr>
        <p:spPr>
          <a:xfrm>
            <a:off x="1134440" y="12876423"/>
            <a:ext cx="6671920" cy="51075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700"/>
            </a:lvl1pPr>
          </a:lstStyle>
          <a:p>
            <a:pPr/>
            <a:r>
              <a:t>Abhinav Yalamaddi And Satwik Arvapalli</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