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1" r:id="rId2"/>
    <p:sldId id="272" r:id="rId3"/>
    <p:sldId id="273" r:id="rId4"/>
    <p:sldId id="274" r:id="rId5"/>
    <p:sldId id="275" r:id="rId6"/>
    <p:sldId id="259" r:id="rId7"/>
    <p:sldId id="256" r:id="rId8"/>
    <p:sldId id="260" r:id="rId9"/>
    <p:sldId id="264" r:id="rId10"/>
    <p:sldId id="262" r:id="rId11"/>
    <p:sldId id="261" r:id="rId12"/>
    <p:sldId id="263" r:id="rId13"/>
    <p:sldId id="265" r:id="rId14"/>
    <p:sldId id="266" r:id="rId15"/>
    <p:sldId id="267" r:id="rId16"/>
    <p:sldId id="268" r:id="rId17"/>
    <p:sldId id="269" r:id="rId18"/>
    <p:sldId id="276" r:id="rId19"/>
    <p:sldId id="277" r:id="rId20"/>
    <p:sldId id="282" r:id="rId21"/>
    <p:sldId id="280" r:id="rId22"/>
    <p:sldId id="278" r:id="rId23"/>
    <p:sldId id="283" r:id="rId24"/>
    <p:sldId id="281" r:id="rId25"/>
    <p:sldId id="279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37D1B-5446-473B-AD57-0848EC6136B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AAEAA-4B49-4F60-8A04-B8A0D6A4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5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75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2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10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2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47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45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826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1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511D-BFF4-4FFF-A391-C6056123698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4528D-705E-4291-A29F-AD054A8D2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7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Topology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278552" y="3329767"/>
            <a:ext cx="1228000" cy="269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081086" y="1467567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Host0</a:t>
            </a:r>
          </a:p>
        </p:txBody>
      </p:sp>
      <p:sp>
        <p:nvSpPr>
          <p:cNvPr id="26" name="Shape 81"/>
          <p:cNvSpPr txBox="1"/>
          <p:nvPr/>
        </p:nvSpPr>
        <p:spPr>
          <a:xfrm>
            <a:off x="1081086" y="3464367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Host1</a:t>
            </a:r>
          </a:p>
        </p:txBody>
      </p:sp>
      <p:sp>
        <p:nvSpPr>
          <p:cNvPr id="27" name="Shape 81"/>
          <p:cNvSpPr txBox="1"/>
          <p:nvPr/>
        </p:nvSpPr>
        <p:spPr>
          <a:xfrm>
            <a:off x="3538146" y="2459722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Router1</a:t>
            </a:r>
          </a:p>
        </p:txBody>
      </p:sp>
      <p:sp>
        <p:nvSpPr>
          <p:cNvPr id="28" name="Shape 81"/>
          <p:cNvSpPr txBox="1"/>
          <p:nvPr/>
        </p:nvSpPr>
        <p:spPr>
          <a:xfrm>
            <a:off x="6555127" y="2459722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600" dirty="0"/>
              <a:t>Router2</a:t>
            </a:r>
          </a:p>
        </p:txBody>
      </p:sp>
      <p:sp>
        <p:nvSpPr>
          <p:cNvPr id="29" name="Shape 81"/>
          <p:cNvSpPr txBox="1"/>
          <p:nvPr/>
        </p:nvSpPr>
        <p:spPr>
          <a:xfrm>
            <a:off x="9261004" y="1467567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600" dirty="0"/>
              <a:t>Host3</a:t>
            </a:r>
          </a:p>
        </p:txBody>
      </p:sp>
      <p:sp>
        <p:nvSpPr>
          <p:cNvPr id="30" name="Shape 81"/>
          <p:cNvSpPr txBox="1"/>
          <p:nvPr/>
        </p:nvSpPr>
        <p:spPr>
          <a:xfrm>
            <a:off x="9261004" y="3464367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600" dirty="0"/>
              <a:t>Host4</a:t>
            </a:r>
          </a:p>
        </p:txBody>
      </p:sp>
      <p:cxnSp>
        <p:nvCxnSpPr>
          <p:cNvPr id="4" name="Straight Connector 3"/>
          <p:cNvCxnSpPr>
            <a:stCxn id="81" idx="3"/>
          </p:cNvCxnSpPr>
          <p:nvPr/>
        </p:nvCxnSpPr>
        <p:spPr>
          <a:xfrm>
            <a:off x="2495486" y="1849367"/>
            <a:ext cx="1042660" cy="80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6" idx="3"/>
          </p:cNvCxnSpPr>
          <p:nvPr/>
        </p:nvCxnSpPr>
        <p:spPr>
          <a:xfrm flipV="1">
            <a:off x="2495486" y="3038667"/>
            <a:ext cx="1042660" cy="80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7" idx="3"/>
            <a:endCxn id="28" idx="1"/>
          </p:cNvCxnSpPr>
          <p:nvPr/>
        </p:nvCxnSpPr>
        <p:spPr>
          <a:xfrm>
            <a:off x="4952546" y="2841522"/>
            <a:ext cx="1602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9" idx="1"/>
          </p:cNvCxnSpPr>
          <p:nvPr/>
        </p:nvCxnSpPr>
        <p:spPr>
          <a:xfrm flipV="1">
            <a:off x="7969527" y="1849367"/>
            <a:ext cx="1291477" cy="80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30" idx="1"/>
          </p:cNvCxnSpPr>
          <p:nvPr/>
        </p:nvCxnSpPr>
        <p:spPr>
          <a:xfrm>
            <a:off x="7969527" y="3038667"/>
            <a:ext cx="1291477" cy="80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969527" y="1573823"/>
            <a:ext cx="1227227" cy="81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099538" y="245972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602473" y="1648067"/>
            <a:ext cx="935673" cy="74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7934750" y="3365493"/>
            <a:ext cx="1200460" cy="75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099538" y="322332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567354" y="3329767"/>
            <a:ext cx="970792" cy="79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81"/>
          <p:cNvSpPr txBox="1"/>
          <p:nvPr/>
        </p:nvSpPr>
        <p:spPr>
          <a:xfrm>
            <a:off x="5099538" y="1546320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84" name="Shape 81"/>
          <p:cNvSpPr txBox="1"/>
          <p:nvPr/>
        </p:nvSpPr>
        <p:spPr>
          <a:xfrm>
            <a:off x="5011906" y="3457114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85" name="Shape 81"/>
          <p:cNvSpPr txBox="1"/>
          <p:nvPr/>
        </p:nvSpPr>
        <p:spPr>
          <a:xfrm>
            <a:off x="8400636" y="2218969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100Mbps</a:t>
            </a:r>
          </a:p>
        </p:txBody>
      </p:sp>
      <p:sp>
        <p:nvSpPr>
          <p:cNvPr id="86" name="Shape 81"/>
          <p:cNvSpPr txBox="1"/>
          <p:nvPr/>
        </p:nvSpPr>
        <p:spPr>
          <a:xfrm>
            <a:off x="8397725" y="3026409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5Mbps</a:t>
            </a:r>
          </a:p>
        </p:txBody>
      </p:sp>
      <p:sp>
        <p:nvSpPr>
          <p:cNvPr id="87" name="Shape 81"/>
          <p:cNvSpPr txBox="1"/>
          <p:nvPr/>
        </p:nvSpPr>
        <p:spPr>
          <a:xfrm>
            <a:off x="5251026" y="2779270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10Mbps</a:t>
            </a:r>
          </a:p>
        </p:txBody>
      </p:sp>
      <p:sp>
        <p:nvSpPr>
          <p:cNvPr id="88" name="Shape 81"/>
          <p:cNvSpPr txBox="1"/>
          <p:nvPr/>
        </p:nvSpPr>
        <p:spPr>
          <a:xfrm>
            <a:off x="2301152" y="2287811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600" dirty="0"/>
              <a:t>100Mbps</a:t>
            </a:r>
          </a:p>
        </p:txBody>
      </p:sp>
      <p:sp>
        <p:nvSpPr>
          <p:cNvPr id="89" name="Shape 81"/>
          <p:cNvSpPr txBox="1"/>
          <p:nvPr/>
        </p:nvSpPr>
        <p:spPr>
          <a:xfrm>
            <a:off x="2301152" y="2871215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600" dirty="0"/>
              <a:t>5Mbps</a:t>
            </a:r>
          </a:p>
        </p:txBody>
      </p:sp>
      <p:sp>
        <p:nvSpPr>
          <p:cNvPr id="90" name="Shape 81"/>
          <p:cNvSpPr txBox="1"/>
          <p:nvPr/>
        </p:nvSpPr>
        <p:spPr>
          <a:xfrm>
            <a:off x="7683886" y="1344769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91" name="Shape 81"/>
          <p:cNvSpPr txBox="1"/>
          <p:nvPr/>
        </p:nvSpPr>
        <p:spPr>
          <a:xfrm>
            <a:off x="2501401" y="1342345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400" dirty="0"/>
              <a:t>TCP</a:t>
            </a:r>
          </a:p>
        </p:txBody>
      </p:sp>
      <p:sp>
        <p:nvSpPr>
          <p:cNvPr id="93" name="Shape 81"/>
          <p:cNvSpPr txBox="1"/>
          <p:nvPr/>
        </p:nvSpPr>
        <p:spPr>
          <a:xfrm>
            <a:off x="7683886" y="363994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94" name="Shape 81"/>
          <p:cNvSpPr txBox="1"/>
          <p:nvPr/>
        </p:nvSpPr>
        <p:spPr>
          <a:xfrm>
            <a:off x="2501401" y="3665971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400" dirty="0"/>
              <a:t>UDP</a:t>
            </a:r>
          </a:p>
        </p:txBody>
      </p:sp>
      <p:sp>
        <p:nvSpPr>
          <p:cNvPr id="32" name="Shape 60"/>
          <p:cNvSpPr txBox="1">
            <a:spLocks/>
          </p:cNvSpPr>
          <p:nvPr/>
        </p:nvSpPr>
        <p:spPr>
          <a:xfrm>
            <a:off x="119593" y="4739183"/>
            <a:ext cx="11360800" cy="141064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" sz="3600" dirty="0"/>
              <a:t>Tcp: 2s-40s</a:t>
            </a:r>
          </a:p>
          <a:p>
            <a:pPr algn="ctr"/>
            <a:r>
              <a:rPr lang="en" sz="3600" dirty="0"/>
              <a:t>   Udp: 10s-20s</a:t>
            </a:r>
          </a:p>
          <a:p>
            <a:pPr algn="ctr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1947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50130" y="100851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Topology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288384" y="3002617"/>
            <a:ext cx="1228000" cy="269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26" name="Shape 81"/>
          <p:cNvSpPr txBox="1"/>
          <p:nvPr/>
        </p:nvSpPr>
        <p:spPr>
          <a:xfrm>
            <a:off x="1807749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Host2</a:t>
            </a:r>
          </a:p>
        </p:txBody>
      </p:sp>
      <p:sp>
        <p:nvSpPr>
          <p:cNvPr id="27" name="Shape 81"/>
          <p:cNvSpPr txBox="1"/>
          <p:nvPr/>
        </p:nvSpPr>
        <p:spPr>
          <a:xfrm>
            <a:off x="5210524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Router</a:t>
            </a:r>
            <a:endParaRPr lang="en" sz="1600" dirty="0"/>
          </a:p>
        </p:txBody>
      </p:sp>
      <p:sp>
        <p:nvSpPr>
          <p:cNvPr id="28" name="Shape 81"/>
          <p:cNvSpPr txBox="1"/>
          <p:nvPr/>
        </p:nvSpPr>
        <p:spPr>
          <a:xfrm>
            <a:off x="8613299" y="2132572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600" dirty="0"/>
              <a:t>Host1</a:t>
            </a:r>
          </a:p>
        </p:txBody>
      </p:sp>
      <p:cxnSp>
        <p:nvCxnSpPr>
          <p:cNvPr id="10" name="Straight Connector 9"/>
          <p:cNvCxnSpPr>
            <a:stCxn id="27" idx="3"/>
            <a:endCxn id="28" idx="1"/>
          </p:cNvCxnSpPr>
          <p:nvPr/>
        </p:nvCxnSpPr>
        <p:spPr>
          <a:xfrm>
            <a:off x="6624924" y="2499449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16709" y="215158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161943" y="2912333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81"/>
          <p:cNvSpPr txBox="1"/>
          <p:nvPr/>
        </p:nvSpPr>
        <p:spPr>
          <a:xfrm>
            <a:off x="7075182" y="1427778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84" name="Shape 81"/>
          <p:cNvSpPr txBox="1"/>
          <p:nvPr/>
        </p:nvSpPr>
        <p:spPr>
          <a:xfrm>
            <a:off x="7116709" y="2868204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87" name="Shape 81"/>
          <p:cNvSpPr txBox="1"/>
          <p:nvPr/>
        </p:nvSpPr>
        <p:spPr>
          <a:xfrm>
            <a:off x="7248059" y="2447655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100Mbps</a:t>
            </a:r>
          </a:p>
        </p:txBody>
      </p:sp>
      <p:sp>
        <p:nvSpPr>
          <p:cNvPr id="95" name="Shape 60"/>
          <p:cNvSpPr txBox="1">
            <a:spLocks/>
          </p:cNvSpPr>
          <p:nvPr/>
        </p:nvSpPr>
        <p:spPr>
          <a:xfrm>
            <a:off x="4794227" y="2896631"/>
            <a:ext cx="2474763" cy="96653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" sz="2800" dirty="0"/>
              <a:t>Router Buffer:</a:t>
            </a:r>
          </a:p>
          <a:p>
            <a:pPr algn="ctr"/>
            <a:r>
              <a:rPr lang="en" sz="2800" dirty="0"/>
              <a:t>30 Packets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222149" y="2484526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27246" y="2871171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27246" y="208053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81"/>
          <p:cNvSpPr txBox="1"/>
          <p:nvPr/>
        </p:nvSpPr>
        <p:spPr>
          <a:xfrm>
            <a:off x="3606693" y="287849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3596860" y="135696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23" name="Shape 60"/>
          <p:cNvSpPr txBox="1">
            <a:spLocks/>
          </p:cNvSpPr>
          <p:nvPr/>
        </p:nvSpPr>
        <p:spPr>
          <a:xfrm>
            <a:off x="2588273" y="3711567"/>
            <a:ext cx="3319619" cy="141064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endParaRPr lang="en" dirty="0"/>
          </a:p>
        </p:txBody>
      </p:sp>
      <p:sp>
        <p:nvSpPr>
          <p:cNvPr id="24" name="Shape 60"/>
          <p:cNvSpPr txBox="1">
            <a:spLocks/>
          </p:cNvSpPr>
          <p:nvPr/>
        </p:nvSpPr>
        <p:spPr>
          <a:xfrm>
            <a:off x="2681327" y="3631804"/>
            <a:ext cx="3141847" cy="295557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" sz="2400" dirty="0"/>
              <a:t>8Mbps: 1-6s</a:t>
            </a:r>
          </a:p>
          <a:p>
            <a:pPr algn="ctr"/>
            <a:r>
              <a:rPr lang="en" sz="2400" dirty="0"/>
              <a:t>  3Mbps: 6-11s</a:t>
            </a:r>
          </a:p>
          <a:p>
            <a:pPr algn="ctr"/>
            <a:r>
              <a:rPr lang="en" sz="2400" dirty="0"/>
              <a:t>    1Mbps: 11-16s</a:t>
            </a:r>
          </a:p>
          <a:p>
            <a:pPr algn="ctr"/>
            <a:r>
              <a:rPr lang="en" sz="2400" dirty="0"/>
              <a:t>   9Mbps:16-21s</a:t>
            </a:r>
          </a:p>
          <a:p>
            <a:pPr algn="ctr"/>
            <a:r>
              <a:rPr lang="en" sz="2400" dirty="0"/>
              <a:t>    2Mbps: 21-26s</a:t>
            </a:r>
          </a:p>
          <a:p>
            <a:pPr algn="ctr"/>
            <a:r>
              <a:rPr lang="en" sz="2400" dirty="0"/>
              <a:t>    7Mbps: 26-31s</a:t>
            </a:r>
          </a:p>
          <a:p>
            <a:pPr algn="ctr"/>
            <a:r>
              <a:rPr lang="en" sz="2400" dirty="0"/>
              <a:t>    3Mbps: 31-End</a:t>
            </a:r>
          </a:p>
          <a:p>
            <a:pPr algn="ctr"/>
            <a:endParaRPr lang="en" sz="3600" dirty="0"/>
          </a:p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25" name="Shape 60"/>
          <p:cNvSpPr txBox="1">
            <a:spLocks/>
          </p:cNvSpPr>
          <p:nvPr/>
        </p:nvSpPr>
        <p:spPr>
          <a:xfrm>
            <a:off x="6288384" y="3953446"/>
            <a:ext cx="5578753" cy="295557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z="3600" dirty="0"/>
              <a:t>We change the data rate of the link between </a:t>
            </a:r>
            <a:r>
              <a:rPr lang="en-US" sz="3600" dirty="0" err="1"/>
              <a:t>Rounter</a:t>
            </a:r>
            <a:r>
              <a:rPr lang="en-US" sz="3600" dirty="0"/>
              <a:t> and Host2 every 5 seconds.</a:t>
            </a:r>
            <a:endParaRPr lang="en" sz="3600" dirty="0"/>
          </a:p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29" name="Shape 60"/>
          <p:cNvSpPr txBox="1">
            <a:spLocks/>
          </p:cNvSpPr>
          <p:nvPr/>
        </p:nvSpPr>
        <p:spPr>
          <a:xfrm>
            <a:off x="259640" y="3250004"/>
            <a:ext cx="2511035" cy="309542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32" name="Shape 81"/>
          <p:cNvSpPr txBox="1"/>
          <p:nvPr/>
        </p:nvSpPr>
        <p:spPr>
          <a:xfrm>
            <a:off x="7268990" y="2105060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10ms</a:t>
            </a:r>
          </a:p>
        </p:txBody>
      </p:sp>
      <p:sp>
        <p:nvSpPr>
          <p:cNvPr id="33" name="Shape 81"/>
          <p:cNvSpPr txBox="1"/>
          <p:nvPr/>
        </p:nvSpPr>
        <p:spPr>
          <a:xfrm>
            <a:off x="3713140" y="2055408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5ms</a:t>
            </a:r>
          </a:p>
        </p:txBody>
      </p:sp>
    </p:spTree>
    <p:extLst>
      <p:ext uri="{BB962C8B-B14F-4D97-AF65-F5344CB8AC3E}">
        <p14:creationId xmlns:p14="http://schemas.microsoft.com/office/powerpoint/2010/main" val="368129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Host2 TCP Throughput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1284"/>
            <a:ext cx="10515600" cy="3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5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Congestion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566" y="1825625"/>
            <a:ext cx="5796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Host2 UDP Throughput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5933"/>
            <a:ext cx="10515600" cy="34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0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50130" y="100851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Topology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288384" y="3002617"/>
            <a:ext cx="1228000" cy="269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26" name="Shape 81"/>
          <p:cNvSpPr txBox="1"/>
          <p:nvPr/>
        </p:nvSpPr>
        <p:spPr>
          <a:xfrm>
            <a:off x="1807749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Host2</a:t>
            </a:r>
          </a:p>
        </p:txBody>
      </p:sp>
      <p:sp>
        <p:nvSpPr>
          <p:cNvPr id="27" name="Shape 81"/>
          <p:cNvSpPr txBox="1"/>
          <p:nvPr/>
        </p:nvSpPr>
        <p:spPr>
          <a:xfrm>
            <a:off x="5210524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Router</a:t>
            </a:r>
            <a:endParaRPr lang="en" sz="1600" dirty="0"/>
          </a:p>
        </p:txBody>
      </p:sp>
      <p:sp>
        <p:nvSpPr>
          <p:cNvPr id="28" name="Shape 81"/>
          <p:cNvSpPr txBox="1"/>
          <p:nvPr/>
        </p:nvSpPr>
        <p:spPr>
          <a:xfrm>
            <a:off x="8613299" y="2132572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600" dirty="0"/>
              <a:t>Host1</a:t>
            </a:r>
          </a:p>
        </p:txBody>
      </p:sp>
      <p:cxnSp>
        <p:nvCxnSpPr>
          <p:cNvPr id="10" name="Straight Connector 9"/>
          <p:cNvCxnSpPr>
            <a:stCxn id="27" idx="3"/>
            <a:endCxn id="28" idx="1"/>
          </p:cNvCxnSpPr>
          <p:nvPr/>
        </p:nvCxnSpPr>
        <p:spPr>
          <a:xfrm>
            <a:off x="6624924" y="2499449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16709" y="215158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161943" y="2912333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81"/>
          <p:cNvSpPr txBox="1"/>
          <p:nvPr/>
        </p:nvSpPr>
        <p:spPr>
          <a:xfrm>
            <a:off x="7075182" y="1427778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84" name="Shape 81"/>
          <p:cNvSpPr txBox="1"/>
          <p:nvPr/>
        </p:nvSpPr>
        <p:spPr>
          <a:xfrm>
            <a:off x="7116709" y="2868204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87" name="Shape 81"/>
          <p:cNvSpPr txBox="1"/>
          <p:nvPr/>
        </p:nvSpPr>
        <p:spPr>
          <a:xfrm>
            <a:off x="7248059" y="2447655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100Mbps</a:t>
            </a:r>
          </a:p>
        </p:txBody>
      </p:sp>
      <p:sp>
        <p:nvSpPr>
          <p:cNvPr id="95" name="Shape 60"/>
          <p:cNvSpPr txBox="1">
            <a:spLocks/>
          </p:cNvSpPr>
          <p:nvPr/>
        </p:nvSpPr>
        <p:spPr>
          <a:xfrm>
            <a:off x="4794227" y="2896631"/>
            <a:ext cx="2474763" cy="96653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" sz="2800" dirty="0"/>
              <a:t>Router Buffer:</a:t>
            </a:r>
          </a:p>
          <a:p>
            <a:pPr algn="ctr"/>
            <a:r>
              <a:rPr lang="en" sz="2800" dirty="0"/>
              <a:t>30 Packets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222149" y="2484526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27246" y="2871171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27246" y="208053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81"/>
          <p:cNvSpPr txBox="1"/>
          <p:nvPr/>
        </p:nvSpPr>
        <p:spPr>
          <a:xfrm>
            <a:off x="3606693" y="287849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3596860" y="135696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23" name="Shape 60"/>
          <p:cNvSpPr txBox="1">
            <a:spLocks/>
          </p:cNvSpPr>
          <p:nvPr/>
        </p:nvSpPr>
        <p:spPr>
          <a:xfrm>
            <a:off x="2588273" y="3711567"/>
            <a:ext cx="3319619" cy="141064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endParaRPr lang="en" dirty="0"/>
          </a:p>
        </p:txBody>
      </p:sp>
      <p:sp>
        <p:nvSpPr>
          <p:cNvPr id="24" name="Shape 60"/>
          <p:cNvSpPr txBox="1">
            <a:spLocks/>
          </p:cNvSpPr>
          <p:nvPr/>
        </p:nvSpPr>
        <p:spPr>
          <a:xfrm>
            <a:off x="2681327" y="3631804"/>
            <a:ext cx="3141847" cy="295557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" sz="2400" dirty="0"/>
              <a:t>80</a:t>
            </a:r>
            <a:r>
              <a:rPr lang="en-US" sz="2400" dirty="0"/>
              <a:t>m</a:t>
            </a:r>
            <a:r>
              <a:rPr lang="en" sz="2400" dirty="0"/>
              <a:t>s: 1-6s</a:t>
            </a:r>
          </a:p>
          <a:p>
            <a:pPr algn="ctr"/>
            <a:r>
              <a:rPr lang="en" sz="2400" dirty="0"/>
              <a:t>  30</a:t>
            </a:r>
            <a:r>
              <a:rPr lang="en-US" sz="2400" dirty="0"/>
              <a:t>m</a:t>
            </a:r>
            <a:r>
              <a:rPr lang="en" sz="2400" dirty="0"/>
              <a:t>s: 6-11s</a:t>
            </a:r>
          </a:p>
          <a:p>
            <a:pPr algn="ctr"/>
            <a:r>
              <a:rPr lang="en" sz="2400" dirty="0"/>
              <a:t>    10</a:t>
            </a:r>
            <a:r>
              <a:rPr lang="en-US" sz="2400" dirty="0"/>
              <a:t>m</a:t>
            </a:r>
            <a:r>
              <a:rPr lang="en" sz="2400" dirty="0"/>
              <a:t>s: 11-16s</a:t>
            </a:r>
          </a:p>
          <a:p>
            <a:pPr algn="ctr"/>
            <a:r>
              <a:rPr lang="en" sz="2400" dirty="0"/>
              <a:t>    90</a:t>
            </a:r>
            <a:r>
              <a:rPr lang="en-US" sz="2400" dirty="0"/>
              <a:t>m</a:t>
            </a:r>
            <a:r>
              <a:rPr lang="en" sz="2400" dirty="0"/>
              <a:t>s:16-21s</a:t>
            </a:r>
          </a:p>
          <a:p>
            <a:pPr algn="ctr"/>
            <a:r>
              <a:rPr lang="en" sz="2400" dirty="0"/>
              <a:t>    20</a:t>
            </a:r>
            <a:r>
              <a:rPr lang="en-US" sz="2400" dirty="0"/>
              <a:t>m</a:t>
            </a:r>
            <a:r>
              <a:rPr lang="en" sz="2400" dirty="0"/>
              <a:t>s: 21-26s</a:t>
            </a:r>
          </a:p>
          <a:p>
            <a:pPr algn="ctr"/>
            <a:r>
              <a:rPr lang="en" sz="2400" dirty="0"/>
              <a:t>    70</a:t>
            </a:r>
            <a:r>
              <a:rPr lang="en-US" sz="2400" dirty="0"/>
              <a:t>m</a:t>
            </a:r>
            <a:r>
              <a:rPr lang="en" sz="2400" dirty="0"/>
              <a:t>s: 26-31s</a:t>
            </a:r>
          </a:p>
          <a:p>
            <a:pPr algn="ctr"/>
            <a:r>
              <a:rPr lang="en" sz="2400" dirty="0"/>
              <a:t>    30</a:t>
            </a:r>
            <a:r>
              <a:rPr lang="en-US" sz="2400" dirty="0"/>
              <a:t>m</a:t>
            </a:r>
            <a:r>
              <a:rPr lang="en" sz="2400" dirty="0"/>
              <a:t>s: 31-End</a:t>
            </a:r>
          </a:p>
          <a:p>
            <a:pPr algn="ctr"/>
            <a:endParaRPr lang="en" sz="3600" dirty="0"/>
          </a:p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25" name="Shape 60"/>
          <p:cNvSpPr txBox="1">
            <a:spLocks/>
          </p:cNvSpPr>
          <p:nvPr/>
        </p:nvSpPr>
        <p:spPr>
          <a:xfrm>
            <a:off x="6288384" y="3953446"/>
            <a:ext cx="5578753" cy="295557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z="3600" dirty="0"/>
              <a:t>We change the delay of the link between </a:t>
            </a:r>
            <a:r>
              <a:rPr lang="en-US" sz="3600" dirty="0" err="1"/>
              <a:t>Rounter</a:t>
            </a:r>
            <a:r>
              <a:rPr lang="en-US" sz="3600" dirty="0"/>
              <a:t> and Host2 every 5 seconds.</a:t>
            </a:r>
            <a:endParaRPr lang="en" sz="3600" dirty="0"/>
          </a:p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29" name="Shape 60"/>
          <p:cNvSpPr txBox="1">
            <a:spLocks/>
          </p:cNvSpPr>
          <p:nvPr/>
        </p:nvSpPr>
        <p:spPr>
          <a:xfrm>
            <a:off x="259640" y="3250004"/>
            <a:ext cx="2511035" cy="309542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32" name="Shape 81"/>
          <p:cNvSpPr txBox="1"/>
          <p:nvPr/>
        </p:nvSpPr>
        <p:spPr>
          <a:xfrm>
            <a:off x="7268990" y="2105060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2ms</a:t>
            </a:r>
          </a:p>
        </p:txBody>
      </p:sp>
      <p:sp>
        <p:nvSpPr>
          <p:cNvPr id="30" name="Shape 81"/>
          <p:cNvSpPr txBox="1"/>
          <p:nvPr/>
        </p:nvSpPr>
        <p:spPr>
          <a:xfrm>
            <a:off x="3745408" y="2441225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10Mbps</a:t>
            </a:r>
          </a:p>
        </p:txBody>
      </p:sp>
    </p:spTree>
    <p:extLst>
      <p:ext uri="{BB962C8B-B14F-4D97-AF65-F5344CB8AC3E}">
        <p14:creationId xmlns:p14="http://schemas.microsoft.com/office/powerpoint/2010/main" val="125528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Host2 TCP Throughput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861"/>
            <a:ext cx="12033115" cy="40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5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92" y="164159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Congestion Window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78" y="1011011"/>
            <a:ext cx="7467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6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Host2 UDP Throughput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" y="1816584"/>
            <a:ext cx="11753461" cy="40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50130" y="100851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Topology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288384" y="3002617"/>
            <a:ext cx="1228000" cy="269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26" name="Shape 81"/>
          <p:cNvSpPr txBox="1"/>
          <p:nvPr/>
        </p:nvSpPr>
        <p:spPr>
          <a:xfrm>
            <a:off x="1807749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Host2</a:t>
            </a:r>
          </a:p>
        </p:txBody>
      </p:sp>
      <p:sp>
        <p:nvSpPr>
          <p:cNvPr id="27" name="Shape 81"/>
          <p:cNvSpPr txBox="1"/>
          <p:nvPr/>
        </p:nvSpPr>
        <p:spPr>
          <a:xfrm>
            <a:off x="5210524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Router</a:t>
            </a:r>
            <a:endParaRPr lang="en" sz="1600" dirty="0"/>
          </a:p>
        </p:txBody>
      </p:sp>
      <p:sp>
        <p:nvSpPr>
          <p:cNvPr id="28" name="Shape 81"/>
          <p:cNvSpPr txBox="1"/>
          <p:nvPr/>
        </p:nvSpPr>
        <p:spPr>
          <a:xfrm>
            <a:off x="8613299" y="2132572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600" dirty="0"/>
              <a:t>Host1</a:t>
            </a:r>
          </a:p>
        </p:txBody>
      </p:sp>
      <p:cxnSp>
        <p:nvCxnSpPr>
          <p:cNvPr id="10" name="Straight Connector 9"/>
          <p:cNvCxnSpPr>
            <a:stCxn id="27" idx="3"/>
            <a:endCxn id="28" idx="1"/>
          </p:cNvCxnSpPr>
          <p:nvPr/>
        </p:nvCxnSpPr>
        <p:spPr>
          <a:xfrm>
            <a:off x="6624924" y="2499449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16709" y="215158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161943" y="2912333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81"/>
          <p:cNvSpPr txBox="1"/>
          <p:nvPr/>
        </p:nvSpPr>
        <p:spPr>
          <a:xfrm>
            <a:off x="7075182" y="1427778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84" name="Shape 81"/>
          <p:cNvSpPr txBox="1"/>
          <p:nvPr/>
        </p:nvSpPr>
        <p:spPr>
          <a:xfrm>
            <a:off x="7116709" y="2868204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87" name="Shape 81"/>
          <p:cNvSpPr txBox="1"/>
          <p:nvPr/>
        </p:nvSpPr>
        <p:spPr>
          <a:xfrm>
            <a:off x="7248059" y="2447655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100Mbps</a:t>
            </a:r>
          </a:p>
        </p:txBody>
      </p:sp>
      <p:sp>
        <p:nvSpPr>
          <p:cNvPr id="95" name="Shape 60"/>
          <p:cNvSpPr txBox="1">
            <a:spLocks/>
          </p:cNvSpPr>
          <p:nvPr/>
        </p:nvSpPr>
        <p:spPr>
          <a:xfrm>
            <a:off x="4794227" y="2896631"/>
            <a:ext cx="2474763" cy="96653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" sz="2800" dirty="0"/>
              <a:t>Router Buffer:</a:t>
            </a:r>
          </a:p>
          <a:p>
            <a:pPr algn="ctr"/>
            <a:r>
              <a:rPr lang="en" sz="2800" dirty="0"/>
              <a:t>30 Packets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222149" y="2484526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27246" y="2871171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27246" y="208053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81"/>
          <p:cNvSpPr txBox="1"/>
          <p:nvPr/>
        </p:nvSpPr>
        <p:spPr>
          <a:xfrm>
            <a:off x="3606693" y="287849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3596860" y="135696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29" name="Shape 60"/>
          <p:cNvSpPr txBox="1">
            <a:spLocks/>
          </p:cNvSpPr>
          <p:nvPr/>
        </p:nvSpPr>
        <p:spPr>
          <a:xfrm>
            <a:off x="259640" y="3250004"/>
            <a:ext cx="2511035" cy="309542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32" name="Shape 81"/>
          <p:cNvSpPr txBox="1"/>
          <p:nvPr/>
        </p:nvSpPr>
        <p:spPr>
          <a:xfrm>
            <a:off x="7268990" y="2105060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2ms</a:t>
            </a:r>
          </a:p>
        </p:txBody>
      </p:sp>
      <p:sp>
        <p:nvSpPr>
          <p:cNvPr id="30" name="Shape 81"/>
          <p:cNvSpPr txBox="1"/>
          <p:nvPr/>
        </p:nvSpPr>
        <p:spPr>
          <a:xfrm>
            <a:off x="3745408" y="2441225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10Mbps</a:t>
            </a:r>
          </a:p>
        </p:txBody>
      </p:sp>
      <p:sp>
        <p:nvSpPr>
          <p:cNvPr id="31" name="Shape 81"/>
          <p:cNvSpPr txBox="1"/>
          <p:nvPr/>
        </p:nvSpPr>
        <p:spPr>
          <a:xfrm>
            <a:off x="3724477" y="2080532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55ms</a:t>
            </a:r>
          </a:p>
        </p:txBody>
      </p:sp>
    </p:spTree>
    <p:extLst>
      <p:ext uri="{BB962C8B-B14F-4D97-AF65-F5344CB8AC3E}">
        <p14:creationId xmlns:p14="http://schemas.microsoft.com/office/powerpoint/2010/main" val="59247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TCP Throughput with 55ms delay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9" y="2035201"/>
            <a:ext cx="11686162" cy="40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97713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Host4 UDP Throughput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7" y="1151601"/>
            <a:ext cx="11678876" cy="436136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0577" y="5703255"/>
            <a:ext cx="11360800" cy="763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-US" sz="2400" dirty="0"/>
              <a:t>12471packets, average:531.75bytes</a:t>
            </a:r>
          </a:p>
        </p:txBody>
      </p:sp>
    </p:spTree>
    <p:extLst>
      <p:ext uri="{BB962C8B-B14F-4D97-AF65-F5344CB8AC3E}">
        <p14:creationId xmlns:p14="http://schemas.microsoft.com/office/powerpoint/2010/main" val="314022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4" y="1825512"/>
            <a:ext cx="11776400" cy="408405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UDP Throughput with 55ms delay</a:t>
            </a:r>
          </a:p>
        </p:txBody>
      </p:sp>
    </p:spTree>
    <p:extLst>
      <p:ext uri="{BB962C8B-B14F-4D97-AF65-F5344CB8AC3E}">
        <p14:creationId xmlns:p14="http://schemas.microsoft.com/office/powerpoint/2010/main" val="91868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50130" y="100851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Topology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288384" y="3002617"/>
            <a:ext cx="1228000" cy="269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26" name="Shape 81"/>
          <p:cNvSpPr txBox="1"/>
          <p:nvPr/>
        </p:nvSpPr>
        <p:spPr>
          <a:xfrm>
            <a:off x="1807749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Host2</a:t>
            </a:r>
          </a:p>
        </p:txBody>
      </p:sp>
      <p:sp>
        <p:nvSpPr>
          <p:cNvPr id="27" name="Shape 81"/>
          <p:cNvSpPr txBox="1"/>
          <p:nvPr/>
        </p:nvSpPr>
        <p:spPr>
          <a:xfrm>
            <a:off x="5210524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Router</a:t>
            </a:r>
            <a:endParaRPr lang="en" sz="1600" dirty="0"/>
          </a:p>
        </p:txBody>
      </p:sp>
      <p:sp>
        <p:nvSpPr>
          <p:cNvPr id="28" name="Shape 81"/>
          <p:cNvSpPr txBox="1"/>
          <p:nvPr/>
        </p:nvSpPr>
        <p:spPr>
          <a:xfrm>
            <a:off x="8613299" y="2132572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600" dirty="0"/>
              <a:t>Host1</a:t>
            </a:r>
          </a:p>
        </p:txBody>
      </p:sp>
      <p:cxnSp>
        <p:nvCxnSpPr>
          <p:cNvPr id="10" name="Straight Connector 9"/>
          <p:cNvCxnSpPr>
            <a:stCxn id="27" idx="3"/>
            <a:endCxn id="28" idx="1"/>
          </p:cNvCxnSpPr>
          <p:nvPr/>
        </p:nvCxnSpPr>
        <p:spPr>
          <a:xfrm>
            <a:off x="6624924" y="2499449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16709" y="215158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161943" y="2912333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81"/>
          <p:cNvSpPr txBox="1"/>
          <p:nvPr/>
        </p:nvSpPr>
        <p:spPr>
          <a:xfrm>
            <a:off x="7075182" y="1427778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84" name="Shape 81"/>
          <p:cNvSpPr txBox="1"/>
          <p:nvPr/>
        </p:nvSpPr>
        <p:spPr>
          <a:xfrm>
            <a:off x="7116709" y="2868204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87" name="Shape 81"/>
          <p:cNvSpPr txBox="1"/>
          <p:nvPr/>
        </p:nvSpPr>
        <p:spPr>
          <a:xfrm>
            <a:off x="7248059" y="2447655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100Mbps</a:t>
            </a:r>
          </a:p>
        </p:txBody>
      </p:sp>
      <p:sp>
        <p:nvSpPr>
          <p:cNvPr id="95" name="Shape 60"/>
          <p:cNvSpPr txBox="1">
            <a:spLocks/>
          </p:cNvSpPr>
          <p:nvPr/>
        </p:nvSpPr>
        <p:spPr>
          <a:xfrm>
            <a:off x="4794227" y="2896631"/>
            <a:ext cx="2474763" cy="96653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" sz="2800" dirty="0"/>
              <a:t>Router Buffer:</a:t>
            </a:r>
          </a:p>
          <a:p>
            <a:pPr algn="ctr"/>
            <a:r>
              <a:rPr lang="en" sz="2800" dirty="0"/>
              <a:t>30 Packets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222149" y="2484526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27246" y="2871171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27246" y="208053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81"/>
          <p:cNvSpPr txBox="1"/>
          <p:nvPr/>
        </p:nvSpPr>
        <p:spPr>
          <a:xfrm>
            <a:off x="3606693" y="287849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3596860" y="135696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29" name="Shape 60"/>
          <p:cNvSpPr txBox="1">
            <a:spLocks/>
          </p:cNvSpPr>
          <p:nvPr/>
        </p:nvSpPr>
        <p:spPr>
          <a:xfrm>
            <a:off x="259640" y="3250004"/>
            <a:ext cx="2511035" cy="309542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32" name="Shape 81"/>
          <p:cNvSpPr txBox="1"/>
          <p:nvPr/>
        </p:nvSpPr>
        <p:spPr>
          <a:xfrm>
            <a:off x="7268990" y="2105060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2ms</a:t>
            </a:r>
          </a:p>
        </p:txBody>
      </p:sp>
      <p:sp>
        <p:nvSpPr>
          <p:cNvPr id="30" name="Shape 81"/>
          <p:cNvSpPr txBox="1"/>
          <p:nvPr/>
        </p:nvSpPr>
        <p:spPr>
          <a:xfrm>
            <a:off x="3745408" y="2441225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10Mbps</a:t>
            </a:r>
          </a:p>
        </p:txBody>
      </p:sp>
      <p:sp>
        <p:nvSpPr>
          <p:cNvPr id="31" name="Shape 81"/>
          <p:cNvSpPr txBox="1"/>
          <p:nvPr/>
        </p:nvSpPr>
        <p:spPr>
          <a:xfrm>
            <a:off x="3724477" y="2080532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60ms</a:t>
            </a:r>
          </a:p>
        </p:txBody>
      </p:sp>
    </p:spTree>
    <p:extLst>
      <p:ext uri="{BB962C8B-B14F-4D97-AF65-F5344CB8AC3E}">
        <p14:creationId xmlns:p14="http://schemas.microsoft.com/office/powerpoint/2010/main" val="418684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Host2 TCP </a:t>
            </a:r>
            <a:r>
              <a:rPr lang="en-US" altLang="zh-CN" dirty="0"/>
              <a:t>Throughput with 60ms delay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1758848"/>
            <a:ext cx="11511064" cy="40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0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701453"/>
            <a:ext cx="11594841" cy="40149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Host2 UDP </a:t>
            </a:r>
            <a:r>
              <a:rPr lang="en-US" altLang="zh-CN" dirty="0"/>
              <a:t>Throughput with 60ms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60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50130" y="100851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Topology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288384" y="3002617"/>
            <a:ext cx="1228000" cy="269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26" name="Shape 81"/>
          <p:cNvSpPr txBox="1"/>
          <p:nvPr/>
        </p:nvSpPr>
        <p:spPr>
          <a:xfrm>
            <a:off x="1807749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Host2</a:t>
            </a:r>
          </a:p>
        </p:txBody>
      </p:sp>
      <p:sp>
        <p:nvSpPr>
          <p:cNvPr id="27" name="Shape 81"/>
          <p:cNvSpPr txBox="1"/>
          <p:nvPr/>
        </p:nvSpPr>
        <p:spPr>
          <a:xfrm>
            <a:off x="5210524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Router</a:t>
            </a:r>
            <a:endParaRPr lang="en" sz="1600" dirty="0"/>
          </a:p>
        </p:txBody>
      </p:sp>
      <p:sp>
        <p:nvSpPr>
          <p:cNvPr id="28" name="Shape 81"/>
          <p:cNvSpPr txBox="1"/>
          <p:nvPr/>
        </p:nvSpPr>
        <p:spPr>
          <a:xfrm>
            <a:off x="8613299" y="2132572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600" dirty="0"/>
              <a:t>Host1</a:t>
            </a:r>
          </a:p>
        </p:txBody>
      </p:sp>
      <p:cxnSp>
        <p:nvCxnSpPr>
          <p:cNvPr id="10" name="Straight Connector 9"/>
          <p:cNvCxnSpPr>
            <a:stCxn id="27" idx="3"/>
            <a:endCxn id="28" idx="1"/>
          </p:cNvCxnSpPr>
          <p:nvPr/>
        </p:nvCxnSpPr>
        <p:spPr>
          <a:xfrm>
            <a:off x="6624924" y="2499449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16709" y="215158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161943" y="2912333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81"/>
          <p:cNvSpPr txBox="1"/>
          <p:nvPr/>
        </p:nvSpPr>
        <p:spPr>
          <a:xfrm>
            <a:off x="7075182" y="1427778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84" name="Shape 81"/>
          <p:cNvSpPr txBox="1"/>
          <p:nvPr/>
        </p:nvSpPr>
        <p:spPr>
          <a:xfrm>
            <a:off x="7116709" y="2868204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87" name="Shape 81"/>
          <p:cNvSpPr txBox="1"/>
          <p:nvPr/>
        </p:nvSpPr>
        <p:spPr>
          <a:xfrm>
            <a:off x="7248059" y="2447655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100Mbps</a:t>
            </a:r>
          </a:p>
        </p:txBody>
      </p:sp>
      <p:sp>
        <p:nvSpPr>
          <p:cNvPr id="95" name="Shape 60"/>
          <p:cNvSpPr txBox="1">
            <a:spLocks/>
          </p:cNvSpPr>
          <p:nvPr/>
        </p:nvSpPr>
        <p:spPr>
          <a:xfrm>
            <a:off x="4794227" y="2896631"/>
            <a:ext cx="2474763" cy="96653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" sz="2800" dirty="0"/>
              <a:t>Router Buffer:</a:t>
            </a:r>
          </a:p>
          <a:p>
            <a:pPr algn="ctr"/>
            <a:r>
              <a:rPr lang="en" sz="2800" dirty="0"/>
              <a:t>30 Packets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222149" y="2484526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27246" y="2871171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27246" y="208053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81"/>
          <p:cNvSpPr txBox="1"/>
          <p:nvPr/>
        </p:nvSpPr>
        <p:spPr>
          <a:xfrm>
            <a:off x="3606693" y="287849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3596860" y="135696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29" name="Shape 60"/>
          <p:cNvSpPr txBox="1">
            <a:spLocks/>
          </p:cNvSpPr>
          <p:nvPr/>
        </p:nvSpPr>
        <p:spPr>
          <a:xfrm>
            <a:off x="259640" y="3250004"/>
            <a:ext cx="2511035" cy="309542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32" name="Shape 81"/>
          <p:cNvSpPr txBox="1"/>
          <p:nvPr/>
        </p:nvSpPr>
        <p:spPr>
          <a:xfrm>
            <a:off x="7268990" y="2105060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2ms</a:t>
            </a:r>
          </a:p>
        </p:txBody>
      </p:sp>
      <p:sp>
        <p:nvSpPr>
          <p:cNvPr id="30" name="Shape 81"/>
          <p:cNvSpPr txBox="1"/>
          <p:nvPr/>
        </p:nvSpPr>
        <p:spPr>
          <a:xfrm>
            <a:off x="3745408" y="2441225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10Mbps</a:t>
            </a:r>
          </a:p>
        </p:txBody>
      </p:sp>
      <p:sp>
        <p:nvSpPr>
          <p:cNvPr id="31" name="Shape 81"/>
          <p:cNvSpPr txBox="1"/>
          <p:nvPr/>
        </p:nvSpPr>
        <p:spPr>
          <a:xfrm>
            <a:off x="3724477" y="2080532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65ms</a:t>
            </a:r>
          </a:p>
        </p:txBody>
      </p:sp>
    </p:spTree>
    <p:extLst>
      <p:ext uri="{BB962C8B-B14F-4D97-AF65-F5344CB8AC3E}">
        <p14:creationId xmlns:p14="http://schemas.microsoft.com/office/powerpoint/2010/main" val="1359014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TCP Throughput with 65ms delay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769141"/>
            <a:ext cx="11569430" cy="41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0" y="2022151"/>
            <a:ext cx="11776400" cy="4064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Host2 UDP </a:t>
            </a:r>
            <a:r>
              <a:rPr lang="en-US" altLang="zh-CN" dirty="0"/>
              <a:t>Throughput </a:t>
            </a:r>
            <a:r>
              <a:rPr lang="en-US" altLang="zh-CN"/>
              <a:t>with 65ms </a:t>
            </a:r>
            <a:r>
              <a:rPr lang="en-US" altLang="zh-CN" dirty="0"/>
              <a:t>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2409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Host3 TCP Throughput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279"/>
            <a:ext cx="12192000" cy="434344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0093" y="5748590"/>
            <a:ext cx="11360800" cy="763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75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0577" y="5703255"/>
            <a:ext cx="11360800" cy="763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-US" sz="2400" dirty="0"/>
              <a:t>106179 packets, average:395.90bytes</a:t>
            </a:r>
          </a:p>
        </p:txBody>
      </p:sp>
    </p:spTree>
    <p:extLst>
      <p:ext uri="{BB962C8B-B14F-4D97-AF65-F5344CB8AC3E}">
        <p14:creationId xmlns:p14="http://schemas.microsoft.com/office/powerpoint/2010/main" val="288464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43051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Host 1 UDP Throughput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651"/>
            <a:ext cx="12192000" cy="43774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61784" y="5668085"/>
            <a:ext cx="11360800" cy="763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-US" sz="2400" dirty="0"/>
              <a:t>12471 packets, average:531.75bytes</a:t>
            </a:r>
          </a:p>
        </p:txBody>
      </p:sp>
    </p:spTree>
    <p:extLst>
      <p:ext uri="{BB962C8B-B14F-4D97-AF65-F5344CB8AC3E}">
        <p14:creationId xmlns:p14="http://schemas.microsoft.com/office/powerpoint/2010/main" val="50880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83414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Host 0 TCP Throughput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14"/>
            <a:ext cx="12192000" cy="43722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0577" y="5703255"/>
            <a:ext cx="11360800" cy="763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-US" sz="2400" dirty="0"/>
              <a:t>106025packets, average:395.49bytes</a:t>
            </a:r>
          </a:p>
        </p:txBody>
      </p:sp>
    </p:spTree>
    <p:extLst>
      <p:ext uri="{BB962C8B-B14F-4D97-AF65-F5344CB8AC3E}">
        <p14:creationId xmlns:p14="http://schemas.microsoft.com/office/powerpoint/2010/main" val="100107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50130" y="100851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Topology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288384" y="3002617"/>
            <a:ext cx="1228000" cy="269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26" name="Shape 81"/>
          <p:cNvSpPr txBox="1"/>
          <p:nvPr/>
        </p:nvSpPr>
        <p:spPr>
          <a:xfrm>
            <a:off x="1807749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Host2</a:t>
            </a:r>
          </a:p>
        </p:txBody>
      </p:sp>
      <p:sp>
        <p:nvSpPr>
          <p:cNvPr id="27" name="Shape 81"/>
          <p:cNvSpPr txBox="1"/>
          <p:nvPr/>
        </p:nvSpPr>
        <p:spPr>
          <a:xfrm>
            <a:off x="5210524" y="2117649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sz="1600" dirty="0"/>
              <a:t>Router</a:t>
            </a:r>
            <a:endParaRPr lang="en" sz="1600" dirty="0"/>
          </a:p>
        </p:txBody>
      </p:sp>
      <p:sp>
        <p:nvSpPr>
          <p:cNvPr id="28" name="Shape 81"/>
          <p:cNvSpPr txBox="1"/>
          <p:nvPr/>
        </p:nvSpPr>
        <p:spPr>
          <a:xfrm>
            <a:off x="8613299" y="2132572"/>
            <a:ext cx="1414400" cy="7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600" dirty="0"/>
              <a:t>Host1</a:t>
            </a:r>
          </a:p>
        </p:txBody>
      </p:sp>
      <p:cxnSp>
        <p:nvCxnSpPr>
          <p:cNvPr id="10" name="Straight Connector 9"/>
          <p:cNvCxnSpPr>
            <a:stCxn id="27" idx="3"/>
            <a:endCxn id="28" idx="1"/>
          </p:cNvCxnSpPr>
          <p:nvPr/>
        </p:nvCxnSpPr>
        <p:spPr>
          <a:xfrm>
            <a:off x="6624924" y="2499449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16709" y="215158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161943" y="2912333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81"/>
          <p:cNvSpPr txBox="1"/>
          <p:nvPr/>
        </p:nvSpPr>
        <p:spPr>
          <a:xfrm>
            <a:off x="7075182" y="1427778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84" name="Shape 81"/>
          <p:cNvSpPr txBox="1"/>
          <p:nvPr/>
        </p:nvSpPr>
        <p:spPr>
          <a:xfrm>
            <a:off x="7116709" y="2868204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87" name="Shape 81"/>
          <p:cNvSpPr txBox="1"/>
          <p:nvPr/>
        </p:nvSpPr>
        <p:spPr>
          <a:xfrm>
            <a:off x="7248059" y="2447655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100Mbps</a:t>
            </a:r>
          </a:p>
        </p:txBody>
      </p:sp>
      <p:sp>
        <p:nvSpPr>
          <p:cNvPr id="95" name="Shape 60"/>
          <p:cNvSpPr txBox="1">
            <a:spLocks/>
          </p:cNvSpPr>
          <p:nvPr/>
        </p:nvSpPr>
        <p:spPr>
          <a:xfrm>
            <a:off x="4794227" y="2896631"/>
            <a:ext cx="2474763" cy="96653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" sz="2800" dirty="0"/>
              <a:t>Router Buffer:</a:t>
            </a:r>
          </a:p>
          <a:p>
            <a:pPr algn="ctr"/>
            <a:r>
              <a:rPr lang="en" sz="2800" dirty="0"/>
              <a:t>30 Packets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222149" y="2484526"/>
            <a:ext cx="1988375" cy="1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27246" y="2871171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27246" y="2080532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81"/>
          <p:cNvSpPr txBox="1"/>
          <p:nvPr/>
        </p:nvSpPr>
        <p:spPr>
          <a:xfrm>
            <a:off x="3606693" y="287849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UDP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3596860" y="1356967"/>
            <a:ext cx="14144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TCP</a:t>
            </a:r>
          </a:p>
        </p:txBody>
      </p:sp>
      <p:sp>
        <p:nvSpPr>
          <p:cNvPr id="23" name="Shape 60"/>
          <p:cNvSpPr txBox="1">
            <a:spLocks/>
          </p:cNvSpPr>
          <p:nvPr/>
        </p:nvSpPr>
        <p:spPr>
          <a:xfrm>
            <a:off x="2588273" y="3711567"/>
            <a:ext cx="3319619" cy="141064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endParaRPr lang="en" dirty="0"/>
          </a:p>
        </p:txBody>
      </p:sp>
      <p:sp>
        <p:nvSpPr>
          <p:cNvPr id="24" name="Shape 60"/>
          <p:cNvSpPr txBox="1">
            <a:spLocks/>
          </p:cNvSpPr>
          <p:nvPr/>
        </p:nvSpPr>
        <p:spPr>
          <a:xfrm>
            <a:off x="2681327" y="3631804"/>
            <a:ext cx="3141847" cy="295557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en" sz="2400" dirty="0"/>
              <a:t>8Mbps: 1-6s</a:t>
            </a:r>
          </a:p>
          <a:p>
            <a:pPr algn="ctr"/>
            <a:r>
              <a:rPr lang="en" sz="2400" dirty="0"/>
              <a:t>  3Mbps: 6-11s</a:t>
            </a:r>
          </a:p>
          <a:p>
            <a:pPr algn="ctr"/>
            <a:r>
              <a:rPr lang="en" sz="2400" dirty="0"/>
              <a:t>    1Mbps: 11-16s</a:t>
            </a:r>
          </a:p>
          <a:p>
            <a:pPr algn="ctr"/>
            <a:r>
              <a:rPr lang="en" sz="2400" dirty="0"/>
              <a:t>   9Mbps:16-21s</a:t>
            </a:r>
          </a:p>
          <a:p>
            <a:pPr algn="ctr"/>
            <a:r>
              <a:rPr lang="en" sz="2400" dirty="0"/>
              <a:t>    2Mbps: 21-26s</a:t>
            </a:r>
          </a:p>
          <a:p>
            <a:pPr algn="ctr"/>
            <a:r>
              <a:rPr lang="en" sz="2400" dirty="0"/>
              <a:t>    7Mbps: 26-31s</a:t>
            </a:r>
          </a:p>
          <a:p>
            <a:pPr algn="ctr"/>
            <a:r>
              <a:rPr lang="en" sz="2400" dirty="0"/>
              <a:t>    3Mbps: 31-End</a:t>
            </a:r>
          </a:p>
          <a:p>
            <a:pPr algn="ctr"/>
            <a:endParaRPr lang="en" sz="3600" dirty="0"/>
          </a:p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25" name="Shape 60"/>
          <p:cNvSpPr txBox="1">
            <a:spLocks/>
          </p:cNvSpPr>
          <p:nvPr/>
        </p:nvSpPr>
        <p:spPr>
          <a:xfrm>
            <a:off x="6288384" y="3953446"/>
            <a:ext cx="5578753" cy="295557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z="3600" dirty="0"/>
              <a:t>We change the data rate of the link between </a:t>
            </a:r>
            <a:r>
              <a:rPr lang="en-US" sz="3600" dirty="0" err="1"/>
              <a:t>Rounter</a:t>
            </a:r>
            <a:r>
              <a:rPr lang="en-US" sz="3600" dirty="0"/>
              <a:t> and Host2 every 5 seconds.</a:t>
            </a:r>
            <a:endParaRPr lang="en" sz="3600" dirty="0"/>
          </a:p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29" name="Shape 60"/>
          <p:cNvSpPr txBox="1">
            <a:spLocks/>
          </p:cNvSpPr>
          <p:nvPr/>
        </p:nvSpPr>
        <p:spPr>
          <a:xfrm>
            <a:off x="259640" y="3250004"/>
            <a:ext cx="2511035" cy="309542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endParaRPr lang="en" sz="3600" dirty="0"/>
          </a:p>
          <a:p>
            <a:pPr algn="ctr"/>
            <a:endParaRPr lang="en" dirty="0"/>
          </a:p>
        </p:txBody>
      </p:sp>
      <p:sp>
        <p:nvSpPr>
          <p:cNvPr id="32" name="Shape 81"/>
          <p:cNvSpPr txBox="1"/>
          <p:nvPr/>
        </p:nvSpPr>
        <p:spPr>
          <a:xfrm>
            <a:off x="7268990" y="2105060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2ms</a:t>
            </a:r>
          </a:p>
        </p:txBody>
      </p:sp>
      <p:sp>
        <p:nvSpPr>
          <p:cNvPr id="33" name="Shape 81"/>
          <p:cNvSpPr txBox="1"/>
          <p:nvPr/>
        </p:nvSpPr>
        <p:spPr>
          <a:xfrm>
            <a:off x="3713140" y="2055408"/>
            <a:ext cx="1090002" cy="4942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1600" dirty="0"/>
              <a:t>1ms</a:t>
            </a:r>
          </a:p>
        </p:txBody>
      </p:sp>
    </p:spTree>
    <p:extLst>
      <p:ext uri="{BB962C8B-B14F-4D97-AF65-F5344CB8AC3E}">
        <p14:creationId xmlns:p14="http://schemas.microsoft.com/office/powerpoint/2010/main" val="110217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155" y="357254"/>
            <a:ext cx="9144000" cy="1378241"/>
          </a:xfrm>
        </p:spPr>
        <p:txBody>
          <a:bodyPr>
            <a:normAutofit/>
          </a:bodyPr>
          <a:lstStyle/>
          <a:p>
            <a:r>
              <a:rPr lang="en-US" sz="4000" dirty="0"/>
              <a:t>Host2 TCP Throughput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2352392"/>
            <a:ext cx="11800114" cy="39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3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Congestion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03" y="1778972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116741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Host2 UDP Throughput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0999"/>
            <a:ext cx="10515600" cy="35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6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361</Words>
  <Application>Microsoft Office PowerPoint</Application>
  <PresentationFormat>Widescreen</PresentationFormat>
  <Paragraphs>151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等线 Light</vt:lpstr>
      <vt:lpstr>Arial</vt:lpstr>
      <vt:lpstr>Calibri</vt:lpstr>
      <vt:lpstr>Calibri Light</vt:lpstr>
      <vt:lpstr>Office Theme</vt:lpstr>
      <vt:lpstr>Topology</vt:lpstr>
      <vt:lpstr>Host4 UDP Throughput</vt:lpstr>
      <vt:lpstr>Host3 TCP Throughput</vt:lpstr>
      <vt:lpstr>Host 1 UDP Throughput</vt:lpstr>
      <vt:lpstr>Host 0 TCP Throughput</vt:lpstr>
      <vt:lpstr>Topology</vt:lpstr>
      <vt:lpstr>Host2 TCP Throughput </vt:lpstr>
      <vt:lpstr>Congestion Window</vt:lpstr>
      <vt:lpstr>Host2 UDP Throughput</vt:lpstr>
      <vt:lpstr>Topology</vt:lpstr>
      <vt:lpstr>                         Host2 TCP Throughput</vt:lpstr>
      <vt:lpstr>  Congestion Window</vt:lpstr>
      <vt:lpstr>Host2 UDP Throughput</vt:lpstr>
      <vt:lpstr>Topology</vt:lpstr>
      <vt:lpstr>Host2 TCP Throughput</vt:lpstr>
      <vt:lpstr>Congestion Window</vt:lpstr>
      <vt:lpstr>Host2 UDP Throughput</vt:lpstr>
      <vt:lpstr>Topology</vt:lpstr>
      <vt:lpstr>TCP Throughput with 55ms delay</vt:lpstr>
      <vt:lpstr>UDP Throughput with 55ms delay</vt:lpstr>
      <vt:lpstr>Topology</vt:lpstr>
      <vt:lpstr>Host2 TCP Throughput with 60ms delay</vt:lpstr>
      <vt:lpstr>Host2 UDP Throughput with 60ms delay</vt:lpstr>
      <vt:lpstr>Topology</vt:lpstr>
      <vt:lpstr>TCP Throughput with 65ms delay</vt:lpstr>
      <vt:lpstr>Host2 UDP Throughput with 65ms 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</dc:title>
  <dc:creator>Zhang Yuchen</dc:creator>
  <cp:lastModifiedBy>Zhang Yuchen</cp:lastModifiedBy>
  <cp:revision>13</cp:revision>
  <dcterms:created xsi:type="dcterms:W3CDTF">2016-12-27T18:51:48Z</dcterms:created>
  <dcterms:modified xsi:type="dcterms:W3CDTF">2016-12-27T21:58:17Z</dcterms:modified>
</cp:coreProperties>
</file>