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90B2B-2282-494D-9363-5F50C868573E}" type="datetimeFigureOut">
              <a:rPr lang="en-US" smtClean="0"/>
              <a:pPr/>
              <a:t>12/8/2010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DB99-13A2-4556-B3A9-DEC66A07988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3575"/>
            <a:ext cx="9144000" cy="1470025"/>
          </a:xfrm>
        </p:spPr>
        <p:txBody>
          <a:bodyPr/>
          <a:lstStyle/>
          <a:p>
            <a:r>
              <a:rPr lang="en-US" dirty="0" smtClean="0"/>
              <a:t>MAUL: Machine Agent User Learning</a:t>
            </a:r>
            <a:endParaRPr lang="en-US" dirty="0"/>
          </a:p>
        </p:txBody>
      </p:sp>
      <p:sp>
        <p:nvSpPr>
          <p:cNvPr id="3" name="Subtitle 2"/>
          <p:cNvSpPr>
            <a:spLocks noGrp="1"/>
          </p:cNvSpPr>
          <p:nvPr>
            <p:ph type="subTitle" idx="1"/>
          </p:nvPr>
        </p:nvSpPr>
        <p:spPr>
          <a:xfrm>
            <a:off x="1447800" y="1853630"/>
            <a:ext cx="6324600" cy="609600"/>
          </a:xfrm>
        </p:spPr>
        <p:txBody>
          <a:bodyPr/>
          <a:lstStyle/>
          <a:p>
            <a:r>
              <a:rPr lang="en-US" dirty="0" smtClean="0"/>
              <a:t>(some unscrambling necessary)</a:t>
            </a:r>
            <a:endParaRPr lang="en-US" dirty="0"/>
          </a:p>
        </p:txBody>
      </p:sp>
      <p:sp>
        <p:nvSpPr>
          <p:cNvPr id="4" name="TextBox 3"/>
          <p:cNvSpPr txBox="1"/>
          <p:nvPr/>
        </p:nvSpPr>
        <p:spPr>
          <a:xfrm>
            <a:off x="228600" y="3603658"/>
            <a:ext cx="3962400" cy="2062103"/>
          </a:xfrm>
          <a:prstGeom prst="rect">
            <a:avLst/>
          </a:prstGeom>
          <a:noFill/>
        </p:spPr>
        <p:txBody>
          <a:bodyPr wrap="square" rtlCol="0">
            <a:spAutoFit/>
          </a:bodyPr>
          <a:lstStyle/>
          <a:p>
            <a:r>
              <a:rPr lang="en-US" sz="3200" dirty="0" smtClean="0"/>
              <a:t>Robert Holley</a:t>
            </a:r>
          </a:p>
          <a:p>
            <a:r>
              <a:rPr lang="en-US" sz="3200" dirty="0" smtClean="0"/>
              <a:t>Daniel Rosenfeld</a:t>
            </a:r>
          </a:p>
          <a:p>
            <a:r>
              <a:rPr lang="en-US" sz="3200" dirty="0" smtClean="0"/>
              <a:t>CS229 Group Project</a:t>
            </a:r>
          </a:p>
          <a:p>
            <a:r>
              <a:rPr lang="en-US" sz="3200" dirty="0" smtClean="0"/>
              <a:t>December 7, 2010</a:t>
            </a:r>
            <a:endParaRPr lang="en-US" sz="3200" dirty="0"/>
          </a:p>
        </p:txBody>
      </p:sp>
      <p:sp>
        <p:nvSpPr>
          <p:cNvPr id="7" name="TextBox 6"/>
          <p:cNvSpPr txBox="1"/>
          <p:nvPr/>
        </p:nvSpPr>
        <p:spPr>
          <a:xfrm>
            <a:off x="3962400" y="2977792"/>
            <a:ext cx="47244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FF0000"/>
                </a:solidFill>
              </a:rPr>
              <a:t>Mozilla/5.0 (Windows; U; Windows NT 6.1; en-US) AppleWebKit/534.10 (KHTML, like Gecko) Chrome/8.0.552.215 Safari/534.10</a:t>
            </a:r>
            <a:endParaRPr lang="en-US" dirty="0">
              <a:solidFill>
                <a:srgbClr val="FF0000"/>
              </a:solidFill>
            </a:endParaRPr>
          </a:p>
        </p:txBody>
      </p:sp>
      <p:sp>
        <p:nvSpPr>
          <p:cNvPr id="8" name="Down Arrow 7"/>
          <p:cNvSpPr/>
          <p:nvPr/>
        </p:nvSpPr>
        <p:spPr>
          <a:xfrm>
            <a:off x="5943600" y="3952126"/>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0292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ML</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Down Arrow 10"/>
          <p:cNvSpPr/>
          <p:nvPr/>
        </p:nvSpPr>
        <p:spPr>
          <a:xfrm>
            <a:off x="5972710" y="5214135"/>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705563" y="5585714"/>
            <a:ext cx="294868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chemeClr val="tx2">
                    <a:lumMod val="60000"/>
                    <a:lumOff val="40000"/>
                  </a:schemeClr>
                </a:solidFill>
              </a:rPr>
              <a:t>BROWSER</a:t>
            </a:r>
            <a:endParaRPr lang="en-US" sz="3200" b="1"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3" y="0"/>
            <a:ext cx="5961529" cy="1102659"/>
          </a:xfrm>
        </p:spPr>
        <p:txBody>
          <a:bodyPr/>
          <a:lstStyle/>
          <a:p>
            <a:r>
              <a:rPr lang="en-US" dirty="0" smtClean="0"/>
              <a:t>The User-agent String</a:t>
            </a:r>
            <a:endParaRPr lang="en-US" dirty="0"/>
          </a:p>
        </p:txBody>
      </p:sp>
      <p:sp>
        <p:nvSpPr>
          <p:cNvPr id="22" name="TextBox 21"/>
          <p:cNvSpPr txBox="1"/>
          <p:nvPr/>
        </p:nvSpPr>
        <p:spPr>
          <a:xfrm>
            <a:off x="154110" y="5339665"/>
            <a:ext cx="9144000" cy="1538883"/>
          </a:xfrm>
          <a:prstGeom prst="rect">
            <a:avLst/>
          </a:prstGeom>
          <a:noFill/>
        </p:spPr>
        <p:txBody>
          <a:bodyPr wrap="square" rtlCol="0">
            <a:spAutoFit/>
          </a:bodyPr>
          <a:lstStyle/>
          <a:p>
            <a:r>
              <a:rPr lang="en-US" u="sng" dirty="0" smtClean="0"/>
              <a:t>Typical User Agent Strings:</a:t>
            </a:r>
          </a:p>
          <a:p>
            <a:endParaRPr lang="en-US" sz="400" dirty="0" smtClean="0"/>
          </a:p>
          <a:p>
            <a:r>
              <a:rPr lang="en-US" sz="1200" b="1" dirty="0" smtClean="0">
                <a:latin typeface="Arial" pitchFamily="34" charset="0"/>
                <a:cs typeface="Arial" pitchFamily="34" charset="0"/>
              </a:rPr>
              <a:t>Mozilla/4.0 (compatible; MSIE 5.01; Windows NT 5.0; SV1; .NET CLR 1.1.4322; .NET CLR 1.0.3705; .NET CLR 2.0.50727)</a:t>
            </a:r>
          </a:p>
          <a:p>
            <a:r>
              <a:rPr lang="en-US" sz="1200" b="1" dirty="0" smtClean="0">
                <a:latin typeface="Arial" pitchFamily="34" charset="0"/>
                <a:cs typeface="Arial" pitchFamily="34" charset="0"/>
              </a:rPr>
              <a:t>Mozilla/5.0 (compatible; Googlebot/2.1; http://www.google.com/bot.html)</a:t>
            </a:r>
          </a:p>
          <a:p>
            <a:r>
              <a:rPr lang="en-US" sz="1200" b="1" dirty="0" smtClean="0">
                <a:latin typeface="Arial" pitchFamily="34" charset="0"/>
                <a:cs typeface="Arial" pitchFamily="34" charset="0"/>
              </a:rPr>
              <a:t>Mozilla/5.0 (Windows; U; Windows NT 5.1; de; rv:1.9.2.3) Gecko/20100401 Firefox/3.6.3 (.NET CLR 3.5.30729) (Prevx 3.0.5)</a:t>
            </a:r>
          </a:p>
          <a:p>
            <a:r>
              <a:rPr lang="en-US" sz="1200" b="1" dirty="0" smtClean="0">
                <a:latin typeface="Arial" pitchFamily="34" charset="0"/>
                <a:cs typeface="Arial" pitchFamily="34" charset="0"/>
              </a:rPr>
              <a:t>BaiduImagespider+(+http://help.baidu.jp/system/05.html)</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grpSp>
        <p:nvGrpSpPr>
          <p:cNvPr id="23" name="Group 22"/>
          <p:cNvGrpSpPr/>
          <p:nvPr/>
        </p:nvGrpSpPr>
        <p:grpSpPr>
          <a:xfrm>
            <a:off x="370479" y="991953"/>
            <a:ext cx="8255593" cy="4196186"/>
            <a:chOff x="658151" y="991953"/>
            <a:chExt cx="8255593" cy="4196186"/>
          </a:xfrm>
        </p:grpSpPr>
        <p:sp>
          <p:nvSpPr>
            <p:cNvPr id="5" name="TextBox 4"/>
            <p:cNvSpPr txBox="1"/>
            <p:nvPr/>
          </p:nvSpPr>
          <p:spPr>
            <a:xfrm>
              <a:off x="658151" y="2784444"/>
              <a:ext cx="1072280" cy="829809"/>
            </a:xfrm>
            <a:prstGeom prst="rect">
              <a:avLst/>
            </a:prstGeom>
            <a:noFill/>
          </p:spPr>
          <p:txBody>
            <a:bodyPr wrap="square" rtlCol="0">
              <a:spAutoFit/>
            </a:bodyPr>
            <a:lstStyle/>
            <a:p>
              <a:r>
                <a:rPr lang="en-US" sz="2800" dirty="0" smtClean="0"/>
                <a:t>Web Entity</a:t>
              </a:r>
              <a:endParaRPr lang="en-US" sz="2800" dirty="0"/>
            </a:p>
          </p:txBody>
        </p:sp>
        <p:sp>
          <p:nvSpPr>
            <p:cNvPr id="19" name="TextBox 18"/>
            <p:cNvSpPr txBox="1"/>
            <p:nvPr/>
          </p:nvSpPr>
          <p:spPr>
            <a:xfrm>
              <a:off x="4193998" y="991953"/>
              <a:ext cx="1538982" cy="369332"/>
            </a:xfrm>
            <a:prstGeom prst="rect">
              <a:avLst/>
            </a:prstGeom>
            <a:noFill/>
          </p:spPr>
          <p:txBody>
            <a:bodyPr wrap="square" rtlCol="0">
              <a:spAutoFit/>
            </a:bodyPr>
            <a:lstStyle/>
            <a:p>
              <a:r>
                <a:rPr lang="en-US" dirty="0" smtClean="0"/>
                <a:t>HTTP Request</a:t>
              </a:r>
              <a:endParaRPr lang="en-US" dirty="0"/>
            </a:p>
          </p:txBody>
        </p:sp>
        <p:sp>
          <p:nvSpPr>
            <p:cNvPr id="4" name="Left Brace 3"/>
            <p:cNvSpPr/>
            <p:nvPr/>
          </p:nvSpPr>
          <p:spPr>
            <a:xfrm>
              <a:off x="1605336" y="1301122"/>
              <a:ext cx="419978" cy="3788724"/>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38" name="Picture 2" descr="http://t2.gstatic.com/images?q=tbn:ANd9GcS69FjrXEe4NjR7xwWisqPuo7QMS1YbWDfmacAjCjg2KW_kKQvQ"/>
            <p:cNvPicPr>
              <a:picLocks noChangeAspect="1" noChangeArrowheads="1"/>
            </p:cNvPicPr>
            <p:nvPr/>
          </p:nvPicPr>
          <p:blipFill>
            <a:blip r:embed="rId2" cstate="print"/>
            <a:srcRect/>
            <a:stretch>
              <a:fillRect/>
            </a:stretch>
          </p:blipFill>
          <p:spPr bwMode="auto">
            <a:xfrm>
              <a:off x="2178494" y="1451911"/>
              <a:ext cx="1124622" cy="1124622"/>
            </a:xfrm>
            <a:prstGeom prst="rect">
              <a:avLst/>
            </a:prstGeom>
            <a:noFill/>
          </p:spPr>
        </p:pic>
        <p:sp>
          <p:nvSpPr>
            <p:cNvPr id="7" name="TextBox 6"/>
            <p:cNvSpPr txBox="1"/>
            <p:nvPr/>
          </p:nvSpPr>
          <p:spPr>
            <a:xfrm>
              <a:off x="2379159" y="1140282"/>
              <a:ext cx="1063288" cy="430887"/>
            </a:xfrm>
            <a:prstGeom prst="rect">
              <a:avLst/>
            </a:prstGeom>
            <a:noFill/>
          </p:spPr>
          <p:txBody>
            <a:bodyPr wrap="square" rtlCol="0">
              <a:spAutoFit/>
            </a:bodyPr>
            <a:lstStyle/>
            <a:p>
              <a:r>
                <a:rPr lang="en-US" sz="2200" dirty="0" smtClean="0"/>
                <a:t>Robot</a:t>
              </a:r>
              <a:endParaRPr lang="en-US" sz="2200" dirty="0"/>
            </a:p>
          </p:txBody>
        </p:sp>
        <p:pic>
          <p:nvPicPr>
            <p:cNvPr id="14344" name="Picture 8" descr="http://t0.gstatic.com/images?q=tbn:ANd9GcQLEOa6m94Sn3oEfpcO-oG9uPRbMjeg9lCJrSamC2GudrFZAS5r"/>
            <p:cNvPicPr>
              <a:picLocks noChangeAspect="1" noChangeArrowheads="1"/>
            </p:cNvPicPr>
            <p:nvPr/>
          </p:nvPicPr>
          <p:blipFill>
            <a:blip r:embed="rId3" cstate="print"/>
            <a:srcRect/>
            <a:stretch>
              <a:fillRect/>
            </a:stretch>
          </p:blipFill>
          <p:spPr bwMode="auto">
            <a:xfrm>
              <a:off x="2017651" y="3297869"/>
              <a:ext cx="1503276" cy="1756231"/>
            </a:xfrm>
            <a:prstGeom prst="rect">
              <a:avLst/>
            </a:prstGeom>
            <a:noFill/>
          </p:spPr>
        </p:pic>
        <p:sp>
          <p:nvSpPr>
            <p:cNvPr id="12" name="TextBox 11"/>
            <p:cNvSpPr txBox="1"/>
            <p:nvPr/>
          </p:nvSpPr>
          <p:spPr>
            <a:xfrm>
              <a:off x="2257641" y="2954217"/>
              <a:ext cx="1089922" cy="430887"/>
            </a:xfrm>
            <a:prstGeom prst="rect">
              <a:avLst/>
            </a:prstGeom>
            <a:noFill/>
          </p:spPr>
          <p:txBody>
            <a:bodyPr wrap="square" rtlCol="0">
              <a:spAutoFit/>
            </a:bodyPr>
            <a:lstStyle/>
            <a:p>
              <a:r>
                <a:rPr lang="en-US" sz="2200" dirty="0" smtClean="0"/>
                <a:t>Human</a:t>
              </a:r>
              <a:endParaRPr lang="en-US" sz="2200" dirty="0"/>
            </a:p>
          </p:txBody>
        </p:sp>
        <p:sp>
          <p:nvSpPr>
            <p:cNvPr id="18" name="Left Brace 17"/>
            <p:cNvSpPr/>
            <p:nvPr/>
          </p:nvSpPr>
          <p:spPr>
            <a:xfrm rot="10800000">
              <a:off x="3632243" y="1326440"/>
              <a:ext cx="419978" cy="3788724"/>
            </a:xfrm>
            <a:prstGeom prst="leftBrace">
              <a:avLst>
                <a:gd name="adj1" fmla="val 0"/>
                <a:gd name="adj2" fmla="val 8797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Right Arrow Callout 19"/>
            <p:cNvSpPr/>
            <p:nvPr/>
          </p:nvSpPr>
          <p:spPr>
            <a:xfrm>
              <a:off x="4241353" y="1390477"/>
              <a:ext cx="1939041" cy="2153496"/>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HEADERS{</a:t>
              </a:r>
            </a:p>
            <a:p>
              <a:pPr algn="ctr"/>
              <a:r>
                <a:rPr lang="en-US" dirty="0" smtClean="0">
                  <a:solidFill>
                    <a:schemeClr val="tx1"/>
                  </a:solidFill>
                </a:rPr>
                <a:t>…</a:t>
              </a:r>
            </a:p>
            <a:p>
              <a:pPr algn="ctr"/>
              <a:r>
                <a:rPr lang="en-US" b="1" dirty="0" smtClean="0">
                  <a:solidFill>
                    <a:schemeClr val="tx1"/>
                  </a:solidFill>
                </a:rPr>
                <a:t>User-agent string</a:t>
              </a:r>
            </a:p>
            <a:p>
              <a:pPr algn="ctr"/>
              <a:r>
                <a:rPr lang="en-US" dirty="0" smtClean="0">
                  <a:solidFill>
                    <a:schemeClr val="tx1"/>
                  </a:solidFill>
                </a:rPr>
                <a:t>…}</a:t>
              </a: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BODY</a:t>
              </a:r>
            </a:p>
            <a:p>
              <a:pPr algn="ctr"/>
              <a:r>
                <a:rPr lang="en-US" dirty="0" smtClean="0">
                  <a:solidFill>
                    <a:schemeClr val="tx1"/>
                  </a:solidFill>
                </a:rPr>
                <a:t>TRAILER</a:t>
              </a:r>
            </a:p>
          </p:txBody>
        </p:sp>
        <p:sp>
          <p:nvSpPr>
            <p:cNvPr id="24" name="Left Arrow 23"/>
            <p:cNvSpPr/>
            <p:nvPr/>
          </p:nvSpPr>
          <p:spPr>
            <a:xfrm>
              <a:off x="3991158" y="3803110"/>
              <a:ext cx="1947973" cy="13850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 for specific UA</a:t>
              </a:r>
              <a:endParaRPr lang="en-US" dirty="0"/>
            </a:p>
          </p:txBody>
        </p:sp>
        <p:sp>
          <p:nvSpPr>
            <p:cNvPr id="25" name="Left Brace 24"/>
            <p:cNvSpPr/>
            <p:nvPr/>
          </p:nvSpPr>
          <p:spPr>
            <a:xfrm>
              <a:off x="6009132" y="1648117"/>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46" name="Picture 10" descr="http://t0.gstatic.com/images?q=tbn:ANd9GcSVay28UNg4RBzjjgA9R_PzCGt_Q3GtYcYvCFQcvtWyC71mwmismw"/>
            <p:cNvPicPr>
              <a:picLocks noChangeAspect="1" noChangeArrowheads="1"/>
            </p:cNvPicPr>
            <p:nvPr/>
          </p:nvPicPr>
          <p:blipFill>
            <a:blip r:embed="rId4" cstate="print"/>
            <a:srcRect/>
            <a:stretch>
              <a:fillRect/>
            </a:stretch>
          </p:blipFill>
          <p:spPr bwMode="auto">
            <a:xfrm>
              <a:off x="6413993" y="2319784"/>
              <a:ext cx="2079311" cy="1665106"/>
            </a:xfrm>
            <a:prstGeom prst="rect">
              <a:avLst/>
            </a:prstGeom>
            <a:noFill/>
          </p:spPr>
        </p:pic>
        <p:sp>
          <p:nvSpPr>
            <p:cNvPr id="27" name="TextBox 26"/>
            <p:cNvSpPr txBox="1"/>
            <p:nvPr/>
          </p:nvSpPr>
          <p:spPr>
            <a:xfrm>
              <a:off x="7020343" y="1881941"/>
              <a:ext cx="929313" cy="430887"/>
            </a:xfrm>
            <a:prstGeom prst="rect">
              <a:avLst/>
            </a:prstGeom>
            <a:noFill/>
          </p:spPr>
          <p:txBody>
            <a:bodyPr wrap="square" rtlCol="0">
              <a:spAutoFit/>
            </a:bodyPr>
            <a:lstStyle/>
            <a:p>
              <a:r>
                <a:rPr lang="en-US" sz="2200" dirty="0" smtClean="0"/>
                <a:t>Server</a:t>
              </a:r>
              <a:endParaRPr lang="en-US" sz="2200" dirty="0"/>
            </a:p>
          </p:txBody>
        </p:sp>
        <p:sp>
          <p:nvSpPr>
            <p:cNvPr id="28" name="Oval 27"/>
            <p:cNvSpPr/>
            <p:nvPr/>
          </p:nvSpPr>
          <p:spPr>
            <a:xfrm>
              <a:off x="6609305" y="4124792"/>
              <a:ext cx="1742455" cy="920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based on UA String</a:t>
              </a:r>
              <a:endParaRPr lang="en-US" dirty="0"/>
            </a:p>
          </p:txBody>
        </p:sp>
        <p:sp>
          <p:nvSpPr>
            <p:cNvPr id="29" name="TextBox 28"/>
            <p:cNvSpPr txBox="1"/>
            <p:nvPr/>
          </p:nvSpPr>
          <p:spPr>
            <a:xfrm>
              <a:off x="2454221" y="2704019"/>
              <a:ext cx="518268" cy="347985"/>
            </a:xfrm>
            <a:prstGeom prst="rect">
              <a:avLst/>
            </a:prstGeom>
            <a:noFill/>
          </p:spPr>
          <p:txBody>
            <a:bodyPr wrap="square" rtlCol="0">
              <a:spAutoFit/>
            </a:bodyPr>
            <a:lstStyle/>
            <a:p>
              <a:r>
                <a:rPr lang="en-US" sz="2000" i="1" dirty="0" smtClean="0"/>
                <a:t>or</a:t>
              </a:r>
              <a:endParaRPr lang="en-US" sz="2000" i="1" dirty="0"/>
            </a:p>
          </p:txBody>
        </p:sp>
        <p:sp>
          <p:nvSpPr>
            <p:cNvPr id="21" name="Left Brace 20"/>
            <p:cNvSpPr/>
            <p:nvPr/>
          </p:nvSpPr>
          <p:spPr>
            <a:xfrm rot="10800000">
              <a:off x="8493766" y="1656681"/>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325035" cy="1470212"/>
          </a:xfrm>
        </p:spPr>
        <p:txBody>
          <a:bodyPr>
            <a:normAutofit/>
          </a:bodyPr>
          <a:lstStyle/>
          <a:p>
            <a:r>
              <a:rPr lang="en-US" dirty="0" smtClean="0"/>
              <a:t>Classifying User-agent Strings</a:t>
            </a:r>
            <a:endParaRPr lang="en-US" dirty="0"/>
          </a:p>
        </p:txBody>
      </p:sp>
      <p:sp>
        <p:nvSpPr>
          <p:cNvPr id="3" name="Content Placeholder 2"/>
          <p:cNvSpPr>
            <a:spLocks noGrp="1"/>
          </p:cNvSpPr>
          <p:nvPr>
            <p:ph idx="1"/>
          </p:nvPr>
        </p:nvSpPr>
        <p:spPr>
          <a:xfrm>
            <a:off x="416104" y="1648355"/>
            <a:ext cx="4628508" cy="5191723"/>
          </a:xfrm>
        </p:spPr>
        <p:txBody>
          <a:bodyPr>
            <a:normAutofit lnSpcReduction="10000"/>
          </a:bodyPr>
          <a:lstStyle/>
          <a:p>
            <a:r>
              <a:rPr lang="en-US" sz="2400" dirty="0" smtClean="0"/>
              <a:t>Previous Work:</a:t>
            </a:r>
          </a:p>
          <a:p>
            <a:pPr lvl="1"/>
            <a:r>
              <a:rPr lang="en-US" sz="2000" dirty="0" smtClean="0"/>
              <a:t>Brittle parsing</a:t>
            </a:r>
          </a:p>
          <a:p>
            <a:pPr lvl="1"/>
            <a:r>
              <a:rPr lang="en-US" sz="2000" dirty="0" smtClean="0"/>
              <a:t>Regular expressions</a:t>
            </a:r>
          </a:p>
          <a:p>
            <a:r>
              <a:rPr lang="en-US" sz="2400" dirty="0" smtClean="0"/>
              <a:t>Efforts to maintain UA classifiers since early days of internet.</a:t>
            </a:r>
          </a:p>
          <a:p>
            <a:pPr lvl="1"/>
            <a:r>
              <a:rPr lang="en-US" sz="2000" dirty="0" smtClean="0"/>
              <a:t>Browscap.dll in early MS web servers (since replaced).</a:t>
            </a:r>
          </a:p>
          <a:p>
            <a:r>
              <a:rPr lang="en-US" sz="2400" dirty="0" smtClean="0"/>
              <a:t>10-20 </a:t>
            </a:r>
            <a:r>
              <a:rPr lang="en-US" sz="2400" i="1" dirty="0" smtClean="0"/>
              <a:t>new</a:t>
            </a:r>
            <a:r>
              <a:rPr lang="en-US" sz="2400" dirty="0" smtClean="0"/>
              <a:t> UA strings per week.</a:t>
            </a:r>
          </a:p>
          <a:p>
            <a:pPr lvl="1"/>
            <a:r>
              <a:rPr lang="en-US" sz="2000" dirty="0" smtClean="0"/>
              <a:t>New UA strings break parsers.</a:t>
            </a:r>
          </a:p>
          <a:p>
            <a:pPr lvl="1"/>
            <a:r>
              <a:rPr lang="en-US" sz="2000" dirty="0" smtClean="0"/>
              <a:t>Parsing engine must be updated by human.</a:t>
            </a:r>
          </a:p>
          <a:p>
            <a:r>
              <a:rPr lang="en-US" sz="2400" dirty="0" smtClean="0"/>
              <a:t>No attempts at applying text classification ML algorithms to UA strings.</a:t>
            </a:r>
          </a:p>
          <a:p>
            <a:pPr lvl="1"/>
            <a:endParaRPr lang="en-US" dirty="0" smtClean="0"/>
          </a:p>
          <a:p>
            <a:endParaRPr lang="en-US" dirty="0" smtClean="0"/>
          </a:p>
          <a:p>
            <a:pPr lvl="1"/>
            <a:endParaRPr lang="en-US" dirty="0" smtClean="0"/>
          </a:p>
        </p:txBody>
      </p:sp>
      <p:pic>
        <p:nvPicPr>
          <p:cNvPr id="15362" name="Picture 2" descr="http://eloquentjavascript.net/img/xkcd_regular_expressions.png"/>
          <p:cNvPicPr>
            <a:picLocks noChangeAspect="1" noChangeArrowheads="1"/>
          </p:cNvPicPr>
          <p:nvPr/>
        </p:nvPicPr>
        <p:blipFill>
          <a:blip r:embed="rId2" cstate="print"/>
          <a:srcRect t="32863" r="-109"/>
          <a:stretch>
            <a:fillRect/>
          </a:stretch>
        </p:blipFill>
        <p:spPr bwMode="auto">
          <a:xfrm>
            <a:off x="5326614" y="206691"/>
            <a:ext cx="3589235" cy="2435141"/>
          </a:xfrm>
          <a:prstGeom prst="rect">
            <a:avLst/>
          </a:prstGeom>
          <a:noFill/>
        </p:spPr>
      </p:pic>
      <p:sp>
        <p:nvSpPr>
          <p:cNvPr id="6" name="TextBox 5"/>
          <p:cNvSpPr txBox="1"/>
          <p:nvPr/>
        </p:nvSpPr>
        <p:spPr>
          <a:xfrm>
            <a:off x="5244354" y="2752165"/>
            <a:ext cx="3702422" cy="38318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u="sng" dirty="0" smtClean="0"/>
              <a:t>Problems with Std. Approaches:</a:t>
            </a:r>
          </a:p>
          <a:p>
            <a:r>
              <a:rPr lang="en-US" sz="1500" dirty="0" smtClean="0"/>
              <a:t>Many user agents attempt to deceive the server parsing engine in order to get specific content, i.e. pages optimized for GoogleBot, by adding specific tokens to the UA string.  A hierarchal regex engine will be confused by such additions.  A discriminative algorithm may still classify the modified string correctly.</a:t>
            </a:r>
          </a:p>
          <a:p>
            <a:endParaRPr lang="en-US" sz="1500" dirty="0" smtClean="0"/>
          </a:p>
          <a:p>
            <a:r>
              <a:rPr lang="en-US" sz="1500" dirty="0" smtClean="0"/>
              <a:t>UA strings are frequently mangled due to plugins and other modifications.  For example many UA strings in our dataset have an entirely different UA string inserted midstream.  These UA strings sometimes do not have properly terminated parentheses and are hard to parse  robustly.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254186"/>
            <a:ext cx="9144000" cy="355002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Levenshtein Edit Distance Kernel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is defined as minimum number of single character edits to change one string into another.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scales as </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1" u="none" strike="noStrike" kern="1200" cap="none" spc="0" normalizeH="0" baseline="0" noProof="0" dirty="0" smtClean="0">
                <a:ln>
                  <a:noFill/>
                </a:ln>
                <a:solidFill>
                  <a:schemeClr val="tx1"/>
                </a:solidFill>
                <a:effectLst/>
                <a:uLnTx/>
                <a:uFillTx/>
                <a:latin typeface="Adobe Garamond Pro" pitchFamily="18" charset="0"/>
              </a:rPr>
              <a:t>string length</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0" u="none" strike="noStrike" kern="1200" cap="none" spc="0" normalizeH="0" baseline="30000" noProof="0" dirty="0" smtClean="0">
                <a:ln>
                  <a:noFill/>
                </a:ln>
                <a:solidFill>
                  <a:schemeClr val="tx1"/>
                </a:solidFill>
                <a:effectLst/>
                <a:uLnTx/>
                <a:uFillTx/>
                <a:latin typeface="Adobe Garamond Pro" pitchFamily="18" charset="0"/>
              </a:rPr>
              <a:t>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therefore we implement a tokenized version where the string is instead a list of tokens (see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Subsequence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compares all shared subsequences of two strings.  Subsequences do not have to be contiguous.  The longer each string is, the lower its weight in the Kernel.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{See: Lodhi et al., Journal of ML Research,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Vol. 2, 2002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419-444</a:t>
            </a:r>
            <a:r>
              <a:rPr kumimoji="0" lang="en-US" sz="2000" b="0" i="0" u="none" strike="noStrike" kern="1200" cap="none" spc="0" normalizeH="0" noProof="0" dirty="0" smtClean="0">
                <a:ln>
                  <a:noFill/>
                </a:ln>
                <a:solidFill>
                  <a:schemeClr val="tx1"/>
                </a:solidFill>
                <a:effectLst/>
                <a:uLnTx/>
                <a:uFillTx/>
                <a:latin typeface="+mn-lt"/>
                <a:ea typeface="+mn-ea"/>
                <a:cs typeface="+mn-cs"/>
              </a:rPr>
              <a:t> for more details.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This Kernel was also tokenized.  Our goal was to include order and position information in the Kernel, which could be important in UA string classification.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0" y="0"/>
            <a:ext cx="6472518" cy="702515"/>
          </a:xfrm>
        </p:spPr>
        <p:txBody>
          <a:bodyPr>
            <a:normAutofit/>
          </a:bodyPr>
          <a:lstStyle/>
          <a:p>
            <a:r>
              <a:rPr lang="en-US" sz="4000" dirty="0" smtClean="0"/>
              <a:t>SVM Based Text Classification</a:t>
            </a:r>
            <a:endParaRPr lang="en-US" sz="4000" dirty="0"/>
          </a:p>
        </p:txBody>
      </p:sp>
      <p:sp>
        <p:nvSpPr>
          <p:cNvPr id="3" name="Content Placeholder 2"/>
          <p:cNvSpPr>
            <a:spLocks noGrp="1"/>
          </p:cNvSpPr>
          <p:nvPr>
            <p:ph idx="1"/>
          </p:nvPr>
        </p:nvSpPr>
        <p:spPr>
          <a:xfrm>
            <a:off x="0" y="672353"/>
            <a:ext cx="9144000" cy="1885109"/>
          </a:xfrm>
        </p:spPr>
        <p:txBody>
          <a:bodyPr>
            <a:normAutofit fontScale="62500" lnSpcReduction="20000"/>
          </a:bodyPr>
          <a:lstStyle/>
          <a:p>
            <a:r>
              <a:rPr lang="en-US" dirty="0" smtClean="0"/>
              <a:t>SVMs can be used as robust text classifiers due to over fitting protection property of maximal margin classifier.</a:t>
            </a:r>
          </a:p>
          <a:p>
            <a:r>
              <a:rPr lang="en-US" dirty="0" smtClean="0"/>
              <a:t>Dictionary/Feature Vector with Linear/Poly/RBF Kernels</a:t>
            </a:r>
          </a:p>
          <a:p>
            <a:pPr lvl="1"/>
            <a:r>
              <a:rPr lang="en-US" dirty="0" smtClean="0"/>
              <a:t>Tokenization of UA strings (for our data set) creates 10</a:t>
            </a:r>
            <a:r>
              <a:rPr lang="en-US" baseline="30000" dirty="0" smtClean="0"/>
              <a:t>4 </a:t>
            </a:r>
            <a:r>
              <a:rPr lang="en-US" dirty="0" smtClean="0"/>
              <a:t>features.  Tokens are generated by breaking the string apart at any of following characters: </a:t>
            </a:r>
            <a:r>
              <a:rPr lang="en-US" b="1" dirty="0" smtClean="0"/>
              <a:t>[],./\() </a:t>
            </a:r>
            <a:r>
              <a:rPr lang="en-US" dirty="0" smtClean="0"/>
              <a:t>or whitespace.  This method is robust, and does not depend on parsing for paired parentheses.  For numbers, all numbers of length </a:t>
            </a:r>
            <a:r>
              <a:rPr lang="en-US" i="1" dirty="0" smtClean="0"/>
              <a:t>d</a:t>
            </a:r>
            <a:r>
              <a:rPr lang="en-US" dirty="0" smtClean="0"/>
              <a:t> are coalesced into a single token.</a:t>
            </a:r>
          </a:p>
        </p:txBody>
      </p:sp>
      <p:graphicFrame>
        <p:nvGraphicFramePr>
          <p:cNvPr id="4" name="Object 3"/>
          <p:cNvGraphicFramePr>
            <a:graphicFrameLocks noChangeAspect="1"/>
          </p:cNvGraphicFramePr>
          <p:nvPr/>
        </p:nvGraphicFramePr>
        <p:xfrm>
          <a:off x="2954431" y="4083700"/>
          <a:ext cx="2980204" cy="420668"/>
        </p:xfrm>
        <a:graphic>
          <a:graphicData uri="http://schemas.openxmlformats.org/presentationml/2006/ole">
            <p:oleObj spid="_x0000_s1026" name="Equation" r:id="rId3" imgW="1981080" imgH="279360" progId="Equation.DSMT4">
              <p:embed/>
            </p:oleObj>
          </a:graphicData>
        </a:graphic>
      </p:graphicFrame>
      <p:grpSp>
        <p:nvGrpSpPr>
          <p:cNvPr id="9" name="Group 8"/>
          <p:cNvGrpSpPr/>
          <p:nvPr/>
        </p:nvGrpSpPr>
        <p:grpSpPr>
          <a:xfrm>
            <a:off x="152400" y="2529175"/>
            <a:ext cx="7767077" cy="673223"/>
            <a:chOff x="152400" y="2529175"/>
            <a:chExt cx="7767077" cy="673223"/>
          </a:xfrm>
        </p:grpSpPr>
        <p:sp>
          <p:nvSpPr>
            <p:cNvPr id="7" name="TextBox 6"/>
            <p:cNvSpPr txBox="1"/>
            <p:nvPr/>
          </p:nvSpPr>
          <p:spPr>
            <a:xfrm>
              <a:off x="152400" y="2529175"/>
              <a:ext cx="1667435" cy="646331"/>
            </a:xfrm>
            <a:prstGeom prst="rect">
              <a:avLst/>
            </a:prstGeom>
            <a:noFill/>
          </p:spPr>
          <p:txBody>
            <a:bodyPr wrap="square" rtlCol="0">
              <a:spAutoFit/>
            </a:bodyPr>
            <a:lstStyle/>
            <a:p>
              <a:r>
                <a:rPr lang="en-US" dirty="0" smtClean="0"/>
                <a:t>Tokenization Example:</a:t>
              </a:r>
              <a:endParaRPr lang="en-US" dirty="0"/>
            </a:p>
          </p:txBody>
        </p:sp>
        <p:sp>
          <p:nvSpPr>
            <p:cNvPr id="8" name="TextBox 7"/>
            <p:cNvSpPr txBox="1"/>
            <p:nvPr/>
          </p:nvSpPr>
          <p:spPr>
            <a:xfrm>
              <a:off x="1868300" y="2556067"/>
              <a:ext cx="6051177" cy="646331"/>
            </a:xfrm>
            <a:prstGeom prst="rect">
              <a:avLst/>
            </a:prstGeom>
            <a:noFill/>
          </p:spPr>
          <p:txBody>
            <a:bodyPr wrap="square" rtlCol="0">
              <a:spAutoFit/>
            </a:bodyPr>
            <a:lstStyle/>
            <a:p>
              <a:r>
                <a:rPr lang="en-US" dirty="0" smtClean="0">
                  <a:solidFill>
                    <a:srgbClr val="FF0000"/>
                  </a:solidFill>
                </a:rPr>
                <a:t>AmigaVoyager</a:t>
              </a:r>
              <a:r>
                <a:rPr lang="en-US" dirty="0" smtClean="0"/>
                <a:t>/</a:t>
              </a:r>
              <a:r>
                <a:rPr lang="en-US" dirty="0" smtClean="0">
                  <a:solidFill>
                    <a:schemeClr val="tx2">
                      <a:lumMod val="60000"/>
                      <a:lumOff val="40000"/>
                    </a:schemeClr>
                  </a:solidFill>
                </a:rPr>
                <a:t>2</a:t>
              </a:r>
              <a:r>
                <a:rPr lang="en-US" dirty="0" smtClean="0"/>
                <a:t>.</a:t>
              </a:r>
              <a:r>
                <a:rPr lang="en-US" dirty="0" smtClean="0">
                  <a:solidFill>
                    <a:schemeClr val="accent6">
                      <a:lumMod val="75000"/>
                    </a:schemeClr>
                  </a:solidFill>
                </a:rPr>
                <a:t>95</a:t>
              </a:r>
              <a:r>
                <a:rPr lang="en-US" dirty="0" smtClean="0"/>
                <a:t> (</a:t>
              </a:r>
              <a:r>
                <a:rPr lang="en-US" dirty="0" smtClean="0">
                  <a:solidFill>
                    <a:srgbClr val="00B050"/>
                  </a:solidFill>
                </a:rPr>
                <a:t>compatible</a:t>
              </a:r>
              <a:r>
                <a:rPr lang="en-US" dirty="0" smtClean="0"/>
                <a:t>; </a:t>
              </a:r>
              <a:r>
                <a:rPr lang="en-US" dirty="0" smtClean="0">
                  <a:solidFill>
                    <a:schemeClr val="accent4">
                      <a:lumMod val="75000"/>
                    </a:schemeClr>
                  </a:solidFill>
                </a:rPr>
                <a:t>MC680x0</a:t>
              </a:r>
              <a:r>
                <a:rPr lang="en-US" dirty="0" smtClean="0"/>
                <a:t>; </a:t>
              </a:r>
              <a:r>
                <a:rPr lang="en-US" dirty="0" smtClean="0">
                  <a:solidFill>
                    <a:schemeClr val="bg2">
                      <a:lumMod val="50000"/>
                    </a:schemeClr>
                  </a:solidFill>
                </a:rPr>
                <a:t>AmigaOS</a:t>
              </a:r>
              <a:r>
                <a:rPr lang="en-US" dirty="0" smtClean="0"/>
                <a:t>)</a:t>
              </a:r>
            </a:p>
            <a:p>
              <a:r>
                <a:rPr lang="en-US" dirty="0" smtClean="0"/>
                <a:t>         </a:t>
              </a:r>
              <a:r>
                <a:rPr lang="en-US" dirty="0" smtClean="0">
                  <a:solidFill>
                    <a:srgbClr val="FF0000"/>
                  </a:solidFill>
                </a:rPr>
                <a:t>2353</a:t>
              </a:r>
              <a:r>
                <a:rPr lang="en-US" dirty="0" smtClean="0"/>
                <a:t>         </a:t>
              </a:r>
              <a:r>
                <a:rPr lang="en-US" dirty="0" smtClean="0">
                  <a:solidFill>
                    <a:schemeClr val="tx2">
                      <a:lumMod val="60000"/>
                      <a:lumOff val="40000"/>
                    </a:schemeClr>
                  </a:solidFill>
                </a:rPr>
                <a:t>0</a:t>
              </a:r>
              <a:r>
                <a:rPr lang="en-US" dirty="0" smtClean="0"/>
                <a:t>  </a:t>
              </a:r>
              <a:r>
                <a:rPr lang="en-US" dirty="0" smtClean="0">
                  <a:solidFill>
                    <a:schemeClr val="accent6">
                      <a:lumMod val="75000"/>
                    </a:schemeClr>
                  </a:solidFill>
                </a:rPr>
                <a:t>10</a:t>
              </a:r>
              <a:r>
                <a:rPr lang="en-US" dirty="0" smtClean="0"/>
                <a:t>         </a:t>
              </a:r>
              <a:r>
                <a:rPr lang="en-US" dirty="0" smtClean="0">
                  <a:solidFill>
                    <a:srgbClr val="00B050"/>
                  </a:solidFill>
                </a:rPr>
                <a:t>8</a:t>
              </a:r>
              <a:r>
                <a:rPr lang="en-US" dirty="0" smtClean="0"/>
                <a:t>               </a:t>
              </a:r>
              <a:r>
                <a:rPr lang="en-US" dirty="0" smtClean="0">
                  <a:solidFill>
                    <a:schemeClr val="accent4">
                      <a:lumMod val="75000"/>
                    </a:schemeClr>
                  </a:solidFill>
                </a:rPr>
                <a:t>3348</a:t>
              </a:r>
              <a:r>
                <a:rPr lang="en-US" dirty="0" smtClean="0"/>
                <a:t>            </a:t>
              </a:r>
              <a:r>
                <a:rPr lang="en-US" dirty="0" smtClean="0">
                  <a:solidFill>
                    <a:schemeClr val="bg2">
                      <a:lumMod val="50000"/>
                    </a:schemeClr>
                  </a:solidFill>
                </a:rPr>
                <a:t>1045</a:t>
              </a:r>
              <a:endParaRPr lang="en-US" dirty="0">
                <a:solidFill>
                  <a:schemeClr val="bg2">
                    <a:lumMod val="50000"/>
                  </a:schemeClr>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73906" cy="995082"/>
          </a:xfrm>
        </p:spPr>
        <p:txBody>
          <a:bodyPr>
            <a:normAutofit/>
          </a:bodyPr>
          <a:lstStyle/>
          <a:p>
            <a:r>
              <a:rPr lang="en-US" dirty="0" smtClean="0"/>
              <a:t>Multi-class Classification</a:t>
            </a:r>
            <a:endParaRPr lang="en-US" dirty="0"/>
          </a:p>
        </p:txBody>
      </p:sp>
      <p:sp>
        <p:nvSpPr>
          <p:cNvPr id="69" name="TextBox 68"/>
          <p:cNvSpPr txBox="1"/>
          <p:nvPr/>
        </p:nvSpPr>
        <p:spPr>
          <a:xfrm>
            <a:off x="4931596" y="4941870"/>
            <a:ext cx="1376737" cy="369332"/>
          </a:xfrm>
          <a:prstGeom prst="rect">
            <a:avLst/>
          </a:prstGeom>
          <a:noFill/>
        </p:spPr>
        <p:txBody>
          <a:bodyPr wrap="square" rtlCol="0">
            <a:spAutoFit/>
          </a:bodyPr>
          <a:lstStyle/>
          <a:p>
            <a:r>
              <a:rPr lang="en-US" dirty="0" smtClean="0"/>
              <a:t>Windows</a:t>
            </a:r>
            <a:endParaRPr lang="en-US" dirty="0"/>
          </a:p>
        </p:txBody>
      </p:sp>
      <p:sp>
        <p:nvSpPr>
          <p:cNvPr id="70" name="TextBox 69"/>
          <p:cNvSpPr txBox="1"/>
          <p:nvPr/>
        </p:nvSpPr>
        <p:spPr>
          <a:xfrm>
            <a:off x="4929882" y="5669623"/>
            <a:ext cx="1376737" cy="369332"/>
          </a:xfrm>
          <a:prstGeom prst="rect">
            <a:avLst/>
          </a:prstGeom>
          <a:noFill/>
        </p:spPr>
        <p:txBody>
          <a:bodyPr wrap="square" rtlCol="0">
            <a:spAutoFit/>
          </a:bodyPr>
          <a:lstStyle/>
          <a:p>
            <a:r>
              <a:rPr lang="en-US" dirty="0" smtClean="0"/>
              <a:t>Mac OS</a:t>
            </a:r>
            <a:endParaRPr lang="en-US" dirty="0"/>
          </a:p>
        </p:txBody>
      </p:sp>
      <p:sp>
        <p:nvSpPr>
          <p:cNvPr id="78" name="Rounded Rectangle 77"/>
          <p:cNvSpPr/>
          <p:nvPr/>
        </p:nvSpPr>
        <p:spPr>
          <a:xfrm>
            <a:off x="6133673" y="1160980"/>
            <a:ext cx="2856216" cy="53733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6164494" y="2137025"/>
            <a:ext cx="2825394" cy="4154984"/>
          </a:xfrm>
          <a:prstGeom prst="rect">
            <a:avLst/>
          </a:prstGeom>
          <a:noFill/>
        </p:spPr>
        <p:txBody>
          <a:bodyPr wrap="square" rtlCol="0">
            <a:spAutoFit/>
          </a:bodyPr>
          <a:lstStyle/>
          <a:p>
            <a:r>
              <a:rPr lang="en-US" sz="2400" dirty="0" smtClean="0"/>
              <a:t>With </a:t>
            </a:r>
            <a:r>
              <a:rPr lang="en-US" sz="2400" i="1" dirty="0" smtClean="0"/>
              <a:t>k</a:t>
            </a:r>
            <a:r>
              <a:rPr lang="en-US" sz="2400" dirty="0" smtClean="0"/>
              <a:t> classes, form </a:t>
            </a:r>
            <a:r>
              <a:rPr lang="en-US" sz="2400" i="1" dirty="0" smtClean="0"/>
              <a:t>k</a:t>
            </a:r>
            <a:r>
              <a:rPr lang="en-US" sz="2400" dirty="0" smtClean="0"/>
              <a:t>(</a:t>
            </a:r>
            <a:r>
              <a:rPr lang="en-US" sz="2400" i="1" dirty="0" smtClean="0"/>
              <a:t>k-</a:t>
            </a:r>
            <a:r>
              <a:rPr lang="en-US" sz="2400" dirty="0" smtClean="0"/>
              <a:t>1)/2   SVMs where each SVM is 1 class vs. 1 class.  </a:t>
            </a:r>
          </a:p>
          <a:p>
            <a:endParaRPr lang="en-US" sz="2400" dirty="0"/>
          </a:p>
          <a:p>
            <a:r>
              <a:rPr lang="en-US" sz="2400" dirty="0" smtClean="0"/>
              <a:t>For prediction on new input, all 1-vs.-1 classifiers are run.  The class with the most </a:t>
            </a:r>
            <a:r>
              <a:rPr lang="en-US" sz="2400" i="1" dirty="0" smtClean="0"/>
              <a:t>wins</a:t>
            </a:r>
            <a:r>
              <a:rPr lang="en-US" sz="2400" dirty="0" smtClean="0"/>
              <a:t> is the final prediction.</a:t>
            </a:r>
            <a:endParaRPr lang="en-US" sz="2400" dirty="0"/>
          </a:p>
        </p:txBody>
      </p:sp>
      <p:sp>
        <p:nvSpPr>
          <p:cNvPr id="4" name="TextBox 3"/>
          <p:cNvSpPr txBox="1"/>
          <p:nvPr/>
        </p:nvSpPr>
        <p:spPr>
          <a:xfrm>
            <a:off x="2137029" y="1428111"/>
            <a:ext cx="986319" cy="369332"/>
          </a:xfrm>
          <a:prstGeom prst="rect">
            <a:avLst/>
          </a:prstGeom>
          <a:noFill/>
        </p:spPr>
        <p:txBody>
          <a:bodyPr wrap="square" rtlCol="0">
            <a:spAutoFit/>
          </a:bodyPr>
          <a:lstStyle/>
          <a:p>
            <a:r>
              <a:rPr lang="en-US" dirty="0" smtClean="0"/>
              <a:t>Browser   </a:t>
            </a:r>
            <a:endParaRPr lang="en-US" dirty="0"/>
          </a:p>
        </p:txBody>
      </p:sp>
      <p:sp>
        <p:nvSpPr>
          <p:cNvPr id="9" name="TextBox 8"/>
          <p:cNvSpPr txBox="1"/>
          <p:nvPr/>
        </p:nvSpPr>
        <p:spPr>
          <a:xfrm>
            <a:off x="126513" y="1428112"/>
            <a:ext cx="534255" cy="369332"/>
          </a:xfrm>
          <a:prstGeom prst="rect">
            <a:avLst/>
          </a:prstGeom>
          <a:noFill/>
        </p:spPr>
        <p:txBody>
          <a:bodyPr wrap="square" rtlCol="0">
            <a:spAutoFit/>
          </a:bodyPr>
          <a:lstStyle/>
          <a:p>
            <a:r>
              <a:rPr lang="en-US" dirty="0" smtClean="0"/>
              <a:t>Bot</a:t>
            </a:r>
            <a:endParaRPr lang="en-US" dirty="0"/>
          </a:p>
        </p:txBody>
      </p:sp>
      <p:cxnSp>
        <p:nvCxnSpPr>
          <p:cNvPr id="22" name="Straight Connector 21"/>
          <p:cNvCxnSpPr>
            <a:stCxn id="9" idx="3"/>
            <a:endCxn id="4" idx="1"/>
          </p:cNvCxnSpPr>
          <p:nvPr/>
        </p:nvCxnSpPr>
        <p:spPr>
          <a:xfrm flipV="1">
            <a:off x="660768" y="1612777"/>
            <a:ext cx="1476261" cy="1"/>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16200000" flipH="1">
            <a:off x="320344" y="4107288"/>
            <a:ext cx="4644460" cy="2477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50739" y="2537723"/>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9301" y="4724388"/>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48569" y="945230"/>
            <a:ext cx="914400" cy="369332"/>
          </a:xfrm>
          <a:prstGeom prst="rect">
            <a:avLst/>
          </a:prstGeom>
          <a:noFill/>
        </p:spPr>
        <p:txBody>
          <a:bodyPr wrap="square" rtlCol="0">
            <a:spAutoFit/>
          </a:bodyPr>
          <a:lstStyle/>
          <a:p>
            <a:r>
              <a:rPr lang="en-US" dirty="0" smtClean="0"/>
              <a:t>Type</a:t>
            </a:r>
            <a:endParaRPr lang="en-US" dirty="0"/>
          </a:p>
        </p:txBody>
      </p:sp>
      <p:cxnSp>
        <p:nvCxnSpPr>
          <p:cNvPr id="34" name="Straight Connector 33"/>
          <p:cNvCxnSpPr/>
          <p:nvPr/>
        </p:nvCxnSpPr>
        <p:spPr>
          <a:xfrm rot="5400000">
            <a:off x="1225746" y="1464072"/>
            <a:ext cx="297952" cy="0"/>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95609" y="2217511"/>
            <a:ext cx="914400" cy="369332"/>
          </a:xfrm>
          <a:prstGeom prst="rect">
            <a:avLst/>
          </a:prstGeom>
          <a:noFill/>
        </p:spPr>
        <p:txBody>
          <a:bodyPr wrap="square" rtlCol="0">
            <a:spAutoFit/>
          </a:bodyPr>
          <a:lstStyle/>
          <a:p>
            <a:r>
              <a:rPr lang="en-US" dirty="0" smtClean="0"/>
              <a:t>Family</a:t>
            </a:r>
            <a:endParaRPr lang="en-US" dirty="0"/>
          </a:p>
        </p:txBody>
      </p:sp>
      <p:sp>
        <p:nvSpPr>
          <p:cNvPr id="40" name="TextBox 39"/>
          <p:cNvSpPr txBox="1"/>
          <p:nvPr/>
        </p:nvSpPr>
        <p:spPr>
          <a:xfrm>
            <a:off x="3037733" y="4383638"/>
            <a:ext cx="914400" cy="369332"/>
          </a:xfrm>
          <a:prstGeom prst="rect">
            <a:avLst/>
          </a:prstGeom>
          <a:noFill/>
        </p:spPr>
        <p:txBody>
          <a:bodyPr wrap="square" rtlCol="0">
            <a:spAutoFit/>
          </a:bodyPr>
          <a:lstStyle/>
          <a:p>
            <a:r>
              <a:rPr lang="en-US" dirty="0" smtClean="0"/>
              <a:t>OS</a:t>
            </a:r>
            <a:endParaRPr lang="en-US" dirty="0"/>
          </a:p>
        </p:txBody>
      </p:sp>
      <p:cxnSp>
        <p:nvCxnSpPr>
          <p:cNvPr id="42" name="Straight Connector 41"/>
          <p:cNvCxnSpPr/>
          <p:nvPr/>
        </p:nvCxnSpPr>
        <p:spPr>
          <a:xfrm rot="16200000" flipH="1">
            <a:off x="3344243" y="31182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45283" y="2722657"/>
            <a:ext cx="811652"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933299" y="34093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52807" y="53254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953847" y="4929857"/>
            <a:ext cx="823636"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52137" y="56165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828854" y="2558269"/>
            <a:ext cx="976045" cy="369332"/>
          </a:xfrm>
          <a:prstGeom prst="rect">
            <a:avLst/>
          </a:prstGeom>
          <a:noFill/>
        </p:spPr>
        <p:txBody>
          <a:bodyPr wrap="square" rtlCol="0">
            <a:spAutoFit/>
          </a:bodyPr>
          <a:lstStyle/>
          <a:p>
            <a:r>
              <a:rPr lang="en-US" dirty="0" smtClean="0"/>
              <a:t>Firefox</a:t>
            </a:r>
            <a:endParaRPr lang="en-US" dirty="0"/>
          </a:p>
        </p:txBody>
      </p:sp>
      <p:sp>
        <p:nvSpPr>
          <p:cNvPr id="65" name="TextBox 64"/>
          <p:cNvSpPr txBox="1"/>
          <p:nvPr/>
        </p:nvSpPr>
        <p:spPr>
          <a:xfrm>
            <a:off x="4827143" y="3203828"/>
            <a:ext cx="976045" cy="369332"/>
          </a:xfrm>
          <a:prstGeom prst="rect">
            <a:avLst/>
          </a:prstGeom>
          <a:noFill/>
        </p:spPr>
        <p:txBody>
          <a:bodyPr wrap="square" rtlCol="0">
            <a:spAutoFit/>
          </a:bodyPr>
          <a:lstStyle/>
          <a:p>
            <a:r>
              <a:rPr lang="en-US" dirty="0" smtClean="0"/>
              <a:t>Chrome</a:t>
            </a:r>
            <a:endParaRPr lang="en-US" dirty="0"/>
          </a:p>
        </p:txBody>
      </p:sp>
      <p:sp>
        <p:nvSpPr>
          <p:cNvPr id="66" name="TextBox 65"/>
          <p:cNvSpPr txBox="1"/>
          <p:nvPr/>
        </p:nvSpPr>
        <p:spPr>
          <a:xfrm>
            <a:off x="2700388" y="2782592"/>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7" name="TextBox 66"/>
          <p:cNvSpPr txBox="1"/>
          <p:nvPr/>
        </p:nvSpPr>
        <p:spPr>
          <a:xfrm>
            <a:off x="2708950" y="4958993"/>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8" name="TextBox 67"/>
          <p:cNvSpPr txBox="1"/>
          <p:nvPr/>
        </p:nvSpPr>
        <p:spPr>
          <a:xfrm rot="16200000">
            <a:off x="4037745" y="3619321"/>
            <a:ext cx="549398" cy="523220"/>
          </a:xfrm>
          <a:prstGeom prst="rect">
            <a:avLst/>
          </a:prstGeom>
          <a:noFill/>
        </p:spPr>
        <p:txBody>
          <a:bodyPr wrap="square" rtlCol="0">
            <a:spAutoFit/>
          </a:bodyPr>
          <a:lstStyle/>
          <a:p>
            <a:r>
              <a:rPr lang="en-US" sz="2800" dirty="0" smtClean="0"/>
              <a:t>…</a:t>
            </a:r>
            <a:endParaRPr lang="en-US" sz="2800" dirty="0"/>
          </a:p>
        </p:txBody>
      </p:sp>
      <p:sp>
        <p:nvSpPr>
          <p:cNvPr id="80" name="TextBox 79"/>
          <p:cNvSpPr txBox="1"/>
          <p:nvPr/>
        </p:nvSpPr>
        <p:spPr>
          <a:xfrm rot="16200000">
            <a:off x="4036032" y="5857375"/>
            <a:ext cx="549398" cy="523220"/>
          </a:xfrm>
          <a:prstGeom prst="rect">
            <a:avLst/>
          </a:prstGeom>
          <a:noFill/>
        </p:spPr>
        <p:txBody>
          <a:bodyPr wrap="square" rtlCol="0">
            <a:spAutoFit/>
          </a:bodyPr>
          <a:lstStyle/>
          <a:p>
            <a:r>
              <a:rPr lang="en-US" sz="2800" dirty="0" smtClean="0"/>
              <a:t>…</a:t>
            </a:r>
            <a:endParaRPr lang="en-US" sz="2800" dirty="0"/>
          </a:p>
        </p:txBody>
      </p:sp>
      <p:cxnSp>
        <p:nvCxnSpPr>
          <p:cNvPr id="37" name="Straight Connector 36"/>
          <p:cNvCxnSpPr/>
          <p:nvPr/>
        </p:nvCxnSpPr>
        <p:spPr>
          <a:xfrm rot="5400000">
            <a:off x="1016190" y="1949222"/>
            <a:ext cx="690283" cy="1"/>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7796" y="1393066"/>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47" name="TextBox 46"/>
          <p:cNvSpPr txBox="1"/>
          <p:nvPr/>
        </p:nvSpPr>
        <p:spPr>
          <a:xfrm>
            <a:off x="590364" y="2339187"/>
            <a:ext cx="1721224" cy="369332"/>
          </a:xfrm>
          <a:prstGeom prst="rect">
            <a:avLst/>
          </a:prstGeom>
          <a:noFill/>
        </p:spPr>
        <p:txBody>
          <a:bodyPr wrap="square" rtlCol="0">
            <a:spAutoFit/>
          </a:bodyPr>
          <a:lstStyle/>
          <a:p>
            <a:r>
              <a:rPr lang="en-US" dirty="0" smtClean="0"/>
              <a:t>Mobile Browser</a:t>
            </a:r>
            <a:endParaRPr lang="en-US" dirty="0"/>
          </a:p>
        </p:txBody>
      </p:sp>
      <p:sp>
        <p:nvSpPr>
          <p:cNvPr id="72" name="TextBox 71"/>
          <p:cNvSpPr txBox="1"/>
          <p:nvPr/>
        </p:nvSpPr>
        <p:spPr>
          <a:xfrm>
            <a:off x="6339156" y="1424685"/>
            <a:ext cx="2342507" cy="510778"/>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Multiclass SVM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87" y="184932"/>
            <a:ext cx="3917576" cy="947791"/>
          </a:xfrm>
        </p:spPr>
        <p:txBody>
          <a:bodyPr/>
          <a:lstStyle/>
          <a:p>
            <a:pPr algn="l"/>
            <a:r>
              <a:rPr lang="en-US" dirty="0" smtClean="0"/>
              <a:t>Results</a:t>
            </a:r>
            <a:endParaRPr lang="en-US" dirty="0"/>
          </a:p>
        </p:txBody>
      </p:sp>
      <p:graphicFrame>
        <p:nvGraphicFramePr>
          <p:cNvPr id="6" name="Table 5"/>
          <p:cNvGraphicFramePr>
            <a:graphicFrameLocks noGrp="1"/>
          </p:cNvGraphicFramePr>
          <p:nvPr/>
        </p:nvGraphicFramePr>
        <p:xfrm>
          <a:off x="179293" y="1396888"/>
          <a:ext cx="8633012" cy="2086051"/>
        </p:xfrm>
        <a:graphic>
          <a:graphicData uri="http://schemas.openxmlformats.org/drawingml/2006/table">
            <a:tbl>
              <a:tblPr firstRow="1" bandRow="1">
                <a:tableStyleId>{5C22544A-7EE6-4342-B048-85BDC9FD1C3A}</a:tableStyleId>
              </a:tblPr>
              <a:tblGrid>
                <a:gridCol w="2158253"/>
                <a:gridCol w="2395819"/>
                <a:gridCol w="1920687"/>
                <a:gridCol w="2158253"/>
              </a:tblGrid>
              <a:tr h="448239">
                <a:tc>
                  <a:txBody>
                    <a:bodyPr/>
                    <a:lstStyle/>
                    <a:p>
                      <a:pPr algn="r"/>
                      <a:r>
                        <a:rPr lang="en-US" dirty="0" smtClean="0"/>
                        <a:t>Kernel\Accuracy(%)</a:t>
                      </a:r>
                      <a:endParaRPr lang="en-US" dirty="0"/>
                    </a:p>
                  </a:txBody>
                  <a:tcPr>
                    <a:solidFill>
                      <a:schemeClr val="accent5"/>
                    </a:solidFill>
                  </a:tcPr>
                </a:tc>
                <a:tc>
                  <a:txBody>
                    <a:bodyPr/>
                    <a:lstStyle/>
                    <a:p>
                      <a:pPr algn="r"/>
                      <a:r>
                        <a:rPr lang="en-US" baseline="0" dirty="0" smtClean="0"/>
                        <a:t>Browser v. </a:t>
                      </a:r>
                      <a:r>
                        <a:rPr lang="en-US" dirty="0" smtClean="0"/>
                        <a:t>MB </a:t>
                      </a:r>
                      <a:r>
                        <a:rPr lang="en-US" baseline="0" dirty="0" smtClean="0"/>
                        <a:t>v. Bot</a:t>
                      </a:r>
                      <a:endParaRPr lang="en-US" dirty="0"/>
                    </a:p>
                  </a:txBody>
                  <a:tcPr/>
                </a:tc>
                <a:tc>
                  <a:txBody>
                    <a:bodyPr/>
                    <a:lstStyle/>
                    <a:p>
                      <a:pPr algn="r"/>
                      <a:r>
                        <a:rPr lang="en-US" dirty="0" smtClean="0"/>
                        <a:t>Family</a:t>
                      </a:r>
                      <a:endParaRPr lang="en-US" dirty="0"/>
                    </a:p>
                  </a:txBody>
                  <a:tcPr/>
                </a:tc>
                <a:tc>
                  <a:txBody>
                    <a:bodyPr/>
                    <a:lstStyle/>
                    <a:p>
                      <a:pPr algn="r"/>
                      <a:r>
                        <a:rPr lang="en-US" dirty="0" smtClean="0"/>
                        <a:t>OS</a:t>
                      </a:r>
                      <a:endParaRPr lang="en-US" dirty="0"/>
                    </a:p>
                  </a:txBody>
                  <a:tcPr/>
                </a:tc>
              </a:tr>
              <a:tr h="425462">
                <a:tc>
                  <a:txBody>
                    <a:bodyPr/>
                    <a:lstStyle/>
                    <a:p>
                      <a:pPr algn="r"/>
                      <a:r>
                        <a:rPr lang="en-US" dirty="0" smtClean="0"/>
                        <a:t>Linear </a:t>
                      </a:r>
                      <a:endParaRPr lang="en-US" dirty="0"/>
                    </a:p>
                  </a:txBody>
                  <a:tcPr/>
                </a:tc>
                <a:tc>
                  <a:txBody>
                    <a:bodyPr/>
                    <a:lstStyle/>
                    <a:p>
                      <a:pPr algn="r"/>
                      <a:r>
                        <a:rPr lang="en-US" dirty="0" smtClean="0"/>
                        <a:t>99.68</a:t>
                      </a:r>
                      <a:endParaRPr lang="en-US" dirty="0"/>
                    </a:p>
                  </a:txBody>
                  <a:tcPr/>
                </a:tc>
                <a:tc>
                  <a:txBody>
                    <a:bodyPr/>
                    <a:lstStyle/>
                    <a:p>
                      <a:pPr algn="r"/>
                      <a:r>
                        <a:rPr lang="en-US" dirty="0" smtClean="0"/>
                        <a:t>99.81</a:t>
                      </a:r>
                      <a:endParaRPr lang="en-US" dirty="0"/>
                    </a:p>
                  </a:txBody>
                  <a:tcPr/>
                </a:tc>
                <a:tc>
                  <a:txBody>
                    <a:bodyPr/>
                    <a:lstStyle/>
                    <a:p>
                      <a:pPr algn="r"/>
                      <a:r>
                        <a:rPr lang="en-US" dirty="0" smtClean="0"/>
                        <a:t>99.90</a:t>
                      </a:r>
                      <a:endParaRPr lang="en-US" dirty="0"/>
                    </a:p>
                  </a:txBody>
                  <a:tcPr/>
                </a:tc>
              </a:tr>
              <a:tr h="390418">
                <a:tc>
                  <a:txBody>
                    <a:bodyPr/>
                    <a:lstStyle/>
                    <a:p>
                      <a:pPr algn="r"/>
                      <a:r>
                        <a:rPr lang="en-US" dirty="0" smtClean="0"/>
                        <a:t>RBF</a:t>
                      </a:r>
                      <a:endParaRPr lang="en-US" dirty="0"/>
                    </a:p>
                  </a:txBody>
                  <a:tcPr/>
                </a:tc>
                <a:tc>
                  <a:txBody>
                    <a:bodyPr/>
                    <a:lstStyle/>
                    <a:p>
                      <a:pPr algn="r"/>
                      <a:r>
                        <a:rPr lang="en-US" dirty="0" smtClean="0"/>
                        <a:t>99.51</a:t>
                      </a:r>
                      <a:endParaRPr lang="en-US" dirty="0"/>
                    </a:p>
                  </a:txBody>
                  <a:tcPr/>
                </a:tc>
                <a:tc>
                  <a:txBody>
                    <a:bodyPr/>
                    <a:lstStyle/>
                    <a:p>
                      <a:pPr algn="r"/>
                      <a:r>
                        <a:rPr lang="en-US" dirty="0" smtClean="0"/>
                        <a:t>98.69</a:t>
                      </a:r>
                      <a:endParaRPr lang="en-US" dirty="0"/>
                    </a:p>
                  </a:txBody>
                  <a:tcPr/>
                </a:tc>
                <a:tc>
                  <a:txBody>
                    <a:bodyPr/>
                    <a:lstStyle/>
                    <a:p>
                      <a:pPr algn="r"/>
                      <a:r>
                        <a:rPr lang="en-US" dirty="0" smtClean="0"/>
                        <a:t>99.66</a:t>
                      </a:r>
                      <a:endParaRPr lang="en-US" dirty="0"/>
                    </a:p>
                  </a:txBody>
                  <a:tcPr/>
                </a:tc>
              </a:tr>
              <a:tr h="421240">
                <a:tc>
                  <a:txBody>
                    <a:bodyPr/>
                    <a:lstStyle/>
                    <a:p>
                      <a:pPr algn="r"/>
                      <a:r>
                        <a:rPr lang="en-US" dirty="0" smtClean="0"/>
                        <a:t>Edit</a:t>
                      </a:r>
                      <a:r>
                        <a:rPr lang="en-US" baseline="0" dirty="0" smtClean="0"/>
                        <a:t> String</a:t>
                      </a:r>
                      <a:endParaRPr lang="en-US" dirty="0"/>
                    </a:p>
                  </a:txBody>
                  <a:tcPr/>
                </a:tc>
                <a:tc>
                  <a:txBody>
                    <a:bodyPr/>
                    <a:lstStyle/>
                    <a:p>
                      <a:pPr algn="r"/>
                      <a:r>
                        <a:rPr lang="en-US" dirty="0" smtClean="0"/>
                        <a:t>99.60</a:t>
                      </a:r>
                      <a:endParaRPr lang="en-US" dirty="0"/>
                    </a:p>
                  </a:txBody>
                  <a:tcPr/>
                </a:tc>
                <a:tc>
                  <a:txBody>
                    <a:bodyPr/>
                    <a:lstStyle/>
                    <a:p>
                      <a:pPr algn="r"/>
                      <a:r>
                        <a:rPr lang="en-US" dirty="0" smtClean="0"/>
                        <a:t>98.61</a:t>
                      </a:r>
                      <a:endParaRPr lang="en-US" dirty="0"/>
                    </a:p>
                  </a:txBody>
                  <a:tcPr/>
                </a:tc>
                <a:tc>
                  <a:txBody>
                    <a:bodyPr/>
                    <a:lstStyle/>
                    <a:p>
                      <a:pPr algn="r"/>
                      <a:r>
                        <a:rPr lang="en-US" dirty="0" smtClean="0"/>
                        <a:t>99.68</a:t>
                      </a:r>
                      <a:endParaRPr lang="en-US" dirty="0"/>
                    </a:p>
                  </a:txBody>
                  <a:tcPr/>
                </a:tc>
              </a:tr>
              <a:tr h="400692">
                <a:tc>
                  <a:txBody>
                    <a:bodyPr/>
                    <a:lstStyle/>
                    <a:p>
                      <a:pPr algn="r"/>
                      <a:r>
                        <a:rPr lang="en-US" dirty="0" smtClean="0"/>
                        <a:t>Subsequence</a:t>
                      </a:r>
                      <a:endParaRPr lang="en-US" dirty="0"/>
                    </a:p>
                  </a:txBody>
                  <a:tcPr/>
                </a:tc>
                <a:tc>
                  <a:txBody>
                    <a:bodyPr/>
                    <a:lstStyle/>
                    <a:p>
                      <a:pPr algn="r"/>
                      <a:r>
                        <a:rPr lang="en-US" dirty="0" smtClean="0"/>
                        <a:t>99.30</a:t>
                      </a:r>
                      <a:endParaRPr lang="en-US" dirty="0"/>
                    </a:p>
                  </a:txBody>
                  <a:tcPr/>
                </a:tc>
                <a:tc>
                  <a:txBody>
                    <a:bodyPr/>
                    <a:lstStyle/>
                    <a:p>
                      <a:pPr algn="r"/>
                      <a:r>
                        <a:rPr lang="en-US" dirty="0" smtClean="0"/>
                        <a:t>99.28</a:t>
                      </a:r>
                      <a:endParaRPr lang="en-US" dirty="0"/>
                    </a:p>
                  </a:txBody>
                  <a:tcPr/>
                </a:tc>
                <a:tc>
                  <a:txBody>
                    <a:bodyPr/>
                    <a:lstStyle/>
                    <a:p>
                      <a:pPr algn="r"/>
                      <a:r>
                        <a:rPr lang="en-US" dirty="0" smtClean="0"/>
                        <a:t>99.67</a:t>
                      </a:r>
                      <a:endParaRPr lang="en-US" dirty="0"/>
                    </a:p>
                  </a:txBody>
                  <a:tcPr/>
                </a:tc>
              </a:tr>
            </a:tbl>
          </a:graphicData>
        </a:graphic>
      </p:graphicFrame>
      <p:sp>
        <p:nvSpPr>
          <p:cNvPr id="7" name="TextBox 6"/>
          <p:cNvSpPr txBox="1"/>
          <p:nvPr/>
        </p:nvSpPr>
        <p:spPr>
          <a:xfrm>
            <a:off x="99721" y="5157319"/>
            <a:ext cx="8713694" cy="1569660"/>
          </a:xfrm>
          <a:prstGeom prst="rect">
            <a:avLst/>
          </a:prstGeom>
          <a:noFill/>
        </p:spPr>
        <p:txBody>
          <a:bodyPr wrap="square" rtlCol="0">
            <a:spAutoFit/>
          </a:bodyPr>
          <a:lstStyle/>
          <a:p>
            <a:r>
              <a:rPr lang="en-US" sz="2400" b="1" dirty="0" smtClean="0">
                <a:latin typeface="+mj-lt"/>
              </a:rPr>
              <a:t>Conclusions:</a:t>
            </a:r>
          </a:p>
          <a:p>
            <a:r>
              <a:rPr lang="en-US" dirty="0" smtClean="0">
                <a:latin typeface="+mj-lt"/>
              </a:rPr>
              <a:t>Robust classification possible.  Robots can be identified, even with some deception.  Browser and OS are easily classified by Linear classifier.  Edit string and subsequence kernels, despite additional complexity over Linear Kernel and inclusion of position and order information, do not outperform the linear classifier.  </a:t>
            </a:r>
            <a:endParaRPr lang="en-US" sz="2400" dirty="0">
              <a:latin typeface="+mj-lt"/>
            </a:endParaRPr>
          </a:p>
        </p:txBody>
      </p:sp>
      <p:sp>
        <p:nvSpPr>
          <p:cNvPr id="9" name="TextBox 8"/>
          <p:cNvSpPr txBox="1"/>
          <p:nvPr/>
        </p:nvSpPr>
        <p:spPr>
          <a:xfrm>
            <a:off x="2630184" y="297954"/>
            <a:ext cx="6287784" cy="93494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For testing purposes, each category under test (chosen from our dataset of &gt;53,000 UA strings) was split, where 80% was used for training and 20% used for testing.</a:t>
            </a:r>
            <a:endParaRPr lang="en-US" dirty="0"/>
          </a:p>
        </p:txBody>
      </p:sp>
      <p:sp>
        <p:nvSpPr>
          <p:cNvPr id="10" name="TextBox 9"/>
          <p:cNvSpPr txBox="1"/>
          <p:nvPr/>
        </p:nvSpPr>
        <p:spPr>
          <a:xfrm>
            <a:off x="92468" y="3647328"/>
            <a:ext cx="8640566" cy="1631216"/>
          </a:xfrm>
          <a:prstGeom prst="rect">
            <a:avLst/>
          </a:prstGeom>
          <a:noFill/>
        </p:spPr>
        <p:txBody>
          <a:bodyPr wrap="square" rtlCol="0">
            <a:spAutoFit/>
          </a:bodyPr>
          <a:lstStyle/>
          <a:p>
            <a:r>
              <a:rPr lang="en-US" b="1" dirty="0" smtClean="0"/>
              <a:t>Examples where many parsers fail, but MAUL works:</a:t>
            </a:r>
          </a:p>
          <a:p>
            <a:pPr>
              <a:buFontTx/>
              <a:buChar char="-"/>
            </a:pPr>
            <a:r>
              <a:rPr lang="en-US" sz="1600" b="1" dirty="0" smtClean="0"/>
              <a:t>Bot:</a:t>
            </a:r>
            <a:r>
              <a:rPr lang="en-US" dirty="0" smtClean="0"/>
              <a:t> </a:t>
            </a:r>
            <a:r>
              <a:rPr lang="en-US" sz="1400" dirty="0" smtClean="0"/>
              <a:t>Mozilla/5.0 (compatible; Butterfly/1.0; +http://labs.topsy.com/butterfly/) Gecko/2009032608 Firefox/3.0.8</a:t>
            </a:r>
            <a:endParaRPr lang="en-US" sz="1600" dirty="0" smtClean="0"/>
          </a:p>
          <a:p>
            <a:pPr>
              <a:buFontTx/>
              <a:buChar char="-"/>
            </a:pPr>
            <a:r>
              <a:rPr lang="nl-NL" sz="1600" b="1" dirty="0" smtClean="0"/>
              <a:t>Bot:</a:t>
            </a:r>
            <a:r>
              <a:rPr lang="nl-NL" dirty="0" smtClean="0"/>
              <a:t> </a:t>
            </a:r>
            <a:r>
              <a:rPr lang="nl-NL" sz="1400" dirty="0" smtClean="0"/>
              <a:t>ArabyBot (compatible; Mozilla/5.0; GoogleBot; FAST Crawler 6.4; http://www.araby.com;)</a:t>
            </a:r>
          </a:p>
          <a:p>
            <a:r>
              <a:rPr lang="en-US" dirty="0" smtClean="0"/>
              <a:t>-</a:t>
            </a:r>
            <a:r>
              <a:rPr lang="en-US" sz="1600" b="1" dirty="0" smtClean="0"/>
              <a:t>Browser:</a:t>
            </a:r>
            <a:r>
              <a:rPr lang="en-US" dirty="0" smtClean="0"/>
              <a:t> </a:t>
            </a:r>
            <a:r>
              <a:rPr lang="nl-NL" sz="1400" dirty="0" smtClean="0"/>
              <a:t>Googlebot/2.1 (+http://www.googlebot.com/bot.html; MSIE 7.0; Windows NT 5.1; GoogleT5; .NET CLR 2.0.50727; .NET CLR 3.0.4506.2152; .NET CLR 3.5.30729; .NET CLR 1.1.4322)</a:t>
            </a:r>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TotalTime>
  <Words>835</Words>
  <Application>Microsoft Office PowerPoint</Application>
  <PresentationFormat>On-screen Show (4:3)</PresentationFormat>
  <Paragraphs>110</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Equation</vt:lpstr>
      <vt:lpstr>MAUL: Machine Agent User Learning</vt:lpstr>
      <vt:lpstr>The User-agent String</vt:lpstr>
      <vt:lpstr>Classifying User-agent Strings</vt:lpstr>
      <vt:lpstr>SVM Based Text Classification</vt:lpstr>
      <vt:lpstr>Multi-class Classification</vt:lpstr>
      <vt:lpstr>Results</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 Machine Agent User Learning</dc:title>
  <dc:creator>Daniel E. Rosenfeld</dc:creator>
  <cp:lastModifiedBy>Daniel E. Rosenfeld</cp:lastModifiedBy>
  <cp:revision>118</cp:revision>
  <dcterms:created xsi:type="dcterms:W3CDTF">2010-12-04T06:46:23Z</dcterms:created>
  <dcterms:modified xsi:type="dcterms:W3CDTF">2010-12-09T06:26:32Z</dcterms:modified>
</cp:coreProperties>
</file>