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3575"/>
            <a:ext cx="9144000" cy="1470025"/>
          </a:xfrm>
        </p:spPr>
        <p:txBody>
          <a:bodyPr/>
          <a:lstStyle/>
          <a:p>
            <a:r>
              <a:rPr lang="en-US" dirty="0" smtClean="0"/>
              <a:t>MAUL: Machine Agent User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53630"/>
            <a:ext cx="6324600" cy="609600"/>
          </a:xfrm>
        </p:spPr>
        <p:txBody>
          <a:bodyPr/>
          <a:lstStyle/>
          <a:p>
            <a:r>
              <a:rPr lang="en-US" dirty="0" smtClean="0"/>
              <a:t>(some unscrambling necessary)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429000"/>
            <a:ext cx="396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Robert Holley</a:t>
            </a:r>
          </a:p>
          <a:p>
            <a:r>
              <a:rPr lang="en-US" sz="3200" dirty="0" smtClean="0"/>
              <a:t>Daniel Rosenfeld</a:t>
            </a:r>
          </a:p>
          <a:p>
            <a:r>
              <a:rPr lang="en-US" sz="3200" dirty="0" smtClean="0"/>
              <a:t>CS229 Group Project</a:t>
            </a:r>
          </a:p>
          <a:p>
            <a:r>
              <a:rPr lang="en-US" sz="3200" dirty="0" smtClean="0"/>
              <a:t>December 7, 2010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2977792"/>
            <a:ext cx="47244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Mozilla/5.0 (Windows; U; Windows NT 6.1; en-US) </a:t>
            </a:r>
            <a:r>
              <a:rPr lang="en-US" dirty="0" err="1" smtClean="0">
                <a:solidFill>
                  <a:srgbClr val="FF0000"/>
                </a:solidFill>
              </a:rPr>
              <a:t>AppleWebKit</a:t>
            </a:r>
            <a:r>
              <a:rPr lang="en-US" dirty="0" smtClean="0">
                <a:solidFill>
                  <a:srgbClr val="FF0000"/>
                </a:solidFill>
              </a:rPr>
              <a:t>/534.10 (KHTML, like Gecko) Chrome/8.0.552.215 Safari/534.10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943600" y="3952126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4267200"/>
            <a:ext cx="228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ML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972710" y="5214135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05563" y="5585714"/>
            <a:ext cx="2948683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BROWSER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26" y="0"/>
            <a:ext cx="8229600" cy="1143000"/>
          </a:xfrm>
        </p:spPr>
        <p:txBody>
          <a:bodyPr/>
          <a:lstStyle/>
          <a:p>
            <a:r>
              <a:rPr lang="en-US" dirty="0" smtClean="0"/>
              <a:t>The User-agent String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247" y="2784444"/>
            <a:ext cx="1072280" cy="82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Web Entity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255643" y="1033050"/>
            <a:ext cx="1331414" cy="32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646432" y="1140282"/>
            <a:ext cx="6887968" cy="4047857"/>
            <a:chOff x="1089066" y="1335640"/>
            <a:chExt cx="7919729" cy="4654192"/>
          </a:xfrm>
        </p:grpSpPr>
        <p:sp>
          <p:nvSpPr>
            <p:cNvPr id="4" name="Left Brace 3"/>
            <p:cNvSpPr/>
            <p:nvPr/>
          </p:nvSpPr>
          <p:spPr>
            <a:xfrm>
              <a:off x="1089066" y="1520572"/>
              <a:ext cx="482887" cy="4356243"/>
            </a:xfrm>
            <a:prstGeom prst="leftBrace">
              <a:avLst>
                <a:gd name="adj1" fmla="val 0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38" name="Picture 2" descr="http://t2.gstatic.com/images?q=tbn:ANd9GcS69FjrXEe4NjR7xwWisqPuo7QMS1YbWDfmacAjCjg2KW_kKQvQ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48078" y="1693948"/>
              <a:ext cx="1293081" cy="1293081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931549" y="1335640"/>
              <a:ext cx="1222560" cy="49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Robot</a:t>
              </a:r>
              <a:endParaRPr lang="en-US" sz="2200" dirty="0"/>
            </a:p>
          </p:txBody>
        </p:sp>
        <p:pic>
          <p:nvPicPr>
            <p:cNvPr id="14344" name="Picture 8" descr="http://t0.gstatic.com/images?q=tbn:ANd9GcQLEOa6m94Sn3oEfpcO-oG9uPRbMjeg9lCJrSamC2GudrFZAS5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63142" y="3816415"/>
              <a:ext cx="1728454" cy="20193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839081" y="3421287"/>
              <a:ext cx="1253183" cy="49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Human</a:t>
              </a:r>
              <a:endParaRPr lang="en-US" sz="2200" dirty="0"/>
            </a:p>
          </p:txBody>
        </p:sp>
        <p:sp>
          <p:nvSpPr>
            <p:cNvPr id="18" name="Left Brace 17"/>
            <p:cNvSpPr/>
            <p:nvPr/>
          </p:nvSpPr>
          <p:spPr>
            <a:xfrm rot="10800000">
              <a:off x="3419587" y="1549683"/>
              <a:ext cx="482887" cy="4356243"/>
            </a:xfrm>
            <a:prstGeom prst="leftBrace">
              <a:avLst>
                <a:gd name="adj1" fmla="val 0"/>
                <a:gd name="adj2" fmla="val 87972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Callout 19"/>
            <p:cNvSpPr/>
            <p:nvPr/>
          </p:nvSpPr>
          <p:spPr>
            <a:xfrm>
              <a:off x="4119937" y="1623312"/>
              <a:ext cx="2229493" cy="2476072"/>
            </a:xfrm>
            <a:prstGeom prst="rightArrowCallou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HEADERS{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User-agent string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…}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BODY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TRAILER</a:t>
              </a:r>
            </a:p>
          </p:txBody>
        </p:sp>
        <p:sp>
          <p:nvSpPr>
            <p:cNvPr id="24" name="Left Arrow 23"/>
            <p:cNvSpPr/>
            <p:nvPr/>
          </p:nvSpPr>
          <p:spPr>
            <a:xfrm>
              <a:off x="3832265" y="4397337"/>
              <a:ext cx="2239763" cy="159249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 for specific UA</a:t>
              </a:r>
              <a:endParaRPr lang="en-US" dirty="0"/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6152514" y="1919544"/>
              <a:ext cx="482887" cy="3515472"/>
            </a:xfrm>
            <a:prstGeom prst="leftBrace">
              <a:avLst>
                <a:gd name="adj1" fmla="val 0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46" name="Picture 10" descr="http://t0.gstatic.com/images?q=tbn:ANd9GcSVay28UNg4RBzjjgA9R_PzCGt_Q3GtYcYvCFQcvtWyC71mwmism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18020" y="2691822"/>
              <a:ext cx="2390775" cy="1914525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7315197" y="2188393"/>
              <a:ext cx="1068516" cy="49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Server</a:t>
              </a:r>
              <a:endParaRPr lang="en-US" sz="22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842589" y="4767204"/>
              <a:ext cx="2003461" cy="1058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Decision based on UA String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07" y="3133612"/>
              <a:ext cx="59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or</a:t>
              </a:r>
              <a:endParaRPr lang="en-US" sz="2000" i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0" y="5319117"/>
            <a:ext cx="914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Typical User Agent Strings:</a:t>
            </a:r>
          </a:p>
          <a:p>
            <a:endParaRPr lang="en-US" sz="400" dirty="0" smtClean="0"/>
          </a:p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Mozilla/4.0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(compatible; MSIE 5.01; Windows NT 5.0; SV1; .NET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CLR 1.1.4322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; .NET CLR 1.0.3705; .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NET CLR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2.0.50727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Mozilla/5.0 (compatible;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Googlebot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/2.1; http://www.google.com/bot.html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Mozilla/5.0 (Windows; U; Windows NT 5.1; de; rv:1.9.2.3) Gecko/20100401 Firefox/3.6.3 (.NET CLR 3.5.</a:t>
            </a:r>
          </a:p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30729) (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Prevx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3.0.5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BaiduImagespider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+(+http://help.baidu.jp/system/05.html)</a:t>
            </a:r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User-agent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04" y="1415265"/>
            <a:ext cx="4628508" cy="519172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Previous Work:</a:t>
            </a:r>
          </a:p>
          <a:p>
            <a:pPr lvl="1"/>
            <a:r>
              <a:rPr lang="en-US" sz="2000" dirty="0" smtClean="0"/>
              <a:t>Brittle parsing</a:t>
            </a:r>
          </a:p>
          <a:p>
            <a:pPr lvl="1"/>
            <a:r>
              <a:rPr lang="en-US" sz="2000" dirty="0" smtClean="0"/>
              <a:t>Regular </a:t>
            </a:r>
            <a:r>
              <a:rPr lang="en-US" sz="2000" dirty="0" smtClean="0"/>
              <a:t>expressions</a:t>
            </a:r>
          </a:p>
          <a:p>
            <a:r>
              <a:rPr lang="en-US" sz="2400" dirty="0" smtClean="0"/>
              <a:t>Efforts to maintain UA classifiers since early days of internet.</a:t>
            </a:r>
          </a:p>
          <a:p>
            <a:pPr lvl="1"/>
            <a:r>
              <a:rPr lang="en-US" sz="2000" dirty="0" smtClean="0"/>
              <a:t>Browscap.dll in early MS </a:t>
            </a:r>
            <a:r>
              <a:rPr lang="en-US" sz="2000" dirty="0" err="1" smtClean="0"/>
              <a:t>webservers</a:t>
            </a:r>
            <a:r>
              <a:rPr lang="en-US" sz="2000" dirty="0" smtClean="0"/>
              <a:t> (since replaced).</a:t>
            </a:r>
          </a:p>
          <a:p>
            <a:r>
              <a:rPr lang="en-US" sz="2400" dirty="0" smtClean="0"/>
              <a:t>10-20 </a:t>
            </a:r>
            <a:r>
              <a:rPr lang="en-US" sz="2400" i="1" dirty="0" smtClean="0"/>
              <a:t>new</a:t>
            </a:r>
            <a:r>
              <a:rPr lang="en-US" sz="2400" dirty="0" smtClean="0"/>
              <a:t> UA strings per week.</a:t>
            </a:r>
          </a:p>
          <a:p>
            <a:pPr lvl="1"/>
            <a:r>
              <a:rPr lang="en-US" sz="2000" dirty="0" smtClean="0"/>
              <a:t>New UA strings break parsers.</a:t>
            </a:r>
          </a:p>
          <a:p>
            <a:pPr lvl="1"/>
            <a:r>
              <a:rPr lang="en-US" sz="2000" dirty="0" smtClean="0"/>
              <a:t>Parsing engine must be updated by human.</a:t>
            </a:r>
          </a:p>
          <a:p>
            <a:r>
              <a:rPr lang="en-US" sz="2400" dirty="0" smtClean="0"/>
              <a:t>No attempts at applying text classification ML algorithms to UA strings.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5362" name="Picture 2" descr="http://eloquentjavascript.net/img/xkcd_regular_expressions.png"/>
          <p:cNvPicPr>
            <a:picLocks noChangeAspect="1" noChangeArrowheads="1"/>
          </p:cNvPicPr>
          <p:nvPr/>
        </p:nvPicPr>
        <p:blipFill>
          <a:blip r:embed="rId2" cstate="print"/>
          <a:srcRect t="32863" r="-109"/>
          <a:stretch>
            <a:fillRect/>
          </a:stretch>
        </p:blipFill>
        <p:spPr bwMode="auto">
          <a:xfrm>
            <a:off x="5245934" y="1264526"/>
            <a:ext cx="3589235" cy="243514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280212" y="3836894"/>
            <a:ext cx="3702423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/>
              <a:t>Problems with Std. Approaches:</a:t>
            </a:r>
          </a:p>
          <a:p>
            <a:r>
              <a:rPr lang="en-US" dirty="0" smtClean="0"/>
              <a:t>Many user agents attempt to deceive the server parsing engine in order to get specific content, i.e. pages optimized for </a:t>
            </a:r>
            <a:r>
              <a:rPr lang="en-US" smtClean="0"/>
              <a:t>GoogleBot</a:t>
            </a:r>
            <a:r>
              <a:rPr lang="en-US" dirty="0" smtClean="0"/>
              <a:t>, by adding specific tokens to the UA string.  A hierarchal </a:t>
            </a:r>
            <a:r>
              <a:rPr lang="en-US" dirty="0" err="1" smtClean="0"/>
              <a:t>regexp</a:t>
            </a:r>
            <a:r>
              <a:rPr lang="en-US" dirty="0" smtClean="0"/>
              <a:t> engine will be confused by such additions.  A discriminative algorithm may still classify the modified string correctly.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Based 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Dictionary/Feature Vector with Linear/Poly/RBF Kernels</a:t>
            </a:r>
          </a:p>
          <a:p>
            <a:pPr lvl="1"/>
            <a:r>
              <a:rPr lang="en-US" dirty="0" smtClean="0"/>
              <a:t>Tokenization</a:t>
            </a:r>
          </a:p>
          <a:p>
            <a:r>
              <a:rPr lang="en-US" dirty="0" err="1" smtClean="0"/>
              <a:t>Levenshtein</a:t>
            </a:r>
            <a:r>
              <a:rPr lang="en-US" dirty="0" smtClean="0"/>
              <a:t> Edit Distance Kernel</a:t>
            </a:r>
          </a:p>
          <a:p>
            <a:r>
              <a:rPr lang="en-US" dirty="0" smtClean="0"/>
              <a:t>Subsequence Kernel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432"/>
            <a:ext cx="8229600" cy="1143000"/>
          </a:xfrm>
        </p:spPr>
        <p:txBody>
          <a:bodyPr/>
          <a:lstStyle/>
          <a:p>
            <a:r>
              <a:rPr lang="en-US" dirty="0" smtClean="0"/>
              <a:t>Multi-class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7303" y="1643865"/>
            <a:ext cx="9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9877" y="1643866"/>
            <a:ext cx="53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Bot</a:t>
            </a:r>
            <a:endParaRPr lang="en-US" dirty="0"/>
          </a:p>
        </p:txBody>
      </p:sp>
      <p:cxnSp>
        <p:nvCxnSpPr>
          <p:cNvPr id="22" name="Straight Connector 21"/>
          <p:cNvCxnSpPr>
            <a:stCxn id="9" idx="3"/>
            <a:endCxn id="4" idx="1"/>
          </p:cNvCxnSpPr>
          <p:nvPr/>
        </p:nvCxnSpPr>
        <p:spPr>
          <a:xfrm flipV="1">
            <a:off x="904132" y="1828531"/>
            <a:ext cx="1243171" cy="1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</p:cNvCxnSpPr>
          <p:nvPr/>
        </p:nvCxnSpPr>
        <p:spPr>
          <a:xfrm rot="16200000" flipH="1">
            <a:off x="330618" y="4323042"/>
            <a:ext cx="4644460" cy="2477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61013" y="2753477"/>
            <a:ext cx="1284270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69575" y="4940142"/>
            <a:ext cx="1284270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74003" y="11609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433250" y="1679826"/>
            <a:ext cx="297952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05883" y="24332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7" y="45993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16200000" flipH="1">
            <a:off x="3354517" y="3333963"/>
            <a:ext cx="1181532" cy="4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55557" y="2938411"/>
            <a:ext cx="811652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943573" y="3625057"/>
            <a:ext cx="821932" cy="2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3363081" y="5541163"/>
            <a:ext cx="1181532" cy="4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64121" y="5145611"/>
            <a:ext cx="823636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962411" y="5832257"/>
            <a:ext cx="821932" cy="2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43171" y="1674692"/>
            <a:ext cx="6472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839128" y="2774023"/>
            <a:ext cx="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Firefox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37417" y="3419582"/>
            <a:ext cx="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710662" y="2998346"/>
            <a:ext cx="115242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Multiclass SVM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719224" y="5174747"/>
            <a:ext cx="115242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Multiclass SVM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4048019" y="3835075"/>
            <a:ext cx="54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4931596" y="4941870"/>
            <a:ext cx="137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29882" y="5669623"/>
            <a:ext cx="137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 OS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49430" y="1291123"/>
            <a:ext cx="2342507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Multiclass SVM</a:t>
            </a:r>
            <a:endParaRPr lang="en-US" sz="2400" dirty="0"/>
          </a:p>
        </p:txBody>
      </p:sp>
      <p:sp>
        <p:nvSpPr>
          <p:cNvPr id="78" name="Rounded Rectangle 77"/>
          <p:cNvSpPr/>
          <p:nvPr/>
        </p:nvSpPr>
        <p:spPr>
          <a:xfrm>
            <a:off x="6133673" y="1849346"/>
            <a:ext cx="2856216" cy="4685018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164494" y="2137025"/>
            <a:ext cx="28253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</a:t>
            </a:r>
            <a:r>
              <a:rPr lang="en-US" sz="2400" i="1" dirty="0" smtClean="0"/>
              <a:t>k</a:t>
            </a:r>
            <a:r>
              <a:rPr lang="en-US" sz="2400" dirty="0" smtClean="0"/>
              <a:t> classes, form </a:t>
            </a:r>
            <a:r>
              <a:rPr lang="en-US" sz="2400" i="1" dirty="0" smtClean="0"/>
              <a:t>k</a:t>
            </a:r>
            <a:r>
              <a:rPr lang="en-US" sz="2400" dirty="0" smtClean="0"/>
              <a:t>(</a:t>
            </a:r>
            <a:r>
              <a:rPr lang="en-US" sz="2400" i="1" dirty="0" smtClean="0"/>
              <a:t>k-</a:t>
            </a:r>
            <a:r>
              <a:rPr lang="en-US" sz="2400" dirty="0" smtClean="0"/>
              <a:t>1)/2   SVMs where each SVM is 1 class vs. 1 class.  </a:t>
            </a:r>
          </a:p>
          <a:p>
            <a:endParaRPr lang="en-US" sz="2400" dirty="0"/>
          </a:p>
          <a:p>
            <a:r>
              <a:rPr lang="en-US" sz="2400" dirty="0" smtClean="0"/>
              <a:t>For prediction on new input, all 1-vs.-1 classifiers are run.  The class with the most </a:t>
            </a:r>
            <a:r>
              <a:rPr lang="en-US" sz="2400" i="1" dirty="0" smtClean="0"/>
              <a:t>wins</a:t>
            </a:r>
            <a:r>
              <a:rPr lang="en-US" sz="2400" dirty="0" smtClean="0"/>
              <a:t> is the final prediction.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4046306" y="6073129"/>
            <a:ext cx="54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357</Words>
  <Application>Microsoft Office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MAUL: Machine Agent User Learning</vt:lpstr>
      <vt:lpstr>The User-agent String</vt:lpstr>
      <vt:lpstr>Classifying User-agent Strings</vt:lpstr>
      <vt:lpstr>SVM Based Text Classification</vt:lpstr>
      <vt:lpstr>Multi-class Classification</vt:lpstr>
      <vt:lpstr>Results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MAUL: Machine Agent User Learning</dc:title>
  <dc:creator>Daniel E. Rosenfeld</dc:creator>
  <cp:lastModifiedBy>Daniel E. Rosenfeld</cp:lastModifiedBy>
  <cp:revision>41</cp:revision>
  <dcterms:created xsi:type="dcterms:W3CDTF">2010-12-04T06:46:23Z</dcterms:created>
  <dcterms:modified xsi:type="dcterms:W3CDTF">2010-12-05T21:08:40Z</dcterms:modified>
</cp:coreProperties>
</file>