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429000"/>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t>
            </a:r>
            <a:r>
              <a:rPr lang="en-US" dirty="0" err="1" smtClean="0">
                <a:solidFill>
                  <a:srgbClr val="FF0000"/>
                </a:solidFill>
              </a:rPr>
              <a:t>AppleWebKit</a:t>
            </a:r>
            <a:r>
              <a:rPr lang="en-US" dirty="0" smtClean="0">
                <a:solidFill>
                  <a:srgbClr val="FF0000"/>
                </a:solidFill>
              </a:rPr>
              <a: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22" name="TextBox 21"/>
          <p:cNvSpPr txBox="1"/>
          <p:nvPr/>
        </p:nvSpPr>
        <p:spPr>
          <a:xfrm>
            <a:off x="215754" y="5319117"/>
            <a:ext cx="9144000" cy="1723549"/>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a:t>
            </a:r>
            <a:r>
              <a:rPr lang="en-US" sz="1200" b="1" dirty="0" err="1" smtClean="0">
                <a:latin typeface="Arial" pitchFamily="34" charset="0"/>
                <a:cs typeface="Arial" pitchFamily="34" charset="0"/>
              </a:rPr>
              <a:t>Googlebot</a:t>
            </a:r>
            <a:r>
              <a:rPr lang="en-US" sz="1200" b="1" dirty="0" smtClean="0">
                <a:latin typeface="Arial" pitchFamily="34" charset="0"/>
                <a:cs typeface="Arial" pitchFamily="34" charset="0"/>
              </a:rPr>
              <a:t>/2.1; http://www.google.com/bot.html)</a:t>
            </a:r>
          </a:p>
          <a:p>
            <a:r>
              <a:rPr lang="en-US" sz="1200" b="1" dirty="0" smtClean="0">
                <a:latin typeface="Arial" pitchFamily="34" charset="0"/>
                <a:cs typeface="Arial" pitchFamily="34" charset="0"/>
              </a:rPr>
              <a:t>Mozilla/5.0 (Windows; U; Windows NT 5.1; de; rv:1.9.2.3) Gecko/20100401 Firefox/3.6.3 (.NET CLR 3.5.</a:t>
            </a:r>
          </a:p>
          <a:p>
            <a:r>
              <a:rPr lang="en-US" sz="1200" b="1" dirty="0" smtClean="0">
                <a:latin typeface="Arial" pitchFamily="34" charset="0"/>
                <a:cs typeface="Arial" pitchFamily="34" charset="0"/>
              </a:rPr>
              <a:t>30729) (</a:t>
            </a:r>
            <a:r>
              <a:rPr lang="en-US" sz="1200" b="1" dirty="0" err="1" smtClean="0">
                <a:latin typeface="Arial" pitchFamily="34" charset="0"/>
                <a:cs typeface="Arial" pitchFamily="34" charset="0"/>
              </a:rPr>
              <a:t>Prevx</a:t>
            </a:r>
            <a:r>
              <a:rPr lang="en-US" sz="1200" b="1" dirty="0" smtClean="0">
                <a:latin typeface="Arial" pitchFamily="34" charset="0"/>
                <a:cs typeface="Arial" pitchFamily="34" charset="0"/>
              </a:rPr>
              <a:t> 3.0.5)</a:t>
            </a:r>
          </a:p>
          <a:p>
            <a:r>
              <a:rPr lang="en-US" sz="1200" b="1" dirty="0" err="1" smtClean="0">
                <a:latin typeface="Arial" pitchFamily="34" charset="0"/>
                <a:cs typeface="Arial" pitchFamily="34" charset="0"/>
              </a:rPr>
              <a:t>BaiduImagespider</a:t>
            </a:r>
            <a:r>
              <a:rPr lang="en-US" sz="1200" b="1" dirty="0" smtClean="0">
                <a:latin typeface="Arial" pitchFamily="34" charset="0"/>
                <a:cs typeface="Arial" pitchFamily="34" charset="0"/>
              </a:rPr>
              <a:t>+(+http://help.baidu.jp/system/05.html)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23" name="Group 22"/>
          <p:cNvGrpSpPr/>
          <p:nvPr/>
        </p:nvGrpSpPr>
        <p:grpSpPr>
          <a:xfrm>
            <a:off x="370479" y="991953"/>
            <a:ext cx="8255593" cy="4196186"/>
            <a:chOff x="658151" y="991953"/>
            <a:chExt cx="8255593" cy="4196186"/>
          </a:xfrm>
        </p:grpSpPr>
        <p:sp>
          <p:nvSpPr>
            <p:cNvPr id="5" name="TextBox 4"/>
            <p:cNvSpPr txBox="1"/>
            <p:nvPr/>
          </p:nvSpPr>
          <p:spPr>
            <a:xfrm>
              <a:off x="658151"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193998" y="991953"/>
              <a:ext cx="1538982" cy="369332"/>
            </a:xfrm>
            <a:prstGeom prst="rect">
              <a:avLst/>
            </a:prstGeom>
            <a:noFill/>
          </p:spPr>
          <p:txBody>
            <a:bodyPr wrap="square" rtlCol="0">
              <a:spAutoFit/>
            </a:bodyPr>
            <a:lstStyle/>
            <a:p>
              <a:r>
                <a:rPr lang="en-US" dirty="0" smtClean="0"/>
                <a:t>HTTP Request</a:t>
              </a:r>
              <a:endParaRPr lang="en-US" dirty="0"/>
            </a:p>
          </p:txBody>
        </p:sp>
        <p:sp>
          <p:nvSpPr>
            <p:cNvPr id="4" name="Left Brace 3"/>
            <p:cNvSpPr/>
            <p:nvPr/>
          </p:nvSpPr>
          <p:spPr>
            <a:xfrm>
              <a:off x="1605336" y="1301122"/>
              <a:ext cx="419978" cy="3788724"/>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2178494" y="1451911"/>
              <a:ext cx="1124622" cy="1124622"/>
            </a:xfrm>
            <a:prstGeom prst="rect">
              <a:avLst/>
            </a:prstGeom>
            <a:noFill/>
          </p:spPr>
        </p:pic>
        <p:sp>
          <p:nvSpPr>
            <p:cNvPr id="7" name="TextBox 6"/>
            <p:cNvSpPr txBox="1"/>
            <p:nvPr/>
          </p:nvSpPr>
          <p:spPr>
            <a:xfrm>
              <a:off x="2379159" y="1140282"/>
              <a:ext cx="1063288" cy="430887"/>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2017651" y="3297869"/>
              <a:ext cx="1503276" cy="1756231"/>
            </a:xfrm>
            <a:prstGeom prst="rect">
              <a:avLst/>
            </a:prstGeom>
            <a:noFill/>
          </p:spPr>
        </p:pic>
        <p:sp>
          <p:nvSpPr>
            <p:cNvPr id="12" name="TextBox 11"/>
            <p:cNvSpPr txBox="1"/>
            <p:nvPr/>
          </p:nvSpPr>
          <p:spPr>
            <a:xfrm>
              <a:off x="2257641" y="2954217"/>
              <a:ext cx="1089922" cy="430887"/>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632243" y="1326440"/>
              <a:ext cx="419978" cy="3788724"/>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Arrow Callout 19"/>
            <p:cNvSpPr/>
            <p:nvPr/>
          </p:nvSpPr>
          <p:spPr>
            <a:xfrm>
              <a:off x="4241353" y="1390477"/>
              <a:ext cx="1939041" cy="2153496"/>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endParaRPr lang="en-US" dirty="0" smtClean="0">
                <a:solidFill>
                  <a:schemeClr val="tx1"/>
                </a:solidFill>
              </a:endParaRP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991158" y="3803110"/>
              <a:ext cx="1947973" cy="13850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009132" y="1648117"/>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413993" y="2319784"/>
              <a:ext cx="2079311" cy="1665106"/>
            </a:xfrm>
            <a:prstGeom prst="rect">
              <a:avLst/>
            </a:prstGeom>
            <a:noFill/>
          </p:spPr>
        </p:pic>
        <p:sp>
          <p:nvSpPr>
            <p:cNvPr id="27" name="TextBox 26"/>
            <p:cNvSpPr txBox="1"/>
            <p:nvPr/>
          </p:nvSpPr>
          <p:spPr>
            <a:xfrm>
              <a:off x="7020343" y="1881941"/>
              <a:ext cx="929313" cy="430887"/>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609305" y="4124792"/>
              <a:ext cx="1742455" cy="920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454221" y="2704019"/>
              <a:ext cx="518268" cy="347985"/>
            </a:xfrm>
            <a:prstGeom prst="rect">
              <a:avLst/>
            </a:prstGeom>
            <a:noFill/>
          </p:spPr>
          <p:txBody>
            <a:bodyPr wrap="square" rtlCol="0">
              <a:spAutoFit/>
            </a:bodyPr>
            <a:lstStyle/>
            <a:p>
              <a:r>
                <a:rPr lang="en-US" sz="2000" i="1" dirty="0" smtClean="0"/>
                <a:t>or</a:t>
              </a:r>
              <a:endParaRPr lang="en-US" sz="2000" i="1" dirty="0"/>
            </a:p>
          </p:txBody>
        </p:sp>
        <p:sp>
          <p:nvSpPr>
            <p:cNvPr id="21" name="Left Brace 20"/>
            <p:cNvSpPr/>
            <p:nvPr/>
          </p:nvSpPr>
          <p:spPr>
            <a:xfrm rot="10800000">
              <a:off x="8493766" y="1656681"/>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a:t>
            </a:r>
            <a:r>
              <a:rPr lang="en-US" sz="2000" dirty="0" smtClean="0"/>
              <a:t>web servers </a:t>
            </a:r>
            <a:r>
              <a:rPr lang="en-US" sz="2000" dirty="0" smtClean="0"/>
              <a:t>(since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a:t>
            </a:r>
            <a:r>
              <a:rPr lang="en-US" sz="1500" dirty="0" err="1" smtClean="0"/>
              <a:t>GoogleBot</a:t>
            </a:r>
            <a:r>
              <a:rPr lang="en-US" sz="1500" dirty="0" smtClean="0"/>
              <a:t>, by adding specific tokens to the UA string.  A hierarchal </a:t>
            </a:r>
            <a:r>
              <a:rPr lang="en-US" sz="1500" dirty="0" err="1" smtClean="0"/>
              <a:t>regex</a:t>
            </a:r>
            <a:r>
              <a:rPr lang="en-US" sz="1500" dirty="0" smtClean="0"/>
              <a:t> </a:t>
            </a:r>
            <a:r>
              <a:rPr lang="en-US" sz="1500" dirty="0" smtClean="0"/>
              <a:t>engine will be confused by such additions.  A discriminative algorithm may still classify the modified string correctly</a:t>
            </a:r>
            <a:r>
              <a:rPr lang="en-US" sz="1500" dirty="0" smtClean="0"/>
              <a:t>.</a:t>
            </a:r>
          </a:p>
          <a:p>
            <a:endParaRPr lang="en-US" sz="1500" dirty="0" smtClean="0"/>
          </a:p>
          <a:p>
            <a:r>
              <a:rPr lang="en-US" sz="1500" dirty="0" smtClean="0"/>
              <a:t>UA strings are frequently mangled due to </a:t>
            </a:r>
            <a:r>
              <a:rPr lang="en-US" sz="1500" dirty="0" err="1" smtClean="0"/>
              <a:t>plugins</a:t>
            </a:r>
            <a:r>
              <a:rPr lang="en-US" sz="1500" dirty="0" smtClean="0"/>
              <a:t> and other modifications.  For example many UA strings in our dataset have an entirely different UA string inserted midstream.  These UA strings sometimes do not have properly terminated parentheses and are hard to parse  robustly.</a:t>
            </a:r>
            <a:endParaRPr lang="en-US" sz="15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Levenshtein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Lodhi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a:t>
            </a:r>
            <a:r>
              <a:rPr lang="en-US" dirty="0" err="1" smtClean="0"/>
              <a:t>overfitting</a:t>
            </a:r>
            <a:r>
              <a:rPr lang="en-US" dirty="0" smtClean="0"/>
              <a:t> protection property of maximal margin classifier.</a:t>
            </a:r>
            <a:endParaRPr lang="en-US" dirty="0" smtClean="0"/>
          </a:p>
          <a:p>
            <a:r>
              <a:rPr lang="en-US" dirty="0" smtClean="0"/>
              <a:t>Dictionary/Feature </a:t>
            </a:r>
            <a:r>
              <a:rPr lang="en-US" dirty="0" smtClean="0"/>
              <a:t>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93974"/>
          <a:ext cx="2980204" cy="420668"/>
        </p:xfrm>
        <a:graphic>
          <a:graphicData uri="http://schemas.openxmlformats.org/presentationml/2006/ole">
            <p:oleObj spid="_x0000_s1026" name="Equation" r:id="rId3" imgW="1981080" imgH="279360" progId="Equation.DSMT4">
              <p:embed/>
            </p:oleObj>
          </a:graphicData>
        </a:graphic>
      </p:graphicFrame>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7399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err="1" smtClean="0">
                <a:solidFill>
                  <a:schemeClr val="bg2">
                    <a:lumMod val="50000"/>
                  </a:schemeClr>
                </a:solidFill>
              </a:rPr>
              <a:t>AmigaOS</a:t>
            </a:r>
            <a:r>
              <a:rPr lang="en-US" dirty="0" smtClean="0"/>
              <a:t>)</a:t>
            </a:r>
          </a:p>
          <a:p>
            <a:r>
              <a:rPr lang="en-US" dirty="0" smtClean="0"/>
              <a:t> </a:t>
            </a:r>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8" name="Rounded Rectangle 77"/>
          <p:cNvSpPr/>
          <p:nvPr/>
        </p:nvSpPr>
        <p:spPr>
          <a:xfrm>
            <a:off x="6133673" y="1160980"/>
            <a:ext cx="2856216" cy="5373384"/>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grpSp>
        <p:nvGrpSpPr>
          <p:cNvPr id="48" name="Group 47"/>
          <p:cNvGrpSpPr/>
          <p:nvPr/>
        </p:nvGrpSpPr>
        <p:grpSpPr>
          <a:xfrm>
            <a:off x="126513" y="945230"/>
            <a:ext cx="5678386" cy="5496673"/>
            <a:chOff x="136787" y="1160984"/>
            <a:chExt cx="5678386" cy="5496673"/>
          </a:xfrm>
        </p:grpSpPr>
        <p:sp>
          <p:nvSpPr>
            <p:cNvPr id="4" name="TextBox 3"/>
            <p:cNvSpPr txBox="1"/>
            <p:nvPr/>
          </p:nvSpPr>
          <p:spPr>
            <a:xfrm>
              <a:off x="2147303" y="1643865"/>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36787" y="1643866"/>
              <a:ext cx="534255" cy="369332"/>
            </a:xfrm>
            <a:prstGeom prst="rect">
              <a:avLst/>
            </a:prstGeom>
            <a:noFill/>
          </p:spPr>
          <p:txBody>
            <a:bodyPr wrap="square" rtlCol="0">
              <a:spAutoFit/>
            </a:bodyPr>
            <a:lstStyle/>
            <a:p>
              <a:r>
                <a:rPr lang="en-US" dirty="0" err="1" smtClean="0"/>
                <a:t>Bot</a:t>
              </a:r>
              <a:endParaRPr lang="en-US" dirty="0"/>
            </a:p>
          </p:txBody>
        </p:sp>
        <p:cxnSp>
          <p:nvCxnSpPr>
            <p:cNvPr id="22" name="Straight Connector 21"/>
            <p:cNvCxnSpPr>
              <a:stCxn id="9" idx="3"/>
              <a:endCxn id="4" idx="1"/>
            </p:cNvCxnSpPr>
            <p:nvPr/>
          </p:nvCxnSpPr>
          <p:spPr>
            <a:xfrm flipV="1">
              <a:off x="671042" y="1828531"/>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30618" y="4323042"/>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1013" y="2753477"/>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69575" y="4940142"/>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8843" y="1160984"/>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36020" y="1679826"/>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05883" y="2433265"/>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48007" y="4599392"/>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54517" y="33339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55557" y="2938411"/>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43573" y="36250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63081" y="55411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64121" y="5145611"/>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62411" y="58322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39128" y="2774023"/>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37417" y="3419582"/>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10662" y="299834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19224" y="5174747"/>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48019" y="3835075"/>
              <a:ext cx="549398" cy="523220"/>
            </a:xfrm>
            <a:prstGeom prst="rect">
              <a:avLst/>
            </a:prstGeom>
            <a:noFill/>
          </p:spPr>
          <p:txBody>
            <a:bodyPr wrap="square" rtlCol="0">
              <a:spAutoFit/>
            </a:bodyPr>
            <a:lstStyle/>
            <a:p>
              <a:r>
                <a:rPr lang="en-US" sz="2800" dirty="0" smtClean="0"/>
                <a:t>…</a:t>
              </a:r>
              <a:endParaRPr lang="en-US" sz="2800" dirty="0"/>
            </a:p>
          </p:txBody>
        </p:sp>
        <p:sp>
          <p:nvSpPr>
            <p:cNvPr id="80" name="TextBox 79"/>
            <p:cNvSpPr txBox="1"/>
            <p:nvPr/>
          </p:nvSpPr>
          <p:spPr>
            <a:xfrm rot="16200000">
              <a:off x="4046306" y="6073129"/>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26464" y="2164976"/>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8070" y="1608820"/>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600638" y="2554941"/>
              <a:ext cx="1721224" cy="369332"/>
            </a:xfrm>
            <a:prstGeom prst="rect">
              <a:avLst/>
            </a:prstGeom>
            <a:noFill/>
          </p:spPr>
          <p:txBody>
            <a:bodyPr wrap="square" rtlCol="0">
              <a:spAutoFit/>
            </a:bodyPr>
            <a:lstStyle/>
            <a:p>
              <a:r>
                <a:rPr lang="en-US" dirty="0" smtClean="0"/>
                <a:t>Mobile Browser</a:t>
              </a:r>
              <a:endParaRPr lang="en-US" dirty="0"/>
            </a:p>
          </p:txBody>
        </p:sp>
      </p:grpSp>
      <p:sp>
        <p:nvSpPr>
          <p:cNvPr id="72" name="TextBox 71"/>
          <p:cNvSpPr txBox="1"/>
          <p:nvPr/>
        </p:nvSpPr>
        <p:spPr>
          <a:xfrm>
            <a:off x="6339156" y="1424685"/>
            <a:ext cx="2342507" cy="510778"/>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87" y="0"/>
            <a:ext cx="3917576" cy="947791"/>
          </a:xfrm>
        </p:spPr>
        <p:txBody>
          <a:bodyPr/>
          <a:lstStyle/>
          <a:p>
            <a:pPr algn="l"/>
            <a:r>
              <a:rPr lang="en-US" dirty="0" smtClean="0"/>
              <a:t>Results</a:t>
            </a:r>
            <a:endParaRPr lang="en-US" dirty="0"/>
          </a:p>
        </p:txBody>
      </p:sp>
      <p:graphicFrame>
        <p:nvGraphicFramePr>
          <p:cNvPr id="6" name="Table 5"/>
          <p:cNvGraphicFramePr>
            <a:graphicFrameLocks noGrp="1"/>
          </p:cNvGraphicFramePr>
          <p:nvPr/>
        </p:nvGraphicFramePr>
        <p:xfrm>
          <a:off x="179293" y="1396888"/>
          <a:ext cx="8633012" cy="2086051"/>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r>
                        <a:rPr lang="en-US" baseline="0" dirty="0" smtClean="0"/>
                        <a:t>Browser v. </a:t>
                      </a:r>
                      <a:r>
                        <a:rPr lang="en-US" dirty="0" smtClean="0"/>
                        <a:t>MB </a:t>
                      </a:r>
                      <a:r>
                        <a:rPr lang="en-US" baseline="0" dirty="0" smtClean="0"/>
                        <a:t>v. </a:t>
                      </a:r>
                      <a:r>
                        <a:rPr lang="en-US" baseline="0" dirty="0" err="1" smtClean="0"/>
                        <a:t>Bot</a:t>
                      </a:r>
                      <a:endParaRPr lang="en-US" dirty="0"/>
                    </a:p>
                  </a:txBody>
                  <a:tcPr/>
                </a:tc>
                <a:tc>
                  <a:txBody>
                    <a:bodyPr/>
                    <a:lstStyle/>
                    <a:p>
                      <a:r>
                        <a:rPr lang="en-US" dirty="0" smtClean="0"/>
                        <a:t>Family</a:t>
                      </a:r>
                      <a:endParaRPr lang="en-US" dirty="0"/>
                    </a:p>
                  </a:txBody>
                  <a:tcPr/>
                </a:tc>
                <a:tc>
                  <a:txBody>
                    <a:bodyPr/>
                    <a:lstStyle/>
                    <a:p>
                      <a:r>
                        <a:rPr lang="en-US" dirty="0" smtClean="0"/>
                        <a:t>OS</a:t>
                      </a:r>
                      <a:endParaRPr lang="en-US" dirty="0"/>
                    </a:p>
                  </a:txBody>
                  <a:tcPr/>
                </a:tc>
              </a:tr>
              <a:tr h="425462">
                <a:tc>
                  <a:txBody>
                    <a:bodyPr/>
                    <a:lstStyle/>
                    <a:p>
                      <a:pPr algn="r"/>
                      <a:r>
                        <a:rPr lang="en-US" dirty="0" smtClean="0"/>
                        <a:t>Linear </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a:p>
                  </a:txBody>
                  <a:tcPr/>
                </a:tc>
              </a:tr>
              <a:tr h="390418">
                <a:tc>
                  <a:txBody>
                    <a:bodyPr/>
                    <a:lstStyle/>
                    <a:p>
                      <a:pPr algn="r"/>
                      <a:r>
                        <a:rPr lang="en-US" dirty="0" smtClean="0"/>
                        <a:t>RBF</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421240">
                <a:tc>
                  <a:txBody>
                    <a:bodyPr/>
                    <a:lstStyle/>
                    <a:p>
                      <a:pPr algn="r"/>
                      <a:r>
                        <a:rPr lang="en-US" dirty="0" smtClean="0"/>
                        <a:t>Edit</a:t>
                      </a:r>
                      <a:r>
                        <a:rPr lang="en-US" baseline="0" dirty="0" smtClean="0"/>
                        <a:t> String</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400692">
                <a:tc>
                  <a:txBody>
                    <a:bodyPr/>
                    <a:lstStyle/>
                    <a:p>
                      <a:pPr algn="r"/>
                      <a:r>
                        <a:rPr lang="en-US" dirty="0" smtClean="0"/>
                        <a:t>Subsequence</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bl>
          </a:graphicData>
        </a:graphic>
      </p:graphicFrame>
      <p:sp>
        <p:nvSpPr>
          <p:cNvPr id="7" name="TextBox 6"/>
          <p:cNvSpPr txBox="1"/>
          <p:nvPr/>
        </p:nvSpPr>
        <p:spPr>
          <a:xfrm>
            <a:off x="99721" y="5157319"/>
            <a:ext cx="8713694" cy="1569660"/>
          </a:xfrm>
          <a:prstGeom prst="rect">
            <a:avLst/>
          </a:prstGeom>
          <a:noFill/>
        </p:spPr>
        <p:txBody>
          <a:bodyPr wrap="square" rtlCol="0">
            <a:spAutoFit/>
          </a:bodyPr>
          <a:lstStyle/>
          <a:p>
            <a:r>
              <a:rPr lang="en-US" sz="2400" b="1" dirty="0" smtClean="0">
                <a:latin typeface="+mj-lt"/>
              </a:rPr>
              <a:t>Conclusions:</a:t>
            </a:r>
          </a:p>
          <a:p>
            <a:r>
              <a:rPr lang="en-US" dirty="0" smtClean="0">
                <a:latin typeface="+mj-lt"/>
              </a:rPr>
              <a:t>Robust classification possible.  Robots can be identified, even with some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
        <p:nvSpPr>
          <p:cNvPr id="9" name="TextBox 8"/>
          <p:cNvSpPr txBox="1"/>
          <p:nvPr/>
        </p:nvSpPr>
        <p:spPr>
          <a:xfrm>
            <a:off x="2630184" y="297954"/>
            <a:ext cx="6287784" cy="9349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For testing purposes, each category under test (chosen from our dataset of &gt;53,000 UA strings) was split, where 80% was used for training and 20% used for testing.</a:t>
            </a:r>
            <a:endParaRPr lang="en-US" dirty="0"/>
          </a:p>
        </p:txBody>
      </p:sp>
      <p:sp>
        <p:nvSpPr>
          <p:cNvPr id="10" name="TextBox 9"/>
          <p:cNvSpPr txBox="1"/>
          <p:nvPr/>
        </p:nvSpPr>
        <p:spPr>
          <a:xfrm>
            <a:off x="92468" y="3647328"/>
            <a:ext cx="8640566" cy="1631216"/>
          </a:xfrm>
          <a:prstGeom prst="rect">
            <a:avLst/>
          </a:prstGeom>
          <a:noFill/>
        </p:spPr>
        <p:txBody>
          <a:bodyPr wrap="square" rtlCol="0">
            <a:spAutoFit/>
          </a:bodyPr>
          <a:lstStyle/>
          <a:p>
            <a:r>
              <a:rPr lang="en-US" b="1" dirty="0" smtClean="0"/>
              <a:t>Examples where many parsers fail, but MAUL works:</a:t>
            </a:r>
          </a:p>
          <a:p>
            <a:pPr>
              <a:buFontTx/>
              <a:buChar char="-"/>
            </a:pPr>
            <a:r>
              <a:rPr lang="en-US" sz="1600" b="1" dirty="0" err="1" smtClean="0"/>
              <a:t>Bot</a:t>
            </a:r>
            <a:r>
              <a:rPr lang="en-US" sz="1600" b="1" dirty="0" smtClean="0"/>
              <a:t>:</a:t>
            </a:r>
            <a:r>
              <a:rPr lang="en-US" dirty="0" smtClean="0"/>
              <a:t> </a:t>
            </a:r>
            <a:r>
              <a:rPr lang="en-US" sz="1400" dirty="0" smtClean="0"/>
              <a:t>Mozilla/5.0 (compatible; Butterfly/1.0; +http://labs.topsy.com/butterfly/) Gecko/2009032608 </a:t>
            </a:r>
            <a:r>
              <a:rPr lang="en-US" sz="1400" dirty="0" smtClean="0"/>
              <a:t>Firefox/3.0.8</a:t>
            </a:r>
            <a:endParaRPr lang="en-US" sz="1600" dirty="0" smtClean="0"/>
          </a:p>
          <a:p>
            <a:pPr>
              <a:buFontTx/>
              <a:buChar char="-"/>
            </a:pPr>
            <a:r>
              <a:rPr lang="nl-NL" sz="1600" b="1" dirty="0" smtClean="0"/>
              <a:t>Bot</a:t>
            </a:r>
            <a:r>
              <a:rPr lang="nl-NL" sz="1600" b="1" dirty="0" smtClean="0"/>
              <a:t>:</a:t>
            </a:r>
            <a:r>
              <a:rPr lang="nl-NL" dirty="0" smtClean="0"/>
              <a:t> </a:t>
            </a:r>
            <a:r>
              <a:rPr lang="nl-NL" sz="1400" dirty="0" smtClean="0"/>
              <a:t>ArabyBot (compatible; Mozilla/5.0; GoogleBot; FAST Crawler 6.4; http://www.araby.com;)</a:t>
            </a:r>
          </a:p>
          <a:p>
            <a:r>
              <a:rPr lang="en-US" dirty="0" smtClean="0"/>
              <a:t>-</a:t>
            </a:r>
            <a:r>
              <a:rPr lang="en-US" sz="1600" b="1" dirty="0" smtClean="0"/>
              <a:t>Browser:</a:t>
            </a:r>
            <a:r>
              <a:rPr lang="en-US" dirty="0" smtClean="0"/>
              <a:t> </a:t>
            </a:r>
            <a:r>
              <a:rPr lang="nl-NL" sz="1400" dirty="0" smtClean="0"/>
              <a:t>Googlebot/2.1 (+http://www.googlebot.com/bot.html; MSIE 7.0; Windows NT 5.1; GoogleT5; .NET CLR 2.0.50727; .NET CLR 3.0.4506.2152; .NET CLR 3.5.30729; .NET CLR 1.1.4322</a:t>
            </a:r>
            <a:r>
              <a:rPr lang="nl-NL" sz="1400" dirty="0" smtClean="0"/>
              <a:t>)</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823</Words>
  <Application>Microsoft Office PowerPoint</Application>
  <PresentationFormat>On-screen Show (4:3)</PresentationFormat>
  <Paragraphs>99</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MathType 5.0 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94</cp:revision>
  <dcterms:created xsi:type="dcterms:W3CDTF">2010-12-04T06:46:23Z</dcterms:created>
  <dcterms:modified xsi:type="dcterms:W3CDTF">2010-12-06T08:16:18Z</dcterms:modified>
</cp:coreProperties>
</file>