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-74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0B2B-2282-494D-9363-5F50C868573E}" type="datetimeFigureOut">
              <a:rPr lang="en-US" smtClean="0"/>
              <a:t>12/3/2010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DB99-13A2-4556-B3A9-DEC66A0798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0B2B-2282-494D-9363-5F50C868573E}" type="datetimeFigureOut">
              <a:rPr lang="en-US" smtClean="0"/>
              <a:t>12/3/2010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DB99-13A2-4556-B3A9-DEC66A0798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0B2B-2282-494D-9363-5F50C868573E}" type="datetimeFigureOut">
              <a:rPr lang="en-US" smtClean="0"/>
              <a:t>12/3/2010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DB99-13A2-4556-B3A9-DEC66A0798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0B2B-2282-494D-9363-5F50C868573E}" type="datetimeFigureOut">
              <a:rPr lang="en-US" smtClean="0"/>
              <a:t>12/3/2010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DB99-13A2-4556-B3A9-DEC66A0798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0B2B-2282-494D-9363-5F50C868573E}" type="datetimeFigureOut">
              <a:rPr lang="en-US" smtClean="0"/>
              <a:t>12/3/2010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DB99-13A2-4556-B3A9-DEC66A0798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0B2B-2282-494D-9363-5F50C868573E}" type="datetimeFigureOut">
              <a:rPr lang="en-US" smtClean="0"/>
              <a:t>12/3/2010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DB99-13A2-4556-B3A9-DEC66A0798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0B2B-2282-494D-9363-5F50C868573E}" type="datetimeFigureOut">
              <a:rPr lang="en-US" smtClean="0"/>
              <a:t>12/3/2010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DB99-13A2-4556-B3A9-DEC66A0798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0B2B-2282-494D-9363-5F50C868573E}" type="datetimeFigureOut">
              <a:rPr lang="en-US" smtClean="0"/>
              <a:t>12/3/2010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DB99-13A2-4556-B3A9-DEC66A0798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0B2B-2282-494D-9363-5F50C868573E}" type="datetimeFigureOut">
              <a:rPr lang="en-US" smtClean="0"/>
              <a:t>12/3/2010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DB99-13A2-4556-B3A9-DEC66A0798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0B2B-2282-494D-9363-5F50C868573E}" type="datetimeFigureOut">
              <a:rPr lang="en-US" smtClean="0"/>
              <a:t>12/3/2010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DB99-13A2-4556-B3A9-DEC66A0798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0B2B-2282-494D-9363-5F50C868573E}" type="datetimeFigureOut">
              <a:rPr lang="en-US" smtClean="0"/>
              <a:t>12/3/2010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DB99-13A2-4556-B3A9-DEC66A0798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90B2B-2282-494D-9363-5F50C868573E}" type="datetimeFigureOut">
              <a:rPr lang="en-US" smtClean="0"/>
              <a:t>12/3/2010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5DB99-13A2-4556-B3A9-DEC66A07988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63575"/>
            <a:ext cx="9144000" cy="1470025"/>
          </a:xfrm>
        </p:spPr>
        <p:txBody>
          <a:bodyPr/>
          <a:lstStyle/>
          <a:p>
            <a:r>
              <a:rPr lang="en-US" dirty="0" smtClean="0"/>
              <a:t>MAUL: Machine Agent User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1853630"/>
            <a:ext cx="6324600" cy="609600"/>
          </a:xfrm>
        </p:spPr>
        <p:txBody>
          <a:bodyPr/>
          <a:lstStyle/>
          <a:p>
            <a:r>
              <a:rPr lang="en-US" dirty="0" smtClean="0"/>
              <a:t>(some unscrambling necessary)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3429000"/>
            <a:ext cx="3962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Robert Holley</a:t>
            </a:r>
          </a:p>
          <a:p>
            <a:r>
              <a:rPr lang="en-US" sz="3200" dirty="0" smtClean="0"/>
              <a:t>Daniel Rosenfeld</a:t>
            </a:r>
          </a:p>
          <a:p>
            <a:r>
              <a:rPr lang="en-US" sz="3200" dirty="0" smtClean="0"/>
              <a:t>CS229 Group Project</a:t>
            </a:r>
          </a:p>
          <a:p>
            <a:r>
              <a:rPr lang="en-US" sz="3200" dirty="0" smtClean="0"/>
              <a:t>December 7, 2010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962400" y="2977792"/>
            <a:ext cx="4724400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Mozilla/5.0 (Windows; U; Windows NT 6.1; en-US) </a:t>
            </a:r>
            <a:r>
              <a:rPr lang="en-US" dirty="0" err="1" smtClean="0">
                <a:solidFill>
                  <a:srgbClr val="FF0000"/>
                </a:solidFill>
              </a:rPr>
              <a:t>AppleWebKit</a:t>
            </a:r>
            <a:r>
              <a:rPr lang="en-US" dirty="0" smtClean="0">
                <a:solidFill>
                  <a:srgbClr val="FF0000"/>
                </a:solidFill>
              </a:rPr>
              <a:t>/534.10 (KHTML, like Gecko) Chrome/8.0.552.215 Safari/534.10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5943600" y="3952126"/>
            <a:ext cx="3810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29200" y="4267200"/>
            <a:ext cx="2286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ML</a:t>
            </a:r>
            <a:endParaRPr lang="en-US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5972710" y="5214135"/>
            <a:ext cx="3810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705563" y="5585714"/>
            <a:ext cx="2948683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BROWSER</a:t>
            </a:r>
            <a:endParaRPr lang="en-US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926" y="0"/>
            <a:ext cx="8229600" cy="1143000"/>
          </a:xfrm>
        </p:spPr>
        <p:txBody>
          <a:bodyPr/>
          <a:lstStyle/>
          <a:p>
            <a:r>
              <a:rPr lang="en-US" dirty="0" smtClean="0"/>
              <a:t>The User-agent String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226083"/>
            <a:ext cx="12328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Web Entity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4089115" y="1212345"/>
            <a:ext cx="153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 Request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1089066" y="1335640"/>
            <a:ext cx="7919729" cy="4654192"/>
            <a:chOff x="1089066" y="1335640"/>
            <a:chExt cx="7919729" cy="4654192"/>
          </a:xfrm>
        </p:grpSpPr>
        <p:sp>
          <p:nvSpPr>
            <p:cNvPr id="4" name="Left Brace 3"/>
            <p:cNvSpPr/>
            <p:nvPr/>
          </p:nvSpPr>
          <p:spPr>
            <a:xfrm>
              <a:off x="1089066" y="1520572"/>
              <a:ext cx="482887" cy="4356243"/>
            </a:xfrm>
            <a:prstGeom prst="leftBrace">
              <a:avLst>
                <a:gd name="adj1" fmla="val 0"/>
                <a:gd name="adj2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338" name="Picture 2" descr="http://t2.gstatic.com/images?q=tbn:ANd9GcS69FjrXEe4NjR7xwWisqPuo7QMS1YbWDfmacAjCjg2KW_kKQvQ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48078" y="1693948"/>
              <a:ext cx="1293081" cy="1293081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1931549" y="1335640"/>
              <a:ext cx="9863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Robot</a:t>
              </a:r>
              <a:endParaRPr lang="en-US" sz="2400" dirty="0"/>
            </a:p>
          </p:txBody>
        </p:sp>
        <p:pic>
          <p:nvPicPr>
            <p:cNvPr id="14344" name="Picture 8" descr="http://t0.gstatic.com/images?q=tbn:ANd9GcQLEOa6m94Sn3oEfpcO-oG9uPRbMjeg9lCJrSamC2GudrFZAS5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63142" y="3816415"/>
              <a:ext cx="1728454" cy="2019300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1839081" y="3421287"/>
              <a:ext cx="11096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Human</a:t>
              </a:r>
              <a:endParaRPr lang="en-US" sz="2400" dirty="0"/>
            </a:p>
          </p:txBody>
        </p:sp>
        <p:sp>
          <p:nvSpPr>
            <p:cNvPr id="18" name="Left Brace 17"/>
            <p:cNvSpPr/>
            <p:nvPr/>
          </p:nvSpPr>
          <p:spPr>
            <a:xfrm rot="10800000">
              <a:off x="3419587" y="1549683"/>
              <a:ext cx="482887" cy="4356243"/>
            </a:xfrm>
            <a:prstGeom prst="leftBrace">
              <a:avLst>
                <a:gd name="adj1" fmla="val 0"/>
                <a:gd name="adj2" fmla="val 87972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Callout 19"/>
            <p:cNvSpPr/>
            <p:nvPr/>
          </p:nvSpPr>
          <p:spPr>
            <a:xfrm>
              <a:off x="4119937" y="1623312"/>
              <a:ext cx="2229493" cy="2476072"/>
            </a:xfrm>
            <a:prstGeom prst="rightArrowCallou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HEADERS{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User-agent string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…}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BODY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TRAILER</a:t>
              </a:r>
            </a:p>
          </p:txBody>
        </p:sp>
        <p:sp>
          <p:nvSpPr>
            <p:cNvPr id="24" name="Left Arrow 23"/>
            <p:cNvSpPr/>
            <p:nvPr/>
          </p:nvSpPr>
          <p:spPr>
            <a:xfrm>
              <a:off x="3832265" y="4397337"/>
              <a:ext cx="2239763" cy="159249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RESPONSE for specific UA</a:t>
              </a:r>
              <a:endParaRPr lang="en-US" dirty="0"/>
            </a:p>
          </p:txBody>
        </p:sp>
        <p:sp>
          <p:nvSpPr>
            <p:cNvPr id="25" name="Left Brace 24"/>
            <p:cNvSpPr/>
            <p:nvPr/>
          </p:nvSpPr>
          <p:spPr>
            <a:xfrm>
              <a:off x="6152514" y="1919544"/>
              <a:ext cx="482887" cy="3515472"/>
            </a:xfrm>
            <a:prstGeom prst="leftBrace">
              <a:avLst>
                <a:gd name="adj1" fmla="val 0"/>
                <a:gd name="adj2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346" name="Picture 10" descr="http://t0.gstatic.com/images?q=tbn:ANd9GcSVay28UNg4RBzjjgA9R_PzCGt_Q3GtYcYvCFQcvtWyC71mwmismw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618020" y="2691822"/>
              <a:ext cx="2390775" cy="1914525"/>
            </a:xfrm>
            <a:prstGeom prst="rect">
              <a:avLst/>
            </a:prstGeom>
            <a:noFill/>
          </p:spPr>
        </p:pic>
        <p:sp>
          <p:nvSpPr>
            <p:cNvPr id="27" name="TextBox 26"/>
            <p:cNvSpPr txBox="1"/>
            <p:nvPr/>
          </p:nvSpPr>
          <p:spPr>
            <a:xfrm>
              <a:off x="7315196" y="2188393"/>
              <a:ext cx="10685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Server</a:t>
              </a:r>
              <a:endParaRPr lang="en-US" sz="2400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6842589" y="4767204"/>
              <a:ext cx="2003461" cy="10582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Decision based on UA String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65107" y="3133612"/>
              <a:ext cx="595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/>
                <a:t>or</a:t>
              </a:r>
              <a:endParaRPr lang="en-US" sz="2000" i="1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Classifying User-agent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104" y="1415265"/>
            <a:ext cx="4628508" cy="4975261"/>
          </a:xfrm>
        </p:spPr>
        <p:txBody>
          <a:bodyPr/>
          <a:lstStyle/>
          <a:p>
            <a:r>
              <a:rPr lang="en-US" dirty="0" smtClean="0"/>
              <a:t>Previous Work:</a:t>
            </a:r>
          </a:p>
          <a:p>
            <a:pPr lvl="1"/>
            <a:r>
              <a:rPr lang="en-US" dirty="0" smtClean="0"/>
              <a:t>Brittle parsing</a:t>
            </a:r>
          </a:p>
          <a:p>
            <a:pPr lvl="1"/>
            <a:r>
              <a:rPr lang="en-US" dirty="0" smtClean="0"/>
              <a:t>Regular expressions</a:t>
            </a:r>
          </a:p>
          <a:p>
            <a:pPr lvl="1"/>
            <a:endParaRPr lang="en-US" dirty="0" smtClean="0"/>
          </a:p>
        </p:txBody>
      </p:sp>
      <p:pic>
        <p:nvPicPr>
          <p:cNvPr id="15362" name="Picture 2" descr="http://eloquentjavascript.net/img/xkcd_regular_expressions.png"/>
          <p:cNvPicPr>
            <a:picLocks noChangeAspect="1" noChangeArrowheads="1"/>
          </p:cNvPicPr>
          <p:nvPr/>
        </p:nvPicPr>
        <p:blipFill>
          <a:blip r:embed="rId2" cstate="print"/>
          <a:srcRect t="32863" r="-109"/>
          <a:stretch>
            <a:fillRect/>
          </a:stretch>
        </p:blipFill>
        <p:spPr bwMode="auto">
          <a:xfrm>
            <a:off x="5030782" y="1551397"/>
            <a:ext cx="3589235" cy="24351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Based Text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Dictionary/Feature Vector with Linear/Poly/RBF Kernels</a:t>
            </a:r>
          </a:p>
          <a:p>
            <a:pPr lvl="1"/>
            <a:r>
              <a:rPr lang="en-US" dirty="0" smtClean="0"/>
              <a:t>Tokenization</a:t>
            </a:r>
          </a:p>
          <a:p>
            <a:r>
              <a:rPr lang="en-US" dirty="0" err="1" smtClean="0"/>
              <a:t>Levenshtein</a:t>
            </a:r>
            <a:r>
              <a:rPr lang="en-US" dirty="0" smtClean="0"/>
              <a:t> Edit Distance Kernel</a:t>
            </a:r>
          </a:p>
          <a:p>
            <a:r>
              <a:rPr lang="en-US" dirty="0" smtClean="0"/>
              <a:t>Subsequence Kernel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432"/>
            <a:ext cx="8229600" cy="1143000"/>
          </a:xfrm>
        </p:spPr>
        <p:txBody>
          <a:bodyPr/>
          <a:lstStyle/>
          <a:p>
            <a:r>
              <a:rPr lang="en-US" dirty="0" smtClean="0"/>
              <a:t>Multi-class Classification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47303" y="1643865"/>
            <a:ext cx="98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Browser  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9877" y="1643866"/>
            <a:ext cx="53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Bot</a:t>
            </a:r>
            <a:endParaRPr lang="en-US" dirty="0"/>
          </a:p>
        </p:txBody>
      </p:sp>
      <p:cxnSp>
        <p:nvCxnSpPr>
          <p:cNvPr id="22" name="Straight Connector 21"/>
          <p:cNvCxnSpPr>
            <a:stCxn id="9" idx="3"/>
            <a:endCxn id="4" idx="1"/>
          </p:cNvCxnSpPr>
          <p:nvPr/>
        </p:nvCxnSpPr>
        <p:spPr>
          <a:xfrm flipV="1">
            <a:off x="904132" y="1828531"/>
            <a:ext cx="1243171" cy="1"/>
          </a:xfrm>
          <a:prstGeom prst="line">
            <a:avLst/>
          </a:prstGeom>
          <a:ln w="190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2"/>
          </p:cNvCxnSpPr>
          <p:nvPr/>
        </p:nvCxnSpPr>
        <p:spPr>
          <a:xfrm rot="16200000" flipH="1">
            <a:off x="330618" y="4323042"/>
            <a:ext cx="4644460" cy="24770"/>
          </a:xfrm>
          <a:prstGeom prst="line">
            <a:avLst/>
          </a:prstGeom>
          <a:ln w="190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661013" y="2753477"/>
            <a:ext cx="1284270" cy="0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669575" y="4940142"/>
            <a:ext cx="1284270" cy="0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74003" y="116098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433250" y="1679826"/>
            <a:ext cx="297952" cy="0"/>
          </a:xfrm>
          <a:prstGeom prst="line">
            <a:avLst/>
          </a:prstGeom>
          <a:ln w="1905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05883" y="243326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Family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48007" y="459939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OS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 rot="16200000" flipH="1">
            <a:off x="3354517" y="3333963"/>
            <a:ext cx="1181532" cy="4"/>
          </a:xfrm>
          <a:prstGeom prst="line">
            <a:avLst/>
          </a:prstGeom>
          <a:ln w="190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955557" y="2938411"/>
            <a:ext cx="811652" cy="0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3943573" y="3625057"/>
            <a:ext cx="821932" cy="2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6200000" flipH="1">
            <a:off x="3363081" y="5541163"/>
            <a:ext cx="1181532" cy="4"/>
          </a:xfrm>
          <a:prstGeom prst="line">
            <a:avLst/>
          </a:prstGeom>
          <a:ln w="190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964121" y="5145611"/>
            <a:ext cx="823636" cy="0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3962411" y="5832257"/>
            <a:ext cx="821932" cy="2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243171" y="1674692"/>
            <a:ext cx="64727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SVM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839128" y="2774023"/>
            <a:ext cx="97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Firefox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837417" y="3419582"/>
            <a:ext cx="97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Chrome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710662" y="2998346"/>
            <a:ext cx="1152421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Multiclass SVM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719224" y="5174747"/>
            <a:ext cx="1152421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Multiclass SVM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 rot="16200000">
            <a:off x="4048019" y="3835075"/>
            <a:ext cx="549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69" name="TextBox 68"/>
          <p:cNvSpPr txBox="1"/>
          <p:nvPr/>
        </p:nvSpPr>
        <p:spPr>
          <a:xfrm>
            <a:off x="4931596" y="4941870"/>
            <a:ext cx="137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929882" y="5669623"/>
            <a:ext cx="137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Mac OS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349430" y="1291123"/>
            <a:ext cx="2342507" cy="5107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Multiclass SVM</a:t>
            </a:r>
            <a:endParaRPr lang="en-US" sz="2400" dirty="0"/>
          </a:p>
        </p:txBody>
      </p:sp>
      <p:sp>
        <p:nvSpPr>
          <p:cNvPr id="78" name="Rounded Rectangle 77"/>
          <p:cNvSpPr/>
          <p:nvPr/>
        </p:nvSpPr>
        <p:spPr>
          <a:xfrm>
            <a:off x="6133673" y="1849346"/>
            <a:ext cx="2856216" cy="4685018"/>
          </a:xfrm>
          <a:prstGeom prst="roundRect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6164494" y="2137025"/>
            <a:ext cx="282539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With </a:t>
            </a:r>
            <a:r>
              <a:rPr lang="en-US" sz="2400" i="1" dirty="0" smtClean="0"/>
              <a:t>k</a:t>
            </a:r>
            <a:r>
              <a:rPr lang="en-US" sz="2400" dirty="0" smtClean="0"/>
              <a:t> classes, form </a:t>
            </a:r>
            <a:r>
              <a:rPr lang="en-US" sz="2400" i="1" dirty="0" smtClean="0"/>
              <a:t>k</a:t>
            </a:r>
            <a:r>
              <a:rPr lang="en-US" sz="2400" dirty="0" smtClean="0"/>
              <a:t>(</a:t>
            </a:r>
            <a:r>
              <a:rPr lang="en-US" sz="2400" i="1" dirty="0" smtClean="0"/>
              <a:t>k-</a:t>
            </a:r>
            <a:r>
              <a:rPr lang="en-US" sz="2400" dirty="0" smtClean="0"/>
              <a:t>1)/2   SVMs where each SVM is 1 class vs. 1 class.  </a:t>
            </a:r>
          </a:p>
          <a:p>
            <a:endParaRPr lang="en-US" sz="2400" dirty="0"/>
          </a:p>
          <a:p>
            <a:r>
              <a:rPr lang="en-US" sz="2400" dirty="0" smtClean="0"/>
              <a:t>For prediction on new input, all 1-vs.-1 classifiers are run.  The class with the most </a:t>
            </a:r>
            <a:r>
              <a:rPr lang="en-US" sz="2400" i="1" dirty="0" smtClean="0"/>
              <a:t>wins</a:t>
            </a:r>
            <a:r>
              <a:rPr lang="en-US" sz="2400" dirty="0" smtClean="0"/>
              <a:t> is the final prediction.</a:t>
            </a:r>
            <a:endParaRPr lang="en-US" sz="2400" dirty="0"/>
          </a:p>
        </p:txBody>
      </p:sp>
      <p:sp>
        <p:nvSpPr>
          <p:cNvPr id="80" name="TextBox 79"/>
          <p:cNvSpPr txBox="1"/>
          <p:nvPr/>
        </p:nvSpPr>
        <p:spPr>
          <a:xfrm rot="16200000">
            <a:off x="4046306" y="6073129"/>
            <a:ext cx="549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166</Words>
  <Application>Microsoft Office PowerPoint</Application>
  <PresentationFormat>On-screen Show (4:3)</PresentationFormat>
  <Paragraphs>54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MAUL: Machine Agent User Learning</vt:lpstr>
      <vt:lpstr>The User-agent String</vt:lpstr>
      <vt:lpstr>Classifying User-agent Strings</vt:lpstr>
      <vt:lpstr>SVM Based Text Classification</vt:lpstr>
      <vt:lpstr>Multi-class Classification</vt:lpstr>
      <vt:lpstr>Results</vt:lpstr>
    </vt:vector>
  </TitlesOfParts>
  <Company>Stanford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MAUL: Machine Agent User Learning</dc:title>
  <dc:creator>Daniel E. Rosenfeld</dc:creator>
  <cp:lastModifiedBy>Daniel E. Rosenfeld</cp:lastModifiedBy>
  <cp:revision>24</cp:revision>
  <dcterms:created xsi:type="dcterms:W3CDTF">2010-12-04T06:46:23Z</dcterms:created>
  <dcterms:modified xsi:type="dcterms:W3CDTF">2010-12-04T09:09:35Z</dcterms:modified>
</cp:coreProperties>
</file>