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1D56C2-B0D9-4BEA-BD09-CC6B4F343363}" type="datetimeFigureOut">
              <a:rPr lang="en-US" smtClean="0"/>
              <a:t>2017-04-19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134598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D56C2-B0D9-4BEA-BD09-CC6B4F343363}" type="datetimeFigureOut">
              <a:rPr lang="en-US" smtClean="0"/>
              <a:t>2017-04-19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292064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D56C2-B0D9-4BEA-BD09-CC6B4F343363}" type="datetimeFigureOut">
              <a:rPr lang="en-US" smtClean="0"/>
              <a:t>2017-04-19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266631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D56C2-B0D9-4BEA-BD09-CC6B4F343363}" type="datetimeFigureOut">
              <a:rPr lang="en-US" smtClean="0"/>
              <a:t>2017-04-19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212927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D56C2-B0D9-4BEA-BD09-CC6B4F343363}" type="datetimeFigureOut">
              <a:rPr lang="en-US" smtClean="0"/>
              <a:t>2017-04-19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208244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D56C2-B0D9-4BEA-BD09-CC6B4F343363}" type="datetimeFigureOut">
              <a:rPr lang="en-US" smtClean="0"/>
              <a:t>2017-04-19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15446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D56C2-B0D9-4BEA-BD09-CC6B4F343363}" type="datetimeFigureOut">
              <a:rPr lang="en-US" smtClean="0"/>
              <a:t>2017-04-19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100307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D56C2-B0D9-4BEA-BD09-CC6B4F343363}" type="datetimeFigureOut">
              <a:rPr lang="en-US" smtClean="0"/>
              <a:t>2017-04-19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421991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D56C2-B0D9-4BEA-BD09-CC6B4F343363}" type="datetimeFigureOut">
              <a:rPr lang="en-US" smtClean="0"/>
              <a:t>2017-04-19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42572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D56C2-B0D9-4BEA-BD09-CC6B4F343363}" type="datetimeFigureOut">
              <a:rPr lang="en-US" smtClean="0"/>
              <a:t>2017-04-19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367375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D56C2-B0D9-4BEA-BD09-CC6B4F343363}" type="datetimeFigureOut">
              <a:rPr lang="en-US" smtClean="0"/>
              <a:t>2017-04-19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707B-5B87-4599-88DA-94D39A0C0C11}" type="slidenum">
              <a:rPr lang="en-US" smtClean="0"/>
              <a:t>‹#›</a:t>
            </a:fld>
            <a:endParaRPr lang="en-US"/>
          </a:p>
        </p:txBody>
      </p:sp>
    </p:spTree>
    <p:extLst>
      <p:ext uri="{BB962C8B-B14F-4D97-AF65-F5344CB8AC3E}">
        <p14:creationId xmlns:p14="http://schemas.microsoft.com/office/powerpoint/2010/main" val="189934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D56C2-B0D9-4BEA-BD09-CC6B4F343363}" type="datetimeFigureOut">
              <a:rPr lang="en-US" smtClean="0"/>
              <a:t>2017-04-19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0707B-5B87-4599-88DA-94D39A0C0C11}" type="slidenum">
              <a:rPr lang="en-US" smtClean="0"/>
              <a:t>‹#›</a:t>
            </a:fld>
            <a:endParaRPr lang="en-US"/>
          </a:p>
        </p:txBody>
      </p:sp>
    </p:spTree>
    <p:extLst>
      <p:ext uri="{BB962C8B-B14F-4D97-AF65-F5344CB8AC3E}">
        <p14:creationId xmlns:p14="http://schemas.microsoft.com/office/powerpoint/2010/main" val="3266105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147" y="1122363"/>
            <a:ext cx="10917716" cy="2387600"/>
          </a:xfrm>
        </p:spPr>
        <p:txBody>
          <a:bodyPr>
            <a:normAutofit fontScale="90000"/>
          </a:bodyPr>
          <a:lstStyle/>
          <a:p>
            <a:r>
              <a:rPr lang="en-US" dirty="0">
                <a:latin typeface="Segoe UI Light" panose="020B0502040204020203" pitchFamily="34" charset="0"/>
                <a:cs typeface="Segoe UI Light" panose="020B0502040204020203" pitchFamily="34" charset="0"/>
              </a:rPr>
              <a:t>Unified Ecosystem for Smartphones as Mobile Mini-Cloud Computing</a:t>
            </a:r>
            <a:br>
              <a:rPr lang="en-US" dirty="0">
                <a:latin typeface="Segoe UI Light" panose="020B0502040204020203" pitchFamily="34" charset="0"/>
                <a:cs typeface="Segoe UI Light" panose="020B0502040204020203" pitchFamily="34" charset="0"/>
              </a:rPr>
            </a:br>
            <a:r>
              <a:rPr lang="en-US" b="1" i="1"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p:txBody>
          <a:bodyPr/>
          <a:lstStyle/>
          <a:p>
            <a:r>
              <a:rPr lang="en-US" dirty="0" smtClean="0">
                <a:latin typeface="Segoe UI Light" panose="020B0502040204020203" pitchFamily="34" charset="0"/>
                <a:cs typeface="Segoe UI Light" panose="020B0502040204020203" pitchFamily="34" charset="0"/>
              </a:rPr>
              <a:t>Group Members</a:t>
            </a:r>
          </a:p>
          <a:p>
            <a:r>
              <a:rPr lang="en-US" dirty="0" smtClean="0">
                <a:latin typeface="Segoe UI Light" panose="020B0502040204020203" pitchFamily="34" charset="0"/>
                <a:cs typeface="Segoe UI Light" panose="020B0502040204020203" pitchFamily="34" charset="0"/>
              </a:rPr>
              <a:t>Sagar </a:t>
            </a:r>
            <a:r>
              <a:rPr lang="en-US" dirty="0" err="1" smtClean="0">
                <a:latin typeface="Segoe UI Light" panose="020B0502040204020203" pitchFamily="34" charset="0"/>
                <a:cs typeface="Segoe UI Light" panose="020B0502040204020203" pitchFamily="34" charset="0"/>
              </a:rPr>
              <a:t>Palao</a:t>
            </a:r>
            <a:r>
              <a:rPr lang="en-US" dirty="0" smtClean="0">
                <a:latin typeface="Segoe UI Light" panose="020B0502040204020203" pitchFamily="34" charset="0"/>
                <a:cs typeface="Segoe UI Light" panose="020B0502040204020203" pitchFamily="34" charset="0"/>
              </a:rPr>
              <a:t> | 48</a:t>
            </a:r>
          </a:p>
          <a:p>
            <a:r>
              <a:rPr lang="en-US" dirty="0" err="1" smtClean="0">
                <a:latin typeface="Segoe UI Light" panose="020B0502040204020203" pitchFamily="34" charset="0"/>
                <a:cs typeface="Segoe UI Light" panose="020B0502040204020203" pitchFamily="34" charset="0"/>
              </a:rPr>
              <a:t>Abhishek</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Shahasane</a:t>
            </a:r>
            <a:r>
              <a:rPr lang="en-US" dirty="0" smtClean="0">
                <a:latin typeface="Segoe UI Light" panose="020B0502040204020203" pitchFamily="34" charset="0"/>
                <a:cs typeface="Segoe UI Light" panose="020B0502040204020203" pitchFamily="34" charset="0"/>
              </a:rPr>
              <a:t> | 62</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482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Segoe UI Light" panose="020B0502040204020203" pitchFamily="34" charset="0"/>
                <a:cs typeface="Segoe UI Light" panose="020B0502040204020203" pitchFamily="34" charset="0"/>
              </a:rPr>
              <a:t>Why?</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253387" y="1329102"/>
            <a:ext cx="11644829" cy="5141338"/>
          </a:xfrm>
        </p:spPr>
        <p:txBody>
          <a:bodyPr>
            <a:normAutofit/>
          </a:bodyPr>
          <a:lstStyle/>
          <a:p>
            <a:r>
              <a:rPr lang="en-US" dirty="0">
                <a:latin typeface="Segoe UI Light" panose="020B0502040204020203" pitchFamily="34" charset="0"/>
                <a:cs typeface="Segoe UI Light" panose="020B0502040204020203" pitchFamily="34" charset="0"/>
              </a:rPr>
              <a:t>In a research environment or a system environment where a large amount of computationally exhaustive task is required to be done, the company or organization demands a high expensive system or hosts a private cloud and pay for it. </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Imagine </a:t>
            </a:r>
            <a:r>
              <a:rPr lang="en-US" dirty="0">
                <a:latin typeface="Segoe UI Light" panose="020B0502040204020203" pitchFamily="34" charset="0"/>
                <a:cs typeface="Segoe UI Light" panose="020B0502040204020203" pitchFamily="34" charset="0"/>
              </a:rPr>
              <a:t>you have a set of peoples/employees in using your organization or research locality who uses your resource such as hotspots. </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Now </a:t>
            </a:r>
            <a:r>
              <a:rPr lang="en-US" dirty="0">
                <a:latin typeface="Segoe UI Light" panose="020B0502040204020203" pitchFamily="34" charset="0"/>
                <a:cs typeface="Segoe UI Light" panose="020B0502040204020203" pitchFamily="34" charset="0"/>
              </a:rPr>
              <a:t>if you could turn this into using the mobiles as a mini cloud for your system using their resources to get your task done. </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This </a:t>
            </a:r>
            <a:r>
              <a:rPr lang="en-US" dirty="0">
                <a:latin typeface="Segoe UI Light" panose="020B0502040204020203" pitchFamily="34" charset="0"/>
                <a:cs typeface="Segoe UI Light" panose="020B0502040204020203" pitchFamily="34" charset="0"/>
              </a:rPr>
              <a:t>enables an environment for bringing live mobile mini clouds and using them as </a:t>
            </a:r>
            <a:r>
              <a:rPr lang="en-US" dirty="0" err="1">
                <a:latin typeface="Segoe UI Light" panose="020B0502040204020203" pitchFamily="34" charset="0"/>
                <a:cs typeface="Segoe UI Light" panose="020B0502040204020203" pitchFamily="34" charset="0"/>
              </a:rPr>
              <a:t>IaaS</a:t>
            </a:r>
            <a:r>
              <a:rPr lang="en-US" dirty="0">
                <a:latin typeface="Segoe UI Light" panose="020B0502040204020203" pitchFamily="34" charset="0"/>
                <a:cs typeface="Segoe UI Light" panose="020B0502040204020203" pitchFamily="34" charset="0"/>
              </a:rPr>
              <a:t> (Infrastructure as a Service).</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95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Segoe UI Light" panose="020B0502040204020203" pitchFamily="34" charset="0"/>
                <a:cs typeface="Segoe UI Light" panose="020B0502040204020203" pitchFamily="34" charset="0"/>
              </a:rPr>
              <a:t>So what are we doing?</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221255" y="1325563"/>
            <a:ext cx="11478658" cy="5174389"/>
          </a:xfrm>
        </p:spPr>
        <p:txBody>
          <a:bodyPr>
            <a:normAutofit fontScale="92500" lnSpcReduction="10000"/>
          </a:bodyPr>
          <a:lstStyle/>
          <a:p>
            <a:pPr lvl="0"/>
            <a:r>
              <a:rPr lang="en-US" dirty="0">
                <a:latin typeface="Segoe UI Light" panose="020B0502040204020203" pitchFamily="34" charset="0"/>
                <a:cs typeface="Segoe UI Light" panose="020B0502040204020203" pitchFamily="34" charset="0"/>
              </a:rPr>
              <a:t>Let the researchers load a job in the central system.</a:t>
            </a:r>
          </a:p>
          <a:p>
            <a:pPr lvl="0"/>
            <a:r>
              <a:rPr lang="en-US" dirty="0">
                <a:latin typeface="Segoe UI Light" panose="020B0502040204020203" pitchFamily="34" charset="0"/>
                <a:cs typeface="Segoe UI Light" panose="020B0502040204020203" pitchFamily="34" charset="0"/>
              </a:rPr>
              <a:t>The researcher needs to split the job into smaller tasks.</a:t>
            </a:r>
          </a:p>
          <a:p>
            <a:pPr lvl="0"/>
            <a:r>
              <a:rPr lang="en-US" dirty="0">
                <a:latin typeface="Segoe UI Light" panose="020B0502040204020203" pitchFamily="34" charset="0"/>
                <a:cs typeface="Segoe UI Light" panose="020B0502040204020203" pitchFamily="34" charset="0"/>
              </a:rPr>
              <a:t>When a mobile connects to the hotspot, the mobile is initiated a mini cloud for the server system.</a:t>
            </a:r>
          </a:p>
          <a:p>
            <a:pPr lvl="0"/>
            <a:r>
              <a:rPr lang="en-US" dirty="0">
                <a:latin typeface="Segoe UI Light" panose="020B0502040204020203" pitchFamily="34" charset="0"/>
                <a:cs typeface="Segoe UI Light" panose="020B0502040204020203" pitchFamily="34" charset="0"/>
              </a:rPr>
              <a:t>Now server sends a packaged job to the mobile cloud assuming it as its infrastructure for execution of the job.</a:t>
            </a:r>
          </a:p>
          <a:p>
            <a:pPr lvl="0"/>
            <a:r>
              <a:rPr lang="en-US" dirty="0">
                <a:latin typeface="Segoe UI Light" panose="020B0502040204020203" pitchFamily="34" charset="0"/>
                <a:cs typeface="Segoe UI Light" panose="020B0502040204020203" pitchFamily="34" charset="0"/>
              </a:rPr>
              <a:t>The mini cloud computes the job and send the result to the server.</a:t>
            </a:r>
          </a:p>
          <a:p>
            <a:pPr lvl="0"/>
            <a:r>
              <a:rPr lang="en-US" dirty="0">
                <a:latin typeface="Segoe UI Light" panose="020B0502040204020203" pitchFamily="34" charset="0"/>
                <a:cs typeface="Segoe UI Light" panose="020B0502040204020203" pitchFamily="34" charset="0"/>
              </a:rPr>
              <a:t>If the mini cloud job result is received by the server it updates its central map.</a:t>
            </a:r>
          </a:p>
          <a:p>
            <a:pPr lvl="0"/>
            <a:r>
              <a:rPr lang="en-US" dirty="0">
                <a:latin typeface="Segoe UI Light" panose="020B0502040204020203" pitchFamily="34" charset="0"/>
                <a:cs typeface="Segoe UI Light" panose="020B0502040204020203" pitchFamily="34" charset="0"/>
              </a:rPr>
              <a:t>When all the task are received in the central map, it updates the task to combine stage where the results are combined. </a:t>
            </a:r>
          </a:p>
          <a:p>
            <a:pPr lvl="0"/>
            <a:r>
              <a:rPr lang="en-US" dirty="0">
                <a:latin typeface="Segoe UI Light" panose="020B0502040204020203" pitchFamily="34" charset="0"/>
                <a:cs typeface="Segoe UI Light" panose="020B0502040204020203" pitchFamily="34" charset="0"/>
              </a:rPr>
              <a:t>This again is performed by the mini clouds.</a:t>
            </a:r>
          </a:p>
          <a:p>
            <a:pPr lvl="0"/>
            <a:r>
              <a:rPr lang="en-US" dirty="0">
                <a:latin typeface="Segoe UI Light" panose="020B0502040204020203" pitchFamily="34" charset="0"/>
                <a:cs typeface="Segoe UI Light" panose="020B0502040204020203" pitchFamily="34" charset="0"/>
              </a:rPr>
              <a:t>Finally when combine is completed, the final result is stored in the system.</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395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04231"/>
          </a:xfrm>
        </p:spPr>
        <p:txBody>
          <a:bodyPr/>
          <a:lstStyle/>
          <a:p>
            <a:r>
              <a:rPr lang="en-US" dirty="0" smtClean="0">
                <a:latin typeface="Segoe UI Light" panose="020B0502040204020203" pitchFamily="34" charset="0"/>
                <a:cs typeface="Segoe UI Light" panose="020B0502040204020203" pitchFamily="34" charset="0"/>
              </a:rPr>
              <a:t>How?</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99221" y="837282"/>
            <a:ext cx="11721030" cy="6020718"/>
          </a:xfrm>
        </p:spPr>
        <p:txBody>
          <a:bodyPr>
            <a:normAutofit fontScale="85000" lnSpcReduction="20000"/>
          </a:bodyPr>
          <a:lstStyle/>
          <a:p>
            <a:pPr marL="0" indent="0">
              <a:buNone/>
            </a:pPr>
            <a:r>
              <a:rPr lang="en-US" b="1" i="1" dirty="0">
                <a:latin typeface="Segoe UI Light" panose="020B0502040204020203" pitchFamily="34" charset="0"/>
                <a:cs typeface="Segoe UI Light" panose="020B0502040204020203" pitchFamily="34" charset="0"/>
              </a:rPr>
              <a:t>First Phase - Server:</a:t>
            </a:r>
            <a:endParaRPr lang="en-US" sz="2400" b="1" dirty="0">
              <a:latin typeface="Segoe UI Light" panose="020B0502040204020203" pitchFamily="34" charset="0"/>
              <a:cs typeface="Segoe UI Light" panose="020B0502040204020203" pitchFamily="34" charset="0"/>
            </a:endParaRPr>
          </a:p>
          <a:p>
            <a:pPr lvl="0"/>
            <a:r>
              <a:rPr lang="en-US" sz="2300" dirty="0">
                <a:latin typeface="Segoe UI Light" panose="020B0502040204020203" pitchFamily="34" charset="0"/>
                <a:cs typeface="Segoe UI Light" panose="020B0502040204020203" pitchFamily="34" charset="0"/>
              </a:rPr>
              <a:t>The first phase is to build the Server end. The Server is designed in Java to be compatible across multiple platforms. The server is minimal and designed with polished interface using Sockets to enable communication with the mobile clients. </a:t>
            </a:r>
          </a:p>
          <a:p>
            <a:pPr lvl="0"/>
            <a:r>
              <a:rPr lang="en-US" sz="2300" dirty="0">
                <a:latin typeface="Segoe UI Light" panose="020B0502040204020203" pitchFamily="34" charset="0"/>
                <a:cs typeface="Segoe UI Light" panose="020B0502040204020203" pitchFamily="34" charset="0"/>
              </a:rPr>
              <a:t>When the client connects to the hotspot, the server sniffs it and sends a request to the client for connection with the server. The request is general handshake which happens at the socket level.</a:t>
            </a:r>
          </a:p>
          <a:p>
            <a:pPr lvl="0"/>
            <a:r>
              <a:rPr lang="en-US" sz="2300" dirty="0">
                <a:latin typeface="Segoe UI Light" panose="020B0502040204020203" pitchFamily="34" charset="0"/>
                <a:cs typeface="Segoe UI Light" panose="020B0502040204020203" pitchFamily="34" charset="0"/>
              </a:rPr>
              <a:t>When client is connected the server creates a thread dedicated to the client for managing with the client.</a:t>
            </a:r>
          </a:p>
          <a:p>
            <a:pPr lvl="0"/>
            <a:r>
              <a:rPr lang="en-US" sz="2300" dirty="0">
                <a:latin typeface="Segoe UI Light" panose="020B0502040204020203" pitchFamily="34" charset="0"/>
                <a:cs typeface="Segoe UI Light" panose="020B0502040204020203" pitchFamily="34" charset="0"/>
              </a:rPr>
              <a:t>Server has actually defined a matrix multiplication tasks of 20 matrices where each matrix is 1000*1000 dimension long in floating type.</a:t>
            </a:r>
          </a:p>
          <a:p>
            <a:pPr lvl="0"/>
            <a:r>
              <a:rPr lang="en-US" sz="2300" dirty="0">
                <a:latin typeface="Segoe UI Light" panose="020B0502040204020203" pitchFamily="34" charset="0"/>
                <a:cs typeface="Segoe UI Light" panose="020B0502040204020203" pitchFamily="34" charset="0"/>
              </a:rPr>
              <a:t>Now comes the key part where the task is accomplished in levels:</a:t>
            </a:r>
          </a:p>
          <a:p>
            <a:pPr lvl="1"/>
            <a:r>
              <a:rPr lang="en-US" sz="2300" dirty="0">
                <a:latin typeface="Segoe UI Light" panose="020B0502040204020203" pitchFamily="34" charset="0"/>
                <a:cs typeface="Segoe UI Light" panose="020B0502040204020203" pitchFamily="34" charset="0"/>
              </a:rPr>
              <a:t>Level 1: Multiply in pair of 2 matrix to get resultant 10 matrix</a:t>
            </a:r>
          </a:p>
          <a:p>
            <a:pPr lvl="1"/>
            <a:r>
              <a:rPr lang="en-US" sz="2300" dirty="0">
                <a:latin typeface="Segoe UI Light" panose="020B0502040204020203" pitchFamily="34" charset="0"/>
                <a:cs typeface="Segoe UI Light" panose="020B0502040204020203" pitchFamily="34" charset="0"/>
              </a:rPr>
              <a:t>Level 2: Resultant 10 matrix are further multiplied in pairs to get 5 matrix</a:t>
            </a:r>
          </a:p>
          <a:p>
            <a:pPr marL="457200" lvl="1" indent="0">
              <a:buNone/>
            </a:pPr>
            <a:r>
              <a:rPr lang="en-US" sz="2300" dirty="0" smtClean="0">
                <a:latin typeface="Segoe UI Light" panose="020B0502040204020203" pitchFamily="34" charset="0"/>
                <a:cs typeface="Segoe UI Light" panose="020B0502040204020203" pitchFamily="34" charset="0"/>
              </a:rPr>
              <a:t>…</a:t>
            </a:r>
            <a:endParaRPr lang="en-US" sz="2300" dirty="0">
              <a:latin typeface="Segoe UI Light" panose="020B0502040204020203" pitchFamily="34" charset="0"/>
              <a:cs typeface="Segoe UI Light" panose="020B0502040204020203" pitchFamily="34" charset="0"/>
            </a:endParaRPr>
          </a:p>
          <a:p>
            <a:pPr lvl="1"/>
            <a:r>
              <a:rPr lang="en-US" sz="2300" dirty="0">
                <a:latin typeface="Segoe UI Light" panose="020B0502040204020203" pitchFamily="34" charset="0"/>
                <a:cs typeface="Segoe UI Light" panose="020B0502040204020203" pitchFamily="34" charset="0"/>
              </a:rPr>
              <a:t>Till there is 1 result matrix.</a:t>
            </a:r>
          </a:p>
          <a:p>
            <a:pPr lvl="0"/>
            <a:r>
              <a:rPr lang="en-US" sz="2300" dirty="0">
                <a:latin typeface="Segoe UI Light" panose="020B0502040204020203" pitchFamily="34" charset="0"/>
                <a:cs typeface="Segoe UI Light" panose="020B0502040204020203" pitchFamily="34" charset="0"/>
              </a:rPr>
              <a:t>To send a job we have used Serialization in java which is a wrapper for the objects. Each task is wrapped and sent to the client mini cloud.</a:t>
            </a:r>
          </a:p>
          <a:p>
            <a:pPr lvl="0"/>
            <a:r>
              <a:rPr lang="en-US" sz="2300" dirty="0">
                <a:latin typeface="Segoe UI Light" panose="020B0502040204020203" pitchFamily="34" charset="0"/>
                <a:cs typeface="Segoe UI Light" panose="020B0502040204020203" pitchFamily="34" charset="0"/>
              </a:rPr>
              <a:t>The result is then again received by the server as a serialized object. Which stores the result in files.</a:t>
            </a:r>
          </a:p>
          <a:p>
            <a:pPr lvl="0"/>
            <a:r>
              <a:rPr lang="en-US" sz="2300" dirty="0">
                <a:latin typeface="Segoe UI Light" panose="020B0502040204020203" pitchFamily="34" charset="0"/>
                <a:cs typeface="Segoe UI Light" panose="020B0502040204020203" pitchFamily="34" charset="0"/>
              </a:rPr>
              <a:t>Each thread s destroyed as the task is completed successfully.</a:t>
            </a:r>
          </a:p>
          <a:p>
            <a:pPr lvl="0"/>
            <a:r>
              <a:rPr lang="en-US" sz="2300" dirty="0">
                <a:latin typeface="Segoe UI Light" panose="020B0502040204020203" pitchFamily="34" charset="0"/>
                <a:cs typeface="Segoe UI Light" panose="020B0502040204020203" pitchFamily="34" charset="0"/>
              </a:rPr>
              <a:t>Threads are synchronized in Java using the standard mutual exclusion packaging</a:t>
            </a:r>
            <a:r>
              <a:rPr lang="en-US" sz="2300" dirty="0" smtClean="0">
                <a:latin typeface="Segoe UI Light" panose="020B0502040204020203" pitchFamily="34" charset="0"/>
                <a:cs typeface="Segoe UI Light" panose="020B0502040204020203" pitchFamily="34" charset="0"/>
              </a:rPr>
              <a:t>.</a:t>
            </a:r>
            <a:endParaRPr lang="en-US"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859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405" y="242370"/>
            <a:ext cx="11622795" cy="6356733"/>
          </a:xfrm>
        </p:spPr>
        <p:txBody>
          <a:bodyPr>
            <a:normAutofit fontScale="85000" lnSpcReduction="20000"/>
          </a:bodyPr>
          <a:lstStyle/>
          <a:p>
            <a:pPr marL="0" indent="0">
              <a:buNone/>
            </a:pPr>
            <a:r>
              <a:rPr lang="en-US" b="1" i="1" dirty="0">
                <a:latin typeface="Segoe UI Light" panose="020B0502040204020203" pitchFamily="34" charset="0"/>
                <a:cs typeface="Segoe UI Light" panose="020B0502040204020203" pitchFamily="34" charset="0"/>
              </a:rPr>
              <a:t>Second Phase – Mobile Application as mini cloud: </a:t>
            </a:r>
            <a:endParaRPr lang="en-US" sz="2400" b="1"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The second phase was to create a mobile application.</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The application area currently covered is only for Android as of now.</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The application is responsible for first creating a connection with the server the instant when it connects to the hotspot. It supports the server three handshake for confirming the connection.</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Once it is connected it is ready to offer itself as Infrastructure as a Service to the server. In other words it has initiated itself as a mini cloud. </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It then is responsible to receiving the job which is packaged by Java </a:t>
            </a:r>
            <a:r>
              <a:rPr lang="en-US" dirty="0" err="1">
                <a:latin typeface="Segoe UI Light" panose="020B0502040204020203" pitchFamily="34" charset="0"/>
                <a:cs typeface="Segoe UI Light" panose="020B0502040204020203" pitchFamily="34" charset="0"/>
              </a:rPr>
              <a:t>serializer</a:t>
            </a:r>
            <a:r>
              <a:rPr lang="en-US" dirty="0">
                <a:latin typeface="Segoe UI Light" panose="020B0502040204020203" pitchFamily="34" charset="0"/>
                <a:cs typeface="Segoe UI Light" panose="020B0502040204020203" pitchFamily="34" charset="0"/>
              </a:rPr>
              <a:t>, desterilize it and complete the task in the method specified.</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It the packages the solution again with Java </a:t>
            </a:r>
            <a:r>
              <a:rPr lang="en-US" dirty="0" err="1">
                <a:latin typeface="Segoe UI Light" panose="020B0502040204020203" pitchFamily="34" charset="0"/>
                <a:cs typeface="Segoe UI Light" panose="020B0502040204020203" pitchFamily="34" charset="0"/>
              </a:rPr>
              <a:t>serializer</a:t>
            </a:r>
            <a:r>
              <a:rPr lang="en-US" dirty="0">
                <a:latin typeface="Segoe UI Light" panose="020B0502040204020203" pitchFamily="34" charset="0"/>
                <a:cs typeface="Segoe UI Light" panose="020B0502040204020203" pitchFamily="34" charset="0"/>
              </a:rPr>
              <a:t> and sends it to the Server.</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The computation is performed as a Service in Android, thus the front interface is of no use.</a:t>
            </a:r>
            <a:endParaRPr lang="en-US" sz="2400"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However the interface is created which specifies </a:t>
            </a:r>
            <a:endParaRPr lang="en-US" sz="2400"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The server to which the client is acting as mini cloud.</a:t>
            </a:r>
            <a:endParaRPr lang="en-US" sz="2000"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The current state of mini cloud which can be:</a:t>
            </a:r>
            <a:endParaRPr lang="en-US" sz="2000" dirty="0">
              <a:latin typeface="Segoe UI Light" panose="020B0502040204020203" pitchFamily="34" charset="0"/>
              <a:cs typeface="Segoe UI Light" panose="020B0502040204020203" pitchFamily="34" charset="0"/>
            </a:endParaRPr>
          </a:p>
          <a:p>
            <a:pPr lvl="2"/>
            <a:r>
              <a:rPr lang="en-US" dirty="0">
                <a:latin typeface="Segoe UI Light" panose="020B0502040204020203" pitchFamily="34" charset="0"/>
                <a:cs typeface="Segoe UI Light" panose="020B0502040204020203" pitchFamily="34" charset="0"/>
              </a:rPr>
              <a:t>Initializing</a:t>
            </a:r>
            <a:endParaRPr lang="en-US" sz="1800" dirty="0">
              <a:latin typeface="Segoe UI Light" panose="020B0502040204020203" pitchFamily="34" charset="0"/>
              <a:cs typeface="Segoe UI Light" panose="020B0502040204020203" pitchFamily="34" charset="0"/>
            </a:endParaRPr>
          </a:p>
          <a:p>
            <a:pPr lvl="2"/>
            <a:r>
              <a:rPr lang="en-US" dirty="0">
                <a:latin typeface="Segoe UI Light" panose="020B0502040204020203" pitchFamily="34" charset="0"/>
                <a:cs typeface="Segoe UI Light" panose="020B0502040204020203" pitchFamily="34" charset="0"/>
              </a:rPr>
              <a:t>Computing the job</a:t>
            </a:r>
            <a:endParaRPr lang="en-US" sz="1800" dirty="0">
              <a:latin typeface="Segoe UI Light" panose="020B0502040204020203" pitchFamily="34" charset="0"/>
              <a:cs typeface="Segoe UI Light" panose="020B0502040204020203" pitchFamily="34" charset="0"/>
            </a:endParaRPr>
          </a:p>
          <a:p>
            <a:pPr lvl="2"/>
            <a:r>
              <a:rPr lang="en-US" dirty="0">
                <a:latin typeface="Segoe UI Light" panose="020B0502040204020203" pitchFamily="34" charset="0"/>
                <a:cs typeface="Segoe UI Light" panose="020B0502040204020203" pitchFamily="34" charset="0"/>
              </a:rPr>
              <a:t>Completion of the job</a:t>
            </a:r>
            <a:endParaRPr lang="en-US" sz="1800"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The CPU usage by the system and the user.</a:t>
            </a:r>
            <a:endParaRPr lang="en-US" sz="2000"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7437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Segoe UI Light" panose="020B0502040204020203" pitchFamily="34" charset="0"/>
                <a:cs typeface="Segoe UI Light" panose="020B0502040204020203" pitchFamily="34" charset="0"/>
              </a:rPr>
              <a:t>Some Snaps</a:t>
            </a:r>
            <a:endParaRPr lang="en-US" dirty="0">
              <a:latin typeface="Segoe UI Light" panose="020B0502040204020203" pitchFamily="34" charset="0"/>
              <a:cs typeface="Segoe UI Light" panose="020B0502040204020203"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9474" y="1204378"/>
            <a:ext cx="3038184" cy="540543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926334" y="1204377"/>
            <a:ext cx="2782937" cy="540543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967947" y="1204376"/>
            <a:ext cx="3134520" cy="5405437"/>
          </a:xfrm>
          <a:prstGeom prst="rect">
            <a:avLst/>
          </a:prstGeom>
        </p:spPr>
      </p:pic>
    </p:spTree>
    <p:extLst>
      <p:ext uri="{BB962C8B-B14F-4D97-AF65-F5344CB8AC3E}">
        <p14:creationId xmlns:p14="http://schemas.microsoft.com/office/powerpoint/2010/main" val="419033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Segoe UI Light" panose="020B0502040204020203" pitchFamily="34" charset="0"/>
                <a:cs typeface="Segoe UI Light" panose="020B0502040204020203" pitchFamily="34" charset="0"/>
              </a:rPr>
              <a:t>Some more…</a:t>
            </a:r>
            <a:endParaRPr lang="en-US" dirty="0">
              <a:latin typeface="Segoe UI Light" panose="020B0502040204020203" pitchFamily="34" charset="0"/>
              <a:cs typeface="Segoe UI Light" panose="020B0502040204020203"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0632" y="2096744"/>
            <a:ext cx="3924300" cy="32385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05564" y="2096744"/>
            <a:ext cx="7281636" cy="3238500"/>
          </a:xfrm>
          <a:prstGeom prst="rect">
            <a:avLst/>
          </a:prstGeom>
        </p:spPr>
      </p:pic>
    </p:spTree>
    <p:extLst>
      <p:ext uri="{BB962C8B-B14F-4D97-AF65-F5344CB8AC3E}">
        <p14:creationId xmlns:p14="http://schemas.microsoft.com/office/powerpoint/2010/main" val="119380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82" y="2766802"/>
            <a:ext cx="10515600" cy="1325563"/>
          </a:xfrm>
        </p:spPr>
        <p:txBody>
          <a:bodyPr/>
          <a:lstStyle/>
          <a:p>
            <a:pPr algn="ctr"/>
            <a:r>
              <a:rPr lang="en-US" dirty="0" smtClean="0">
                <a:latin typeface="Segoe UI Light" panose="020B0502040204020203" pitchFamily="34" charset="0"/>
                <a:cs typeface="Segoe UI Light" panose="020B0502040204020203" pitchFamily="34" charset="0"/>
              </a:rPr>
              <a:t>Finally it ended…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3712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741</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 Light</vt:lpstr>
      <vt:lpstr>Office Theme</vt:lpstr>
      <vt:lpstr>Unified Ecosystem for Smartphones as Mobile Mini-Cloud Computing  </vt:lpstr>
      <vt:lpstr>Why?</vt:lpstr>
      <vt:lpstr>So what are we doing?</vt:lpstr>
      <vt:lpstr>How?</vt:lpstr>
      <vt:lpstr>PowerPoint Presentation</vt:lpstr>
      <vt:lpstr>Some Snaps</vt:lpstr>
      <vt:lpstr>Some more…</vt:lpstr>
      <vt:lpstr>Finally it ended…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Ecosystem for Smartphones as Mobile Mini-Cloud Computing</dc:title>
  <dc:creator>Sagar Palo</dc:creator>
  <cp:lastModifiedBy>Sagar Palo</cp:lastModifiedBy>
  <cp:revision>2</cp:revision>
  <dcterms:created xsi:type="dcterms:W3CDTF">2017-04-19T15:54:25Z</dcterms:created>
  <dcterms:modified xsi:type="dcterms:W3CDTF">2017-04-19T15:58:22Z</dcterms:modified>
</cp:coreProperties>
</file>