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>
        <p:scale>
          <a:sx n="100" d="100"/>
          <a:sy n="100" d="100"/>
        </p:scale>
        <p:origin x="1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3E245-AE30-41E5-BD56-20CF18B91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E55848F-1EC5-4249-974D-E879E83C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766F0-C3F2-4F5E-96A9-079B39F8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31B8D6-C4A7-4FB2-8216-EBF9E8F1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F8FC2-89CF-4A94-97F9-C3E8DAC7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75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8F3B5-DB7B-45C0-B658-4F2DC54C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895CA1-84EB-466B-8BAC-BC8480B3B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FDBF1B-8D40-4C43-9085-C23C1F6E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F97EB4-0E08-4CE8-AC33-1C6CB0FF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E0447A-E852-4321-A52B-D85A7C7C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5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FE67AE-B12D-4A21-914C-702F37D7B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F2C7D7-347D-4A31-82D9-86B10D36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0442DB-DE36-4781-9FC8-73E029DC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715478-08E6-42CF-ABBB-BAC2FF79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E9C328-F978-46F2-B1C6-982E0032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31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3440E-1A5F-4CFB-A190-743DC8D1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8B19B3-02A6-4820-A5D9-251192F89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C110BE-BD28-4C81-9258-C5929A75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CBB93-A657-4F7F-BA06-DA5636A0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99EFF-7674-4A92-9C3D-3E9E0B36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0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F8150-E106-48DB-938F-1387489D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B764DA-4ABF-4358-86BC-2120C4F59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1FD83A-54D5-4D72-B26E-231101B9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8EEDC-5AA6-44BB-AD67-C377DCD4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BF5EC-657B-4BF5-BEA5-89DFF5DA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18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49138-0C50-48FB-A7A1-20705600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1A7A0-EE19-4469-A9C6-ADFBC71AF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80E7A-6969-461B-8F1B-79D8C87E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54E61-0F47-439B-B9D3-4C27E9B3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3EEBD-2DC9-4815-805D-5AC02EED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1B5A7A-8244-4D27-81EF-26FFBF5E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19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B123A-271C-49EF-B653-46670A8D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77ECB-C1C6-4AF8-8162-86352A73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D0FFF5-9298-4E30-9F83-A8F20BF5F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94AF67-F2DD-4BE7-8687-E96937991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67F6C-677C-4370-A0E5-91310D310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9B8711-6658-42E1-82CD-019CF695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F6BD5A-1C5A-4E9B-987E-FC91E576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3DF108-72BD-4194-935A-BC80C9F2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27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20BA2-A9D3-48D0-A389-2D307AC1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BD2CF3-6472-4B37-8BE2-26BC5B39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EDBFC0-4AA9-444A-B5F9-F800B3D0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66523D-9900-48B8-B2A9-953421A4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46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0C2C01-AF38-400F-8357-A70A6B1A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967BBC-494F-4BA1-BBFB-69FCFE3D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417198-25C5-4897-9F11-1B36B03A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28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2981E-AECA-4226-8145-3076460E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4B0946-DB6D-4AEE-8705-7D5F9175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4D7A54-60A8-42BC-B8F9-E3528D683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38DA68-DB46-48F5-AF57-383059A8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3EC191-FC1C-45EE-AF11-D3AA23E0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7DA16C-EA1D-4646-B6BE-C15ADE37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6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3E71B-A481-4F52-9C5A-5854BD8E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6FCEAA-080C-4FBB-9BC4-7C9ABD1BE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D8749-ED2A-4E19-9B67-356563198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F91AE-4194-44CF-A8E3-5159E460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B99609-25CC-4519-86D8-B997C9EB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285EB-35F7-4AEB-8275-94E21257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62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2A22CF-C595-458F-B8FF-F50BB5F8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F3543C-6A16-4F92-896A-227182C3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4BB28-322E-4020-942E-28F4D340D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EF19C-FACE-4C68-900A-0D94B55FDD5F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9A717-4765-45E9-BE42-58960864E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EA79C2-D96B-45B5-9A46-F2A3BEF6E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C56-D9DB-49EF-904D-4CB5E14825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8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F967E0-16BE-4839-A422-4513742EC143}"/>
              </a:ext>
            </a:extLst>
          </p:cNvPr>
          <p:cNvSpPr txBox="1"/>
          <p:nvPr/>
        </p:nvSpPr>
        <p:spPr>
          <a:xfrm>
            <a:off x="1056705" y="1276125"/>
            <a:ext cx="2640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書記素クラスター</a:t>
            </a:r>
            <a:r>
              <a:rPr kumimoji="1" lang="en-US" altLang="ja-JP" sz="1100" dirty="0"/>
              <a:t>(grapheme</a:t>
            </a:r>
            <a:r>
              <a:rPr kumimoji="1" lang="ja-JP" altLang="en-US" sz="1100" dirty="0"/>
              <a:t> </a:t>
            </a:r>
            <a:r>
              <a:rPr kumimoji="1" lang="en-US" altLang="ja-JP" sz="1100" dirty="0"/>
              <a:t>cluster)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CEF2639-3FFF-4206-AC98-B45461A5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461853"/>
            <a:ext cx="333375" cy="4095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B2563BD-1501-477C-AB78-647B965D4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414353"/>
            <a:ext cx="2981325" cy="447675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72626026-E37F-4553-9CC3-3F221BC3C89E}"/>
              </a:ext>
            </a:extLst>
          </p:cNvPr>
          <p:cNvSpPr/>
          <p:nvPr/>
        </p:nvSpPr>
        <p:spPr>
          <a:xfrm>
            <a:off x="1128712" y="1921658"/>
            <a:ext cx="261937" cy="23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7AC35B-C661-4F90-BC82-63660227D126}"/>
              </a:ext>
            </a:extLst>
          </p:cNvPr>
          <p:cNvSpPr txBox="1"/>
          <p:nvPr/>
        </p:nvSpPr>
        <p:spPr>
          <a:xfrm>
            <a:off x="1056705" y="2216614"/>
            <a:ext cx="3384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/>
              <a:t>符号点</a:t>
            </a:r>
            <a:r>
              <a:rPr kumimoji="1" lang="en-US" altLang="ja-JP" sz="1100" dirty="0"/>
              <a:t>(code</a:t>
            </a:r>
            <a:r>
              <a:rPr kumimoji="1" lang="ja-JP" altLang="en-US" sz="1100" dirty="0"/>
              <a:t> </a:t>
            </a:r>
            <a:r>
              <a:rPr kumimoji="1" lang="en-US" altLang="ja-JP" sz="1100" dirty="0"/>
              <a:t>point)/</a:t>
            </a:r>
            <a:r>
              <a:rPr kumimoji="1" lang="ja-JP" altLang="en-US" sz="1100" dirty="0"/>
              <a:t>スカラー</a:t>
            </a:r>
            <a:r>
              <a:rPr kumimoji="1" lang="en-US" altLang="ja-JP" sz="1100" dirty="0"/>
              <a:t>(scalar)/21</a:t>
            </a:r>
            <a:r>
              <a:rPr kumimoji="1" lang="ja-JP" altLang="en-US" sz="1100" dirty="0"/>
              <a:t>ビットの数値</a:t>
            </a:r>
            <a:endParaRPr kumimoji="1" lang="en-US" altLang="ja-JP" sz="11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849B35-7803-4F51-9E09-54E63DF6E4ED}"/>
              </a:ext>
            </a:extLst>
          </p:cNvPr>
          <p:cNvSpPr txBox="1"/>
          <p:nvPr/>
        </p:nvSpPr>
        <p:spPr>
          <a:xfrm>
            <a:off x="1022728" y="281928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1F469</a:t>
            </a:r>
            <a:endParaRPr kumimoji="1" lang="en-US" altLang="ja-JP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27FB90-1B77-4912-9879-024036B7C5BA}"/>
              </a:ext>
            </a:extLst>
          </p:cNvPr>
          <p:cNvSpPr txBox="1"/>
          <p:nvPr/>
        </p:nvSpPr>
        <p:spPr>
          <a:xfrm>
            <a:off x="1780495" y="281928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1F3FB</a:t>
            </a:r>
            <a:endParaRPr kumimoji="1" lang="en-US" altLang="ja-JP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60C768-D248-41FD-A4E1-C2109AB4E006}"/>
              </a:ext>
            </a:extLst>
          </p:cNvPr>
          <p:cNvSpPr txBox="1"/>
          <p:nvPr/>
        </p:nvSpPr>
        <p:spPr>
          <a:xfrm>
            <a:off x="2325837" y="281928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200D</a:t>
            </a:r>
            <a:endParaRPr kumimoji="1" lang="en-US" altLang="ja-JP" sz="1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0B78CE-F2D2-4711-A767-79A978D79D81}"/>
              </a:ext>
            </a:extLst>
          </p:cNvPr>
          <p:cNvSpPr txBox="1"/>
          <p:nvPr/>
        </p:nvSpPr>
        <p:spPr>
          <a:xfrm>
            <a:off x="2997478" y="281928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1F466</a:t>
            </a:r>
            <a:endParaRPr kumimoji="1" lang="en-US" altLang="ja-JP" sz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14076B-181D-4A20-A302-15379BC56DFF}"/>
              </a:ext>
            </a:extLst>
          </p:cNvPr>
          <p:cNvSpPr txBox="1"/>
          <p:nvPr/>
        </p:nvSpPr>
        <p:spPr>
          <a:xfrm>
            <a:off x="3731394" y="2819283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1F3FC</a:t>
            </a:r>
            <a:endParaRPr kumimoji="1" lang="en-US" altLang="ja-JP" sz="1000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624B0C19-B561-45A2-8851-AD794C8E51D8}"/>
              </a:ext>
            </a:extLst>
          </p:cNvPr>
          <p:cNvSpPr/>
          <p:nvPr/>
        </p:nvSpPr>
        <p:spPr>
          <a:xfrm>
            <a:off x="1223962" y="3087180"/>
            <a:ext cx="261937" cy="23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A95281-C49C-4654-AB59-90BF1DEF2CAF}"/>
              </a:ext>
            </a:extLst>
          </p:cNvPr>
          <p:cNvSpPr txBox="1"/>
          <p:nvPr/>
        </p:nvSpPr>
        <p:spPr>
          <a:xfrm>
            <a:off x="1471612" y="3109853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UTF-16</a:t>
            </a:r>
            <a:r>
              <a:rPr kumimoji="1" lang="ja-JP" altLang="en-US" sz="1050" dirty="0"/>
              <a:t>エンコード</a:t>
            </a:r>
            <a:endParaRPr kumimoji="1" lang="en-US" altLang="ja-JP" sz="105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E487D59-5B0E-44D3-9630-3FFC1587E917}"/>
              </a:ext>
            </a:extLst>
          </p:cNvPr>
          <p:cNvSpPr txBox="1"/>
          <p:nvPr/>
        </p:nvSpPr>
        <p:spPr>
          <a:xfrm>
            <a:off x="1117978" y="3429000"/>
            <a:ext cx="187743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 dirty="0">
                <a:latin typeface="Consolas" panose="020B0609020204030204" pitchFamily="49" charset="0"/>
              </a:rPr>
              <a:t>D83D DC69 D83C DFFB 200D</a:t>
            </a:r>
          </a:p>
          <a:p>
            <a:r>
              <a:rPr lang="en-US" altLang="ja-JP" sz="1000" dirty="0">
                <a:latin typeface="Consolas" panose="020B0609020204030204" pitchFamily="49" charset="0"/>
              </a:rPr>
              <a:t>D83D DC66 D83C DFFC</a:t>
            </a:r>
            <a:endParaRPr kumimoji="1" lang="en-US" altLang="ja-JP" sz="1000" dirty="0">
              <a:latin typeface="Consolas" panose="020B0609020204030204" pitchFamily="49" charset="0"/>
            </a:endParaRPr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82E3E3FE-FB23-4E09-BCE0-B89CEDD47E37}"/>
              </a:ext>
            </a:extLst>
          </p:cNvPr>
          <p:cNvSpPr/>
          <p:nvPr/>
        </p:nvSpPr>
        <p:spPr>
          <a:xfrm>
            <a:off x="3183251" y="3087180"/>
            <a:ext cx="261937" cy="230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182D23-8D06-408A-A450-1E6B9A4D2BD6}"/>
              </a:ext>
            </a:extLst>
          </p:cNvPr>
          <p:cNvSpPr txBox="1"/>
          <p:nvPr/>
        </p:nvSpPr>
        <p:spPr>
          <a:xfrm>
            <a:off x="3430901" y="3109853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UTF-8</a:t>
            </a:r>
            <a:r>
              <a:rPr kumimoji="1" lang="ja-JP" altLang="en-US" sz="1050" dirty="0"/>
              <a:t>エンコード</a:t>
            </a:r>
            <a:endParaRPr kumimoji="1" lang="en-US" altLang="ja-JP" sz="105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5C0CB4-101A-40B7-9C2D-0540A0D35B7F}"/>
              </a:ext>
            </a:extLst>
          </p:cNvPr>
          <p:cNvSpPr txBox="1"/>
          <p:nvPr/>
        </p:nvSpPr>
        <p:spPr>
          <a:xfrm>
            <a:off x="3077267" y="3429000"/>
            <a:ext cx="223009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000" dirty="0">
                <a:latin typeface="Consolas" panose="020B0609020204030204" pitchFamily="49" charset="0"/>
              </a:rPr>
              <a:t>F0 9F 91 A9 F0 9F 8F BB E2 80</a:t>
            </a:r>
          </a:p>
          <a:p>
            <a:r>
              <a:rPr lang="en-US" altLang="ja-JP" sz="1000" dirty="0">
                <a:latin typeface="Consolas" panose="020B0609020204030204" pitchFamily="49" charset="0"/>
              </a:rPr>
              <a:t>8D F0 9F 91 A6 F0 9F 8F BC</a:t>
            </a:r>
            <a:endParaRPr kumimoji="1" lang="en-US" altLang="ja-JP" sz="1000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34F0DC1-6A7D-4134-B206-33656609F99F}"/>
              </a:ext>
            </a:extLst>
          </p:cNvPr>
          <p:cNvSpPr txBox="1"/>
          <p:nvPr/>
        </p:nvSpPr>
        <p:spPr>
          <a:xfrm>
            <a:off x="1336821" y="3821071"/>
            <a:ext cx="1393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(16</a:t>
            </a:r>
            <a:r>
              <a:rPr kumimoji="1" lang="ja-JP" altLang="en-US" sz="1000" dirty="0"/>
              <a:t>ビットの数値</a:t>
            </a:r>
            <a:r>
              <a:rPr lang="en-US" altLang="ja-JP" sz="1000" dirty="0"/>
              <a:t>9</a:t>
            </a:r>
            <a:r>
              <a:rPr lang="ja-JP" altLang="en-US" sz="1000" dirty="0"/>
              <a:t>個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FB19E15-433C-480F-8880-F5AD8C7F36A6}"/>
              </a:ext>
            </a:extLst>
          </p:cNvPr>
          <p:cNvSpPr txBox="1"/>
          <p:nvPr/>
        </p:nvSpPr>
        <p:spPr>
          <a:xfrm>
            <a:off x="3395388" y="3821071"/>
            <a:ext cx="1393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/>
              <a:t>(8</a:t>
            </a:r>
            <a:r>
              <a:rPr kumimoji="1" lang="ja-JP" altLang="en-US" sz="1000" dirty="0"/>
              <a:t>ビットの数値</a:t>
            </a:r>
            <a:r>
              <a:rPr lang="en-US" altLang="ja-JP" sz="1000" dirty="0"/>
              <a:t>19</a:t>
            </a:r>
            <a:r>
              <a:rPr lang="ja-JP" altLang="en-US" sz="1000" dirty="0"/>
              <a:t>個</a:t>
            </a:r>
            <a:r>
              <a:rPr lang="en-US" altLang="ja-JP" sz="1000" dirty="0"/>
              <a:t>)</a:t>
            </a:r>
            <a:endParaRPr kumimoji="1" lang="ja-JP" altLang="en-US" sz="1000" dirty="0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763A27EF-94A0-465B-BBD2-79C717383F27}"/>
              </a:ext>
            </a:extLst>
          </p:cNvPr>
          <p:cNvSpPr/>
          <p:nvPr/>
        </p:nvSpPr>
        <p:spPr>
          <a:xfrm>
            <a:off x="3344337" y="4192606"/>
            <a:ext cx="1227663" cy="246221"/>
          </a:xfrm>
          <a:prstGeom prst="wedgeRectCallout">
            <a:avLst>
              <a:gd name="adj1" fmla="val -25488"/>
              <a:gd name="adj2" fmla="val -1077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000" dirty="0"/>
              <a:t>古き良き時代の</a:t>
            </a:r>
            <a:r>
              <a:rPr lang="en-US" altLang="ja-JP" sz="1000" dirty="0"/>
              <a:t>char</a:t>
            </a:r>
            <a:endParaRPr kumimoji="1" lang="ja-JP" altLang="en-US" sz="1000" dirty="0"/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CF3CB684-6D0E-4B49-9C4A-B4A8143FFBE9}"/>
              </a:ext>
            </a:extLst>
          </p:cNvPr>
          <p:cNvSpPr/>
          <p:nvPr/>
        </p:nvSpPr>
        <p:spPr>
          <a:xfrm>
            <a:off x="1471612" y="4192606"/>
            <a:ext cx="645320" cy="246221"/>
          </a:xfrm>
          <a:prstGeom prst="wedgeRectCallout">
            <a:avLst>
              <a:gd name="adj1" fmla="val -25488"/>
              <a:gd name="adj2" fmla="val -1077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00" dirty="0"/>
              <a:t>C#</a:t>
            </a:r>
            <a:r>
              <a:rPr lang="ja-JP" altLang="en-US" sz="1000" dirty="0"/>
              <a:t>の</a:t>
            </a:r>
            <a:r>
              <a:rPr lang="en-US" altLang="ja-JP" sz="1000" dirty="0"/>
              <a:t>char</a:t>
            </a:r>
            <a:endParaRPr kumimoji="1" lang="ja-JP" altLang="en-US" sz="10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3D442F9-BFBA-4ECF-A48B-C26BF4DD6D33}"/>
              </a:ext>
            </a:extLst>
          </p:cNvPr>
          <p:cNvCxnSpPr/>
          <p:nvPr/>
        </p:nvCxnSpPr>
        <p:spPr>
          <a:xfrm>
            <a:off x="1495424" y="4038717"/>
            <a:ext cx="4850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B2E2CFA-D83F-4EE7-A524-8B7D497AB219}"/>
              </a:ext>
            </a:extLst>
          </p:cNvPr>
          <p:cNvCxnSpPr/>
          <p:nvPr/>
        </p:nvCxnSpPr>
        <p:spPr>
          <a:xfrm>
            <a:off x="3542820" y="4038717"/>
            <a:ext cx="4850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85F59988-2310-45ED-9E56-5955F9370EB7}"/>
              </a:ext>
            </a:extLst>
          </p:cNvPr>
          <p:cNvSpPr/>
          <p:nvPr/>
        </p:nvSpPr>
        <p:spPr>
          <a:xfrm>
            <a:off x="3603779" y="1660534"/>
            <a:ext cx="1703586" cy="400110"/>
          </a:xfrm>
          <a:prstGeom prst="wedgeRectCallout">
            <a:avLst>
              <a:gd name="adj1" fmla="val -32936"/>
              <a:gd name="adj2" fmla="val 898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000" dirty="0"/>
              <a:t>現在の</a:t>
            </a:r>
            <a:r>
              <a:rPr lang="en-US" altLang="ja-JP" sz="1000" dirty="0"/>
              <a:t>Unicode</a:t>
            </a:r>
            <a:r>
              <a:rPr lang="ja-JP" altLang="en-US" sz="1000" dirty="0"/>
              <a:t>としては、</a:t>
            </a:r>
            <a:endParaRPr lang="en-US" altLang="ja-JP" sz="1000" dirty="0"/>
          </a:p>
          <a:p>
            <a:pPr algn="ctr"/>
            <a:r>
              <a:rPr lang="ja-JP" altLang="en-US" sz="1000" dirty="0"/>
              <a:t>これこそが</a:t>
            </a:r>
            <a:r>
              <a:rPr lang="en-US" altLang="ja-JP" sz="1000" dirty="0"/>
              <a:t>char</a:t>
            </a:r>
            <a:r>
              <a:rPr lang="ja-JP" altLang="en-US" sz="1000" dirty="0"/>
              <a:t>ではないか？</a:t>
            </a:r>
            <a:endParaRPr kumimoji="1" lang="ja-JP" altLang="en-US" sz="1000" dirty="0"/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CED58AD9-44DC-4BF0-B16C-CFBB81ABF88F}"/>
              </a:ext>
            </a:extLst>
          </p:cNvPr>
          <p:cNvSpPr/>
          <p:nvPr/>
        </p:nvSpPr>
        <p:spPr>
          <a:xfrm>
            <a:off x="1727597" y="1671373"/>
            <a:ext cx="1703586" cy="400110"/>
          </a:xfrm>
          <a:prstGeom prst="wedgeRectCallout">
            <a:avLst>
              <a:gd name="adj1" fmla="val -38527"/>
              <a:gd name="adj2" fmla="val -8628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ja-JP" altLang="en-US" sz="1000" dirty="0"/>
              <a:t>人間の感覚からすると、</a:t>
            </a:r>
            <a:endParaRPr lang="en-US" altLang="ja-JP" sz="1000" dirty="0"/>
          </a:p>
          <a:p>
            <a:pPr algn="ctr"/>
            <a:r>
              <a:rPr lang="ja-JP" altLang="en-US" sz="1000" dirty="0"/>
              <a:t>これこそが</a:t>
            </a:r>
            <a:r>
              <a:rPr lang="en-US" altLang="ja-JP" sz="1000" dirty="0"/>
              <a:t>char</a:t>
            </a:r>
            <a:r>
              <a:rPr lang="ja-JP" altLang="en-US" sz="1000" dirty="0"/>
              <a:t>ではないか？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16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0" tIns="0" rIns="0" bIns="0" rtlCol="0" anchor="ctr"/>
      <a:lstStyle>
        <a:defPPr algn="ctr">
          <a:defRPr sz="1000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111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3</cp:revision>
  <dcterms:created xsi:type="dcterms:W3CDTF">2017-12-06T12:57:39Z</dcterms:created>
  <dcterms:modified xsi:type="dcterms:W3CDTF">2017-12-08T15:09:52Z</dcterms:modified>
</cp:coreProperties>
</file>