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41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60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30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53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45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00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92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47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05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75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26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6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628650"/>
            <a:ext cx="7943850" cy="5467350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>
            <a:off x="5105401" y="1638300"/>
            <a:ext cx="1933574" cy="933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410075" y="1638300"/>
            <a:ext cx="2867025" cy="933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4495800" y="2905125"/>
            <a:ext cx="47625" cy="1285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5572125" y="4295775"/>
            <a:ext cx="1533525" cy="1066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21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712" y="2309812"/>
            <a:ext cx="2314575" cy="2238375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 flipH="1" flipV="1">
            <a:off x="5591175" y="3105151"/>
            <a:ext cx="838200" cy="442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H="1">
            <a:off x="5781675" y="2990850"/>
            <a:ext cx="714376" cy="557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5686425" y="3952875"/>
            <a:ext cx="742950" cy="9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0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2286616" y="1638300"/>
            <a:ext cx="2102424" cy="858598"/>
          </a:xfrm>
          <a:prstGeom prst="roundRect">
            <a:avLst>
              <a:gd name="adj" fmla="val 959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4" name="グループ化 3"/>
          <p:cNvGrpSpPr/>
          <p:nvPr/>
        </p:nvGrpSpPr>
        <p:grpSpPr>
          <a:xfrm>
            <a:off x="2400301" y="1857355"/>
            <a:ext cx="611958" cy="504845"/>
            <a:chOff x="2400300" y="1857355"/>
            <a:chExt cx="762055" cy="628670"/>
          </a:xfrm>
        </p:grpSpPr>
        <p:sp>
          <p:nvSpPr>
            <p:cNvPr id="3" name="正方形/長方形 2"/>
            <p:cNvSpPr/>
            <p:nvPr/>
          </p:nvSpPr>
          <p:spPr>
            <a:xfrm>
              <a:off x="2400300" y="2000250"/>
              <a:ext cx="647700" cy="4857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A</a:t>
              </a:r>
              <a:r>
                <a:rPr lang="en-US" altLang="ja-JP" sz="1200" dirty="0" smtClean="0"/>
                <a:t>.cs</a:t>
              </a:r>
              <a:endParaRPr kumimoji="1" lang="ja-JP" altLang="en-US" sz="1200" dirty="0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1775" y="1857355"/>
              <a:ext cx="390580" cy="285790"/>
            </a:xfrm>
            <a:prstGeom prst="rect">
              <a:avLst/>
            </a:prstGeom>
          </p:spPr>
        </p:pic>
      </p:grpSp>
      <p:grpSp>
        <p:nvGrpSpPr>
          <p:cNvPr id="9" name="グループ化 8"/>
          <p:cNvGrpSpPr/>
          <p:nvPr/>
        </p:nvGrpSpPr>
        <p:grpSpPr>
          <a:xfrm>
            <a:off x="3533831" y="1857355"/>
            <a:ext cx="611958" cy="504845"/>
            <a:chOff x="2400300" y="1857355"/>
            <a:chExt cx="762055" cy="628670"/>
          </a:xfrm>
        </p:grpSpPr>
        <p:sp>
          <p:nvSpPr>
            <p:cNvPr id="10" name="正方形/長方形 9"/>
            <p:cNvSpPr/>
            <p:nvPr/>
          </p:nvSpPr>
          <p:spPr>
            <a:xfrm>
              <a:off x="2400300" y="2000250"/>
              <a:ext cx="647700" cy="4857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B.cs</a:t>
              </a:r>
              <a:endParaRPr kumimoji="1" lang="ja-JP" altLang="en-US" sz="1200" dirty="0"/>
            </a:p>
          </p:txBody>
        </p:sp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1775" y="1857355"/>
              <a:ext cx="390580" cy="285790"/>
            </a:xfrm>
            <a:prstGeom prst="rect">
              <a:avLst/>
            </a:prstGeom>
          </p:spPr>
        </p:pic>
      </p:grpSp>
      <p:cxnSp>
        <p:nvCxnSpPr>
          <p:cNvPr id="13" name="直線矢印コネクタ 12"/>
          <p:cNvCxnSpPr>
            <a:stCxn id="3" idx="3"/>
            <a:endCxn id="10" idx="1"/>
          </p:cNvCxnSpPr>
          <p:nvPr/>
        </p:nvCxnSpPr>
        <p:spPr>
          <a:xfrm>
            <a:off x="2920428" y="2167153"/>
            <a:ext cx="6134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291487" y="1618436"/>
            <a:ext cx="741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Project 1</a:t>
            </a:r>
            <a:endParaRPr kumimoji="1" lang="ja-JP" altLang="en-US" sz="1200" dirty="0"/>
          </a:p>
        </p:txBody>
      </p:sp>
      <p:sp>
        <p:nvSpPr>
          <p:cNvPr id="16" name="角丸四角形 15"/>
          <p:cNvSpPr/>
          <p:nvPr/>
        </p:nvSpPr>
        <p:spPr>
          <a:xfrm>
            <a:off x="2286616" y="3083260"/>
            <a:ext cx="2102424" cy="858598"/>
          </a:xfrm>
          <a:prstGeom prst="roundRect">
            <a:avLst>
              <a:gd name="adj" fmla="val 959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17" name="グループ化 16"/>
          <p:cNvGrpSpPr/>
          <p:nvPr/>
        </p:nvGrpSpPr>
        <p:grpSpPr>
          <a:xfrm>
            <a:off x="2400301" y="3302315"/>
            <a:ext cx="611958" cy="504845"/>
            <a:chOff x="2400300" y="1857355"/>
            <a:chExt cx="762055" cy="628670"/>
          </a:xfrm>
        </p:grpSpPr>
        <p:sp>
          <p:nvSpPr>
            <p:cNvPr id="18" name="正方形/長方形 17"/>
            <p:cNvSpPr/>
            <p:nvPr/>
          </p:nvSpPr>
          <p:spPr>
            <a:xfrm>
              <a:off x="2400300" y="2000250"/>
              <a:ext cx="647700" cy="4857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C</a:t>
              </a:r>
              <a:r>
                <a:rPr lang="en-US" altLang="ja-JP" sz="1200" dirty="0" smtClean="0"/>
                <a:t>.cs</a:t>
              </a:r>
              <a:endParaRPr kumimoji="1" lang="ja-JP" altLang="en-US" sz="1200" dirty="0"/>
            </a:p>
          </p:txBody>
        </p:sp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1775" y="1857355"/>
              <a:ext cx="390580" cy="285790"/>
            </a:xfrm>
            <a:prstGeom prst="rect">
              <a:avLst/>
            </a:prstGeom>
          </p:spPr>
        </p:pic>
      </p:grpSp>
      <p:grpSp>
        <p:nvGrpSpPr>
          <p:cNvPr id="20" name="グループ化 19"/>
          <p:cNvGrpSpPr/>
          <p:nvPr/>
        </p:nvGrpSpPr>
        <p:grpSpPr>
          <a:xfrm>
            <a:off x="3533831" y="3302315"/>
            <a:ext cx="611958" cy="504845"/>
            <a:chOff x="2400300" y="1857355"/>
            <a:chExt cx="762055" cy="628670"/>
          </a:xfrm>
        </p:grpSpPr>
        <p:sp>
          <p:nvSpPr>
            <p:cNvPr id="21" name="正方形/長方形 20"/>
            <p:cNvSpPr/>
            <p:nvPr/>
          </p:nvSpPr>
          <p:spPr>
            <a:xfrm>
              <a:off x="2400300" y="2000250"/>
              <a:ext cx="647700" cy="48577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D.cs</a:t>
              </a:r>
              <a:endParaRPr kumimoji="1" lang="ja-JP" altLang="en-US" sz="1200" dirty="0"/>
            </a:p>
          </p:txBody>
        </p:sp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1775" y="1857355"/>
              <a:ext cx="390580" cy="285790"/>
            </a:xfrm>
            <a:prstGeom prst="rect">
              <a:avLst/>
            </a:prstGeom>
          </p:spPr>
        </p:pic>
      </p:grpSp>
      <p:cxnSp>
        <p:nvCxnSpPr>
          <p:cNvPr id="23" name="直線矢印コネクタ 22"/>
          <p:cNvCxnSpPr>
            <a:stCxn id="18" idx="3"/>
            <a:endCxn id="21" idx="1"/>
          </p:cNvCxnSpPr>
          <p:nvPr/>
        </p:nvCxnSpPr>
        <p:spPr>
          <a:xfrm>
            <a:off x="2920428" y="3612113"/>
            <a:ext cx="61340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291487" y="3063396"/>
            <a:ext cx="741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Project 2</a:t>
            </a:r>
            <a:endParaRPr kumimoji="1" lang="ja-JP" altLang="en-US" sz="1200" dirty="0"/>
          </a:p>
        </p:txBody>
      </p:sp>
      <p:cxnSp>
        <p:nvCxnSpPr>
          <p:cNvPr id="25" name="直線矢印コネクタ 24"/>
          <p:cNvCxnSpPr>
            <a:stCxn id="16" idx="0"/>
            <a:endCxn id="14" idx="2"/>
          </p:cNvCxnSpPr>
          <p:nvPr/>
        </p:nvCxnSpPr>
        <p:spPr>
          <a:xfrm flipV="1">
            <a:off x="3337828" y="2496898"/>
            <a:ext cx="0" cy="5863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四角形吹き出し 27"/>
          <p:cNvSpPr/>
          <p:nvPr/>
        </p:nvSpPr>
        <p:spPr>
          <a:xfrm>
            <a:off x="4204328" y="1793417"/>
            <a:ext cx="1733549" cy="504805"/>
          </a:xfrm>
          <a:prstGeom prst="wedgeRectCallout">
            <a:avLst>
              <a:gd name="adj1" fmla="val -61492"/>
              <a:gd name="adj2" fmla="val 3419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ja-JP" altLang="en-US" sz="1000" dirty="0"/>
              <a:t>プロジェクト</a:t>
            </a:r>
            <a:r>
              <a:rPr lang="ja-JP" altLang="en-US" sz="1000" dirty="0">
                <a:solidFill>
                  <a:schemeClr val="accent2"/>
                </a:solidFill>
              </a:rPr>
              <a:t>内</a:t>
            </a:r>
            <a:r>
              <a:rPr lang="ja-JP" altLang="en-US" sz="1000" dirty="0" smtClean="0"/>
              <a:t>の</a:t>
            </a:r>
            <a:r>
              <a:rPr lang="ja-JP" altLang="en-US" sz="1000" dirty="0"/>
              <a:t>ファイル</a:t>
            </a:r>
            <a:r>
              <a:rPr lang="ja-JP" altLang="en-US" sz="1000" dirty="0" smtClean="0"/>
              <a:t>の</a:t>
            </a:r>
            <a:r>
              <a:rPr lang="en-US" altLang="ja-JP" sz="1000" dirty="0" smtClean="0"/>
              <a:t/>
            </a:r>
            <a:br>
              <a:rPr lang="en-US" altLang="ja-JP" sz="1000" dirty="0" smtClean="0"/>
            </a:br>
            <a:r>
              <a:rPr lang="ja-JP" altLang="en-US" sz="1000" dirty="0" smtClean="0"/>
              <a:t>依存関係はあまり気にしない</a:t>
            </a:r>
            <a:endParaRPr lang="en-US" altLang="ja-JP" sz="1000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kumimoji="1" lang="ja-JP" altLang="en-US" sz="1000" dirty="0"/>
              <a:t>相互</a:t>
            </a:r>
            <a:r>
              <a:rPr kumimoji="1" lang="ja-JP" altLang="en-US" sz="1000" dirty="0" smtClean="0"/>
              <a:t>依存も</a:t>
            </a:r>
            <a:r>
              <a:rPr kumimoji="1" lang="en-US" altLang="ja-JP" sz="1000" dirty="0" smtClean="0"/>
              <a:t>OK</a:t>
            </a:r>
            <a:endParaRPr kumimoji="1" lang="ja-JP" altLang="en-US" sz="1000" dirty="0"/>
          </a:p>
        </p:txBody>
      </p:sp>
      <p:sp>
        <p:nvSpPr>
          <p:cNvPr id="29" name="四角形吹き出し 28"/>
          <p:cNvSpPr/>
          <p:nvPr/>
        </p:nvSpPr>
        <p:spPr>
          <a:xfrm>
            <a:off x="3629135" y="2604352"/>
            <a:ext cx="2295415" cy="371453"/>
          </a:xfrm>
          <a:prstGeom prst="wedgeRectCallout">
            <a:avLst>
              <a:gd name="adj1" fmla="val -63152"/>
              <a:gd name="adj2" fmla="val 136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ja-JP" altLang="en-US" sz="1000" dirty="0" smtClean="0"/>
              <a:t>プロジェクト</a:t>
            </a:r>
            <a:r>
              <a:rPr lang="ja-JP" altLang="en-US" sz="1000" dirty="0" smtClean="0">
                <a:solidFill>
                  <a:schemeClr val="accent2"/>
                </a:solidFill>
              </a:rPr>
              <a:t>間</a:t>
            </a:r>
            <a:r>
              <a:rPr lang="ja-JP" altLang="en-US" sz="1000" dirty="0" smtClean="0"/>
              <a:t>の依存関係は極力減らす</a:t>
            </a:r>
            <a:endParaRPr lang="en-US" altLang="ja-JP" sz="1000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kumimoji="1" lang="ja-JP" altLang="en-US" sz="1000" dirty="0"/>
              <a:t>相互</a:t>
            </a:r>
            <a:r>
              <a:rPr kumimoji="1" lang="ja-JP" altLang="en-US" sz="1000" dirty="0" smtClean="0"/>
              <a:t>依存は不可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4954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1200150"/>
            <a:ext cx="2314575" cy="165735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724275" y="1609725"/>
            <a:ext cx="152400" cy="12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724275" y="1438275"/>
            <a:ext cx="152400" cy="12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724275" y="2300287"/>
            <a:ext cx="152400" cy="12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24275" y="2455067"/>
            <a:ext cx="152400" cy="12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24275" y="2628897"/>
            <a:ext cx="152400" cy="12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カギ線コネクタ 10"/>
          <p:cNvCxnSpPr>
            <a:stCxn id="6" idx="1"/>
            <a:endCxn id="3" idx="1"/>
          </p:cNvCxnSpPr>
          <p:nvPr/>
        </p:nvCxnSpPr>
        <p:spPr>
          <a:xfrm rot="10800000">
            <a:off x="3724275" y="1671638"/>
            <a:ext cx="12700" cy="84534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7" idx="1"/>
            <a:endCxn id="3" idx="1"/>
          </p:cNvCxnSpPr>
          <p:nvPr/>
        </p:nvCxnSpPr>
        <p:spPr>
          <a:xfrm rot="10800000">
            <a:off x="3724275" y="1671638"/>
            <a:ext cx="12700" cy="10191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5" idx="1"/>
            <a:endCxn id="3" idx="1"/>
          </p:cNvCxnSpPr>
          <p:nvPr/>
        </p:nvCxnSpPr>
        <p:spPr>
          <a:xfrm rot="10800000">
            <a:off x="3724275" y="1671638"/>
            <a:ext cx="12700" cy="69056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4" idx="1"/>
            <a:endCxn id="3" idx="1"/>
          </p:cNvCxnSpPr>
          <p:nvPr/>
        </p:nvCxnSpPr>
        <p:spPr>
          <a:xfrm rot="10800000" flipV="1">
            <a:off x="3724275" y="1500188"/>
            <a:ext cx="12700" cy="1714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149536" y="1609725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参照</a:t>
            </a:r>
            <a:endParaRPr kumimoji="1" lang="ja-JP" altLang="en-US" sz="1000" dirty="0"/>
          </a:p>
        </p:txBody>
      </p:sp>
      <p:sp>
        <p:nvSpPr>
          <p:cNvPr id="21" name="四角形吹き出し 20"/>
          <p:cNvSpPr/>
          <p:nvPr/>
        </p:nvSpPr>
        <p:spPr>
          <a:xfrm>
            <a:off x="5497767" y="1749940"/>
            <a:ext cx="2960434" cy="171450"/>
          </a:xfrm>
          <a:prstGeom prst="wedgeRectCallout">
            <a:avLst>
              <a:gd name="adj1" fmla="val -68846"/>
              <a:gd name="adj2" fmla="val -972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>
              <a:tabLst>
                <a:tab pos="1162050" algn="l"/>
              </a:tabLst>
            </a:pPr>
            <a:r>
              <a:rPr lang="ja-JP" altLang="en-US" sz="1000" dirty="0" smtClean="0"/>
              <a:t>ゲームの核</a:t>
            </a:r>
            <a:r>
              <a:rPr lang="en-US" altLang="ja-JP" sz="1000" dirty="0" smtClean="0"/>
              <a:t>	: </a:t>
            </a:r>
            <a:r>
              <a:rPr lang="ja-JP" altLang="en-US" sz="1000" dirty="0" smtClean="0"/>
              <a:t>ライブラリ</a:t>
            </a:r>
            <a:endParaRPr lang="en-US" altLang="ja-JP" sz="1000" dirty="0" smtClean="0"/>
          </a:p>
        </p:txBody>
      </p:sp>
      <p:sp>
        <p:nvSpPr>
          <p:cNvPr id="23" name="四角形吹き出し 22"/>
          <p:cNvSpPr/>
          <p:nvPr/>
        </p:nvSpPr>
        <p:spPr>
          <a:xfrm>
            <a:off x="5497767" y="1438276"/>
            <a:ext cx="2960434" cy="171450"/>
          </a:xfrm>
          <a:prstGeom prst="wedgeRectCallout">
            <a:avLst>
              <a:gd name="adj1" fmla="val -52169"/>
              <a:gd name="adj2" fmla="val -152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>
              <a:tabLst>
                <a:tab pos="1162050" algn="l"/>
              </a:tabLst>
            </a:pPr>
            <a:r>
              <a:rPr lang="ja-JP" altLang="en-US" sz="1000" dirty="0"/>
              <a:t>ゲーム本体</a:t>
            </a:r>
            <a:r>
              <a:rPr lang="en-US" altLang="ja-JP" sz="1000" dirty="0"/>
              <a:t>	: </a:t>
            </a:r>
            <a:r>
              <a:rPr lang="en-US" altLang="ja-JP" sz="1000" dirty="0" smtClean="0"/>
              <a:t>Windows </a:t>
            </a:r>
            <a:r>
              <a:rPr lang="en-US" altLang="ja-JP" sz="1000" dirty="0"/>
              <a:t>Universal</a:t>
            </a:r>
            <a:r>
              <a:rPr lang="ja-JP" altLang="en-US" sz="1000" dirty="0"/>
              <a:t>アプリ</a:t>
            </a:r>
            <a:endParaRPr lang="en-US" altLang="ja-JP" sz="1000" dirty="0"/>
          </a:p>
        </p:txBody>
      </p:sp>
      <p:sp>
        <p:nvSpPr>
          <p:cNvPr id="24" name="四角形吹き出し 23"/>
          <p:cNvSpPr/>
          <p:nvPr/>
        </p:nvSpPr>
        <p:spPr>
          <a:xfrm>
            <a:off x="5497767" y="2186965"/>
            <a:ext cx="2960434" cy="171450"/>
          </a:xfrm>
          <a:prstGeom prst="wedgeRectCallout">
            <a:avLst>
              <a:gd name="adj1" fmla="val -59144"/>
              <a:gd name="adj2" fmla="val 3472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>
              <a:tabLst>
                <a:tab pos="1162050" algn="l"/>
              </a:tabLst>
            </a:pPr>
            <a:r>
              <a:rPr lang="ja-JP" altLang="en-US" sz="1000" dirty="0" smtClean="0"/>
              <a:t>テスト用</a:t>
            </a:r>
            <a:r>
              <a:rPr lang="en-US" altLang="ja-JP" sz="1000" dirty="0"/>
              <a:t>	: </a:t>
            </a:r>
            <a:r>
              <a:rPr lang="ja-JP" altLang="en-US" sz="1000" dirty="0"/>
              <a:t>コンソール </a:t>
            </a:r>
            <a:r>
              <a:rPr lang="ja-JP" altLang="en-US" sz="1000" dirty="0" smtClean="0"/>
              <a:t>アプリ</a:t>
            </a:r>
            <a:endParaRPr lang="en-US" altLang="ja-JP" sz="1000" dirty="0"/>
          </a:p>
        </p:txBody>
      </p:sp>
      <p:sp>
        <p:nvSpPr>
          <p:cNvPr id="25" name="四角形吹き出し 24"/>
          <p:cNvSpPr/>
          <p:nvPr/>
        </p:nvSpPr>
        <p:spPr>
          <a:xfrm>
            <a:off x="5497767" y="2628898"/>
            <a:ext cx="2960434" cy="171450"/>
          </a:xfrm>
          <a:prstGeom prst="wedgeRectCallout">
            <a:avLst>
              <a:gd name="adj1" fmla="val -64602"/>
              <a:gd name="adj2" fmla="val -1527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>
              <a:tabLst>
                <a:tab pos="1162050" algn="l"/>
              </a:tabLst>
            </a:pPr>
            <a:r>
              <a:rPr lang="ja-JP" altLang="en-US" sz="1000" dirty="0" smtClean="0"/>
              <a:t>編集者向けツール</a:t>
            </a:r>
            <a:r>
              <a:rPr lang="en-US" altLang="ja-JP" sz="1000" dirty="0" smtClean="0"/>
              <a:t>	: Windows</a:t>
            </a:r>
            <a:r>
              <a:rPr lang="ja-JP" altLang="en-US" sz="1000" dirty="0" smtClean="0"/>
              <a:t>デスクトップ アプリ</a:t>
            </a:r>
            <a:endParaRPr lang="ja-JP" altLang="en-US" sz="1000" dirty="0"/>
          </a:p>
        </p:txBody>
      </p:sp>
      <p:sp>
        <p:nvSpPr>
          <p:cNvPr id="26" name="四角形吹き出し 25"/>
          <p:cNvSpPr/>
          <p:nvPr/>
        </p:nvSpPr>
        <p:spPr>
          <a:xfrm>
            <a:off x="5497767" y="2412063"/>
            <a:ext cx="2960434" cy="171450"/>
          </a:xfrm>
          <a:prstGeom prst="wedgeRectCallout">
            <a:avLst>
              <a:gd name="adj1" fmla="val -64298"/>
              <a:gd name="adj2" fmla="val 3472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>
              <a:tabLst>
                <a:tab pos="1162050" algn="l"/>
              </a:tabLst>
            </a:pPr>
            <a:r>
              <a:rPr lang="ja-JP" altLang="en-US" sz="1000" dirty="0"/>
              <a:t>ゲーム サーバー</a:t>
            </a:r>
            <a:r>
              <a:rPr lang="en-US" altLang="ja-JP" sz="1000" dirty="0"/>
              <a:t>	: ASP.NET</a:t>
            </a:r>
          </a:p>
        </p:txBody>
      </p:sp>
    </p:spTree>
    <p:extLst>
      <p:ext uri="{BB962C8B-B14F-4D97-AF65-F5344CB8AC3E}">
        <p14:creationId xmlns:p14="http://schemas.microsoft.com/office/powerpoint/2010/main" val="220146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1198959"/>
            <a:ext cx="2628900" cy="1790700"/>
          </a:xfrm>
          <a:prstGeom prst="rect">
            <a:avLst/>
          </a:prstGeom>
        </p:spPr>
      </p:pic>
      <p:sp>
        <p:nvSpPr>
          <p:cNvPr id="3" name="四角形吹き出し 2"/>
          <p:cNvSpPr/>
          <p:nvPr/>
        </p:nvSpPr>
        <p:spPr>
          <a:xfrm>
            <a:off x="5440616" y="1784595"/>
            <a:ext cx="3360484" cy="183218"/>
          </a:xfrm>
          <a:prstGeom prst="wedgeRectCallout">
            <a:avLst>
              <a:gd name="adj1" fmla="val -58075"/>
              <a:gd name="adj2" fmla="val -409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>
              <a:tabLst>
                <a:tab pos="1076325" algn="l"/>
              </a:tabLst>
            </a:pPr>
            <a:r>
              <a:rPr lang="ja-JP" altLang="en-US" sz="1000" dirty="0" smtClean="0"/>
              <a:t>全環境で共通</a:t>
            </a:r>
            <a:r>
              <a:rPr lang="en-US" altLang="ja-JP" sz="1000" dirty="0" smtClean="0"/>
              <a:t>	: Portable</a:t>
            </a:r>
            <a:r>
              <a:rPr lang="ja-JP" altLang="en-US" sz="1000" dirty="0" smtClean="0"/>
              <a:t>ライブラリ</a:t>
            </a:r>
            <a:endParaRPr lang="en-US" altLang="ja-JP" sz="1000" dirty="0" smtClean="0"/>
          </a:p>
        </p:txBody>
      </p:sp>
      <p:sp>
        <p:nvSpPr>
          <p:cNvPr id="4" name="四角形吹き出し 3"/>
          <p:cNvSpPr/>
          <p:nvPr/>
        </p:nvSpPr>
        <p:spPr>
          <a:xfrm>
            <a:off x="5440616" y="1402868"/>
            <a:ext cx="3360484" cy="183218"/>
          </a:xfrm>
          <a:prstGeom prst="wedgeRectCallout">
            <a:avLst>
              <a:gd name="adj1" fmla="val -64357"/>
              <a:gd name="adj2" fmla="val 55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>
              <a:tabLst>
                <a:tab pos="1076325" algn="l"/>
              </a:tabLst>
            </a:pPr>
            <a:r>
              <a:rPr lang="en-US" altLang="ja-JP" sz="1000" dirty="0" smtClean="0"/>
              <a:t>Android</a:t>
            </a:r>
            <a:r>
              <a:rPr lang="ja-JP" altLang="en-US" sz="1000" dirty="0" smtClean="0"/>
              <a:t>向け</a:t>
            </a:r>
            <a:r>
              <a:rPr lang="en-US" altLang="ja-JP" sz="1000" dirty="0"/>
              <a:t>	: </a:t>
            </a:r>
            <a:r>
              <a:rPr lang="en-US" altLang="ja-JP" sz="1000" dirty="0" smtClean="0"/>
              <a:t>Xamarin.Android</a:t>
            </a:r>
            <a:r>
              <a:rPr lang="ja-JP" altLang="en-US" sz="1000" dirty="0" smtClean="0"/>
              <a:t>を参照</a:t>
            </a:r>
            <a:endParaRPr lang="en-US" altLang="ja-JP" sz="1000" dirty="0"/>
          </a:p>
        </p:txBody>
      </p:sp>
      <p:sp>
        <p:nvSpPr>
          <p:cNvPr id="5" name="四角形吹き出し 4"/>
          <p:cNvSpPr/>
          <p:nvPr/>
        </p:nvSpPr>
        <p:spPr>
          <a:xfrm>
            <a:off x="5440616" y="2093954"/>
            <a:ext cx="3360484" cy="183218"/>
          </a:xfrm>
          <a:prstGeom prst="wedgeRectCallout">
            <a:avLst>
              <a:gd name="adj1" fmla="val -64813"/>
              <a:gd name="adj2" fmla="val 607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>
              <a:tabLst>
                <a:tab pos="1076325" algn="l"/>
              </a:tabLst>
            </a:pPr>
            <a:r>
              <a:rPr lang="ja-JP" altLang="en-US" sz="1000" dirty="0" smtClean="0"/>
              <a:t>デスクトップ向け</a:t>
            </a:r>
            <a:r>
              <a:rPr lang="en-US" altLang="ja-JP" sz="1000" dirty="0"/>
              <a:t>	: </a:t>
            </a:r>
            <a:r>
              <a:rPr lang="ja-JP" altLang="en-US" sz="1000" dirty="0" smtClean="0"/>
              <a:t>デスクトップ版</a:t>
            </a:r>
            <a:r>
              <a:rPr lang="en-US" altLang="ja-JP" sz="1000" dirty="0" smtClean="0"/>
              <a:t>.NET Framework</a:t>
            </a:r>
            <a:r>
              <a:rPr lang="ja-JP" altLang="en-US" sz="1000" dirty="0" smtClean="0"/>
              <a:t>を参照</a:t>
            </a:r>
            <a:endParaRPr lang="en-US" altLang="ja-JP" sz="1000" dirty="0"/>
          </a:p>
        </p:txBody>
      </p:sp>
      <p:sp>
        <p:nvSpPr>
          <p:cNvPr id="6" name="四角形吹き出し 5"/>
          <p:cNvSpPr/>
          <p:nvPr/>
        </p:nvSpPr>
        <p:spPr>
          <a:xfrm>
            <a:off x="5440616" y="2535887"/>
            <a:ext cx="3360484" cy="183218"/>
          </a:xfrm>
          <a:prstGeom prst="wedgeRectCallout">
            <a:avLst>
              <a:gd name="adj1" fmla="val -68003"/>
              <a:gd name="adj2" fmla="val 4190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>
              <a:tabLst>
                <a:tab pos="1076325" algn="l"/>
              </a:tabLst>
            </a:pPr>
            <a:r>
              <a:rPr lang="ja-JP" altLang="en-US" sz="1000" dirty="0" smtClean="0"/>
              <a:t>サーバー</a:t>
            </a:r>
            <a:r>
              <a:rPr lang="ja-JP" altLang="en-US" sz="1000" dirty="0"/>
              <a:t>向け</a:t>
            </a:r>
            <a:r>
              <a:rPr lang="en-US" altLang="ja-JP" sz="1000" dirty="0" smtClean="0"/>
              <a:t>	: .NET Core</a:t>
            </a:r>
            <a:r>
              <a:rPr lang="ja-JP" altLang="en-US" sz="1000" dirty="0" smtClean="0"/>
              <a:t>を参照</a:t>
            </a:r>
            <a:endParaRPr lang="ja-JP" altLang="en-US" sz="1000" dirty="0"/>
          </a:p>
        </p:txBody>
      </p:sp>
      <p:sp>
        <p:nvSpPr>
          <p:cNvPr id="7" name="四角形吹き出し 6"/>
          <p:cNvSpPr/>
          <p:nvPr/>
        </p:nvSpPr>
        <p:spPr>
          <a:xfrm>
            <a:off x="5440616" y="2319052"/>
            <a:ext cx="3360484" cy="183218"/>
          </a:xfrm>
          <a:prstGeom prst="wedgeRectCallout">
            <a:avLst>
              <a:gd name="adj1" fmla="val -71384"/>
              <a:gd name="adj2" fmla="val 711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>
              <a:tabLst>
                <a:tab pos="1076325" algn="l"/>
              </a:tabLst>
            </a:pPr>
            <a:r>
              <a:rPr lang="en-US" altLang="ja-JP" sz="1000" dirty="0" smtClean="0"/>
              <a:t>iOS</a:t>
            </a:r>
            <a:r>
              <a:rPr lang="ja-JP" altLang="en-US" sz="1000" dirty="0" smtClean="0"/>
              <a:t>向け</a:t>
            </a:r>
            <a:r>
              <a:rPr lang="en-US" altLang="ja-JP" sz="1000" dirty="0"/>
              <a:t>	: </a:t>
            </a:r>
            <a:r>
              <a:rPr lang="en-US" altLang="ja-JP" sz="1000" dirty="0" smtClean="0"/>
              <a:t>Xamarin.iOS</a:t>
            </a:r>
            <a:r>
              <a:rPr lang="ja-JP" altLang="en-US" sz="1000" dirty="0" smtClean="0"/>
              <a:t>を参照</a:t>
            </a:r>
            <a:endParaRPr lang="en-US" altLang="ja-JP" sz="1000" dirty="0"/>
          </a:p>
        </p:txBody>
      </p:sp>
      <p:sp>
        <p:nvSpPr>
          <p:cNvPr id="8" name="四角形吹き出し 7"/>
          <p:cNvSpPr/>
          <p:nvPr/>
        </p:nvSpPr>
        <p:spPr>
          <a:xfrm>
            <a:off x="6059741" y="2752722"/>
            <a:ext cx="2741359" cy="180381"/>
          </a:xfrm>
          <a:prstGeom prst="wedgeRectCallout">
            <a:avLst>
              <a:gd name="adj1" fmla="val -53136"/>
              <a:gd name="adj2" fmla="val 216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>
              <a:tabLst>
                <a:tab pos="1076325" algn="l"/>
              </a:tabLst>
            </a:pPr>
            <a:r>
              <a:rPr lang="en-US" altLang="ja-JP" sz="1000" dirty="0" smtClean="0"/>
              <a:t>Windows</a:t>
            </a:r>
            <a:r>
              <a:rPr lang="ja-JP" altLang="en-US" sz="1000" dirty="0" smtClean="0"/>
              <a:t>向け</a:t>
            </a:r>
            <a:r>
              <a:rPr lang="en-US" altLang="ja-JP" sz="1000" dirty="0" smtClean="0"/>
              <a:t>: Windows Universal/WinRT</a:t>
            </a:r>
            <a:r>
              <a:rPr lang="ja-JP" altLang="en-US" sz="1000" dirty="0" smtClean="0"/>
              <a:t>を参照</a:t>
            </a:r>
            <a:endParaRPr lang="ja-JP" altLang="en-US" sz="1000" dirty="0"/>
          </a:p>
        </p:txBody>
      </p:sp>
      <p:sp>
        <p:nvSpPr>
          <p:cNvPr id="19" name="正方形/長方形 18"/>
          <p:cNvSpPr/>
          <p:nvPr/>
        </p:nvSpPr>
        <p:spPr>
          <a:xfrm>
            <a:off x="3724275" y="1609725"/>
            <a:ext cx="152400" cy="12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724275" y="1438275"/>
            <a:ext cx="152400" cy="12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724275" y="2300287"/>
            <a:ext cx="152400" cy="12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3724275" y="2455067"/>
            <a:ext cx="152400" cy="12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724275" y="2628897"/>
            <a:ext cx="152400" cy="12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カギ線コネクタ 23"/>
          <p:cNvCxnSpPr>
            <a:stCxn id="22" idx="1"/>
            <a:endCxn id="19" idx="1"/>
          </p:cNvCxnSpPr>
          <p:nvPr/>
        </p:nvCxnSpPr>
        <p:spPr>
          <a:xfrm rot="10800000">
            <a:off x="3724275" y="1671638"/>
            <a:ext cx="12700" cy="84534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23" idx="1"/>
            <a:endCxn id="19" idx="1"/>
          </p:cNvCxnSpPr>
          <p:nvPr/>
        </p:nvCxnSpPr>
        <p:spPr>
          <a:xfrm rot="10800000">
            <a:off x="3724275" y="1671638"/>
            <a:ext cx="12700" cy="10191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21" idx="1"/>
            <a:endCxn id="19" idx="1"/>
          </p:cNvCxnSpPr>
          <p:nvPr/>
        </p:nvCxnSpPr>
        <p:spPr>
          <a:xfrm rot="10800000">
            <a:off x="3724275" y="1671638"/>
            <a:ext cx="12700" cy="69056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20" idx="1"/>
            <a:endCxn id="19" idx="1"/>
          </p:cNvCxnSpPr>
          <p:nvPr/>
        </p:nvCxnSpPr>
        <p:spPr>
          <a:xfrm rot="10800000" flipV="1">
            <a:off x="3724275" y="1500188"/>
            <a:ext cx="12700" cy="1714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149536" y="1609725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参照</a:t>
            </a:r>
            <a:endParaRPr kumimoji="1" lang="ja-JP" altLang="en-US" sz="1000" dirty="0"/>
          </a:p>
        </p:txBody>
      </p:sp>
      <p:sp>
        <p:nvSpPr>
          <p:cNvPr id="30" name="正方形/長方形 29"/>
          <p:cNvSpPr/>
          <p:nvPr/>
        </p:nvSpPr>
        <p:spPr>
          <a:xfrm>
            <a:off x="3724275" y="2809278"/>
            <a:ext cx="152400" cy="12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カギ線コネクタ 30"/>
          <p:cNvCxnSpPr>
            <a:stCxn id="30" idx="1"/>
            <a:endCxn id="19" idx="1"/>
          </p:cNvCxnSpPr>
          <p:nvPr/>
        </p:nvCxnSpPr>
        <p:spPr>
          <a:xfrm rot="10800000">
            <a:off x="3724275" y="1671639"/>
            <a:ext cx="12700" cy="11995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09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sz="1000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51</Words>
  <Application>Microsoft Office PowerPoint</Application>
  <PresentationFormat>ワイド画面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メイリオ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9</cp:revision>
  <dcterms:created xsi:type="dcterms:W3CDTF">2015-05-16T06:21:01Z</dcterms:created>
  <dcterms:modified xsi:type="dcterms:W3CDTF">2015-05-16T10:11:00Z</dcterms:modified>
</cp:coreProperties>
</file>