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76C5834-1D65-4AC4-94B5-B81A626275EF}"/>
              </a:ext>
            </a:extLst>
          </p:cNvPr>
          <p:cNvSpPr/>
          <p:nvPr/>
        </p:nvSpPr>
        <p:spPr>
          <a:xfrm>
            <a:off x="395536" y="260648"/>
            <a:ext cx="7056784" cy="4248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EDBD31-3B21-49BF-88A7-B8E534A47021}"/>
              </a:ext>
            </a:extLst>
          </p:cNvPr>
          <p:cNvSpPr/>
          <p:nvPr/>
        </p:nvSpPr>
        <p:spPr>
          <a:xfrm>
            <a:off x="4806312" y="1123600"/>
            <a:ext cx="288032" cy="1440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3D0DBBD-B2EE-428E-A979-3F0BBE7C39BB}"/>
              </a:ext>
            </a:extLst>
          </p:cNvPr>
          <p:cNvSpPr/>
          <p:nvPr/>
        </p:nvSpPr>
        <p:spPr>
          <a:xfrm>
            <a:off x="4806312" y="1267616"/>
            <a:ext cx="288032" cy="1440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DD8DFFF-AA22-49B8-BB60-8120D7B4CE60}"/>
              </a:ext>
            </a:extLst>
          </p:cNvPr>
          <p:cNvSpPr/>
          <p:nvPr/>
        </p:nvSpPr>
        <p:spPr>
          <a:xfrm>
            <a:off x="4427984" y="1772816"/>
            <a:ext cx="288032" cy="1440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F8EEA77-AE56-42FC-9D46-B0778EB9F987}"/>
              </a:ext>
            </a:extLst>
          </p:cNvPr>
          <p:cNvSpPr/>
          <p:nvPr/>
        </p:nvSpPr>
        <p:spPr>
          <a:xfrm>
            <a:off x="4427984" y="2859816"/>
            <a:ext cx="288032" cy="1440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83F4474-5964-44DF-A8E9-72518C0C2EBF}"/>
              </a:ext>
            </a:extLst>
          </p:cNvPr>
          <p:cNvSpPr/>
          <p:nvPr/>
        </p:nvSpPr>
        <p:spPr>
          <a:xfrm>
            <a:off x="4806312" y="1400780"/>
            <a:ext cx="288032" cy="1440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699788-DB7D-4AF3-A4A6-17DA768F7208}"/>
              </a:ext>
            </a:extLst>
          </p:cNvPr>
          <p:cNvSpPr txBox="1"/>
          <p:nvPr/>
        </p:nvSpPr>
        <p:spPr>
          <a:xfrm>
            <a:off x="755576" y="836712"/>
            <a:ext cx="1765474" cy="222713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[] a,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[] b)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sumA = 0;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(var x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sumA += x;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ja-JP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sumB = 0;</a:t>
            </a:r>
          </a:p>
          <a:p>
            <a:r>
              <a:rPr lang="sv-SE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(var x </a:t>
            </a:r>
            <a:r>
              <a:rPr lang="sv-SE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sumB += x;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ja-JP" altLang="en-US" sz="1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1D622F-6557-4482-9A28-1C3D14D3FC17}"/>
              </a:ext>
            </a:extLst>
          </p:cNvPr>
          <p:cNvSpPr txBox="1"/>
          <p:nvPr/>
        </p:nvSpPr>
        <p:spPr>
          <a:xfrm>
            <a:off x="3519588" y="836712"/>
            <a:ext cx="1765474" cy="238102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[] a,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[] b)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sumA = Sum(a);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sumB = Sum(b);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ja-JP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(var x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+= x;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390931-6BD3-4C27-80E3-762908BA326A}"/>
              </a:ext>
            </a:extLst>
          </p:cNvPr>
          <p:cNvSpPr txBox="1"/>
          <p:nvPr/>
        </p:nvSpPr>
        <p:spPr>
          <a:xfrm>
            <a:off x="755576" y="606966"/>
            <a:ext cx="636960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100" dirty="0"/>
              <a:t>関数化前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43CFCF-6868-4F05-9E88-9ED893E5E3AB}"/>
              </a:ext>
            </a:extLst>
          </p:cNvPr>
          <p:cNvSpPr txBox="1"/>
          <p:nvPr/>
        </p:nvSpPr>
        <p:spPr>
          <a:xfrm>
            <a:off x="3519588" y="606966"/>
            <a:ext cx="636960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100" dirty="0"/>
              <a:t>関数化後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8304C8F-BEB9-4322-9BD2-2B6A1D7E5E08}"/>
              </a:ext>
            </a:extLst>
          </p:cNvPr>
          <p:cNvSpPr/>
          <p:nvPr/>
        </p:nvSpPr>
        <p:spPr>
          <a:xfrm>
            <a:off x="2483768" y="1196752"/>
            <a:ext cx="216024" cy="7200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2D09F0A-6E15-4E3F-B0A0-09619EDC8496}"/>
              </a:ext>
            </a:extLst>
          </p:cNvPr>
          <p:cNvSpPr/>
          <p:nvPr/>
        </p:nvSpPr>
        <p:spPr>
          <a:xfrm>
            <a:off x="2483768" y="2069992"/>
            <a:ext cx="216024" cy="7200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B1EB569D-2DFB-4146-BAA3-779432CFC25E}"/>
              </a:ext>
            </a:extLst>
          </p:cNvPr>
          <p:cNvSpPr/>
          <p:nvPr/>
        </p:nvSpPr>
        <p:spPr>
          <a:xfrm>
            <a:off x="3556896" y="2119747"/>
            <a:ext cx="232083" cy="72008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04FD5B-833F-4924-A826-CAF6501C029A}"/>
              </a:ext>
            </a:extLst>
          </p:cNvPr>
          <p:cNvCxnSpPr>
            <a:stCxn id="6" idx="1"/>
            <a:endCxn id="8" idx="1"/>
          </p:cNvCxnSpPr>
          <p:nvPr/>
        </p:nvCxnSpPr>
        <p:spPr>
          <a:xfrm>
            <a:off x="2699792" y="1556792"/>
            <a:ext cx="857104" cy="92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DA0B2BF-EB25-49DB-9C99-F25EB0395D3A}"/>
              </a:ext>
            </a:extLst>
          </p:cNvPr>
          <p:cNvCxnSpPr>
            <a:stCxn id="7" idx="1"/>
            <a:endCxn id="8" idx="1"/>
          </p:cNvCxnSpPr>
          <p:nvPr/>
        </p:nvCxnSpPr>
        <p:spPr>
          <a:xfrm>
            <a:off x="2699792" y="2430032"/>
            <a:ext cx="857104" cy="4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263FC0-2FEB-4EC4-AC84-21D459DD8230}"/>
              </a:ext>
            </a:extLst>
          </p:cNvPr>
          <p:cNvSpPr txBox="1"/>
          <p:nvPr/>
        </p:nvSpPr>
        <p:spPr>
          <a:xfrm>
            <a:off x="2757159" y="1329976"/>
            <a:ext cx="58566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/>
              <a:t>抜き出し</a:t>
            </a:r>
            <a:endParaRPr kumimoji="1" lang="en-US" altLang="ja-JP" sz="1000" dirty="0"/>
          </a:p>
          <a:p>
            <a:pPr algn="ctr"/>
            <a:r>
              <a:rPr lang="ja-JP" altLang="en-US" sz="1000" dirty="0"/>
              <a:t>共通化</a:t>
            </a:r>
            <a:endParaRPr kumimoji="1" lang="ja-JP" altLang="en-US" sz="1000" dirty="0"/>
          </a:p>
        </p:txBody>
      </p: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CD808287-4FAB-4970-989E-DDEDEF7A19A7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 flipH="1">
            <a:off x="4716016" y="1195608"/>
            <a:ext cx="378328" cy="649216"/>
          </a:xfrm>
          <a:prstGeom prst="curvedConnector3">
            <a:avLst>
              <a:gd name="adj1" fmla="val -9909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3842F34D-1667-4E31-84F2-E7093521243F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 flipV="1">
            <a:off x="4716016" y="1339624"/>
            <a:ext cx="378328" cy="1592200"/>
          </a:xfrm>
          <a:prstGeom prst="curvedConnector3">
            <a:avLst>
              <a:gd name="adj1" fmla="val 21359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コネクタ: 曲線 23">
            <a:extLst>
              <a:ext uri="{FF2B5EF4-FFF2-40B4-BE49-F238E27FC236}">
                <a16:creationId xmlns:a16="http://schemas.microsoft.com/office/drawing/2014/main" id="{9FD688A3-23F0-4681-96F1-959F27CC6986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H="1">
            <a:off x="4716016" y="1339624"/>
            <a:ext cx="378328" cy="505200"/>
          </a:xfrm>
          <a:prstGeom prst="curvedConnector3">
            <a:avLst>
              <a:gd name="adj1" fmla="val -6042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C083E757-8C4D-46A1-97E5-F657D1703C33}"/>
              </a:ext>
            </a:extLst>
          </p:cNvPr>
          <p:cNvCxnSpPr>
            <a:cxnSpLocks/>
            <a:stCxn id="19" idx="3"/>
            <a:endCxn id="31" idx="3"/>
          </p:cNvCxnSpPr>
          <p:nvPr/>
        </p:nvCxnSpPr>
        <p:spPr>
          <a:xfrm flipV="1">
            <a:off x="4716016" y="1472788"/>
            <a:ext cx="378328" cy="1459036"/>
          </a:xfrm>
          <a:prstGeom prst="curvedConnector3">
            <a:avLst>
              <a:gd name="adj1" fmla="val 18942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3107236F-8924-438E-B562-B94A2E5E61DE}"/>
              </a:ext>
            </a:extLst>
          </p:cNvPr>
          <p:cNvSpPr/>
          <p:nvPr/>
        </p:nvSpPr>
        <p:spPr>
          <a:xfrm>
            <a:off x="1040350" y="3003832"/>
            <a:ext cx="1368152" cy="586283"/>
          </a:xfrm>
          <a:prstGeom prst="wedgeRectCallout">
            <a:avLst>
              <a:gd name="adj1" fmla="val 51136"/>
              <a:gd name="adj2" fmla="val -867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メリット</a:t>
            </a:r>
            <a:r>
              <a:rPr kumimoji="1" lang="en-US" altLang="ja-JP" sz="1100" dirty="0"/>
              <a:t>:</a:t>
            </a:r>
          </a:p>
          <a:p>
            <a:pPr marL="171450" indent="-79375">
              <a:buFont typeface="Arial" panose="020B0604020202020204" pitchFamily="34" charset="0"/>
              <a:buChar char="•"/>
            </a:pPr>
            <a:r>
              <a:rPr lang="ja-JP" altLang="en-US" sz="1100" dirty="0"/>
              <a:t>共通化した分コード量が減る</a:t>
            </a:r>
            <a:endParaRPr kumimoji="1" lang="ja-JP" altLang="en-US" sz="1100" dirty="0"/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A1CCDF14-D2C6-434A-A7AE-E7F3F22A490A}"/>
              </a:ext>
            </a:extLst>
          </p:cNvPr>
          <p:cNvSpPr/>
          <p:nvPr/>
        </p:nvSpPr>
        <p:spPr>
          <a:xfrm>
            <a:off x="2915816" y="3261308"/>
            <a:ext cx="2591781" cy="646303"/>
          </a:xfrm>
          <a:prstGeom prst="wedgeRectCallout">
            <a:avLst>
              <a:gd name="adj1" fmla="val 21987"/>
              <a:gd name="adj2" fmla="val -9521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コスト</a:t>
            </a:r>
            <a:r>
              <a:rPr kumimoji="1" lang="en-US" altLang="ja-JP" sz="1100" dirty="0"/>
              <a:t>:</a:t>
            </a:r>
          </a:p>
          <a:p>
            <a:pPr marL="171450" indent="-79375">
              <a:buFont typeface="Arial" panose="020B0604020202020204" pitchFamily="34" charset="0"/>
              <a:buChar char="•"/>
            </a:pPr>
            <a:r>
              <a:rPr lang="ja-JP" altLang="en-US" sz="1100" dirty="0"/>
              <a:t>呼び出し・戻りの際のジャンプ</a:t>
            </a:r>
            <a:endParaRPr lang="en-US" altLang="ja-JP" sz="1100" dirty="0"/>
          </a:p>
          <a:p>
            <a:pPr marL="171450" indent="-79375">
              <a:buFont typeface="Arial" panose="020B0604020202020204" pitchFamily="34" charset="0"/>
              <a:buChar char="•"/>
            </a:pPr>
            <a:r>
              <a:rPr lang="ja-JP" altLang="en-US" sz="1100" dirty="0"/>
              <a:t>前後の文脈を見た最適化ができない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437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F51C60-B5EF-46F3-9BF4-456666160544}"/>
              </a:ext>
            </a:extLst>
          </p:cNvPr>
          <p:cNvSpPr/>
          <p:nvPr/>
        </p:nvSpPr>
        <p:spPr>
          <a:xfrm>
            <a:off x="2743542" y="2060848"/>
            <a:ext cx="288032" cy="233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1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F5B1CFC-2CE2-4CE6-8B25-18EFDCC4DA3E}"/>
              </a:ext>
            </a:extLst>
          </p:cNvPr>
          <p:cNvSpPr/>
          <p:nvPr/>
        </p:nvSpPr>
        <p:spPr>
          <a:xfrm>
            <a:off x="3923928" y="1150678"/>
            <a:ext cx="288032" cy="190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3436CA5-5DC5-48DA-BFC7-35D9DF84DCC8}"/>
              </a:ext>
            </a:extLst>
          </p:cNvPr>
          <p:cNvSpPr/>
          <p:nvPr/>
        </p:nvSpPr>
        <p:spPr>
          <a:xfrm>
            <a:off x="3923928" y="1316627"/>
            <a:ext cx="288032" cy="190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1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F29EFFD-1D10-4319-9FA7-38819EBF4E57}"/>
              </a:ext>
            </a:extLst>
          </p:cNvPr>
          <p:cNvSpPr/>
          <p:nvPr/>
        </p:nvSpPr>
        <p:spPr>
          <a:xfrm>
            <a:off x="3923928" y="1452410"/>
            <a:ext cx="288032" cy="190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1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76C5834-1D65-4AC4-94B5-B81A626275EF}"/>
              </a:ext>
            </a:extLst>
          </p:cNvPr>
          <p:cNvSpPr/>
          <p:nvPr/>
        </p:nvSpPr>
        <p:spPr>
          <a:xfrm>
            <a:off x="395536" y="260648"/>
            <a:ext cx="7056784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699788-DB7D-4AF3-A4A6-17DA768F7208}"/>
              </a:ext>
            </a:extLst>
          </p:cNvPr>
          <p:cNvSpPr txBox="1"/>
          <p:nvPr/>
        </p:nvSpPr>
        <p:spPr>
          <a:xfrm>
            <a:off x="755576" y="836712"/>
            <a:ext cx="2400263" cy="145769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e = Add(a, b);</a:t>
            </a:r>
          </a:p>
          <a:p>
            <a:r>
              <a:rPr lang="nb-NO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f = Add(c, e);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g = Add(d, f);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g;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ja-JP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b) =&gt; a + b;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390931-6BD3-4C27-80E3-762908BA326A}"/>
              </a:ext>
            </a:extLst>
          </p:cNvPr>
          <p:cNvSpPr txBox="1"/>
          <p:nvPr/>
        </p:nvSpPr>
        <p:spPr>
          <a:xfrm>
            <a:off x="755576" y="606966"/>
            <a:ext cx="919089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100" dirty="0"/>
              <a:t>書いたコード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CD7127-DAD2-4B93-8E8F-6B6766696171}"/>
              </a:ext>
            </a:extLst>
          </p:cNvPr>
          <p:cNvSpPr txBox="1"/>
          <p:nvPr/>
        </p:nvSpPr>
        <p:spPr>
          <a:xfrm>
            <a:off x="3644403" y="836712"/>
            <a:ext cx="2400263" cy="11499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e = a + b;</a:t>
            </a:r>
          </a:p>
          <a:p>
            <a:r>
              <a:rPr lang="nb-NO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f = c + e;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g = d + f;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g;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A407FC-C663-43B1-B80F-5DEE59B35E6A}"/>
              </a:ext>
            </a:extLst>
          </p:cNvPr>
          <p:cNvSpPr txBox="1"/>
          <p:nvPr/>
        </p:nvSpPr>
        <p:spPr>
          <a:xfrm>
            <a:off x="3644403" y="606966"/>
            <a:ext cx="204760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100" dirty="0"/>
              <a:t>コンパイラーによる最適化結果</a:t>
            </a: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92E442A8-1683-457F-95F1-664C2FB78390}"/>
              </a:ext>
            </a:extLst>
          </p:cNvPr>
          <p:cNvSpPr/>
          <p:nvPr/>
        </p:nvSpPr>
        <p:spPr>
          <a:xfrm>
            <a:off x="2339752" y="2383580"/>
            <a:ext cx="1155386" cy="281152"/>
          </a:xfrm>
          <a:prstGeom prst="wedgeRectCallout">
            <a:avLst>
              <a:gd name="adj1" fmla="val -16926"/>
              <a:gd name="adj2" fmla="val -997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十分小さい関数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CF74427-6635-45CF-B5E6-B6C1553EE33F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3031574" y="1245723"/>
            <a:ext cx="892354" cy="9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2C0B119-3FDE-41A4-998B-00340317E658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3031574" y="1411672"/>
            <a:ext cx="892354" cy="76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4F1BB9-67F1-4340-8CF3-8F3A34044A62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3031574" y="1547455"/>
            <a:ext cx="892354" cy="63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661D17E-E9AD-4C14-8535-4D9B8F2221F5}"/>
              </a:ext>
            </a:extLst>
          </p:cNvPr>
          <p:cNvSpPr txBox="1"/>
          <p:nvPr/>
        </p:nvSpPr>
        <p:spPr>
          <a:xfrm>
            <a:off x="3235529" y="1483933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展開</a:t>
            </a:r>
          </a:p>
        </p:txBody>
      </p:sp>
    </p:spTree>
    <p:extLst>
      <p:ext uri="{BB962C8B-B14F-4D97-AF65-F5344CB8AC3E}">
        <p14:creationId xmlns:p14="http://schemas.microsoft.com/office/powerpoint/2010/main" val="63180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6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70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l">
          <a:defRPr kumimoji="1" sz="11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274</Words>
  <Application>Microsoft Office PowerPoint</Application>
  <PresentationFormat>画面に合わせる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58</cp:revision>
  <dcterms:created xsi:type="dcterms:W3CDTF">2007-07-25T08:04:14Z</dcterms:created>
  <dcterms:modified xsi:type="dcterms:W3CDTF">2017-11-25T06:12:02Z</dcterms:modified>
</cp:coreProperties>
</file>